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7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D1FD4-DD39-A401-C7AF-F2350010B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C13020-046D-355B-7489-45A30951A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24594-D05A-FD47-4B0D-E467B571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73-B154-42BF-9A39-31FEBD03A6C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68C62-36FF-ADB6-4CAD-51C1C768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0DA8F-7F9E-DF37-238C-14B4A273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B7B3-7C61-456D-9A71-178DB1DA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9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4ED0A-C44F-542B-29D0-09762DA3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571CE4-CCAB-ED78-F958-9A802317C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78E63-153B-E5A6-BE54-5AF13910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73-B154-42BF-9A39-31FEBD03A6C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4CACA-1474-7BA8-5E93-AB059BD4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486A7-5FE5-9C46-AD0E-DE49DC56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B7B3-7C61-456D-9A71-178DB1DA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A1506-26C5-CA86-4154-9899FAA15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8A01A-5B1E-F73D-7386-85CB33B7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7A0AC-03D8-F0D5-CB3A-1F4E64F0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73-B154-42BF-9A39-31FEBD03A6C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9A8A0-72F9-E2F9-B148-931B1CD8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C0C20-F866-689C-C89E-E0B2EAB8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B7B3-7C61-456D-9A71-178DB1DA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0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C659F-CC40-4439-4EF5-359CDB3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79E25-910E-F3ED-402F-D40A1578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F1E7C-4376-BFF6-AD27-5C8198B5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73-B154-42BF-9A39-31FEBD03A6C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BF9BB-B790-764C-0806-7FC525A7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884B4-9ED7-92F5-E421-3D60C99B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B7B3-7C61-456D-9A71-178DB1DA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1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04795-9F1B-D803-3034-93ADBA8F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CB615-8D0A-CFE6-F689-22979F934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337F9-9BAE-3B70-BB83-A727F6F8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73-B154-42BF-9A39-31FEBD03A6C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CA973-4F1F-D6DF-2B0F-68AE87E7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C4649-A5CA-B983-9310-B840D4AB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B7B3-7C61-456D-9A71-178DB1DA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43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E62DA-7424-0A10-5131-56A20CFF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33319-65BA-02CD-C671-8B4C8E7BF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E8D36-5A04-6B20-6DD7-6E7F33A2F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77FD3-FBB9-7313-9397-C7FB3CC6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73-B154-42BF-9A39-31FEBD03A6C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B1743D-EE76-FFDC-A2B9-167889E9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AB246-1F59-7D52-B0F9-3F3E2A3F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B7B3-7C61-456D-9A71-178DB1DA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5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2606F-30E4-FCC4-85F7-8BB99F65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37C73-44E0-7CCE-01A2-81E250582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634EE3-E87E-E425-7E35-096B4DCE3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A25A44-3147-C100-578E-F9FDD92B9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E9B570-ABE1-F2D9-A646-2253D909C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6AC400-1092-9DEE-7F18-B14570CD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73-B154-42BF-9A39-31FEBD03A6C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C7611-D09E-AB31-8D9E-D8F6FA2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452D6F-BC3E-0079-4919-BD704193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B7B3-7C61-456D-9A71-178DB1DA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7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73C64-C93C-3ECF-9990-B3DA7125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569215-7D3C-D02B-E743-796BE6B4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73-B154-42BF-9A39-31FEBD03A6C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B604B2-A58D-9487-FB6D-2599024F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F8C229-391C-1ACE-50B4-675D1B5F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B7B3-7C61-456D-9A71-178DB1DA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1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6E186C-37DF-DD05-C89A-969A8ABD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73-B154-42BF-9A39-31FEBD03A6C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57FC31-212B-7F69-3DC5-B6007C57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885F27-183A-A60F-ACD6-A7BB3D77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B7B3-7C61-456D-9A71-178DB1DA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0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8DB23-164A-15FB-41FC-4664439A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23A94-7E2A-4323-ED0D-B2B67ED5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F5FB0-0F79-71AF-5125-B9DEC4406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261DE-6155-D116-6ED9-D309C111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73-B154-42BF-9A39-31FEBD03A6C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8971C-707D-FBEC-165C-522065A1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87D94-527E-E825-21EF-2DB57F9C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B7B3-7C61-456D-9A71-178DB1DA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5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299D3-6C8A-8D8B-C042-3670C7E4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4C673E-91DC-AE73-3FCF-C91007ABC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BC222B-18BF-A385-A4AF-8F23C6F02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9F0EE-981C-893B-648D-1EB71E5D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73-B154-42BF-9A39-31FEBD03A6C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FCF1D-69A1-4AF2-50C5-0757EFD6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99EF1-9DA2-28BA-45F5-5D3E4598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B7B3-7C61-456D-9A71-178DB1DA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BE27CB-0D3E-6DBB-BADB-E5446863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A020F-3BAB-26D9-DB2F-7D0D6550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36903-1F5D-62EC-109A-740317C8F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7673-B154-42BF-9A39-31FEBD03A6C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4A48B-3F72-5F79-5BA7-37055F8E7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E28E8-C888-7DB6-8B4F-69E671B5C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B7B3-7C61-456D-9A71-178DB1DA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8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115F2-B595-4426-7C92-C2D83A5FD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2" y="1126671"/>
            <a:ext cx="9056915" cy="1506425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A Skeleton-bridged Deep Learning Approach for Generating Meshes</a:t>
            </a:r>
            <a:br>
              <a:rPr lang="en-US" altLang="zh-CN" sz="3200" b="1" dirty="0"/>
            </a:br>
            <a:r>
              <a:rPr lang="en-US" altLang="zh-CN" sz="3200" b="1" dirty="0"/>
              <a:t>of Complex Topologies from Single RGB Images</a:t>
            </a:r>
            <a:endParaRPr lang="zh-CN" altLang="en-US" sz="32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0A6415-CAC4-CFD4-AF06-40C381403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5613" y="5221855"/>
            <a:ext cx="2827564" cy="1018948"/>
          </a:xfrm>
        </p:spPr>
        <p:txBody>
          <a:bodyPr/>
          <a:lstStyle/>
          <a:p>
            <a:pPr algn="l"/>
            <a:r>
              <a:rPr lang="en-US" altLang="zh-CN" dirty="0"/>
              <a:t>Group members:</a:t>
            </a:r>
          </a:p>
          <a:p>
            <a:pPr algn="l"/>
            <a:r>
              <a:rPr lang="en-US" altLang="zh-CN" dirty="0"/>
              <a:t>Dai </a:t>
            </a:r>
            <a:r>
              <a:rPr lang="en-US" altLang="zh-CN" dirty="0" err="1"/>
              <a:t>Zijia</a:t>
            </a:r>
            <a:r>
              <a:rPr lang="en-US" altLang="zh-CN" dirty="0"/>
              <a:t>, Liu Tao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3E82EA-A11B-0C4A-9009-7FA1F3767576}"/>
              </a:ext>
            </a:extLst>
          </p:cNvPr>
          <p:cNvSpPr txBox="1"/>
          <p:nvPr/>
        </p:nvSpPr>
        <p:spPr>
          <a:xfrm>
            <a:off x="2194491" y="2633096"/>
            <a:ext cx="7803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zh-CN" dirty="0"/>
              <a:t>Jiapeng Tang ∗1, Xiaoguang Han ∗2, Junyi Pan1, Kui Jia †1, and Xin Tong3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83A6CB-5391-15AD-471F-B34D16880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88" y="3124892"/>
            <a:ext cx="4387918" cy="31837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FCA694-DBB0-2542-1E01-49EC339EFC76}"/>
              </a:ext>
            </a:extLst>
          </p:cNvPr>
          <p:cNvSpPr txBox="1"/>
          <p:nvPr/>
        </p:nvSpPr>
        <p:spPr>
          <a:xfrm>
            <a:off x="9381574" y="6123941"/>
            <a:ext cx="124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CVPR</a:t>
            </a:r>
            <a:r>
              <a:rPr lang="en-US" altLang="zh-CN" dirty="0"/>
              <a:t>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87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675465-FAC0-9164-3C16-B7EEC6203CAD}"/>
              </a:ext>
            </a:extLst>
          </p:cNvPr>
          <p:cNvSpPr txBox="1"/>
          <p:nvPr/>
        </p:nvSpPr>
        <p:spPr>
          <a:xfrm>
            <a:off x="1089254" y="723826"/>
            <a:ext cx="3597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Experiments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D45E13-29E1-9506-533F-DB752C22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82" y="1123936"/>
            <a:ext cx="7587636" cy="53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675465-FAC0-9164-3C16-B7EEC6203CAD}"/>
              </a:ext>
            </a:extLst>
          </p:cNvPr>
          <p:cNvSpPr txBox="1"/>
          <p:nvPr/>
        </p:nvSpPr>
        <p:spPr>
          <a:xfrm>
            <a:off x="1089254" y="723826"/>
            <a:ext cx="3597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Experiments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EDEB10-6163-54EE-9797-51E8A375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53" y="1123936"/>
            <a:ext cx="10827659" cy="26083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754D8C-D2A1-1CEC-8FF4-2D07BD092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44" y="3661452"/>
            <a:ext cx="4574369" cy="31965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2D72BE-465C-D296-0B61-02E31C6E4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328" y="3661452"/>
            <a:ext cx="4888919" cy="31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3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DED2A2-0DE3-C6FF-3502-3BB3B3AD5DD7}"/>
              </a:ext>
            </a:extLst>
          </p:cNvPr>
          <p:cNvSpPr txBox="1"/>
          <p:nvPr/>
        </p:nvSpPr>
        <p:spPr>
          <a:xfrm>
            <a:off x="4440181" y="2228671"/>
            <a:ext cx="331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630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77D2BD-5AC5-274E-8A24-FBDF6C35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82" y="2429808"/>
            <a:ext cx="3539684" cy="2750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A3E1FA-4C32-3E29-66FB-36955F990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310" y="2742093"/>
            <a:ext cx="2886754" cy="24379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3C70EFA-51F8-D67D-4DE7-66C0727105C8}"/>
              </a:ext>
            </a:extLst>
          </p:cNvPr>
          <p:cNvSpPr txBox="1"/>
          <p:nvPr/>
        </p:nvSpPr>
        <p:spPr>
          <a:xfrm>
            <a:off x="1089254" y="5420003"/>
            <a:ext cx="1653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From </a:t>
            </a:r>
            <a:r>
              <a:rPr lang="en-US" altLang="zh-CN" sz="1600" dirty="0" err="1"/>
              <a:t>AtlasNet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451DAB-9E45-2FC3-62F5-32BE098A6210}"/>
              </a:ext>
            </a:extLst>
          </p:cNvPr>
          <p:cNvSpPr txBox="1"/>
          <p:nvPr/>
        </p:nvSpPr>
        <p:spPr>
          <a:xfrm>
            <a:off x="1089254" y="723826"/>
            <a:ext cx="230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Research Problem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EA7A94-7D6C-2255-C915-54999B7849FB}"/>
              </a:ext>
            </a:extLst>
          </p:cNvPr>
          <p:cNvSpPr txBox="1"/>
          <p:nvPr/>
        </p:nvSpPr>
        <p:spPr>
          <a:xfrm>
            <a:off x="1089254" y="1493268"/>
            <a:ext cx="78030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zh-CN" sz="2400" b="1" dirty="0">
                <a:solidFill>
                  <a:srgbClr val="FF0000"/>
                </a:solidFill>
              </a:rPr>
              <a:t>Input:     </a:t>
            </a:r>
            <a:r>
              <a:rPr lang="sv-SE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2D RGB Images</a:t>
            </a:r>
          </a:p>
          <a:p>
            <a:r>
              <a:rPr lang="sv-SE" altLang="zh-CN" sz="2400" b="1" dirty="0">
                <a:solidFill>
                  <a:srgbClr val="0070C0"/>
                </a:solidFill>
              </a:rPr>
              <a:t>Output:  </a:t>
            </a:r>
            <a:r>
              <a:rPr lang="sv-SE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3D Mesh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8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DED2A2-0DE3-C6FF-3502-3BB3B3AD5DD7}"/>
              </a:ext>
            </a:extLst>
          </p:cNvPr>
          <p:cNvSpPr txBox="1"/>
          <p:nvPr/>
        </p:nvSpPr>
        <p:spPr>
          <a:xfrm>
            <a:off x="1089254" y="723826"/>
            <a:ext cx="3597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 Main Contributions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00E5A3-7647-1B69-1460-AF7100009CF1}"/>
              </a:ext>
            </a:extLst>
          </p:cNvPr>
          <p:cNvSpPr txBox="1"/>
          <p:nvPr/>
        </p:nvSpPr>
        <p:spPr>
          <a:xfrm>
            <a:off x="1081090" y="1824042"/>
            <a:ext cx="83745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1. An integrated stage-wise learning, taking the respective advantages of point cloud, volume, and mesh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E06ECF-C406-D05E-D2E1-6806F8F1D677}"/>
              </a:ext>
            </a:extLst>
          </p:cNvPr>
          <p:cNvSpPr txBox="1"/>
          <p:nvPr/>
        </p:nvSpPr>
        <p:spPr>
          <a:xfrm>
            <a:off x="1089254" y="2939646"/>
            <a:ext cx="8374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2. Propose a skeleton-bridged approach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23C7E3-46A2-1B4B-51E8-664684197B19}"/>
              </a:ext>
            </a:extLst>
          </p:cNvPr>
          <p:cNvSpPr txBox="1"/>
          <p:nvPr/>
        </p:nvSpPr>
        <p:spPr>
          <a:xfrm>
            <a:off x="1089254" y="3685918"/>
            <a:ext cx="8374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3. Conduct intensive ablation studies to investigate the</a:t>
            </a:r>
          </a:p>
          <a:p>
            <a:r>
              <a:rPr lang="en-US" altLang="zh-CN" sz="2400" dirty="0"/>
              <a:t>efficacy of approach</a:t>
            </a:r>
            <a:r>
              <a:rPr lang="zh-CN" altLang="en-US" sz="2400" dirty="0"/>
              <a:t>，</a:t>
            </a:r>
            <a:r>
              <a:rPr lang="en-US" altLang="zh-CN" sz="2400" dirty="0"/>
              <a:t>by alternatively removing one of them, to verify the necessity of each stage.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004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FA55F7-96B2-4B95-974C-EE25DB7B929A}"/>
              </a:ext>
            </a:extLst>
          </p:cNvPr>
          <p:cNvSpPr txBox="1"/>
          <p:nvPr/>
        </p:nvSpPr>
        <p:spPr>
          <a:xfrm>
            <a:off x="1089254" y="723826"/>
            <a:ext cx="230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Related Works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332ED2-760B-ECCF-5707-C38AA49807FC}"/>
              </a:ext>
            </a:extLst>
          </p:cNvPr>
          <p:cNvSpPr txBox="1"/>
          <p:nvPr/>
        </p:nvSpPr>
        <p:spPr>
          <a:xfrm>
            <a:off x="1089254" y="2117662"/>
            <a:ext cx="304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Volume-based Generator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EE81F5-C0B7-C867-8FA1-B879B3D7E51B}"/>
              </a:ext>
            </a:extLst>
          </p:cNvPr>
          <p:cNvSpPr txBox="1"/>
          <p:nvPr/>
        </p:nvSpPr>
        <p:spPr>
          <a:xfrm>
            <a:off x="1089254" y="3530084"/>
            <a:ext cx="304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Surface-based Generator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82C1E2-E8AE-CF1D-A56B-BAC0974EE8F2}"/>
              </a:ext>
            </a:extLst>
          </p:cNvPr>
          <p:cNvSpPr txBox="1"/>
          <p:nvPr/>
        </p:nvSpPr>
        <p:spPr>
          <a:xfrm>
            <a:off x="1089254" y="4942506"/>
            <a:ext cx="304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Structure Inference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39A490-31D1-7A5F-37C2-C6812DF1AE7C}"/>
              </a:ext>
            </a:extLst>
          </p:cNvPr>
          <p:cNvSpPr txBox="1"/>
          <p:nvPr/>
        </p:nvSpPr>
        <p:spPr>
          <a:xfrm>
            <a:off x="5015253" y="1459655"/>
            <a:ext cx="1385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zh-CN" sz="1800" b="1" dirty="0">
                <a:solidFill>
                  <a:srgbClr val="FF0000"/>
                </a:solidFill>
              </a:rPr>
              <a:t>Drawbacks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C043B6-6BC4-294E-5A83-63A4FA69BD23}"/>
              </a:ext>
            </a:extLst>
          </p:cNvPr>
          <p:cNvSpPr txBox="1"/>
          <p:nvPr/>
        </p:nvSpPr>
        <p:spPr>
          <a:xfrm>
            <a:off x="4136573" y="2117662"/>
            <a:ext cx="2411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fficiency and </a:t>
            </a:r>
            <a:endParaRPr lang="en-US" altLang="zh-CN" dirty="0"/>
          </a:p>
          <a:p>
            <a:r>
              <a:rPr lang="zh-CN" altLang="en-US" dirty="0"/>
              <a:t>topology-insensitivity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10B890-DDD6-AF9D-FD19-889748F0805E}"/>
              </a:ext>
            </a:extLst>
          </p:cNvPr>
          <p:cNvSpPr txBox="1"/>
          <p:nvPr/>
        </p:nvSpPr>
        <p:spPr>
          <a:xfrm>
            <a:off x="7208381" y="2117662"/>
            <a:ext cx="4090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Use it to convert the inferred skeletal point cloud to a solid volume, bridging the gap between the skeleton and the surface mesh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4D874-7DB5-BC13-C7AF-E62D10BF4A6F}"/>
              </a:ext>
            </a:extLst>
          </p:cNvPr>
          <p:cNvSpPr txBox="1"/>
          <p:nvPr/>
        </p:nvSpPr>
        <p:spPr>
          <a:xfrm>
            <a:off x="8803222" y="1459655"/>
            <a:ext cx="90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zh-CN" sz="1800" b="1" dirty="0">
                <a:solidFill>
                  <a:srgbClr val="0070C0"/>
                </a:solidFill>
              </a:rPr>
              <a:t>Ideas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8380C1-0C55-A38E-0EED-D0DD2908BA8D}"/>
              </a:ext>
            </a:extLst>
          </p:cNvPr>
          <p:cNvSpPr txBox="1"/>
          <p:nvPr/>
        </p:nvSpPr>
        <p:spPr>
          <a:xfrm>
            <a:off x="4142352" y="3530084"/>
            <a:ext cx="30660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Generated points are placed sparse and scattered, </a:t>
            </a:r>
            <a:r>
              <a:rPr lang="zh-CN" altLang="en-US" dirty="0"/>
              <a:t>difficult to </a:t>
            </a:r>
            <a:r>
              <a:rPr lang="en-US" altLang="zh-CN" dirty="0"/>
              <a:t>use CNN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D3647A-7C54-1B2E-CEF2-DEFA79D9F65E}"/>
              </a:ext>
            </a:extLst>
          </p:cNvPr>
          <p:cNvSpPr txBox="1"/>
          <p:nvPr/>
        </p:nvSpPr>
        <p:spPr>
          <a:xfrm>
            <a:off x="7208381" y="3540010"/>
            <a:ext cx="3894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Use </a:t>
            </a:r>
            <a:r>
              <a:rPr lang="en-US" altLang="zh-CN" dirty="0" err="1"/>
              <a:t>AtlasNet</a:t>
            </a:r>
            <a:r>
              <a:rPr lang="en-US" altLang="zh-CN" dirty="0"/>
              <a:t> </a:t>
            </a:r>
            <a:r>
              <a:rPr lang="zh-CN" altLang="en-US" dirty="0"/>
              <a:t>to infer the meso-skeleton point</a:t>
            </a:r>
            <a:r>
              <a:rPr lang="en-US" altLang="zh-CN" dirty="0"/>
              <a:t>, use Pixel2mesh to generate geometric details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4201D2-EB70-00C3-CEEF-A25D354C5838}"/>
              </a:ext>
            </a:extLst>
          </p:cNvPr>
          <p:cNvSpPr txBox="1"/>
          <p:nvPr/>
        </p:nvSpPr>
        <p:spPr>
          <a:xfrm>
            <a:off x="4136573" y="4978570"/>
            <a:ext cx="30660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Cuboids are hard for fitting curved shapes, require a large human-labeled dataset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B35555-2397-CDA9-4B2B-50BC7DEC484B}"/>
              </a:ext>
            </a:extLst>
          </p:cNvPr>
          <p:cNvSpPr txBox="1"/>
          <p:nvPr/>
        </p:nvSpPr>
        <p:spPr>
          <a:xfrm>
            <a:off x="7208381" y="4945619"/>
            <a:ext cx="3894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Use meso-skeleton, a point cloud,  parametric line and square elements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9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BB0654-98F6-342A-12F3-B62B5066A532}"/>
              </a:ext>
            </a:extLst>
          </p:cNvPr>
          <p:cNvSpPr txBox="1"/>
          <p:nvPr/>
        </p:nvSpPr>
        <p:spPr>
          <a:xfrm>
            <a:off x="981754" y="786884"/>
            <a:ext cx="5114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The Proposed Approach—Three Stages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16D45B-477F-653C-119C-D36958328479}"/>
              </a:ext>
            </a:extLst>
          </p:cNvPr>
          <p:cNvSpPr txBox="1"/>
          <p:nvPr/>
        </p:nvSpPr>
        <p:spPr>
          <a:xfrm>
            <a:off x="2024800" y="1943534"/>
            <a:ext cx="294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of Meso-Skeleton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4B0596-DD70-5425-D7DB-FEF872E0B681}"/>
              </a:ext>
            </a:extLst>
          </p:cNvPr>
          <p:cNvSpPr txBox="1"/>
          <p:nvPr/>
        </p:nvSpPr>
        <p:spPr>
          <a:xfrm>
            <a:off x="5905159" y="1943534"/>
            <a:ext cx="3075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From Skeleton to Base Mesh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87D41D-AE33-9470-8595-D3AE827CCEC7}"/>
              </a:ext>
            </a:extLst>
          </p:cNvPr>
          <p:cNvSpPr txBox="1"/>
          <p:nvPr/>
        </p:nvSpPr>
        <p:spPr>
          <a:xfrm>
            <a:off x="9916147" y="1943534"/>
            <a:ext cx="2079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Mesh Refinement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2F6DD62-DD0B-D7DF-AF35-7940F015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99" y="2730445"/>
            <a:ext cx="11800000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BF4F7C-54BD-20B5-F7FA-C9AABB921F42}"/>
              </a:ext>
            </a:extLst>
          </p:cNvPr>
          <p:cNvSpPr txBox="1"/>
          <p:nvPr/>
        </p:nvSpPr>
        <p:spPr>
          <a:xfrm>
            <a:off x="1089254" y="723826"/>
            <a:ext cx="335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Learning of Meso-Skeleton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127F07-806E-BFA3-FA84-368D126E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33" y="1946724"/>
            <a:ext cx="5619048" cy="35523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C607C0-54DE-3BDF-7FE6-B01391195940}"/>
              </a:ext>
            </a:extLst>
          </p:cNvPr>
          <p:cNvSpPr txBox="1"/>
          <p:nvPr/>
        </p:nvSpPr>
        <p:spPr>
          <a:xfrm>
            <a:off x="4867956" y="5424198"/>
            <a:ext cx="3155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Novel contribution-Decoder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6337B3-B8C2-80AD-5CF3-C841FB14516A}"/>
              </a:ext>
            </a:extLst>
          </p:cNvPr>
          <p:cNvSpPr txBox="1"/>
          <p:nvPr/>
        </p:nvSpPr>
        <p:spPr>
          <a:xfrm>
            <a:off x="2404733" y="4719620"/>
            <a:ext cx="1631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A RGB image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D35BEC-CB48-2D85-F9F5-4C7D5BD28771}"/>
              </a:ext>
            </a:extLst>
          </p:cNvPr>
          <p:cNvSpPr txBox="1"/>
          <p:nvPr/>
        </p:nvSpPr>
        <p:spPr>
          <a:xfrm>
            <a:off x="8023781" y="3722914"/>
            <a:ext cx="151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 D point set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8C82B8-AE7F-AC53-BA1B-845B72349ED9}"/>
              </a:ext>
            </a:extLst>
          </p:cNvPr>
          <p:cNvSpPr txBox="1"/>
          <p:nvPr/>
        </p:nvSpPr>
        <p:spPr>
          <a:xfrm>
            <a:off x="3579194" y="2963840"/>
            <a:ext cx="113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ResNet-8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6074793-2B5C-FC4C-18D8-22D5BDE503EF}"/>
              </a:ext>
            </a:extLst>
          </p:cNvPr>
          <p:cNvCxnSpPr/>
          <p:nvPr/>
        </p:nvCxnSpPr>
        <p:spPr>
          <a:xfrm flipV="1">
            <a:off x="6531429" y="1946724"/>
            <a:ext cx="106135" cy="117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CB394E2-083C-7371-B37F-09E353887EA7}"/>
              </a:ext>
            </a:extLst>
          </p:cNvPr>
          <p:cNvSpPr txBox="1"/>
          <p:nvPr/>
        </p:nvSpPr>
        <p:spPr>
          <a:xfrm>
            <a:off x="5924901" y="1329133"/>
            <a:ext cx="2098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same settings as in </a:t>
            </a:r>
            <a:r>
              <a:rPr lang="en-US" altLang="zh-CN" dirty="0" err="1">
                <a:solidFill>
                  <a:srgbClr val="FF0000"/>
                </a:solidFill>
              </a:rPr>
              <a:t>AtlasNet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5E0DE3-CA0A-C1DA-1A5C-221F0855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54" y="5855191"/>
            <a:ext cx="4887567" cy="7117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DFA575-A1F0-EE83-C274-7C865FCC5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181" y="5924407"/>
            <a:ext cx="4190649" cy="5733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4EDB83-7D09-AE51-6030-FF3516F9277E}"/>
              </a:ext>
            </a:extLst>
          </p:cNvPr>
          <p:cNvSpPr txBox="1"/>
          <p:nvPr/>
        </p:nvSpPr>
        <p:spPr>
          <a:xfrm>
            <a:off x="1089254" y="6475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Chamfer Distance (CD)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28964A-7ADF-F852-262C-5EC26D22D689}"/>
              </a:ext>
            </a:extLst>
          </p:cNvPr>
          <p:cNvSpPr txBox="1"/>
          <p:nvPr/>
        </p:nvSpPr>
        <p:spPr>
          <a:xfrm>
            <a:off x="6215181" y="6492487"/>
            <a:ext cx="4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regularizer</a:t>
            </a:r>
            <a:r>
              <a:rPr lang="en-US" altLang="zh-CN" dirty="0">
                <a:solidFill>
                  <a:srgbClr val="FF0000"/>
                </a:solidFill>
              </a:rPr>
              <a:t> of Laplacian smoothness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9EEE71-B415-6765-201B-F80EA925E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77" y="932187"/>
            <a:ext cx="6501929" cy="37800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93AFAF-0D5C-3EB8-8FB8-9A18867B48BD}"/>
              </a:ext>
            </a:extLst>
          </p:cNvPr>
          <p:cNvSpPr txBox="1"/>
          <p:nvPr/>
        </p:nvSpPr>
        <p:spPr>
          <a:xfrm>
            <a:off x="1089254" y="723826"/>
            <a:ext cx="3597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From Skeleton to Base Mesh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6E3528-BB0D-BA58-0E85-D292B922C905}"/>
              </a:ext>
            </a:extLst>
          </p:cNvPr>
          <p:cNvSpPr txBox="1"/>
          <p:nvPr/>
        </p:nvSpPr>
        <p:spPr>
          <a:xfrm>
            <a:off x="789671" y="2570203"/>
            <a:ext cx="1859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keletal points K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52FAB5-14CF-D275-CF59-FE9A8CA70383}"/>
              </a:ext>
            </a:extLst>
          </p:cNvPr>
          <p:cNvSpPr txBox="1"/>
          <p:nvPr/>
        </p:nvSpPr>
        <p:spPr>
          <a:xfrm>
            <a:off x="789671" y="1319613"/>
            <a:ext cx="2191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Row image I: Correct the possible stage-wise errors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6E3E0C-E5D4-96E0-29D7-62EB68AB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705" y="4712251"/>
            <a:ext cx="5192957" cy="214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0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93AFAF-0D5C-3EB8-8FB8-9A18867B48BD}"/>
              </a:ext>
            </a:extLst>
          </p:cNvPr>
          <p:cNvSpPr txBox="1"/>
          <p:nvPr/>
        </p:nvSpPr>
        <p:spPr>
          <a:xfrm>
            <a:off x="1089254" y="723826"/>
            <a:ext cx="3597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From Skeleton to Base Mesh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41D6B1-8E3E-A2B2-499F-B35BDBDA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70" y="1620044"/>
            <a:ext cx="6923860" cy="43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5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0298DF-720B-4197-1577-2820B2128381}"/>
              </a:ext>
            </a:extLst>
          </p:cNvPr>
          <p:cNvSpPr txBox="1"/>
          <p:nvPr/>
        </p:nvSpPr>
        <p:spPr>
          <a:xfrm>
            <a:off x="1089254" y="723826"/>
            <a:ext cx="3597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Mesh Refinement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485CF7-D491-0AC0-FC1D-B7EAA47E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96" y="1934877"/>
            <a:ext cx="5817007" cy="21769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162251-C4C1-9597-7A3C-9DB4B774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514" y="5649153"/>
            <a:ext cx="3792968" cy="7575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59305E-CF0E-1796-9A2D-2333B6464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47" y="4111837"/>
            <a:ext cx="6732703" cy="15373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C90A15-FF43-D206-C417-455451D4EA9E}"/>
              </a:ext>
            </a:extLst>
          </p:cNvPr>
          <p:cNvSpPr txBox="1"/>
          <p:nvPr/>
        </p:nvSpPr>
        <p:spPr>
          <a:xfrm>
            <a:off x="4299439" y="64067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graph-based covolutional layer </a:t>
            </a:r>
          </a:p>
        </p:txBody>
      </p:sp>
    </p:spTree>
    <p:extLst>
      <p:ext uri="{BB962C8B-B14F-4D97-AF65-F5344CB8AC3E}">
        <p14:creationId xmlns:p14="http://schemas.microsoft.com/office/powerpoint/2010/main" val="5575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291</Words>
  <Application>Microsoft Office PowerPoint</Application>
  <PresentationFormat>宽屏</PresentationFormat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A Skeleton-bridged Deep Learning Approach for Generating Meshes of Complex Topologies from Single RGB Images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Skeleton-bridged Deep Learning Approach for Generating Meshes of Complex Topologies from Single RGB Images</dc:title>
  <dc:creator>戴 子佳</dc:creator>
  <cp:lastModifiedBy>戴 子佳</cp:lastModifiedBy>
  <cp:revision>6</cp:revision>
  <dcterms:created xsi:type="dcterms:W3CDTF">2022-10-09T11:44:30Z</dcterms:created>
  <dcterms:modified xsi:type="dcterms:W3CDTF">2022-10-11T03:18:45Z</dcterms:modified>
</cp:coreProperties>
</file>