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8" r:id="rId2"/>
    <p:sldId id="320" r:id="rId3"/>
    <p:sldId id="322" r:id="rId4"/>
    <p:sldId id="329" r:id="rId5"/>
    <p:sldId id="323" r:id="rId6"/>
    <p:sldId id="330" r:id="rId7"/>
    <p:sldId id="324" r:id="rId8"/>
    <p:sldId id="332" r:id="rId9"/>
    <p:sldId id="321" r:id="rId10"/>
    <p:sldId id="335" r:id="rId11"/>
    <p:sldId id="338" r:id="rId12"/>
    <p:sldId id="325" r:id="rId13"/>
    <p:sldId id="336" r:id="rId14"/>
    <p:sldId id="334" r:id="rId15"/>
    <p:sldId id="337" r:id="rId16"/>
    <p:sldId id="326" r:id="rId17"/>
    <p:sldId id="339" r:id="rId18"/>
    <p:sldId id="328" r:id="rId19"/>
    <p:sldId id="25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2EF7"/>
    <a:srgbClr val="0F07B9"/>
    <a:srgbClr val="060ABA"/>
    <a:srgbClr val="FFFFCC"/>
    <a:srgbClr val="F4FED6"/>
    <a:srgbClr val="FFCCCC"/>
    <a:srgbClr val="CCFF99"/>
    <a:srgbClr val="CCCCFF"/>
    <a:srgbClr val="A6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83062" autoAdjust="0"/>
  </p:normalViewPr>
  <p:slideViewPr>
    <p:cSldViewPr snapToGrid="0">
      <p:cViewPr varScale="1">
        <p:scale>
          <a:sx n="97" d="100"/>
          <a:sy n="97" d="100"/>
        </p:scale>
        <p:origin x="74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479629-79F4-124B-A5C6-0062151A05A3}" type="datetimeFigureOut">
              <a:rPr lang="en-US" smtClean="0"/>
              <a:t>12/21/2022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6A6023-847F-5346-B816-6CF111A0B3EB}"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648A6-E7B0-DC42-A8CA-9638ACE694A5}"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2996E-3E91-FF4E-B06B-07F675E1E38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B2996E-3E91-FF4E-B06B-07F675E1E38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我求出了每个点法向量，过滤掉与</a:t>
            </a:r>
            <a:r>
              <a:rPr lang="en-US" altLang="zh-CN" dirty="0"/>
              <a:t>z</a:t>
            </a:r>
            <a:r>
              <a:rPr lang="zh-CN" altLang="en-US" dirty="0"/>
              <a:t>轴夹角小于</a:t>
            </a:r>
            <a:r>
              <a:rPr lang="en-US" altLang="zh-CN" dirty="0"/>
              <a:t>30</a:t>
            </a:r>
            <a:r>
              <a:rPr lang="zh-CN" altLang="en-US" dirty="0"/>
              <a:t>度的点云，即墙面，来减少对</a:t>
            </a:r>
            <a:r>
              <a:rPr lang="en-US" altLang="zh-CN" dirty="0" err="1"/>
              <a:t>ransac</a:t>
            </a:r>
            <a:r>
              <a:rPr lang="zh-CN" altLang="en-US" dirty="0"/>
              <a:t>算法的影响。</a:t>
            </a:r>
            <a:endParaRPr lang="en-US" altLang="zh-CN" dirty="0"/>
          </a:p>
          <a:p>
            <a:r>
              <a:rPr lang="zh-CN" altLang="en-US" dirty="0"/>
              <a:t>绿色即为分割出来的地面，最后返回了地面方程，和地面点的</a:t>
            </a:r>
            <a:r>
              <a:rPr lang="en-US" altLang="zh-CN" dirty="0"/>
              <a:t>index</a:t>
            </a:r>
            <a:endParaRPr lang="zh-CN" altLang="en-US" dirty="0"/>
          </a:p>
        </p:txBody>
      </p:sp>
      <p:sp>
        <p:nvSpPr>
          <p:cNvPr id="4" name="灯片编号占位符 3"/>
          <p:cNvSpPr>
            <a:spLocks noGrp="1"/>
          </p:cNvSpPr>
          <p:nvPr>
            <p:ph type="sldNum" sz="quarter" idx="5"/>
          </p:nvPr>
        </p:nvSpPr>
        <p:spPr/>
        <p:txBody>
          <a:bodyPr/>
          <a:lstStyle/>
          <a:p>
            <a:fld id="{E4B2996E-3E91-FF4E-B06B-07F675E1E38B}" type="slidenum">
              <a:rPr lang="en-US" smtClean="0"/>
              <a:t>8</a:t>
            </a:fld>
            <a:endParaRPr lang="en-US"/>
          </a:p>
        </p:txBody>
      </p:sp>
    </p:spTree>
    <p:extLst>
      <p:ext uri="{BB962C8B-B14F-4D97-AF65-F5344CB8AC3E}">
        <p14:creationId xmlns:p14="http://schemas.microsoft.com/office/powerpoint/2010/main" val="266780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之后我求出了每个点对地面的距离，过滤掉了与地面相距</a:t>
            </a:r>
            <a:r>
              <a:rPr lang="en-US" altLang="zh-CN" sz="1200" b="1" dirty="0"/>
              <a:t>30cm</a:t>
            </a:r>
            <a:r>
              <a:rPr lang="zh-CN" altLang="en-US" sz="1200" b="1" dirty="0"/>
              <a:t>以内的点，红色的点云是要进行下一步聚类的点云</a:t>
            </a:r>
            <a:endParaRPr lang="zh-CN" altLang="en-US" dirty="0"/>
          </a:p>
        </p:txBody>
      </p:sp>
      <p:sp>
        <p:nvSpPr>
          <p:cNvPr id="4" name="灯片编号占位符 3"/>
          <p:cNvSpPr>
            <a:spLocks noGrp="1"/>
          </p:cNvSpPr>
          <p:nvPr>
            <p:ph type="sldNum" sz="quarter" idx="5"/>
          </p:nvPr>
        </p:nvSpPr>
        <p:spPr/>
        <p:txBody>
          <a:bodyPr/>
          <a:lstStyle/>
          <a:p>
            <a:fld id="{E4B2996E-3E91-FF4E-B06B-07F675E1E38B}" type="slidenum">
              <a:rPr lang="en-US" smtClean="0"/>
              <a:t>9</a:t>
            </a:fld>
            <a:endParaRPr lang="en-US"/>
          </a:p>
        </p:txBody>
      </p:sp>
    </p:spTree>
    <p:extLst>
      <p:ext uri="{BB962C8B-B14F-4D97-AF65-F5344CB8AC3E}">
        <p14:creationId xmlns:p14="http://schemas.microsoft.com/office/powerpoint/2010/main" val="17851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结合我们的需求和数据集分析，在众多聚类方法中，经过比对，我选择了</a:t>
            </a:r>
            <a:r>
              <a:rPr lang="en-US" altLang="zh-CN" sz="1200" b="1" dirty="0" err="1"/>
              <a:t>Kdtree</a:t>
            </a:r>
            <a:r>
              <a:rPr lang="en-US" altLang="zh-CN" sz="1200" b="1" dirty="0"/>
              <a:t>-DBSCAN</a:t>
            </a:r>
            <a:r>
              <a:rPr lang="zh-CN" altLang="en-US" sz="1200" b="1" dirty="0"/>
              <a:t>，因为他是一种根据点云密度聚类的方法，而且不用指定聚类的个数。在此我使用</a:t>
            </a:r>
            <a:r>
              <a:rPr lang="en-US" altLang="zh-CN" sz="1200" b="1" dirty="0" err="1"/>
              <a:t>Kdtree</a:t>
            </a:r>
            <a:r>
              <a:rPr lang="zh-CN" altLang="en-US" sz="1200" b="1" dirty="0"/>
              <a:t>来对</a:t>
            </a:r>
            <a:r>
              <a:rPr lang="en-US" altLang="zh-CN" sz="1200" b="1" dirty="0"/>
              <a:t>DBSCAN</a:t>
            </a:r>
            <a:r>
              <a:rPr lang="zh-CN" altLang="en-US" sz="1200" b="1" dirty="0"/>
              <a:t>聚类进行加速，速度的提升非常明显。</a:t>
            </a:r>
            <a:endParaRPr lang="en-US" altLang="zh-CN" sz="1200" b="1" dirty="0"/>
          </a:p>
          <a:p>
            <a:endParaRPr lang="en-US" altLang="zh-CN" sz="1200" b="1" dirty="0"/>
          </a:p>
          <a:p>
            <a:r>
              <a:rPr lang="zh-CN" altLang="en-US" sz="1200" b="1" dirty="0"/>
              <a:t>每种颜色代表一种聚类。</a:t>
            </a:r>
            <a:endParaRPr lang="zh-CN" altLang="en-US" dirty="0"/>
          </a:p>
        </p:txBody>
      </p:sp>
      <p:sp>
        <p:nvSpPr>
          <p:cNvPr id="4" name="灯片编号占位符 3"/>
          <p:cNvSpPr>
            <a:spLocks noGrp="1"/>
          </p:cNvSpPr>
          <p:nvPr>
            <p:ph type="sldNum" sz="quarter" idx="5"/>
          </p:nvPr>
        </p:nvSpPr>
        <p:spPr/>
        <p:txBody>
          <a:bodyPr/>
          <a:lstStyle/>
          <a:p>
            <a:fld id="{E4B2996E-3E91-FF4E-B06B-07F675E1E38B}" type="slidenum">
              <a:rPr lang="en-US" smtClean="0"/>
              <a:t>10</a:t>
            </a:fld>
            <a:endParaRPr lang="en-US"/>
          </a:p>
        </p:txBody>
      </p:sp>
    </p:spTree>
    <p:extLst>
      <p:ext uri="{BB962C8B-B14F-4D97-AF65-F5344CB8AC3E}">
        <p14:creationId xmlns:p14="http://schemas.microsoft.com/office/powerpoint/2010/main" val="393060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下载</a:t>
            </a:r>
            <a:r>
              <a:rPr lang="en-US" altLang="zh-CN" dirty="0" err="1"/>
              <a:t>kitti</a:t>
            </a:r>
            <a:r>
              <a:rPr lang="zh-CN" altLang="en-US" dirty="0"/>
              <a:t>官方数据集</a:t>
            </a:r>
            <a:endParaRPr lang="en-US" altLang="zh-CN" dirty="0"/>
          </a:p>
          <a:p>
            <a:r>
              <a:rPr lang="zh-CN" altLang="en-US" dirty="0"/>
              <a:t>对于每一帧相互关联的点云，图像，标签，相机矫正数据进行以下操作</a:t>
            </a:r>
          </a:p>
          <a:p>
            <a:r>
              <a:rPr lang="zh-CN" altLang="en-US" dirty="0"/>
              <a:t>地面分割，提取出非地面部分的点云，并对非地面的点云进行</a:t>
            </a:r>
            <a:r>
              <a:rPr lang="en-US" altLang="zh-CN" dirty="0"/>
              <a:t>DBSCAN</a:t>
            </a:r>
            <a:r>
              <a:rPr lang="zh-CN" altLang="en-US" dirty="0"/>
              <a:t>聚类</a:t>
            </a:r>
          </a:p>
          <a:p>
            <a:r>
              <a:rPr lang="zh-CN" altLang="en-US" dirty="0"/>
              <a:t>遍历对应标签中的每一行</a:t>
            </a:r>
          </a:p>
          <a:p>
            <a:r>
              <a:rPr lang="zh-CN" altLang="en-US" dirty="0"/>
              <a:t>根据每一行中的</a:t>
            </a:r>
            <a:r>
              <a:rPr lang="en-US" altLang="zh-CN" dirty="0"/>
              <a:t>3D</a:t>
            </a:r>
            <a:r>
              <a:rPr lang="zh-CN" altLang="en-US" dirty="0"/>
              <a:t>物体检测框的中心点坐标，过滤调中心坐标距离雷达坐标系中心大于一定距离的分类</a:t>
            </a:r>
            <a:endParaRPr lang="en-US" altLang="zh-CN" dirty="0"/>
          </a:p>
          <a:p>
            <a:r>
              <a:rPr lang="zh-CN" altLang="en-US" dirty="0"/>
              <a:t>提取以检测框最长对角线为半径的范围内的所有点云</a:t>
            </a:r>
          </a:p>
          <a:p>
            <a:r>
              <a:rPr lang="zh-CN" altLang="en-US" dirty="0"/>
              <a:t>根据相机矫正矩阵和</a:t>
            </a:r>
            <a:r>
              <a:rPr lang="en-US" altLang="zh-CN" dirty="0"/>
              <a:t>2D</a:t>
            </a:r>
            <a:r>
              <a:rPr lang="zh-CN" altLang="en-US" dirty="0"/>
              <a:t>物体检测框对点云进行滤波，获取到所有处于</a:t>
            </a:r>
            <a:r>
              <a:rPr lang="en-US" altLang="zh-CN" dirty="0"/>
              <a:t>2D</a:t>
            </a:r>
            <a:r>
              <a:rPr lang="zh-CN" altLang="en-US" dirty="0"/>
              <a:t>物体检测框中的点云</a:t>
            </a:r>
          </a:p>
          <a:p>
            <a:r>
              <a:rPr lang="zh-CN" altLang="en-US" dirty="0"/>
              <a:t>对检测框中的点云进行非极大值抑制，获取到点数最多的类别</a:t>
            </a:r>
          </a:p>
          <a:p>
            <a:r>
              <a:rPr lang="zh-CN" altLang="en-US" dirty="0"/>
              <a:t>保存非极大值抑制后的点云，并将</a:t>
            </a:r>
            <a:r>
              <a:rPr lang="en-US" altLang="zh-CN" dirty="0"/>
              <a:t>label</a:t>
            </a:r>
            <a:r>
              <a:rPr lang="zh-CN" altLang="en-US" dirty="0"/>
              <a:t>的标签作为点云的标签</a:t>
            </a:r>
            <a:endParaRPr lang="en-US" altLang="zh-CN" dirty="0"/>
          </a:p>
          <a:p>
            <a:endParaRPr lang="en-US" altLang="zh-CN" dirty="0"/>
          </a:p>
          <a:p>
            <a:r>
              <a:rPr lang="zh-CN" altLang="en-US" dirty="0"/>
              <a:t>有的类别少进行了数据增强</a:t>
            </a:r>
          </a:p>
        </p:txBody>
      </p:sp>
      <p:sp>
        <p:nvSpPr>
          <p:cNvPr id="4" name="灯片编号占位符 3"/>
          <p:cNvSpPr>
            <a:spLocks noGrp="1"/>
          </p:cNvSpPr>
          <p:nvPr>
            <p:ph type="sldNum" sz="quarter" idx="5"/>
          </p:nvPr>
        </p:nvSpPr>
        <p:spPr/>
        <p:txBody>
          <a:bodyPr/>
          <a:lstStyle/>
          <a:p>
            <a:fld id="{E4B2996E-3E91-FF4E-B06B-07F675E1E38B}" type="slidenum">
              <a:rPr lang="en-US" smtClean="0"/>
              <a:t>11</a:t>
            </a:fld>
            <a:endParaRPr lang="en-US"/>
          </a:p>
        </p:txBody>
      </p:sp>
    </p:spTree>
    <p:extLst>
      <p:ext uri="{BB962C8B-B14F-4D97-AF65-F5344CB8AC3E}">
        <p14:creationId xmlns:p14="http://schemas.microsoft.com/office/powerpoint/2010/main" val="3831482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162C4151-AAB4-4D2D-B384-1CCEB0D12EF4}"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64EB6-4F91-47F1-B943-4C196721AA0C}" type="slidenum">
              <a:rPr lang="zh-CN" altLang="en-US" smtClean="0"/>
              <a:t>‹#›</a:t>
            </a:fld>
            <a:endParaRPr lang="zh-CN" altLang="en-US"/>
          </a:p>
        </p:txBody>
      </p:sp>
      <p:pic>
        <p:nvPicPr>
          <p:cNvPr id="7"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62C4151-AAB4-4D2D-B384-1CCEB0D12EF4}"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64EB6-4F91-47F1-B943-4C196721AA0C}" type="slidenum">
              <a:rPr lang="zh-CN" altLang="en-US" smtClean="0"/>
              <a:t>‹#›</a:t>
            </a:fld>
            <a:endParaRPr lang="zh-CN" altLang="en-US"/>
          </a:p>
        </p:txBody>
      </p:sp>
      <p:pic>
        <p:nvPicPr>
          <p:cNvPr id="7"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6525"/>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2C4151-AAB4-4D2D-B384-1CCEB0D12EF4}" type="datetimeFigureOut">
              <a:rPr lang="zh-CN" altLang="en-US" smtClean="0"/>
              <a:t>2022/12/21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64EB6-4F91-47F1-B943-4C196721AA0C}" type="slidenum">
              <a:rPr lang="zh-CN" altLang="en-US" smtClean="0"/>
              <a:t>‹#›</a:t>
            </a:fld>
            <a:endParaRPr lang="zh-CN" altLang="en-US"/>
          </a:p>
        </p:txBody>
      </p:sp>
      <p:pic>
        <p:nvPicPr>
          <p:cNvPr id="7"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2022/12/21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pic>
        <p:nvPicPr>
          <p:cNvPr id="7" name="图片 6"/>
          <p:cNvPicPr>
            <a:picLocks noChangeAspect="1"/>
          </p:cNvPicPr>
          <p:nvPr userDrawn="1"/>
        </p:nvPicPr>
        <p:blipFill rotWithShape="1">
          <a:blip r:embed="rId2" cstate="email"/>
          <a:srcRect r="416"/>
          <a:stretch>
            <a:fillRect/>
          </a:stretch>
        </p:blipFill>
        <p:spPr>
          <a:xfrm>
            <a:off x="-1" y="5120806"/>
            <a:ext cx="12191999" cy="1759932"/>
          </a:xfrm>
          <a:prstGeom prst="rect">
            <a:avLst/>
          </a:prstGeom>
        </p:spPr>
      </p:pic>
      <p:pic>
        <p:nvPicPr>
          <p:cNvPr id="12" name="图片 11"/>
          <p:cNvPicPr>
            <a:picLocks noChangeAspect="1"/>
          </p:cNvPicPr>
          <p:nvPr userDrawn="1"/>
        </p:nvPicPr>
        <p:blipFill>
          <a:blip r:embed="rId3" cstate="email"/>
          <a:stretch>
            <a:fillRect/>
          </a:stretch>
        </p:blipFill>
        <p:spPr>
          <a:xfrm>
            <a:off x="9028590" y="182508"/>
            <a:ext cx="2772075" cy="762828"/>
          </a:xfrm>
          <a:prstGeom prst="rect">
            <a:avLst/>
          </a:prstGeom>
        </p:spPr>
      </p:pic>
      <p:sp>
        <p:nvSpPr>
          <p:cNvPr id="10" name="标题 8"/>
          <p:cNvSpPr>
            <a:spLocks noGrp="1"/>
          </p:cNvSpPr>
          <p:nvPr>
            <p:ph type="title"/>
          </p:nvPr>
        </p:nvSpPr>
        <p:spPr>
          <a:xfrm>
            <a:off x="281833" y="182508"/>
            <a:ext cx="8216283" cy="759735"/>
          </a:xfrm>
          <a:solidFill>
            <a:srgbClr val="A40006"/>
          </a:solidFill>
          <a:ln w="19050">
            <a:solidFill>
              <a:srgbClr val="FF0000"/>
            </a:solidFill>
          </a:ln>
          <a:effectLst>
            <a:outerShdw blurRad="50800" dist="38100" dir="8100000" algn="tr" rotWithShape="0">
              <a:prstClr val="black">
                <a:alpha val="40000"/>
              </a:prstClr>
            </a:outerShdw>
          </a:effectLst>
          <a:scene3d>
            <a:camera prst="orthographicFront"/>
            <a:lightRig rig="flood" dir="t"/>
          </a:scene3d>
          <a:sp3d/>
        </p:spPr>
        <p:txBody>
          <a:bodyPr vert="horz" lIns="91440" tIns="45720" rIns="91440" bIns="45720" rtlCol="0" anchor="ctr">
            <a:normAutofit/>
          </a:bodyPr>
          <a:lstStyle>
            <a:lvl1pPr>
              <a:defRPr lang="zh-CN" altLang="en-US" sz="3200" b="1" dirty="0">
                <a:solidFill>
                  <a:schemeClr val="bg1"/>
                </a:solidFill>
              </a:defRPr>
            </a:lvl1pPr>
          </a:lstStyle>
          <a:p>
            <a:pPr marL="0" lvl="0"/>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2C4151-AAB4-4D2D-B384-1CCEB0D12EF4}" type="datetimeFigureOut">
              <a:rPr lang="zh-CN" altLang="en-US" smtClean="0"/>
              <a:t>2022/12/21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064EB6-4F91-47F1-B943-4C196721AA0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C4151-AAB4-4D2D-B384-1CCEB0D12EF4}" type="datetimeFigureOut">
              <a:rPr lang="zh-CN" altLang="en-US" smtClean="0"/>
              <a:t>2022/12/21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64EB6-4F91-47F1-B943-4C196721AA0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0.png"/><Relationship Id="rId1" Type="http://schemas.openxmlformats.org/officeDocument/2006/relationships/slideLayout" Target="../slideLayouts/slideLayout4.xml"/><Relationship Id="rId4" Type="http://schemas.openxmlformats.org/officeDocument/2006/relationships/image" Target="../media/image20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97B61F2-4B70-4C97-865D-894C80A9FBA6}"/>
              </a:ext>
            </a:extLst>
          </p:cNvPr>
          <p:cNvSpPr/>
          <p:nvPr/>
        </p:nvSpPr>
        <p:spPr>
          <a:xfrm>
            <a:off x="1691472" y="1120676"/>
            <a:ext cx="8809056" cy="2308324"/>
          </a:xfrm>
          <a:prstGeom prst="rect">
            <a:avLst/>
          </a:prstGeom>
        </p:spPr>
        <p:txBody>
          <a:bodyPr wrap="square">
            <a:spAutoFit/>
          </a:bodyPr>
          <a:lstStyle/>
          <a:p>
            <a:pPr algn="ctr"/>
            <a:r>
              <a:rPr lang="zh-CN" altLang="en-US" sz="4800" b="1" dirty="0">
                <a:solidFill>
                  <a:schemeClr val="bg1"/>
                </a:solidFill>
              </a:rPr>
              <a:t>Point Cloud Object Detection Based on Point</a:t>
            </a:r>
            <a:r>
              <a:rPr lang="en-US" altLang="zh-CN" sz="4800" b="1" dirty="0">
                <a:solidFill>
                  <a:schemeClr val="bg1"/>
                </a:solidFill>
              </a:rPr>
              <a:t>N</a:t>
            </a:r>
            <a:r>
              <a:rPr lang="zh-CN" altLang="en-US" sz="4800" b="1" dirty="0">
                <a:solidFill>
                  <a:schemeClr val="bg1"/>
                </a:solidFill>
              </a:rPr>
              <a:t>et of Attention Mechanism</a:t>
            </a:r>
          </a:p>
        </p:txBody>
      </p:sp>
      <p:sp>
        <p:nvSpPr>
          <p:cNvPr id="3" name="矩形 2">
            <a:extLst>
              <a:ext uri="{FF2B5EF4-FFF2-40B4-BE49-F238E27FC236}">
                <a16:creationId xmlns:a16="http://schemas.microsoft.com/office/drawing/2014/main" id="{82C9255F-35D8-45B1-921F-63FF5ADADA64}"/>
              </a:ext>
            </a:extLst>
          </p:cNvPr>
          <p:cNvSpPr/>
          <p:nvPr/>
        </p:nvSpPr>
        <p:spPr>
          <a:xfrm>
            <a:off x="5593298" y="6073095"/>
            <a:ext cx="3805850" cy="584775"/>
          </a:xfrm>
          <a:prstGeom prst="rect">
            <a:avLst/>
          </a:prstGeom>
          <a:noFill/>
        </p:spPr>
        <p:txBody>
          <a:bodyPr wrap="none" lIns="91440" tIns="45720" rIns="91440" bIns="45720">
            <a:spAutoFit/>
          </a:bodyPr>
          <a:lstStyle/>
          <a:p>
            <a:r>
              <a:rPr lang="zh-CN" altLang="en-US" sz="3200" b="0" cap="none" spc="0" dirty="0">
                <a:ln w="0"/>
                <a:solidFill>
                  <a:schemeClr val="tx1"/>
                </a:solidFill>
                <a:effectLst>
                  <a:outerShdw blurRad="38100" dist="19050" dir="2700000" algn="tl" rotWithShape="0">
                    <a:schemeClr val="dk1">
                      <a:alpha val="40000"/>
                    </a:schemeClr>
                  </a:outerShdw>
                </a:effectLst>
              </a:rPr>
              <a:t>何美漫 </a:t>
            </a:r>
            <a:r>
              <a:rPr lang="en-US" altLang="zh-CN" sz="3200" b="0" cap="none" spc="0" dirty="0">
                <a:ln w="0"/>
                <a:solidFill>
                  <a:schemeClr val="tx1"/>
                </a:solidFill>
                <a:effectLst>
                  <a:outerShdw blurRad="38100" dist="19050" dir="2700000" algn="tl" rotWithShape="0">
                    <a:schemeClr val="dk1">
                      <a:alpha val="40000"/>
                    </a:schemeClr>
                  </a:outerShdw>
                </a:effectLst>
              </a:rPr>
              <a:t>2022231013</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4" name="矩形 3">
            <a:extLst>
              <a:ext uri="{FF2B5EF4-FFF2-40B4-BE49-F238E27FC236}">
                <a16:creationId xmlns:a16="http://schemas.microsoft.com/office/drawing/2014/main" id="{696AB018-B128-9E66-55AC-31DEC24A234D}"/>
              </a:ext>
            </a:extLst>
          </p:cNvPr>
          <p:cNvSpPr/>
          <p:nvPr/>
        </p:nvSpPr>
        <p:spPr>
          <a:xfrm>
            <a:off x="5593298" y="4852251"/>
            <a:ext cx="4716772" cy="584775"/>
          </a:xfrm>
          <a:prstGeom prst="rect">
            <a:avLst/>
          </a:prstGeom>
          <a:noFill/>
        </p:spPr>
        <p:txBody>
          <a:bodyPr wrap="square" lIns="91440" tIns="45720" rIns="91440" bIns="45720">
            <a:spAutoFit/>
          </a:bodyPr>
          <a:lstStyle/>
          <a:p>
            <a:r>
              <a:rPr lang="zh-CN" altLang="en-US" sz="3200" dirty="0">
                <a:ln w="0"/>
                <a:effectLst>
                  <a:outerShdw blurRad="38100" dist="19050" dir="2700000" algn="tl" rotWithShape="0">
                    <a:schemeClr val="dk1">
                      <a:alpha val="40000"/>
                    </a:schemeClr>
                  </a:outerShdw>
                </a:effectLst>
              </a:rPr>
              <a:t>刘滔    </a:t>
            </a:r>
            <a:r>
              <a:rPr lang="en-US" altLang="zh-CN" sz="3200" dirty="0">
                <a:ln w="0"/>
                <a:effectLst>
                  <a:outerShdw blurRad="38100" dist="19050" dir="2700000" algn="tl" rotWithShape="0">
                    <a:schemeClr val="dk1">
                      <a:alpha val="40000"/>
                    </a:schemeClr>
                  </a:outerShdw>
                </a:effectLst>
              </a:rPr>
              <a:t>2022231023</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AA07E45A-31CD-5401-E82B-06AF85D1AB94}"/>
              </a:ext>
            </a:extLst>
          </p:cNvPr>
          <p:cNvSpPr/>
          <p:nvPr/>
        </p:nvSpPr>
        <p:spPr>
          <a:xfrm>
            <a:off x="5593298" y="5462673"/>
            <a:ext cx="3805850" cy="584775"/>
          </a:xfrm>
          <a:prstGeom prst="rect">
            <a:avLst/>
          </a:prstGeom>
          <a:noFill/>
        </p:spPr>
        <p:txBody>
          <a:bodyPr wrap="none" lIns="91440" tIns="45720" rIns="91440" bIns="45720">
            <a:spAutoFit/>
          </a:bodyPr>
          <a:lstStyle/>
          <a:p>
            <a:r>
              <a:rPr lang="zh-CN" altLang="en-US" sz="3200" b="0" cap="none" spc="0" dirty="0">
                <a:ln w="0"/>
                <a:solidFill>
                  <a:schemeClr val="tx1"/>
                </a:solidFill>
                <a:effectLst>
                  <a:outerShdw blurRad="38100" dist="19050" dir="2700000" algn="tl" rotWithShape="0">
                    <a:schemeClr val="dk1">
                      <a:alpha val="40000"/>
                    </a:schemeClr>
                  </a:outerShdw>
                </a:effectLst>
              </a:rPr>
              <a:t>戴子</a:t>
            </a:r>
            <a:r>
              <a:rPr lang="zh-CN" altLang="en-US" sz="3200" dirty="0">
                <a:ln w="0"/>
                <a:effectLst>
                  <a:outerShdw blurRad="38100" dist="19050" dir="2700000" algn="tl" rotWithShape="0">
                    <a:schemeClr val="dk1">
                      <a:alpha val="40000"/>
                    </a:schemeClr>
                  </a:outerShdw>
                </a:effectLst>
              </a:rPr>
              <a:t>佳 </a:t>
            </a:r>
            <a:r>
              <a:rPr lang="en-US" altLang="zh-CN" sz="3200" dirty="0">
                <a:ln w="0"/>
                <a:effectLst>
                  <a:outerShdw blurRad="38100" dist="19050" dir="2700000" algn="tl" rotWithShape="0">
                    <a:schemeClr val="dk1">
                      <a:alpha val="40000"/>
                    </a:schemeClr>
                  </a:outerShdw>
                </a:effectLst>
              </a:rPr>
              <a:t>2022233158</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F341F76A-C5A4-4660-B5CC-04BA3C765128}"/>
              </a:ext>
            </a:extLst>
          </p:cNvPr>
          <p:cNvSpPr/>
          <p:nvPr/>
        </p:nvSpPr>
        <p:spPr>
          <a:xfrm>
            <a:off x="465948" y="562375"/>
            <a:ext cx="3522118" cy="400110"/>
          </a:xfrm>
          <a:prstGeom prst="rect">
            <a:avLst/>
          </a:prstGeom>
        </p:spPr>
        <p:txBody>
          <a:bodyPr wrap="none">
            <a:spAutoFit/>
          </a:bodyPr>
          <a:lstStyle/>
          <a:p>
            <a:r>
              <a:rPr lang="en-US" altLang="zh-CN" sz="2000" b="1" dirty="0" err="1"/>
              <a:t>Kdtree</a:t>
            </a:r>
            <a:r>
              <a:rPr lang="en-US" altLang="zh-CN" sz="2000" b="1" dirty="0"/>
              <a:t>-DBSCAN Clustering</a:t>
            </a:r>
          </a:p>
        </p:txBody>
      </p:sp>
      <p:pic>
        <p:nvPicPr>
          <p:cNvPr id="5" name="图片 4">
            <a:extLst>
              <a:ext uri="{FF2B5EF4-FFF2-40B4-BE49-F238E27FC236}">
                <a16:creationId xmlns:a16="http://schemas.microsoft.com/office/drawing/2014/main" id="{EDE01C35-FDD7-4CFD-90FA-FC18382C6F58}"/>
              </a:ext>
            </a:extLst>
          </p:cNvPr>
          <p:cNvPicPr>
            <a:picLocks noChangeAspect="1"/>
          </p:cNvPicPr>
          <p:nvPr/>
        </p:nvPicPr>
        <p:blipFill rotWithShape="1">
          <a:blip r:embed="rId3">
            <a:extLst>
              <a:ext uri="{28A0092B-C50C-407E-A947-70E740481C1C}">
                <a14:useLocalDpi xmlns:a14="http://schemas.microsoft.com/office/drawing/2010/main" val="0"/>
              </a:ext>
            </a:extLst>
          </a:blip>
          <a:srcRect l="1610" t="24566" r="8925" b="11546"/>
          <a:stretch/>
        </p:blipFill>
        <p:spPr>
          <a:xfrm>
            <a:off x="727158" y="1881553"/>
            <a:ext cx="6348046" cy="3358661"/>
          </a:xfrm>
          <a:prstGeom prst="rect">
            <a:avLst/>
          </a:prstGeom>
        </p:spPr>
      </p:pic>
      <p:pic>
        <p:nvPicPr>
          <p:cNvPr id="8" name="图片 7">
            <a:extLst>
              <a:ext uri="{FF2B5EF4-FFF2-40B4-BE49-F238E27FC236}">
                <a16:creationId xmlns:a16="http://schemas.microsoft.com/office/drawing/2014/main" id="{3A88BBE7-5258-D8DF-3EC3-72B0B2CC55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6070" y="2540651"/>
            <a:ext cx="4912473" cy="2040466"/>
          </a:xfrm>
          <a:prstGeom prst="rect">
            <a:avLst/>
          </a:prstGeom>
        </p:spPr>
      </p:pic>
    </p:spTree>
    <p:extLst>
      <p:ext uri="{BB962C8B-B14F-4D97-AF65-F5344CB8AC3E}">
        <p14:creationId xmlns:p14="http://schemas.microsoft.com/office/powerpoint/2010/main" val="216076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3DDF1-E53B-BF3C-1A2B-CD5B4EDE58EE}"/>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DE1AE445-6504-6ECD-C592-91E30F0F5D86}"/>
              </a:ext>
            </a:extLst>
          </p:cNvPr>
          <p:cNvSpPr/>
          <p:nvPr/>
        </p:nvSpPr>
        <p:spPr>
          <a:xfrm>
            <a:off x="615417" y="591833"/>
            <a:ext cx="3219407" cy="400110"/>
          </a:xfrm>
          <a:prstGeom prst="rect">
            <a:avLst/>
          </a:prstGeom>
        </p:spPr>
        <p:txBody>
          <a:bodyPr wrap="none">
            <a:spAutoFit/>
          </a:bodyPr>
          <a:lstStyle/>
          <a:p>
            <a:r>
              <a:rPr lang="en-US" altLang="zh-CN" sz="2000" b="1" dirty="0"/>
              <a:t>Training data processing</a:t>
            </a:r>
          </a:p>
        </p:txBody>
      </p:sp>
      <p:pic>
        <p:nvPicPr>
          <p:cNvPr id="5" name="图片 4">
            <a:extLst>
              <a:ext uri="{FF2B5EF4-FFF2-40B4-BE49-F238E27FC236}">
                <a16:creationId xmlns:a16="http://schemas.microsoft.com/office/drawing/2014/main" id="{C4DA243C-F50B-ED43-632E-646BE7000552}"/>
              </a:ext>
            </a:extLst>
          </p:cNvPr>
          <p:cNvPicPr>
            <a:picLocks noChangeAspect="1"/>
          </p:cNvPicPr>
          <p:nvPr/>
        </p:nvPicPr>
        <p:blipFill>
          <a:blip r:embed="rId3"/>
          <a:stretch>
            <a:fillRect/>
          </a:stretch>
        </p:blipFill>
        <p:spPr>
          <a:xfrm>
            <a:off x="431096" y="2082362"/>
            <a:ext cx="3095434" cy="1617019"/>
          </a:xfrm>
          <a:prstGeom prst="rect">
            <a:avLst/>
          </a:prstGeom>
        </p:spPr>
      </p:pic>
      <p:pic>
        <p:nvPicPr>
          <p:cNvPr id="7" name="图片 6">
            <a:extLst>
              <a:ext uri="{FF2B5EF4-FFF2-40B4-BE49-F238E27FC236}">
                <a16:creationId xmlns:a16="http://schemas.microsoft.com/office/drawing/2014/main" id="{351EDB42-3853-5ADD-7AC9-9EA01FF3AA92}"/>
              </a:ext>
            </a:extLst>
          </p:cNvPr>
          <p:cNvPicPr>
            <a:picLocks noChangeAspect="1"/>
          </p:cNvPicPr>
          <p:nvPr/>
        </p:nvPicPr>
        <p:blipFill>
          <a:blip r:embed="rId4"/>
          <a:stretch>
            <a:fillRect/>
          </a:stretch>
        </p:blipFill>
        <p:spPr>
          <a:xfrm>
            <a:off x="4462581" y="1669243"/>
            <a:ext cx="2831533" cy="2745439"/>
          </a:xfrm>
          <a:prstGeom prst="rect">
            <a:avLst/>
          </a:prstGeom>
        </p:spPr>
      </p:pic>
      <p:pic>
        <p:nvPicPr>
          <p:cNvPr id="9" name="图片 8">
            <a:extLst>
              <a:ext uri="{FF2B5EF4-FFF2-40B4-BE49-F238E27FC236}">
                <a16:creationId xmlns:a16="http://schemas.microsoft.com/office/drawing/2014/main" id="{B765840D-D8D1-2E7E-A2BA-F039CB92C005}"/>
              </a:ext>
            </a:extLst>
          </p:cNvPr>
          <p:cNvPicPr>
            <a:picLocks noChangeAspect="1"/>
          </p:cNvPicPr>
          <p:nvPr/>
        </p:nvPicPr>
        <p:blipFill>
          <a:blip r:embed="rId5"/>
          <a:stretch>
            <a:fillRect/>
          </a:stretch>
        </p:blipFill>
        <p:spPr>
          <a:xfrm>
            <a:off x="8230165" y="2082362"/>
            <a:ext cx="2823899" cy="1575237"/>
          </a:xfrm>
          <a:prstGeom prst="rect">
            <a:avLst/>
          </a:prstGeom>
        </p:spPr>
      </p:pic>
      <p:sp>
        <p:nvSpPr>
          <p:cNvPr id="10" name="箭头: 右 9">
            <a:extLst>
              <a:ext uri="{FF2B5EF4-FFF2-40B4-BE49-F238E27FC236}">
                <a16:creationId xmlns:a16="http://schemas.microsoft.com/office/drawing/2014/main" id="{3CA2BD48-63DA-8F6E-C98D-9ECCD8E0E6B0}"/>
              </a:ext>
            </a:extLst>
          </p:cNvPr>
          <p:cNvSpPr/>
          <p:nvPr/>
        </p:nvSpPr>
        <p:spPr>
          <a:xfrm>
            <a:off x="3746090" y="2890871"/>
            <a:ext cx="570271" cy="255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11AAC0BD-8814-023E-48D5-8DD82C562AAB}"/>
              </a:ext>
            </a:extLst>
          </p:cNvPr>
          <p:cNvSpPr/>
          <p:nvPr/>
        </p:nvSpPr>
        <p:spPr>
          <a:xfrm>
            <a:off x="7477004" y="2890871"/>
            <a:ext cx="570271" cy="255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438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C3B82064-44D8-4416-BDE5-9EBC5C6D389E}"/>
              </a:ext>
            </a:extLst>
          </p:cNvPr>
          <p:cNvSpPr/>
          <p:nvPr/>
        </p:nvSpPr>
        <p:spPr>
          <a:xfrm>
            <a:off x="556383" y="562375"/>
            <a:ext cx="2791149" cy="400110"/>
          </a:xfrm>
          <a:prstGeom prst="rect">
            <a:avLst/>
          </a:prstGeom>
        </p:spPr>
        <p:txBody>
          <a:bodyPr wrap="none">
            <a:spAutoFit/>
          </a:bodyPr>
          <a:lstStyle/>
          <a:p>
            <a:r>
              <a:rPr lang="en-US" altLang="zh-CN" sz="2000" b="1" dirty="0"/>
              <a:t>Attention mechanism</a:t>
            </a:r>
          </a:p>
        </p:txBody>
      </p:sp>
      <p:sp>
        <p:nvSpPr>
          <p:cNvPr id="69" name="Google Shape;7210;p75">
            <a:extLst>
              <a:ext uri="{FF2B5EF4-FFF2-40B4-BE49-F238E27FC236}">
                <a16:creationId xmlns:a16="http://schemas.microsoft.com/office/drawing/2014/main" id="{95D82CEF-CE10-4398-91B6-2142C579E1C2}"/>
              </a:ext>
            </a:extLst>
          </p:cNvPr>
          <p:cNvSpPr txBox="1"/>
          <p:nvPr/>
        </p:nvSpPr>
        <p:spPr>
          <a:xfrm>
            <a:off x="348396" y="2928825"/>
            <a:ext cx="839265" cy="375380"/>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err="1">
                <a:ln>
                  <a:noFill/>
                </a:ln>
                <a:solidFill>
                  <a:srgbClr val="000000"/>
                </a:solidFill>
                <a:effectLst/>
                <a:uLnTx/>
                <a:uFillTx/>
                <a:cs typeface="Arial"/>
                <a:sym typeface="Arial"/>
              </a:rPr>
              <a:t>BxNxC</a:t>
            </a:r>
            <a:endParaRPr kumimoji="0" sz="900" b="0" i="0" u="none" strike="noStrike" kern="0" cap="none" spc="0" normalizeH="0" baseline="0" noProof="0" dirty="0">
              <a:ln>
                <a:noFill/>
              </a:ln>
              <a:solidFill>
                <a:srgbClr val="000000"/>
              </a:solidFill>
              <a:effectLst/>
              <a:uLnTx/>
              <a:uFillTx/>
              <a:cs typeface="Arial"/>
              <a:sym typeface="Arial"/>
            </a:endParaRPr>
          </a:p>
        </p:txBody>
      </p:sp>
      <p:sp>
        <p:nvSpPr>
          <p:cNvPr id="64" name="Google Shape;7210;p75">
            <a:extLst>
              <a:ext uri="{FF2B5EF4-FFF2-40B4-BE49-F238E27FC236}">
                <a16:creationId xmlns:a16="http://schemas.microsoft.com/office/drawing/2014/main" id="{3D1C1CFC-16A7-42BD-A876-3F2441429CB4}"/>
              </a:ext>
            </a:extLst>
          </p:cNvPr>
          <p:cNvSpPr txBox="1"/>
          <p:nvPr/>
        </p:nvSpPr>
        <p:spPr>
          <a:xfrm>
            <a:off x="6135681" y="2981282"/>
            <a:ext cx="839265" cy="375380"/>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err="1">
                <a:ln>
                  <a:noFill/>
                </a:ln>
                <a:solidFill>
                  <a:srgbClr val="000000"/>
                </a:solidFill>
                <a:effectLst/>
                <a:uLnTx/>
                <a:uFillTx/>
                <a:cs typeface="Arial"/>
                <a:sym typeface="Arial"/>
              </a:rPr>
              <a:t>BxNxC</a:t>
            </a:r>
            <a:endParaRPr kumimoji="0" sz="900" b="0" i="0" u="none" strike="noStrike" kern="0" cap="none" spc="0" normalizeH="0" baseline="0" noProof="0" dirty="0">
              <a:ln>
                <a:noFill/>
              </a:ln>
              <a:solidFill>
                <a:srgbClr val="000000"/>
              </a:solidFill>
              <a:effectLst/>
              <a:uLnTx/>
              <a:uFillTx/>
              <a:cs typeface="Arial"/>
              <a:sym typeface="Arial"/>
            </a:endParaRPr>
          </a:p>
        </p:txBody>
      </p:sp>
      <p:sp>
        <p:nvSpPr>
          <p:cNvPr id="143" name="Google Shape;7210;p75">
            <a:extLst>
              <a:ext uri="{FF2B5EF4-FFF2-40B4-BE49-F238E27FC236}">
                <a16:creationId xmlns:a16="http://schemas.microsoft.com/office/drawing/2014/main" id="{F8A26E9E-03BC-4FB4-B4BA-347BA478BABD}"/>
              </a:ext>
            </a:extLst>
          </p:cNvPr>
          <p:cNvSpPr txBox="1"/>
          <p:nvPr/>
        </p:nvSpPr>
        <p:spPr>
          <a:xfrm>
            <a:off x="11256787" y="3482283"/>
            <a:ext cx="839265" cy="375380"/>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err="1">
                <a:ln>
                  <a:noFill/>
                </a:ln>
                <a:solidFill>
                  <a:srgbClr val="000000"/>
                </a:solidFill>
                <a:effectLst/>
                <a:uLnTx/>
                <a:uFillTx/>
                <a:cs typeface="Arial"/>
                <a:sym typeface="Arial"/>
              </a:rPr>
              <a:t>BxNxC</a:t>
            </a:r>
            <a:endParaRPr kumimoji="0" sz="900" b="0" i="0" u="none" strike="noStrike" kern="0" cap="none" spc="0" normalizeH="0" baseline="0" noProof="0" dirty="0">
              <a:ln>
                <a:noFill/>
              </a:ln>
              <a:solidFill>
                <a:srgbClr val="000000"/>
              </a:solidFill>
              <a:effectLst/>
              <a:uLnTx/>
              <a:uFillTx/>
              <a:cs typeface="Arial"/>
              <a:sym typeface="Arial"/>
            </a:endParaRPr>
          </a:p>
        </p:txBody>
      </p:sp>
      <p:sp>
        <p:nvSpPr>
          <p:cNvPr id="152" name="矩形 151">
            <a:extLst>
              <a:ext uri="{FF2B5EF4-FFF2-40B4-BE49-F238E27FC236}">
                <a16:creationId xmlns:a16="http://schemas.microsoft.com/office/drawing/2014/main" id="{D93BC55E-323E-40B0-93D4-7642D05798EC}"/>
              </a:ext>
            </a:extLst>
          </p:cNvPr>
          <p:cNvSpPr/>
          <p:nvPr/>
        </p:nvSpPr>
        <p:spPr>
          <a:xfrm>
            <a:off x="1716818" y="1627015"/>
            <a:ext cx="3249672" cy="369332"/>
          </a:xfrm>
          <a:prstGeom prst="rect">
            <a:avLst/>
          </a:prstGeom>
        </p:spPr>
        <p:txBody>
          <a:bodyPr wrap="none">
            <a:spAutoFit/>
          </a:bodyPr>
          <a:lstStyle/>
          <a:p>
            <a:r>
              <a:rPr lang="zh-CN" altLang="en-US" dirty="0"/>
              <a:t>Channel Attention Mechanism</a:t>
            </a:r>
          </a:p>
        </p:txBody>
      </p:sp>
      <p:sp>
        <p:nvSpPr>
          <p:cNvPr id="153" name="矩形 152">
            <a:extLst>
              <a:ext uri="{FF2B5EF4-FFF2-40B4-BE49-F238E27FC236}">
                <a16:creationId xmlns:a16="http://schemas.microsoft.com/office/drawing/2014/main" id="{AB33E0F0-EFE1-4A64-B079-A11C87E571B6}"/>
              </a:ext>
            </a:extLst>
          </p:cNvPr>
          <p:cNvSpPr/>
          <p:nvPr/>
        </p:nvSpPr>
        <p:spPr>
          <a:xfrm>
            <a:off x="6573207" y="1647090"/>
            <a:ext cx="4467954" cy="369332"/>
          </a:xfrm>
          <a:prstGeom prst="rect">
            <a:avLst/>
          </a:prstGeom>
        </p:spPr>
        <p:txBody>
          <a:bodyPr wrap="none">
            <a:spAutoFit/>
          </a:bodyPr>
          <a:lstStyle/>
          <a:p>
            <a:r>
              <a:rPr lang="zh-CN" altLang="en-US" dirty="0"/>
              <a:t>Point Cloud Number Attention Mechanism</a:t>
            </a:r>
          </a:p>
        </p:txBody>
      </p:sp>
      <p:sp>
        <p:nvSpPr>
          <p:cNvPr id="62" name="Google Shape;7210;p75">
            <a:extLst>
              <a:ext uri="{FF2B5EF4-FFF2-40B4-BE49-F238E27FC236}">
                <a16:creationId xmlns:a16="http://schemas.microsoft.com/office/drawing/2014/main" id="{FF23C24A-4372-4200-AFC7-B58DB8405951}"/>
              </a:ext>
            </a:extLst>
          </p:cNvPr>
          <p:cNvSpPr txBox="1"/>
          <p:nvPr/>
        </p:nvSpPr>
        <p:spPr>
          <a:xfrm>
            <a:off x="5406914" y="3218566"/>
            <a:ext cx="839265" cy="375380"/>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err="1">
                <a:ln>
                  <a:noFill/>
                </a:ln>
                <a:solidFill>
                  <a:srgbClr val="000000"/>
                </a:solidFill>
                <a:effectLst/>
                <a:uLnTx/>
                <a:uFillTx/>
                <a:cs typeface="Arial"/>
                <a:sym typeface="Arial"/>
              </a:rPr>
              <a:t>BxNxC</a:t>
            </a:r>
            <a:endParaRPr kumimoji="0" sz="900" b="0" i="0" u="none" strike="noStrike" kern="0" cap="none" spc="0" normalizeH="0" baseline="0" noProof="0" dirty="0">
              <a:ln>
                <a:noFill/>
              </a:ln>
              <a:solidFill>
                <a:srgbClr val="000000"/>
              </a:solidFill>
              <a:effectLst/>
              <a:uLnTx/>
              <a:uFillTx/>
              <a:cs typeface="Arial"/>
              <a:sym typeface="Arial"/>
            </a:endParaRPr>
          </a:p>
        </p:txBody>
      </p:sp>
      <p:grpSp>
        <p:nvGrpSpPr>
          <p:cNvPr id="7" name="组合 6">
            <a:extLst>
              <a:ext uri="{FF2B5EF4-FFF2-40B4-BE49-F238E27FC236}">
                <a16:creationId xmlns:a16="http://schemas.microsoft.com/office/drawing/2014/main" id="{9DC4966D-8093-4FC5-B252-6F66E8DBEFA0}"/>
              </a:ext>
            </a:extLst>
          </p:cNvPr>
          <p:cNvGrpSpPr/>
          <p:nvPr/>
        </p:nvGrpSpPr>
        <p:grpSpPr>
          <a:xfrm>
            <a:off x="548551" y="2586755"/>
            <a:ext cx="5467170" cy="2718393"/>
            <a:chOff x="548551" y="2586755"/>
            <a:chExt cx="5467170" cy="2718393"/>
          </a:xfrm>
        </p:grpSpPr>
        <p:sp>
          <p:nvSpPr>
            <p:cNvPr id="65" name="Google Shape;7207;p75">
              <a:extLst>
                <a:ext uri="{FF2B5EF4-FFF2-40B4-BE49-F238E27FC236}">
                  <a16:creationId xmlns:a16="http://schemas.microsoft.com/office/drawing/2014/main" id="{A1799131-2CAC-471C-AF2F-62B77C405A5C}"/>
                </a:ext>
              </a:extLst>
            </p:cNvPr>
            <p:cNvSpPr/>
            <p:nvPr/>
          </p:nvSpPr>
          <p:spPr>
            <a:xfrm>
              <a:off x="3414159" y="4133050"/>
              <a:ext cx="438954" cy="1133715"/>
            </a:xfrm>
            <a:prstGeom prst="rect">
              <a:avLst/>
            </a:prstGeom>
            <a:solidFill>
              <a:srgbClr val="0097A7">
                <a:lumMod val="40000"/>
                <a:lumOff val="6000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66" name="Google Shape;7207;p75">
              <a:extLst>
                <a:ext uri="{FF2B5EF4-FFF2-40B4-BE49-F238E27FC236}">
                  <a16:creationId xmlns:a16="http://schemas.microsoft.com/office/drawing/2014/main" id="{EF94807A-F0DD-44D4-B02F-5BC8FA99FB89}"/>
                </a:ext>
              </a:extLst>
            </p:cNvPr>
            <p:cNvSpPr/>
            <p:nvPr/>
          </p:nvSpPr>
          <p:spPr>
            <a:xfrm>
              <a:off x="3415478" y="2756103"/>
              <a:ext cx="438954" cy="1133715"/>
            </a:xfrm>
            <a:prstGeom prst="rect">
              <a:avLst/>
            </a:prstGeom>
            <a:solidFill>
              <a:srgbClr val="FFAB40">
                <a:lumMod val="40000"/>
                <a:lumOff val="6000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67" name="Google Shape;7207;p75">
              <a:extLst>
                <a:ext uri="{FF2B5EF4-FFF2-40B4-BE49-F238E27FC236}">
                  <a16:creationId xmlns:a16="http://schemas.microsoft.com/office/drawing/2014/main" id="{60978601-39C8-49C9-A158-657FE518F73F}"/>
                </a:ext>
              </a:extLst>
            </p:cNvPr>
            <p:cNvSpPr/>
            <p:nvPr/>
          </p:nvSpPr>
          <p:spPr>
            <a:xfrm>
              <a:off x="548551" y="3320085"/>
              <a:ext cx="438954" cy="1133715"/>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Consolas"/>
                  <a:ea typeface="Consolas"/>
                  <a:cs typeface="Consolas"/>
                  <a:sym typeface="Consolas"/>
                </a:rPr>
                <a:t>I</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p:txBody>
        </p:sp>
        <p:sp>
          <p:nvSpPr>
            <p:cNvPr id="68" name="Google Shape;7208;p75">
              <a:extLst>
                <a:ext uri="{FF2B5EF4-FFF2-40B4-BE49-F238E27FC236}">
                  <a16:creationId xmlns:a16="http://schemas.microsoft.com/office/drawing/2014/main" id="{76BF8D94-AAF7-495A-B442-3ABDCD9B2F56}"/>
                </a:ext>
              </a:extLst>
            </p:cNvPr>
            <p:cNvSpPr/>
            <p:nvPr/>
          </p:nvSpPr>
          <p:spPr>
            <a:xfrm>
              <a:off x="1191489" y="2586755"/>
              <a:ext cx="1915666" cy="2718393"/>
            </a:xfrm>
            <a:prstGeom prst="rect">
              <a:avLst/>
            </a:prstGeom>
            <a:solidFill>
              <a:srgbClr val="B6D7A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70" name="Google Shape;7213;p75">
              <a:extLst>
                <a:ext uri="{FF2B5EF4-FFF2-40B4-BE49-F238E27FC236}">
                  <a16:creationId xmlns:a16="http://schemas.microsoft.com/office/drawing/2014/main" id="{F5AAA16C-EE39-4092-87C3-91AE873CF0A4}"/>
                </a:ext>
              </a:extLst>
            </p:cNvPr>
            <p:cNvSpPr/>
            <p:nvPr/>
          </p:nvSpPr>
          <p:spPr>
            <a:xfrm rot="7778">
              <a:off x="2689502" y="2967844"/>
              <a:ext cx="292619" cy="1956209"/>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MLP</a:t>
              </a:r>
              <a:endParaRPr kumimoji="0" sz="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71" name="Google Shape;7214;p75">
              <a:extLst>
                <a:ext uri="{FF2B5EF4-FFF2-40B4-BE49-F238E27FC236}">
                  <a16:creationId xmlns:a16="http://schemas.microsoft.com/office/drawing/2014/main" id="{9171F652-B6A5-45A3-B097-7BB67D60F331}"/>
                </a:ext>
              </a:extLst>
            </p:cNvPr>
            <p:cNvSpPr/>
            <p:nvPr/>
          </p:nvSpPr>
          <p:spPr>
            <a:xfrm rot="7778">
              <a:off x="1480513" y="4314498"/>
              <a:ext cx="701620" cy="601058"/>
            </a:xfrm>
            <a:prstGeom prst="rect">
              <a:avLst/>
            </a:prstGeom>
            <a:solidFill>
              <a:srgbClr val="0097A7">
                <a:lumMod val="40000"/>
                <a:lumOff val="6000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Avgpool</a:t>
              </a:r>
              <a:endPar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(C)</a:t>
              </a:r>
              <a:endParaRPr kumimoji="0"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cxnSp>
          <p:nvCxnSpPr>
            <p:cNvPr id="73" name="Google Shape;7230;p75">
              <a:extLst>
                <a:ext uri="{FF2B5EF4-FFF2-40B4-BE49-F238E27FC236}">
                  <a16:creationId xmlns:a16="http://schemas.microsoft.com/office/drawing/2014/main" id="{C84CF95F-FD98-4990-975F-C9FB287519A2}"/>
                </a:ext>
              </a:extLst>
            </p:cNvPr>
            <p:cNvCxnSpPr>
              <a:cxnSpLocks/>
            </p:cNvCxnSpPr>
            <p:nvPr/>
          </p:nvCxnSpPr>
          <p:spPr>
            <a:xfrm flipV="1">
              <a:off x="2179714" y="3281398"/>
              <a:ext cx="508327" cy="3967"/>
            </a:xfrm>
            <a:prstGeom prst="straightConnector1">
              <a:avLst/>
            </a:prstGeom>
            <a:noFill/>
            <a:ln w="9525" cap="flat" cmpd="sng">
              <a:solidFill>
                <a:srgbClr val="595959"/>
              </a:solidFill>
              <a:prstDash val="solid"/>
              <a:round/>
              <a:headEnd type="none" w="med" len="med"/>
              <a:tailEnd type="triangle" w="med" len="med"/>
            </a:ln>
          </p:spPr>
        </p:cxnSp>
        <p:cxnSp>
          <p:nvCxnSpPr>
            <p:cNvPr id="74" name="Google Shape;7231;p75">
              <a:extLst>
                <a:ext uri="{FF2B5EF4-FFF2-40B4-BE49-F238E27FC236}">
                  <a16:creationId xmlns:a16="http://schemas.microsoft.com/office/drawing/2014/main" id="{F5F065C1-ACF3-4A64-957C-5ABE86CAF683}"/>
                </a:ext>
              </a:extLst>
            </p:cNvPr>
            <p:cNvCxnSpPr>
              <a:cxnSpLocks/>
              <a:stCxn id="71" idx="3"/>
            </p:cNvCxnSpPr>
            <p:nvPr/>
          </p:nvCxnSpPr>
          <p:spPr>
            <a:xfrm>
              <a:off x="2182132" y="4616231"/>
              <a:ext cx="493566" cy="0"/>
            </a:xfrm>
            <a:prstGeom prst="straightConnector1">
              <a:avLst/>
            </a:prstGeom>
            <a:noFill/>
            <a:ln w="9525" cap="flat" cmpd="sng">
              <a:solidFill>
                <a:srgbClr val="595959"/>
              </a:solidFill>
              <a:prstDash val="solid"/>
              <a:round/>
              <a:headEnd type="none" w="med" len="med"/>
              <a:tailEnd type="triangle" w="med" len="med"/>
            </a:ln>
          </p:spPr>
        </p:cxnSp>
        <p:cxnSp>
          <p:nvCxnSpPr>
            <p:cNvPr id="75" name="Google Shape;7234;p75">
              <a:extLst>
                <a:ext uri="{FF2B5EF4-FFF2-40B4-BE49-F238E27FC236}">
                  <a16:creationId xmlns:a16="http://schemas.microsoft.com/office/drawing/2014/main" id="{1402ACCB-74EA-4CC0-886A-746B8242AFC7}"/>
                </a:ext>
              </a:extLst>
            </p:cNvPr>
            <p:cNvCxnSpPr>
              <a:cxnSpLocks/>
            </p:cNvCxnSpPr>
            <p:nvPr/>
          </p:nvCxnSpPr>
          <p:spPr>
            <a:xfrm rot="10800000" flipH="1">
              <a:off x="4563277" y="3987919"/>
              <a:ext cx="668836" cy="16029"/>
            </a:xfrm>
            <a:prstGeom prst="straightConnector1">
              <a:avLst/>
            </a:prstGeom>
            <a:noFill/>
            <a:ln w="9525" cap="flat" cmpd="sng" algn="ctr">
              <a:solidFill>
                <a:srgbClr val="000000">
                  <a:shade val="95000"/>
                  <a:satMod val="105000"/>
                </a:srgbClr>
              </a:solidFill>
              <a:prstDash val="solid"/>
              <a:headEnd type="none" w="med" len="med"/>
              <a:tailEnd type="triangle" w="med" len="med"/>
            </a:ln>
            <a:effectLst/>
          </p:spPr>
        </p:cxnSp>
        <p:cxnSp>
          <p:nvCxnSpPr>
            <p:cNvPr id="77" name="Google Shape;7230;p75">
              <a:extLst>
                <a:ext uri="{FF2B5EF4-FFF2-40B4-BE49-F238E27FC236}">
                  <a16:creationId xmlns:a16="http://schemas.microsoft.com/office/drawing/2014/main" id="{D7C8B3CB-1155-4F9D-9EFB-F9C13C5EB3F4}"/>
                </a:ext>
              </a:extLst>
            </p:cNvPr>
            <p:cNvCxnSpPr>
              <a:cxnSpLocks/>
              <a:endCxn id="66" idx="1"/>
            </p:cNvCxnSpPr>
            <p:nvPr/>
          </p:nvCxnSpPr>
          <p:spPr>
            <a:xfrm flipV="1">
              <a:off x="2970914" y="3322962"/>
              <a:ext cx="444562" cy="14921"/>
            </a:xfrm>
            <a:prstGeom prst="straightConnector1">
              <a:avLst/>
            </a:prstGeom>
            <a:noFill/>
            <a:ln w="9525" cap="flat" cmpd="sng">
              <a:solidFill>
                <a:srgbClr val="595959"/>
              </a:solidFill>
              <a:prstDash val="solid"/>
              <a:round/>
              <a:headEnd type="none" w="med" len="med"/>
              <a:tailEnd type="triangle" w="med" len="med"/>
            </a:ln>
          </p:spPr>
        </p:cxnSp>
        <p:cxnSp>
          <p:nvCxnSpPr>
            <p:cNvPr id="78" name="Google Shape;7230;p75">
              <a:extLst>
                <a:ext uri="{FF2B5EF4-FFF2-40B4-BE49-F238E27FC236}">
                  <a16:creationId xmlns:a16="http://schemas.microsoft.com/office/drawing/2014/main" id="{73F93B30-01EC-49B8-9BE1-2D30472AB6C6}"/>
                </a:ext>
              </a:extLst>
            </p:cNvPr>
            <p:cNvCxnSpPr>
              <a:cxnSpLocks/>
              <a:endCxn id="65" idx="1"/>
            </p:cNvCxnSpPr>
            <p:nvPr/>
          </p:nvCxnSpPr>
          <p:spPr>
            <a:xfrm>
              <a:off x="2983580" y="4699906"/>
              <a:ext cx="430579" cy="1"/>
            </a:xfrm>
            <a:prstGeom prst="straightConnector1">
              <a:avLst/>
            </a:prstGeom>
            <a:noFill/>
            <a:ln w="9525" cap="flat" cmpd="sng">
              <a:solidFill>
                <a:srgbClr val="595959"/>
              </a:solidFill>
              <a:prstDash val="solid"/>
              <a:round/>
              <a:headEnd type="none" w="med" len="med"/>
              <a:tailEnd type="triangle" w="med" len="med"/>
            </a:ln>
          </p:spPr>
        </p:cxnSp>
        <p:sp>
          <p:nvSpPr>
            <p:cNvPr id="79" name="Google Shape;370;p22">
              <a:extLst>
                <a:ext uri="{FF2B5EF4-FFF2-40B4-BE49-F238E27FC236}">
                  <a16:creationId xmlns:a16="http://schemas.microsoft.com/office/drawing/2014/main" id="{10F91966-DF23-49ED-8F93-D86A6DD0BC52}"/>
                </a:ext>
              </a:extLst>
            </p:cNvPr>
            <p:cNvSpPr/>
            <p:nvPr/>
          </p:nvSpPr>
          <p:spPr>
            <a:xfrm>
              <a:off x="4300348" y="3839043"/>
              <a:ext cx="259103" cy="329806"/>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400" b="0" i="0" u="none" strike="noStrike" kern="0" cap="none" spc="0" normalizeH="0" baseline="0" noProof="0" dirty="0">
                  <a:ln>
                    <a:noFill/>
                  </a:ln>
                  <a:solidFill>
                    <a:srgbClr val="666666"/>
                  </a:solidFill>
                  <a:effectLst/>
                  <a:uLnTx/>
                  <a:uFillTx/>
                  <a:cs typeface="Arial"/>
                  <a:sym typeface="Arial"/>
                </a:rPr>
                <a:t>+</a:t>
              </a:r>
              <a:endParaRPr kumimoji="0" sz="1400" b="0" i="0" u="none" strike="noStrike" kern="0" cap="none" spc="0" normalizeH="0" baseline="0" noProof="0" dirty="0">
                <a:ln>
                  <a:noFill/>
                </a:ln>
                <a:solidFill>
                  <a:srgbClr val="666666"/>
                </a:solidFill>
                <a:effectLst/>
                <a:uLnTx/>
                <a:uFillTx/>
                <a:cs typeface="Arial"/>
                <a:sym typeface="Arial"/>
              </a:endParaRPr>
            </a:p>
          </p:txBody>
        </p:sp>
        <p:sp>
          <p:nvSpPr>
            <p:cNvPr id="80" name="Google Shape;370;p22">
              <a:extLst>
                <a:ext uri="{FF2B5EF4-FFF2-40B4-BE49-F238E27FC236}">
                  <a16:creationId xmlns:a16="http://schemas.microsoft.com/office/drawing/2014/main" id="{26F6A75A-EA7F-485A-AEBC-4049AC627925}"/>
                </a:ext>
              </a:extLst>
            </p:cNvPr>
            <p:cNvSpPr/>
            <p:nvPr/>
          </p:nvSpPr>
          <p:spPr>
            <a:xfrm>
              <a:off x="5232113" y="3852253"/>
              <a:ext cx="193685" cy="271330"/>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666666"/>
                  </a:solidFill>
                  <a:effectLst/>
                  <a:uLnTx/>
                  <a:uFillTx/>
                  <a:cs typeface="Arial"/>
                  <a:sym typeface="Arial"/>
                </a:rPr>
                <a:t>X</a:t>
              </a:r>
              <a:endParaRPr kumimoji="0" sz="1400" b="0" i="0" u="none" strike="noStrike" kern="0" cap="none" spc="0" normalizeH="0" baseline="0" noProof="0" dirty="0">
                <a:ln>
                  <a:noFill/>
                </a:ln>
                <a:solidFill>
                  <a:srgbClr val="666666"/>
                </a:solidFill>
                <a:effectLst/>
                <a:uLnTx/>
                <a:uFillTx/>
                <a:cs typeface="Arial"/>
                <a:sym typeface="Arial"/>
              </a:endParaRPr>
            </a:p>
          </p:txBody>
        </p:sp>
        <p:cxnSp>
          <p:nvCxnSpPr>
            <p:cNvPr id="81" name="连接符: 肘形 80">
              <a:extLst>
                <a:ext uri="{FF2B5EF4-FFF2-40B4-BE49-F238E27FC236}">
                  <a16:creationId xmlns:a16="http://schemas.microsoft.com/office/drawing/2014/main" id="{A842C966-E974-40F6-852F-DD3DFB81E55D}"/>
                </a:ext>
              </a:extLst>
            </p:cNvPr>
            <p:cNvCxnSpPr>
              <a:cxnSpLocks/>
              <a:stCxn id="66" idx="3"/>
              <a:endCxn id="79" idx="0"/>
            </p:cNvCxnSpPr>
            <p:nvPr/>
          </p:nvCxnSpPr>
          <p:spPr>
            <a:xfrm>
              <a:off x="3854432" y="3322961"/>
              <a:ext cx="575467" cy="516082"/>
            </a:xfrm>
            <a:prstGeom prst="bentConnector2">
              <a:avLst/>
            </a:prstGeom>
            <a:noFill/>
            <a:ln w="9525" cap="flat" cmpd="sng" algn="ctr">
              <a:solidFill>
                <a:srgbClr val="212121">
                  <a:shade val="95000"/>
                  <a:satMod val="105000"/>
                </a:srgbClr>
              </a:solidFill>
              <a:prstDash val="solid"/>
              <a:tailEnd type="triangle"/>
            </a:ln>
            <a:effectLst/>
          </p:spPr>
        </p:cxnSp>
        <p:cxnSp>
          <p:nvCxnSpPr>
            <p:cNvPr id="82" name="连接符: 肘形 81">
              <a:extLst>
                <a:ext uri="{FF2B5EF4-FFF2-40B4-BE49-F238E27FC236}">
                  <a16:creationId xmlns:a16="http://schemas.microsoft.com/office/drawing/2014/main" id="{AC064898-3D2D-4EB4-B590-E415AB3367BD}"/>
                </a:ext>
              </a:extLst>
            </p:cNvPr>
            <p:cNvCxnSpPr>
              <a:cxnSpLocks/>
              <a:endCxn id="79" idx="4"/>
            </p:cNvCxnSpPr>
            <p:nvPr/>
          </p:nvCxnSpPr>
          <p:spPr>
            <a:xfrm flipV="1">
              <a:off x="3878150" y="4168850"/>
              <a:ext cx="551748" cy="488859"/>
            </a:xfrm>
            <a:prstGeom prst="bentConnector2">
              <a:avLst/>
            </a:prstGeom>
            <a:noFill/>
            <a:ln w="9525" cap="flat" cmpd="sng" algn="ctr">
              <a:solidFill>
                <a:srgbClr val="212121">
                  <a:shade val="95000"/>
                  <a:satMod val="105000"/>
                </a:srgbClr>
              </a:solidFill>
              <a:prstDash val="solid"/>
              <a:tailEnd type="triangle"/>
            </a:ln>
            <a:effectLst/>
          </p:spPr>
        </p:cxnSp>
        <p:cxnSp>
          <p:nvCxnSpPr>
            <p:cNvPr id="83" name="连接符: 肘形 82">
              <a:extLst>
                <a:ext uri="{FF2B5EF4-FFF2-40B4-BE49-F238E27FC236}">
                  <a16:creationId xmlns:a16="http://schemas.microsoft.com/office/drawing/2014/main" id="{413DE24F-3287-4D16-BC1A-A08AD681C2DE}"/>
                </a:ext>
              </a:extLst>
            </p:cNvPr>
            <p:cNvCxnSpPr>
              <a:cxnSpLocks/>
              <a:stCxn id="67" idx="3"/>
              <a:endCxn id="90" idx="1"/>
            </p:cNvCxnSpPr>
            <p:nvPr/>
          </p:nvCxnSpPr>
          <p:spPr>
            <a:xfrm flipV="1">
              <a:off x="987505" y="3384281"/>
              <a:ext cx="482874" cy="502663"/>
            </a:xfrm>
            <a:prstGeom prst="bentConnector3">
              <a:avLst>
                <a:gd name="adj1" fmla="val 58624"/>
              </a:avLst>
            </a:prstGeom>
            <a:noFill/>
            <a:ln w="9525" cap="flat" cmpd="sng" algn="ctr">
              <a:solidFill>
                <a:srgbClr val="212121">
                  <a:shade val="95000"/>
                  <a:satMod val="105000"/>
                </a:srgbClr>
              </a:solidFill>
              <a:prstDash val="solid"/>
              <a:tailEnd type="triangle"/>
            </a:ln>
            <a:effectLst/>
          </p:spPr>
        </p:cxnSp>
        <p:cxnSp>
          <p:nvCxnSpPr>
            <p:cNvPr id="84" name="连接符: 肘形 83">
              <a:extLst>
                <a:ext uri="{FF2B5EF4-FFF2-40B4-BE49-F238E27FC236}">
                  <a16:creationId xmlns:a16="http://schemas.microsoft.com/office/drawing/2014/main" id="{FA39C255-21A0-45A4-8130-A65E1378C987}"/>
                </a:ext>
              </a:extLst>
            </p:cNvPr>
            <p:cNvCxnSpPr>
              <a:cxnSpLocks/>
              <a:stCxn id="67" idx="3"/>
              <a:endCxn id="71" idx="1"/>
            </p:cNvCxnSpPr>
            <p:nvPr/>
          </p:nvCxnSpPr>
          <p:spPr>
            <a:xfrm>
              <a:off x="987505" y="3886943"/>
              <a:ext cx="493008" cy="726880"/>
            </a:xfrm>
            <a:prstGeom prst="bentConnector3">
              <a:avLst>
                <a:gd name="adj1" fmla="val 56335"/>
              </a:avLst>
            </a:prstGeom>
            <a:noFill/>
            <a:ln w="9525" cap="flat" cmpd="sng" algn="ctr">
              <a:solidFill>
                <a:srgbClr val="212121">
                  <a:shade val="95000"/>
                  <a:satMod val="105000"/>
                </a:srgbClr>
              </a:solidFill>
              <a:prstDash val="solid"/>
              <a:tailEnd type="triangle"/>
            </a:ln>
            <a:effectLst/>
          </p:spPr>
        </p:cxnSp>
        <p:cxnSp>
          <p:nvCxnSpPr>
            <p:cNvPr id="85" name="连接符: 肘形 84">
              <a:extLst>
                <a:ext uri="{FF2B5EF4-FFF2-40B4-BE49-F238E27FC236}">
                  <a16:creationId xmlns:a16="http://schemas.microsoft.com/office/drawing/2014/main" id="{98D874CF-BAB1-4563-A503-971FFF58EAB9}"/>
                </a:ext>
              </a:extLst>
            </p:cNvPr>
            <p:cNvCxnSpPr>
              <a:cxnSpLocks/>
              <a:stCxn id="67" idx="2"/>
              <a:endCxn id="80" idx="4"/>
            </p:cNvCxnSpPr>
            <p:nvPr/>
          </p:nvCxnSpPr>
          <p:spPr>
            <a:xfrm rot="5400000" flipH="1" flipV="1">
              <a:off x="2883383" y="2008227"/>
              <a:ext cx="330218" cy="4560928"/>
            </a:xfrm>
            <a:prstGeom prst="bentConnector3">
              <a:avLst>
                <a:gd name="adj1" fmla="val -394354"/>
              </a:avLst>
            </a:prstGeom>
            <a:noFill/>
            <a:ln w="9525" cap="flat" cmpd="sng" algn="ctr">
              <a:solidFill>
                <a:srgbClr val="212121">
                  <a:shade val="95000"/>
                  <a:satMod val="105000"/>
                </a:srgbClr>
              </a:solidFill>
              <a:prstDash val="solid"/>
              <a:tailEnd type="triangle"/>
            </a:ln>
            <a:effectLst/>
          </p:spPr>
        </p:cxnSp>
        <p:sp>
          <p:nvSpPr>
            <p:cNvPr id="86" name="矩形 85">
              <a:extLst>
                <a:ext uri="{FF2B5EF4-FFF2-40B4-BE49-F238E27FC236}">
                  <a16:creationId xmlns:a16="http://schemas.microsoft.com/office/drawing/2014/main" id="{81BE085D-7748-42F0-8D34-7A6DB6AE5620}"/>
                </a:ext>
              </a:extLst>
            </p:cNvPr>
            <p:cNvSpPr/>
            <p:nvPr/>
          </p:nvSpPr>
          <p:spPr>
            <a:xfrm>
              <a:off x="2056952" y="2955994"/>
              <a:ext cx="772202"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BxNx1</a:t>
              </a:r>
            </a:p>
          </p:txBody>
        </p:sp>
        <p:sp>
          <p:nvSpPr>
            <p:cNvPr id="87" name="矩形 86">
              <a:extLst>
                <a:ext uri="{FF2B5EF4-FFF2-40B4-BE49-F238E27FC236}">
                  <a16:creationId xmlns:a16="http://schemas.microsoft.com/office/drawing/2014/main" id="{2F47EB0E-B926-44D2-A7E0-54651224F3C4}"/>
                </a:ext>
              </a:extLst>
            </p:cNvPr>
            <p:cNvSpPr/>
            <p:nvPr/>
          </p:nvSpPr>
          <p:spPr>
            <a:xfrm>
              <a:off x="2062559" y="4286880"/>
              <a:ext cx="772202"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BxNx1</a:t>
              </a:r>
            </a:p>
          </p:txBody>
        </p:sp>
        <p:sp>
          <p:nvSpPr>
            <p:cNvPr id="88" name="矩形 87">
              <a:extLst>
                <a:ext uri="{FF2B5EF4-FFF2-40B4-BE49-F238E27FC236}">
                  <a16:creationId xmlns:a16="http://schemas.microsoft.com/office/drawing/2014/main" id="{329F6DA6-E183-461B-902C-6D68ADA91E24}"/>
                </a:ext>
              </a:extLst>
            </p:cNvPr>
            <p:cNvSpPr/>
            <p:nvPr/>
          </p:nvSpPr>
          <p:spPr>
            <a:xfrm>
              <a:off x="3263041" y="3160049"/>
              <a:ext cx="747127"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err="1">
                  <a:ln>
                    <a:noFill/>
                  </a:ln>
                  <a:solidFill>
                    <a:srgbClr val="000000"/>
                  </a:solidFill>
                  <a:effectLst/>
                  <a:uLnTx/>
                  <a:uFillTx/>
                  <a:cs typeface="Arial"/>
                  <a:sym typeface="Arial"/>
                </a:rPr>
                <a:t>BxNxC</a:t>
              </a: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89" name="矩形 88">
              <a:extLst>
                <a:ext uri="{FF2B5EF4-FFF2-40B4-BE49-F238E27FC236}">
                  <a16:creationId xmlns:a16="http://schemas.microsoft.com/office/drawing/2014/main" id="{E8C3EC50-BFE2-4E05-9AA8-14792C202DB6}"/>
                </a:ext>
              </a:extLst>
            </p:cNvPr>
            <p:cNvSpPr/>
            <p:nvPr/>
          </p:nvSpPr>
          <p:spPr>
            <a:xfrm>
              <a:off x="3242422" y="4530335"/>
              <a:ext cx="772202"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err="1">
                  <a:ln>
                    <a:noFill/>
                  </a:ln>
                  <a:solidFill>
                    <a:srgbClr val="000000"/>
                  </a:solidFill>
                  <a:effectLst/>
                  <a:uLnTx/>
                  <a:uFillTx/>
                  <a:cs typeface="Arial"/>
                  <a:sym typeface="Arial"/>
                </a:rPr>
                <a:t>BxNxC</a:t>
              </a: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90" name="Google Shape;7214;p75">
              <a:extLst>
                <a:ext uri="{FF2B5EF4-FFF2-40B4-BE49-F238E27FC236}">
                  <a16:creationId xmlns:a16="http://schemas.microsoft.com/office/drawing/2014/main" id="{DA221EE1-AFC1-4AF4-8C9B-DFD18BA57C54}"/>
                </a:ext>
              </a:extLst>
            </p:cNvPr>
            <p:cNvSpPr/>
            <p:nvPr/>
          </p:nvSpPr>
          <p:spPr>
            <a:xfrm rot="7778">
              <a:off x="1470379" y="3064224"/>
              <a:ext cx="724068" cy="642595"/>
            </a:xfrm>
            <a:prstGeom prst="rect">
              <a:avLst/>
            </a:prstGeom>
            <a:solidFill>
              <a:srgbClr val="FFAB40">
                <a:lumMod val="60000"/>
                <a:lumOff val="4000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Maxpool</a:t>
              </a:r>
              <a:endPar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(C)</a:t>
              </a:r>
              <a:endParaRPr kumimoji="0"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91" name="矩形 90">
              <a:extLst>
                <a:ext uri="{FF2B5EF4-FFF2-40B4-BE49-F238E27FC236}">
                  <a16:creationId xmlns:a16="http://schemas.microsoft.com/office/drawing/2014/main" id="{1FD8879D-53A3-4E98-BEEE-725ECCCD9810}"/>
                </a:ext>
              </a:extLst>
            </p:cNvPr>
            <p:cNvSpPr/>
            <p:nvPr/>
          </p:nvSpPr>
          <p:spPr>
            <a:xfrm>
              <a:off x="4478543" y="3635612"/>
              <a:ext cx="772202" cy="29497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050" b="0" i="0" u="none" strike="noStrike" kern="0" cap="none" spc="0" normalizeH="0" baseline="0" noProof="0" dirty="0" err="1">
                  <a:ln>
                    <a:noFill/>
                  </a:ln>
                  <a:solidFill>
                    <a:srgbClr val="000000"/>
                  </a:solidFill>
                  <a:effectLst/>
                  <a:uLnTx/>
                  <a:uFillTx/>
                  <a:cs typeface="Arial"/>
                  <a:sym typeface="Arial"/>
                </a:rPr>
                <a:t>Softmax</a:t>
              </a:r>
              <a:endParaRPr kumimoji="0" lang="en-US" altLang="zh-CN" sz="1050" b="0" i="0" u="none" strike="noStrike" kern="0" cap="none" spc="0" normalizeH="0" baseline="0" noProof="0" dirty="0">
                <a:ln>
                  <a:noFill/>
                </a:ln>
                <a:solidFill>
                  <a:srgbClr val="000000"/>
                </a:solidFill>
                <a:effectLst/>
                <a:uLnTx/>
                <a:uFillTx/>
                <a:cs typeface="Arial"/>
                <a:sym typeface="Arial"/>
              </a:endParaRPr>
            </a:p>
          </p:txBody>
        </p:sp>
        <mc:AlternateContent xmlns:mc="http://schemas.openxmlformats.org/markup-compatibility/2006" xmlns:a14="http://schemas.microsoft.com/office/drawing/2010/main">
          <mc:Choice Requires="a14">
            <p:sp>
              <p:nvSpPr>
                <p:cNvPr id="61" name="Google Shape;7224;p75">
                  <a:extLst>
                    <a:ext uri="{FF2B5EF4-FFF2-40B4-BE49-F238E27FC236}">
                      <a16:creationId xmlns:a16="http://schemas.microsoft.com/office/drawing/2014/main" id="{5125D38B-FB14-4F89-A1A9-9232D06B2E9F}"/>
                    </a:ext>
                  </a:extLst>
                </p:cNvPr>
                <p:cNvSpPr/>
                <p:nvPr/>
              </p:nvSpPr>
              <p:spPr>
                <a:xfrm>
                  <a:off x="5631569" y="3602997"/>
                  <a:ext cx="384152" cy="705639"/>
                </a:xfrm>
                <a:prstGeom prst="rect">
                  <a:avLst/>
                </a:prstGeom>
                <a:solidFill>
                  <a:srgbClr val="D9D9D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sSub>
                          <m:sSubPr>
                            <m:ctrlP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ctrlPr>
                          </m:sSubPr>
                          <m:e>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𝑂</m:t>
                            </m:r>
                          </m:e>
                          <m:sub>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1</m:t>
                            </m:r>
                          </m:sub>
                        </m:sSub>
                      </m:oMath>
                    </m:oMathPara>
                  </a14:m>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mc:Choice>
          <mc:Fallback xmlns="">
            <p:sp>
              <p:nvSpPr>
                <p:cNvPr id="61" name="Google Shape;7224;p75">
                  <a:extLst>
                    <a:ext uri="{FF2B5EF4-FFF2-40B4-BE49-F238E27FC236}">
                      <a16:creationId xmlns:a16="http://schemas.microsoft.com/office/drawing/2014/main" id="{5125D38B-FB14-4F89-A1A9-9232D06B2E9F}"/>
                    </a:ext>
                  </a:extLst>
                </p:cNvPr>
                <p:cNvSpPr>
                  <a:spLocks noRot="1" noChangeAspect="1" noMove="1" noResize="1" noEditPoints="1" noAdjustHandles="1" noChangeArrowheads="1" noChangeShapeType="1" noTextEdit="1"/>
                </p:cNvSpPr>
                <p:nvPr/>
              </p:nvSpPr>
              <p:spPr>
                <a:xfrm>
                  <a:off x="5631569" y="3602997"/>
                  <a:ext cx="384152" cy="705639"/>
                </a:xfrm>
                <a:prstGeom prst="rect">
                  <a:avLst/>
                </a:prstGeom>
                <a:blipFill>
                  <a:blip r:embed="rId2"/>
                  <a:stretch>
                    <a:fillRect/>
                  </a:stretch>
                </a:blipFill>
                <a:ln w="9525" cap="flat" cmpd="sng">
                  <a:solidFill>
                    <a:srgbClr val="FFFFFF"/>
                  </a:solidFill>
                  <a:prstDash val="solid"/>
                  <a:round/>
                  <a:headEnd type="none" w="sm" len="sm"/>
                  <a:tailEnd type="none" w="sm" len="sm"/>
                </a:ln>
              </p:spPr>
              <p:txBody>
                <a:bodyPr/>
                <a:lstStyle/>
                <a:p>
                  <a:r>
                    <a:rPr lang="zh-CN" altLang="en-US">
                      <a:noFill/>
                    </a:rPr>
                    <a:t> </a:t>
                  </a:r>
                </a:p>
              </p:txBody>
            </p:sp>
          </mc:Fallback>
        </mc:AlternateContent>
        <p:cxnSp>
          <p:nvCxnSpPr>
            <p:cNvPr id="63" name="Google Shape;7237;p75">
              <a:extLst>
                <a:ext uri="{FF2B5EF4-FFF2-40B4-BE49-F238E27FC236}">
                  <a16:creationId xmlns:a16="http://schemas.microsoft.com/office/drawing/2014/main" id="{7A6DFFE6-C2CB-49B2-9904-85DC8DEB720B}"/>
                </a:ext>
              </a:extLst>
            </p:cNvPr>
            <p:cNvCxnSpPr>
              <a:cxnSpLocks/>
            </p:cNvCxnSpPr>
            <p:nvPr/>
          </p:nvCxnSpPr>
          <p:spPr>
            <a:xfrm>
              <a:off x="5434020" y="3991616"/>
              <a:ext cx="217261" cy="687"/>
            </a:xfrm>
            <a:prstGeom prst="straightConnector1">
              <a:avLst/>
            </a:prstGeom>
            <a:noFill/>
            <a:ln w="9525" cap="flat" cmpd="sng">
              <a:solidFill>
                <a:srgbClr val="595959"/>
              </a:solidFill>
              <a:prstDash val="solid"/>
              <a:round/>
              <a:headEnd type="none" w="med" len="med"/>
              <a:tailEnd type="triangle" w="med" len="med"/>
            </a:ln>
          </p:spPr>
        </p:cxnSp>
      </p:grpSp>
      <p:grpSp>
        <p:nvGrpSpPr>
          <p:cNvPr id="6" name="组合 5">
            <a:extLst>
              <a:ext uri="{FF2B5EF4-FFF2-40B4-BE49-F238E27FC236}">
                <a16:creationId xmlns:a16="http://schemas.microsoft.com/office/drawing/2014/main" id="{FA37E43D-402B-495C-93B1-7906D9A88168}"/>
              </a:ext>
            </a:extLst>
          </p:cNvPr>
          <p:cNvGrpSpPr/>
          <p:nvPr/>
        </p:nvGrpSpPr>
        <p:grpSpPr>
          <a:xfrm>
            <a:off x="6359395" y="2595504"/>
            <a:ext cx="5498805" cy="2842464"/>
            <a:chOff x="6359395" y="2595504"/>
            <a:chExt cx="5498805" cy="2842464"/>
          </a:xfrm>
        </p:grpSpPr>
        <p:sp>
          <p:nvSpPr>
            <p:cNvPr id="98" name="Google Shape;7207;p75">
              <a:extLst>
                <a:ext uri="{FF2B5EF4-FFF2-40B4-BE49-F238E27FC236}">
                  <a16:creationId xmlns:a16="http://schemas.microsoft.com/office/drawing/2014/main" id="{4AC71FA4-782C-4066-8EF2-8F0B3446A22F}"/>
                </a:ext>
              </a:extLst>
            </p:cNvPr>
            <p:cNvSpPr/>
            <p:nvPr/>
          </p:nvSpPr>
          <p:spPr>
            <a:xfrm>
              <a:off x="9231493" y="4265869"/>
              <a:ext cx="438954" cy="1133715"/>
            </a:xfrm>
            <a:prstGeom prst="rect">
              <a:avLst/>
            </a:prstGeom>
            <a:solidFill>
              <a:schemeClr val="accent1">
                <a:lumMod val="40000"/>
                <a:lumOff val="6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99" name="Google Shape;7207;p75">
              <a:extLst>
                <a:ext uri="{FF2B5EF4-FFF2-40B4-BE49-F238E27FC236}">
                  <a16:creationId xmlns:a16="http://schemas.microsoft.com/office/drawing/2014/main" id="{029071AD-72A3-4671-B8B6-8B58BFCA13A7}"/>
                </a:ext>
              </a:extLst>
            </p:cNvPr>
            <p:cNvSpPr/>
            <p:nvPr/>
          </p:nvSpPr>
          <p:spPr>
            <a:xfrm>
              <a:off x="9232811" y="2888922"/>
              <a:ext cx="438954" cy="1133715"/>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101" name="Google Shape;7208;p75">
              <a:extLst>
                <a:ext uri="{FF2B5EF4-FFF2-40B4-BE49-F238E27FC236}">
                  <a16:creationId xmlns:a16="http://schemas.microsoft.com/office/drawing/2014/main" id="{1726038F-F6A2-4237-A9FC-C9E08105D0CD}"/>
                </a:ext>
              </a:extLst>
            </p:cNvPr>
            <p:cNvSpPr/>
            <p:nvPr/>
          </p:nvSpPr>
          <p:spPr>
            <a:xfrm>
              <a:off x="7008824" y="2595504"/>
              <a:ext cx="2099609" cy="2842464"/>
            </a:xfrm>
            <a:prstGeom prst="rect">
              <a:avLst/>
            </a:prstGeom>
            <a:solidFill>
              <a:srgbClr val="FFFF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103" name="Google Shape;7213;p75">
              <a:extLst>
                <a:ext uri="{FF2B5EF4-FFF2-40B4-BE49-F238E27FC236}">
                  <a16:creationId xmlns:a16="http://schemas.microsoft.com/office/drawing/2014/main" id="{8EDC5886-415F-4D03-972A-16014058A7D6}"/>
                </a:ext>
              </a:extLst>
            </p:cNvPr>
            <p:cNvSpPr/>
            <p:nvPr/>
          </p:nvSpPr>
          <p:spPr>
            <a:xfrm rot="7778">
              <a:off x="8482253" y="3087787"/>
              <a:ext cx="435515" cy="1956209"/>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r">
                <a:buClr>
                  <a:srgbClr val="000000"/>
                </a:buClr>
                <a:defRPr/>
              </a:pPr>
              <a:r>
                <a:rPr lang="en-US" altLang="zh-CN" sz="800" b="1" kern="0" dirty="0">
                  <a:solidFill>
                    <a:srgbClr val="000000"/>
                  </a:solidFill>
                  <a:latin typeface="Times New Roman"/>
                  <a:ea typeface="Times New Roman"/>
                  <a:cs typeface="Times New Roman"/>
                  <a:sym typeface="Times New Roman"/>
                </a:rPr>
                <a:t>MLP</a:t>
              </a:r>
              <a:endParaRPr lang="en-US" altLang="zh-CN" sz="600" b="1" kern="0" dirty="0">
                <a:solidFill>
                  <a:srgbClr val="000000"/>
                </a:solidFill>
                <a:latin typeface="Times New Roman"/>
                <a:ea typeface="Times New Roman"/>
                <a:cs typeface="Times New Roman"/>
                <a:sym typeface="Times New Roman"/>
              </a:endParaRPr>
            </a:p>
          </p:txBody>
        </p:sp>
        <p:sp>
          <p:nvSpPr>
            <p:cNvPr id="104" name="Google Shape;7214;p75">
              <a:extLst>
                <a:ext uri="{FF2B5EF4-FFF2-40B4-BE49-F238E27FC236}">
                  <a16:creationId xmlns:a16="http://schemas.microsoft.com/office/drawing/2014/main" id="{5AAF9286-3278-442E-94BB-8C6CC36BDF39}"/>
                </a:ext>
              </a:extLst>
            </p:cNvPr>
            <p:cNvSpPr/>
            <p:nvPr/>
          </p:nvSpPr>
          <p:spPr>
            <a:xfrm rot="7778">
              <a:off x="7297847" y="4447317"/>
              <a:ext cx="701620" cy="601058"/>
            </a:xfrm>
            <a:prstGeom prst="rect">
              <a:avLst/>
            </a:prstGeom>
            <a:solidFill>
              <a:schemeClr val="accent1">
                <a:lumMod val="40000"/>
                <a:lumOff val="60000"/>
              </a:scheme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Avgpool</a:t>
              </a:r>
              <a:endPar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(N)</a:t>
              </a:r>
              <a:endParaRPr kumimoji="0"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05" name="Google Shape;7224;p75">
                  <a:extLst>
                    <a:ext uri="{FF2B5EF4-FFF2-40B4-BE49-F238E27FC236}">
                      <a16:creationId xmlns:a16="http://schemas.microsoft.com/office/drawing/2014/main" id="{FDB79A9E-52DA-4200-85C9-B36AD5DD5594}"/>
                    </a:ext>
                  </a:extLst>
                </p:cNvPr>
                <p:cNvSpPr/>
                <p:nvPr/>
              </p:nvSpPr>
              <p:spPr>
                <a:xfrm>
                  <a:off x="11474048" y="3799082"/>
                  <a:ext cx="384152" cy="705639"/>
                </a:xfrm>
                <a:prstGeom prst="rect">
                  <a:avLst/>
                </a:prstGeom>
                <a:solidFill>
                  <a:srgbClr val="D9D9D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sSub>
                          <m:sSubPr>
                            <m:ctrlP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ctrlPr>
                          </m:sSubPr>
                          <m:e>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𝑂</m:t>
                            </m:r>
                          </m:e>
                          <m:sub>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2</m:t>
                            </m:r>
                          </m:sub>
                        </m:sSub>
                      </m:oMath>
                    </m:oMathPara>
                  </a14:m>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mc:Choice>
          <mc:Fallback xmlns="">
            <p:sp>
              <p:nvSpPr>
                <p:cNvPr id="105" name="Google Shape;7224;p75">
                  <a:extLst>
                    <a:ext uri="{FF2B5EF4-FFF2-40B4-BE49-F238E27FC236}">
                      <a16:creationId xmlns:a16="http://schemas.microsoft.com/office/drawing/2014/main" id="{FDB79A9E-52DA-4200-85C9-B36AD5DD5594}"/>
                    </a:ext>
                  </a:extLst>
                </p:cNvPr>
                <p:cNvSpPr>
                  <a:spLocks noRot="1" noChangeAspect="1" noMove="1" noResize="1" noEditPoints="1" noAdjustHandles="1" noChangeArrowheads="1" noChangeShapeType="1" noTextEdit="1"/>
                </p:cNvSpPr>
                <p:nvPr/>
              </p:nvSpPr>
              <p:spPr>
                <a:xfrm>
                  <a:off x="11474048" y="3799082"/>
                  <a:ext cx="384152" cy="705639"/>
                </a:xfrm>
                <a:prstGeom prst="rect">
                  <a:avLst/>
                </a:prstGeom>
                <a:blipFill>
                  <a:blip r:embed="rId3"/>
                  <a:stretch>
                    <a:fillRect/>
                  </a:stretch>
                </a:blipFill>
                <a:ln w="9525" cap="flat" cmpd="sng">
                  <a:solidFill>
                    <a:srgbClr val="FFFFFF"/>
                  </a:solidFill>
                  <a:prstDash val="solid"/>
                  <a:round/>
                  <a:headEnd type="none" w="sm" len="sm"/>
                  <a:tailEnd type="none" w="sm" len="sm"/>
                </a:ln>
              </p:spPr>
              <p:txBody>
                <a:bodyPr/>
                <a:lstStyle/>
                <a:p>
                  <a:r>
                    <a:rPr lang="zh-CN" altLang="en-US">
                      <a:noFill/>
                    </a:rPr>
                    <a:t> </a:t>
                  </a:r>
                </a:p>
              </p:txBody>
            </p:sp>
          </mc:Fallback>
        </mc:AlternateContent>
        <p:cxnSp>
          <p:nvCxnSpPr>
            <p:cNvPr id="106" name="Google Shape;7230;p75">
              <a:extLst>
                <a:ext uri="{FF2B5EF4-FFF2-40B4-BE49-F238E27FC236}">
                  <a16:creationId xmlns:a16="http://schemas.microsoft.com/office/drawing/2014/main" id="{ACD27D69-AEEC-4E97-95A0-C93F39D5A0C2}"/>
                </a:ext>
              </a:extLst>
            </p:cNvPr>
            <p:cNvCxnSpPr>
              <a:cxnSpLocks/>
            </p:cNvCxnSpPr>
            <p:nvPr/>
          </p:nvCxnSpPr>
          <p:spPr>
            <a:xfrm flipV="1">
              <a:off x="7997049" y="3414218"/>
              <a:ext cx="508327" cy="3967"/>
            </a:xfrm>
            <a:prstGeom prst="straightConnector1">
              <a:avLst/>
            </a:prstGeom>
            <a:noFill/>
            <a:ln w="9525" cap="flat" cmpd="sng">
              <a:solidFill>
                <a:srgbClr val="595959"/>
              </a:solidFill>
              <a:prstDash val="solid"/>
              <a:round/>
              <a:headEnd type="none" w="med" len="med"/>
              <a:tailEnd type="triangle" w="med" len="med"/>
            </a:ln>
          </p:spPr>
        </p:cxnSp>
        <p:cxnSp>
          <p:nvCxnSpPr>
            <p:cNvPr id="107" name="Google Shape;7231;p75">
              <a:extLst>
                <a:ext uri="{FF2B5EF4-FFF2-40B4-BE49-F238E27FC236}">
                  <a16:creationId xmlns:a16="http://schemas.microsoft.com/office/drawing/2014/main" id="{EB63A68D-744D-44E8-8CAC-7C95FEDF5E21}"/>
                </a:ext>
              </a:extLst>
            </p:cNvPr>
            <p:cNvCxnSpPr>
              <a:cxnSpLocks/>
              <a:stCxn id="104" idx="3"/>
            </p:cNvCxnSpPr>
            <p:nvPr/>
          </p:nvCxnSpPr>
          <p:spPr>
            <a:xfrm>
              <a:off x="7999466" y="4749051"/>
              <a:ext cx="493566" cy="0"/>
            </a:xfrm>
            <a:prstGeom prst="straightConnector1">
              <a:avLst/>
            </a:prstGeom>
            <a:noFill/>
            <a:ln w="9525" cap="flat" cmpd="sng">
              <a:solidFill>
                <a:srgbClr val="595959"/>
              </a:solidFill>
              <a:prstDash val="solid"/>
              <a:round/>
              <a:headEnd type="none" w="med" len="med"/>
              <a:tailEnd type="triangle" w="med" len="med"/>
            </a:ln>
          </p:spPr>
        </p:cxnSp>
        <p:cxnSp>
          <p:nvCxnSpPr>
            <p:cNvPr id="108" name="Google Shape;7234;p75">
              <a:extLst>
                <a:ext uri="{FF2B5EF4-FFF2-40B4-BE49-F238E27FC236}">
                  <a16:creationId xmlns:a16="http://schemas.microsoft.com/office/drawing/2014/main" id="{16AC489F-3DB6-400C-BAB9-16CE08B8FD9D}"/>
                </a:ext>
              </a:extLst>
            </p:cNvPr>
            <p:cNvCxnSpPr>
              <a:cxnSpLocks/>
              <a:endCxn id="113" idx="2"/>
            </p:cNvCxnSpPr>
            <p:nvPr/>
          </p:nvCxnSpPr>
          <p:spPr>
            <a:xfrm>
              <a:off x="10380612" y="4136768"/>
              <a:ext cx="682490" cy="14447"/>
            </a:xfrm>
            <a:prstGeom prst="straightConnector1">
              <a:avLst/>
            </a:prstGeom>
            <a:noFill/>
            <a:ln w="9525" cap="flat" cmpd="sng" algn="ctr">
              <a:solidFill>
                <a:srgbClr val="000000">
                  <a:shade val="95000"/>
                  <a:satMod val="105000"/>
                </a:srgbClr>
              </a:solidFill>
              <a:prstDash val="solid"/>
              <a:headEnd type="none" w="med" len="med"/>
              <a:tailEnd type="triangle" w="med" len="med"/>
            </a:ln>
            <a:effectLst/>
          </p:spPr>
        </p:cxnSp>
        <p:cxnSp>
          <p:nvCxnSpPr>
            <p:cNvPr id="109" name="Google Shape;7237;p75">
              <a:extLst>
                <a:ext uri="{FF2B5EF4-FFF2-40B4-BE49-F238E27FC236}">
                  <a16:creationId xmlns:a16="http://schemas.microsoft.com/office/drawing/2014/main" id="{4E25CAE0-2023-4C3E-8650-CA3218CE07C0}"/>
                </a:ext>
              </a:extLst>
            </p:cNvPr>
            <p:cNvCxnSpPr>
              <a:cxnSpLocks/>
              <a:stCxn id="113" idx="6"/>
              <a:endCxn id="105" idx="1"/>
            </p:cNvCxnSpPr>
            <p:nvPr/>
          </p:nvCxnSpPr>
          <p:spPr>
            <a:xfrm>
              <a:off x="11256787" y="4151215"/>
              <a:ext cx="217261" cy="687"/>
            </a:xfrm>
            <a:prstGeom prst="straightConnector1">
              <a:avLst/>
            </a:prstGeom>
            <a:noFill/>
            <a:ln w="9525" cap="flat" cmpd="sng">
              <a:solidFill>
                <a:srgbClr val="595959"/>
              </a:solidFill>
              <a:prstDash val="solid"/>
              <a:round/>
              <a:headEnd type="none" w="med" len="med"/>
              <a:tailEnd type="triangle" w="med" len="med"/>
            </a:ln>
          </p:spPr>
        </p:cxnSp>
        <p:cxnSp>
          <p:nvCxnSpPr>
            <p:cNvPr id="110" name="Google Shape;7230;p75">
              <a:extLst>
                <a:ext uri="{FF2B5EF4-FFF2-40B4-BE49-F238E27FC236}">
                  <a16:creationId xmlns:a16="http://schemas.microsoft.com/office/drawing/2014/main" id="{53A70F36-4639-4E44-8353-588BE8A3ED51}"/>
                </a:ext>
              </a:extLst>
            </p:cNvPr>
            <p:cNvCxnSpPr>
              <a:cxnSpLocks/>
              <a:endCxn id="99" idx="1"/>
            </p:cNvCxnSpPr>
            <p:nvPr/>
          </p:nvCxnSpPr>
          <p:spPr>
            <a:xfrm flipV="1">
              <a:off x="8920921" y="3455780"/>
              <a:ext cx="311891" cy="1"/>
            </a:xfrm>
            <a:prstGeom prst="straightConnector1">
              <a:avLst/>
            </a:prstGeom>
            <a:noFill/>
            <a:ln w="9525" cap="flat" cmpd="sng">
              <a:solidFill>
                <a:srgbClr val="595959"/>
              </a:solidFill>
              <a:prstDash val="solid"/>
              <a:round/>
              <a:headEnd type="none" w="med" len="med"/>
              <a:tailEnd type="triangle" w="med" len="med"/>
            </a:ln>
          </p:spPr>
        </p:cxnSp>
        <p:cxnSp>
          <p:nvCxnSpPr>
            <p:cNvPr id="111" name="Google Shape;7230;p75">
              <a:extLst>
                <a:ext uri="{FF2B5EF4-FFF2-40B4-BE49-F238E27FC236}">
                  <a16:creationId xmlns:a16="http://schemas.microsoft.com/office/drawing/2014/main" id="{37777423-3B87-47AA-974C-9C5C4009B553}"/>
                </a:ext>
              </a:extLst>
            </p:cNvPr>
            <p:cNvCxnSpPr>
              <a:cxnSpLocks/>
              <a:endCxn id="98" idx="1"/>
            </p:cNvCxnSpPr>
            <p:nvPr/>
          </p:nvCxnSpPr>
          <p:spPr>
            <a:xfrm>
              <a:off x="8920921" y="4832728"/>
              <a:ext cx="310572" cy="0"/>
            </a:xfrm>
            <a:prstGeom prst="straightConnector1">
              <a:avLst/>
            </a:prstGeom>
            <a:noFill/>
            <a:ln w="9525" cap="flat" cmpd="sng">
              <a:solidFill>
                <a:srgbClr val="595959"/>
              </a:solidFill>
              <a:prstDash val="solid"/>
              <a:round/>
              <a:headEnd type="none" w="med" len="med"/>
              <a:tailEnd type="triangle" w="med" len="med"/>
            </a:ln>
          </p:spPr>
        </p:cxnSp>
        <p:sp>
          <p:nvSpPr>
            <p:cNvPr id="112" name="Google Shape;370;p22">
              <a:extLst>
                <a:ext uri="{FF2B5EF4-FFF2-40B4-BE49-F238E27FC236}">
                  <a16:creationId xmlns:a16="http://schemas.microsoft.com/office/drawing/2014/main" id="{A64C70DB-5E3C-41B8-8F30-774D0FFC177E}"/>
                </a:ext>
              </a:extLst>
            </p:cNvPr>
            <p:cNvSpPr/>
            <p:nvPr/>
          </p:nvSpPr>
          <p:spPr>
            <a:xfrm>
              <a:off x="10069903" y="3971863"/>
              <a:ext cx="306880" cy="329806"/>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400" b="0" i="0" u="none" strike="noStrike" kern="0" cap="none" spc="0" normalizeH="0" baseline="0" noProof="0" dirty="0">
                  <a:ln>
                    <a:noFill/>
                  </a:ln>
                  <a:solidFill>
                    <a:srgbClr val="666666"/>
                  </a:solidFill>
                  <a:effectLst/>
                  <a:uLnTx/>
                  <a:uFillTx/>
                  <a:cs typeface="Arial"/>
                  <a:sym typeface="Arial"/>
                </a:rPr>
                <a:t>+</a:t>
              </a:r>
              <a:endParaRPr kumimoji="0" sz="1400" b="0" i="0" u="none" strike="noStrike" kern="0" cap="none" spc="0" normalizeH="0" baseline="0" noProof="0" dirty="0">
                <a:ln>
                  <a:noFill/>
                </a:ln>
                <a:solidFill>
                  <a:srgbClr val="666666"/>
                </a:solidFill>
                <a:effectLst/>
                <a:uLnTx/>
                <a:uFillTx/>
                <a:cs typeface="Arial"/>
                <a:sym typeface="Arial"/>
              </a:endParaRPr>
            </a:p>
          </p:txBody>
        </p:sp>
        <p:sp>
          <p:nvSpPr>
            <p:cNvPr id="113" name="Google Shape;370;p22">
              <a:extLst>
                <a:ext uri="{FF2B5EF4-FFF2-40B4-BE49-F238E27FC236}">
                  <a16:creationId xmlns:a16="http://schemas.microsoft.com/office/drawing/2014/main" id="{E38D6D5F-A0E7-4B06-BCB5-C2CE4A8AF38C}"/>
                </a:ext>
              </a:extLst>
            </p:cNvPr>
            <p:cNvSpPr/>
            <p:nvPr/>
          </p:nvSpPr>
          <p:spPr>
            <a:xfrm>
              <a:off x="11063102" y="4015550"/>
              <a:ext cx="193685" cy="271330"/>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666666"/>
                  </a:solidFill>
                  <a:effectLst/>
                  <a:uLnTx/>
                  <a:uFillTx/>
                  <a:cs typeface="Arial"/>
                  <a:sym typeface="Arial"/>
                </a:rPr>
                <a:t>X</a:t>
              </a:r>
              <a:endParaRPr kumimoji="0" sz="1400" b="0" i="0" u="none" strike="noStrike" kern="0" cap="none" spc="0" normalizeH="0" baseline="0" noProof="0" dirty="0">
                <a:ln>
                  <a:noFill/>
                </a:ln>
                <a:solidFill>
                  <a:srgbClr val="666666"/>
                </a:solidFill>
                <a:effectLst/>
                <a:uLnTx/>
                <a:uFillTx/>
                <a:cs typeface="Arial"/>
                <a:sym typeface="Arial"/>
              </a:endParaRPr>
            </a:p>
          </p:txBody>
        </p:sp>
        <p:cxnSp>
          <p:nvCxnSpPr>
            <p:cNvPr id="114" name="连接符: 肘形 113">
              <a:extLst>
                <a:ext uri="{FF2B5EF4-FFF2-40B4-BE49-F238E27FC236}">
                  <a16:creationId xmlns:a16="http://schemas.microsoft.com/office/drawing/2014/main" id="{A3014C66-E7B0-41CC-9A77-2107BB22E1EF}"/>
                </a:ext>
              </a:extLst>
            </p:cNvPr>
            <p:cNvCxnSpPr>
              <a:cxnSpLocks/>
              <a:stCxn id="99" idx="3"/>
              <a:endCxn id="112" idx="0"/>
            </p:cNvCxnSpPr>
            <p:nvPr/>
          </p:nvCxnSpPr>
          <p:spPr>
            <a:xfrm>
              <a:off x="9671766" y="3455780"/>
              <a:ext cx="551577" cy="516082"/>
            </a:xfrm>
            <a:prstGeom prst="bentConnector2">
              <a:avLst/>
            </a:prstGeom>
            <a:noFill/>
            <a:ln w="9525" cap="flat" cmpd="sng" algn="ctr">
              <a:solidFill>
                <a:srgbClr val="212121">
                  <a:shade val="95000"/>
                  <a:satMod val="105000"/>
                </a:srgbClr>
              </a:solidFill>
              <a:prstDash val="solid"/>
              <a:tailEnd type="triangle"/>
            </a:ln>
            <a:effectLst/>
          </p:spPr>
        </p:cxnSp>
        <p:cxnSp>
          <p:nvCxnSpPr>
            <p:cNvPr id="115" name="连接符: 肘形 114">
              <a:extLst>
                <a:ext uri="{FF2B5EF4-FFF2-40B4-BE49-F238E27FC236}">
                  <a16:creationId xmlns:a16="http://schemas.microsoft.com/office/drawing/2014/main" id="{32C00ADD-A7B0-49C6-B746-4047E124245C}"/>
                </a:ext>
              </a:extLst>
            </p:cNvPr>
            <p:cNvCxnSpPr>
              <a:cxnSpLocks/>
              <a:endCxn id="112" idx="4"/>
            </p:cNvCxnSpPr>
            <p:nvPr/>
          </p:nvCxnSpPr>
          <p:spPr>
            <a:xfrm flipV="1">
              <a:off x="9695484" y="4301669"/>
              <a:ext cx="527859" cy="488859"/>
            </a:xfrm>
            <a:prstGeom prst="bentConnector2">
              <a:avLst/>
            </a:prstGeom>
            <a:noFill/>
            <a:ln w="9525" cap="flat" cmpd="sng" algn="ctr">
              <a:solidFill>
                <a:srgbClr val="212121">
                  <a:shade val="95000"/>
                  <a:satMod val="105000"/>
                </a:srgbClr>
              </a:solidFill>
              <a:prstDash val="solid"/>
              <a:tailEnd type="triangle"/>
            </a:ln>
            <a:effectLst/>
          </p:spPr>
        </p:cxnSp>
        <p:cxnSp>
          <p:nvCxnSpPr>
            <p:cNvPr id="116" name="连接符: 肘形 115">
              <a:extLst>
                <a:ext uri="{FF2B5EF4-FFF2-40B4-BE49-F238E27FC236}">
                  <a16:creationId xmlns:a16="http://schemas.microsoft.com/office/drawing/2014/main" id="{E6A30E8B-98E5-45ED-88C8-56233B3FE94D}"/>
                </a:ext>
              </a:extLst>
            </p:cNvPr>
            <p:cNvCxnSpPr>
              <a:cxnSpLocks/>
              <a:endCxn id="123" idx="1"/>
            </p:cNvCxnSpPr>
            <p:nvPr/>
          </p:nvCxnSpPr>
          <p:spPr>
            <a:xfrm flipV="1">
              <a:off x="6804840" y="3517100"/>
              <a:ext cx="482874" cy="502663"/>
            </a:xfrm>
            <a:prstGeom prst="bentConnector3">
              <a:avLst>
                <a:gd name="adj1" fmla="val 58624"/>
              </a:avLst>
            </a:prstGeom>
            <a:noFill/>
            <a:ln w="9525" cap="flat" cmpd="sng" algn="ctr">
              <a:solidFill>
                <a:srgbClr val="212121">
                  <a:shade val="95000"/>
                  <a:satMod val="105000"/>
                </a:srgbClr>
              </a:solidFill>
              <a:prstDash val="solid"/>
              <a:tailEnd type="triangle"/>
            </a:ln>
            <a:effectLst/>
          </p:spPr>
        </p:cxnSp>
        <p:cxnSp>
          <p:nvCxnSpPr>
            <p:cNvPr id="117" name="连接符: 肘形 116">
              <a:extLst>
                <a:ext uri="{FF2B5EF4-FFF2-40B4-BE49-F238E27FC236}">
                  <a16:creationId xmlns:a16="http://schemas.microsoft.com/office/drawing/2014/main" id="{BE49F4C8-2227-4165-ADE0-D13522EE4A68}"/>
                </a:ext>
              </a:extLst>
            </p:cNvPr>
            <p:cNvCxnSpPr>
              <a:cxnSpLocks/>
              <a:endCxn id="104" idx="1"/>
            </p:cNvCxnSpPr>
            <p:nvPr/>
          </p:nvCxnSpPr>
          <p:spPr>
            <a:xfrm>
              <a:off x="6804840" y="4019762"/>
              <a:ext cx="493008" cy="726880"/>
            </a:xfrm>
            <a:prstGeom prst="bentConnector3">
              <a:avLst>
                <a:gd name="adj1" fmla="val 56335"/>
              </a:avLst>
            </a:prstGeom>
            <a:noFill/>
            <a:ln w="9525" cap="flat" cmpd="sng" algn="ctr">
              <a:solidFill>
                <a:srgbClr val="212121">
                  <a:shade val="95000"/>
                  <a:satMod val="105000"/>
                </a:srgbClr>
              </a:solidFill>
              <a:prstDash val="solid"/>
              <a:tailEnd type="triangle"/>
            </a:ln>
            <a:effectLst/>
          </p:spPr>
        </p:cxnSp>
        <p:cxnSp>
          <p:nvCxnSpPr>
            <p:cNvPr id="118" name="连接符: 肘形 117">
              <a:extLst>
                <a:ext uri="{FF2B5EF4-FFF2-40B4-BE49-F238E27FC236}">
                  <a16:creationId xmlns:a16="http://schemas.microsoft.com/office/drawing/2014/main" id="{233DF5B3-2EA1-4973-84E0-76DD60B2F386}"/>
                </a:ext>
              </a:extLst>
            </p:cNvPr>
            <p:cNvCxnSpPr>
              <a:cxnSpLocks/>
              <a:endCxn id="113" idx="4"/>
            </p:cNvCxnSpPr>
            <p:nvPr/>
          </p:nvCxnSpPr>
          <p:spPr>
            <a:xfrm rot="5400000" flipH="1" flipV="1">
              <a:off x="8855285" y="2058598"/>
              <a:ext cx="76377" cy="4532941"/>
            </a:xfrm>
            <a:prstGeom prst="bentConnector3">
              <a:avLst>
                <a:gd name="adj1" fmla="val -1838586"/>
              </a:avLst>
            </a:prstGeom>
            <a:noFill/>
            <a:ln w="9525" cap="flat" cmpd="sng" algn="ctr">
              <a:solidFill>
                <a:srgbClr val="212121">
                  <a:shade val="95000"/>
                  <a:satMod val="105000"/>
                </a:srgbClr>
              </a:solidFill>
              <a:prstDash val="solid"/>
              <a:tailEnd type="triangle"/>
            </a:ln>
            <a:effectLst/>
          </p:spPr>
        </p:cxnSp>
        <p:sp>
          <p:nvSpPr>
            <p:cNvPr id="119" name="矩形 118">
              <a:extLst>
                <a:ext uri="{FF2B5EF4-FFF2-40B4-BE49-F238E27FC236}">
                  <a16:creationId xmlns:a16="http://schemas.microsoft.com/office/drawing/2014/main" id="{E3D82BF0-A675-4BF7-9E20-969E9FF5BB16}"/>
                </a:ext>
              </a:extLst>
            </p:cNvPr>
            <p:cNvSpPr/>
            <p:nvPr/>
          </p:nvSpPr>
          <p:spPr>
            <a:xfrm>
              <a:off x="7860843" y="3123150"/>
              <a:ext cx="772202"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Bx1xC</a:t>
              </a:r>
            </a:p>
          </p:txBody>
        </p:sp>
        <p:sp>
          <p:nvSpPr>
            <p:cNvPr id="120" name="矩形 119">
              <a:extLst>
                <a:ext uri="{FF2B5EF4-FFF2-40B4-BE49-F238E27FC236}">
                  <a16:creationId xmlns:a16="http://schemas.microsoft.com/office/drawing/2014/main" id="{3BC07F30-784D-4979-8AE9-09E3ADE3EF5B}"/>
                </a:ext>
              </a:extLst>
            </p:cNvPr>
            <p:cNvSpPr/>
            <p:nvPr/>
          </p:nvSpPr>
          <p:spPr>
            <a:xfrm>
              <a:off x="7873908" y="4419393"/>
              <a:ext cx="772202"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Bx1xC</a:t>
              </a:r>
            </a:p>
          </p:txBody>
        </p:sp>
        <p:sp>
          <p:nvSpPr>
            <p:cNvPr id="121" name="矩形 120">
              <a:extLst>
                <a:ext uri="{FF2B5EF4-FFF2-40B4-BE49-F238E27FC236}">
                  <a16:creationId xmlns:a16="http://schemas.microsoft.com/office/drawing/2014/main" id="{2D665ECA-9840-4D68-B4E0-68AEB62ECD46}"/>
                </a:ext>
              </a:extLst>
            </p:cNvPr>
            <p:cNvSpPr/>
            <p:nvPr/>
          </p:nvSpPr>
          <p:spPr>
            <a:xfrm>
              <a:off x="9080375" y="3292868"/>
              <a:ext cx="747127"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Bx1xC</a:t>
              </a:r>
            </a:p>
          </p:txBody>
        </p:sp>
        <p:sp>
          <p:nvSpPr>
            <p:cNvPr id="122" name="矩形 121">
              <a:extLst>
                <a:ext uri="{FF2B5EF4-FFF2-40B4-BE49-F238E27FC236}">
                  <a16:creationId xmlns:a16="http://schemas.microsoft.com/office/drawing/2014/main" id="{0694C61A-B950-4E4D-B7A9-DEC646A72A4A}"/>
                </a:ext>
              </a:extLst>
            </p:cNvPr>
            <p:cNvSpPr/>
            <p:nvPr/>
          </p:nvSpPr>
          <p:spPr>
            <a:xfrm>
              <a:off x="9059755" y="4663155"/>
              <a:ext cx="772202"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Bx1xC</a:t>
              </a:r>
            </a:p>
          </p:txBody>
        </p:sp>
        <p:sp>
          <p:nvSpPr>
            <p:cNvPr id="123" name="Google Shape;7214;p75">
              <a:extLst>
                <a:ext uri="{FF2B5EF4-FFF2-40B4-BE49-F238E27FC236}">
                  <a16:creationId xmlns:a16="http://schemas.microsoft.com/office/drawing/2014/main" id="{FDDC619E-D068-4623-B9DC-6125AF1981F1}"/>
                </a:ext>
              </a:extLst>
            </p:cNvPr>
            <p:cNvSpPr/>
            <p:nvPr/>
          </p:nvSpPr>
          <p:spPr>
            <a:xfrm rot="7778">
              <a:off x="7287713" y="3197043"/>
              <a:ext cx="724068" cy="642595"/>
            </a:xfrm>
            <a:prstGeom prst="rect">
              <a:avLst/>
            </a:prstGeom>
            <a:solidFill>
              <a:schemeClr val="accent6">
                <a:lumMod val="20000"/>
                <a:lumOff val="80000"/>
              </a:scheme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Maxpool</a:t>
              </a:r>
              <a:endPar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(N)</a:t>
              </a:r>
              <a:endParaRPr kumimoji="0"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124" name="矩形 123">
              <a:extLst>
                <a:ext uri="{FF2B5EF4-FFF2-40B4-BE49-F238E27FC236}">
                  <a16:creationId xmlns:a16="http://schemas.microsoft.com/office/drawing/2014/main" id="{43F80C74-0224-4804-A51E-23EFAC2DEB95}"/>
                </a:ext>
              </a:extLst>
            </p:cNvPr>
            <p:cNvSpPr/>
            <p:nvPr/>
          </p:nvSpPr>
          <p:spPr>
            <a:xfrm>
              <a:off x="10277244" y="3807211"/>
              <a:ext cx="772202" cy="29497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050" b="0" i="0" u="none" strike="noStrike" kern="0" cap="none" spc="0" normalizeH="0" baseline="0" noProof="0" dirty="0" err="1">
                  <a:ln>
                    <a:noFill/>
                  </a:ln>
                  <a:solidFill>
                    <a:srgbClr val="000000"/>
                  </a:solidFill>
                  <a:effectLst/>
                  <a:uLnTx/>
                  <a:uFillTx/>
                  <a:cs typeface="Arial"/>
                  <a:sym typeface="Arial"/>
                </a:rPr>
                <a:t>Softmax</a:t>
              </a:r>
              <a:endParaRPr kumimoji="0" lang="en-US" altLang="zh-CN" sz="1050" b="0" i="0" u="none" strike="noStrike" kern="0" cap="none" spc="0" normalizeH="0" baseline="0" noProof="0" dirty="0">
                <a:ln>
                  <a:noFill/>
                </a:ln>
                <a:solidFill>
                  <a:srgbClr val="000000"/>
                </a:solidFill>
                <a:effectLst/>
                <a:uLnTx/>
                <a:uFillTx/>
                <a:cs typeface="Arial"/>
                <a:sym typeface="Arial"/>
              </a:endParaRPr>
            </a:p>
          </p:txBody>
        </p:sp>
        <p:sp>
          <p:nvSpPr>
            <p:cNvPr id="92" name="Google Shape;7207;p75">
              <a:extLst>
                <a:ext uri="{FF2B5EF4-FFF2-40B4-BE49-F238E27FC236}">
                  <a16:creationId xmlns:a16="http://schemas.microsoft.com/office/drawing/2014/main" id="{D26BFFA8-B5CD-4D91-9C86-39C16EC2B052}"/>
                </a:ext>
              </a:extLst>
            </p:cNvPr>
            <p:cNvSpPr/>
            <p:nvPr/>
          </p:nvSpPr>
          <p:spPr>
            <a:xfrm>
              <a:off x="6359395" y="3312809"/>
              <a:ext cx="438954" cy="1133715"/>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Consolas"/>
                  <a:ea typeface="Consolas"/>
                  <a:cs typeface="Consolas"/>
                  <a:sym typeface="Consolas"/>
                </a:rPr>
                <a:t>I</a:t>
              </a: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grpSp>
    </p:spTree>
    <p:extLst>
      <p:ext uri="{BB962C8B-B14F-4D97-AF65-F5344CB8AC3E}">
        <p14:creationId xmlns:p14="http://schemas.microsoft.com/office/powerpoint/2010/main" val="397124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C3B82064-44D8-4416-BDE5-9EBC5C6D389E}"/>
              </a:ext>
            </a:extLst>
          </p:cNvPr>
          <p:cNvSpPr/>
          <p:nvPr/>
        </p:nvSpPr>
        <p:spPr>
          <a:xfrm>
            <a:off x="281833" y="342079"/>
            <a:ext cx="2791149" cy="400110"/>
          </a:xfrm>
          <a:prstGeom prst="rect">
            <a:avLst/>
          </a:prstGeom>
        </p:spPr>
        <p:txBody>
          <a:bodyPr wrap="none">
            <a:spAutoFit/>
          </a:bodyPr>
          <a:lstStyle/>
          <a:p>
            <a:r>
              <a:rPr lang="en-US" altLang="zh-CN" sz="2000" b="1" dirty="0"/>
              <a:t>Attention mechanism</a:t>
            </a:r>
          </a:p>
        </p:txBody>
      </p:sp>
      <p:grpSp>
        <p:nvGrpSpPr>
          <p:cNvPr id="44" name="组合 43">
            <a:extLst>
              <a:ext uri="{FF2B5EF4-FFF2-40B4-BE49-F238E27FC236}">
                <a16:creationId xmlns:a16="http://schemas.microsoft.com/office/drawing/2014/main" id="{13005197-63A3-4C73-85DE-CA3A5A9575C0}"/>
              </a:ext>
            </a:extLst>
          </p:cNvPr>
          <p:cNvGrpSpPr/>
          <p:nvPr/>
        </p:nvGrpSpPr>
        <p:grpSpPr>
          <a:xfrm>
            <a:off x="2638524" y="901760"/>
            <a:ext cx="7081709" cy="1925514"/>
            <a:chOff x="2638524" y="901760"/>
            <a:chExt cx="7081709" cy="1925514"/>
          </a:xfrm>
        </p:grpSpPr>
        <p:sp>
          <p:nvSpPr>
            <p:cNvPr id="62" name="Google Shape;7210;p75">
              <a:extLst>
                <a:ext uri="{FF2B5EF4-FFF2-40B4-BE49-F238E27FC236}">
                  <a16:creationId xmlns:a16="http://schemas.microsoft.com/office/drawing/2014/main" id="{FF23C24A-4372-4200-AFC7-B58DB8405951}"/>
                </a:ext>
              </a:extLst>
            </p:cNvPr>
            <p:cNvSpPr txBox="1"/>
            <p:nvPr/>
          </p:nvSpPr>
          <p:spPr>
            <a:xfrm>
              <a:off x="5884025" y="1327121"/>
              <a:ext cx="560649" cy="323135"/>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err="1">
                  <a:ln>
                    <a:noFill/>
                  </a:ln>
                  <a:solidFill>
                    <a:srgbClr val="000000"/>
                  </a:solidFill>
                  <a:effectLst/>
                  <a:uLnTx/>
                  <a:uFillTx/>
                  <a:cs typeface="Arial"/>
                  <a:sym typeface="Arial"/>
                </a:rPr>
                <a:t>BxNxC</a:t>
              </a:r>
              <a:endParaRPr kumimoji="0" sz="900" b="0" i="0" u="none" strike="noStrike" kern="0" cap="none" spc="0" normalizeH="0" baseline="0" noProof="0" dirty="0">
                <a:ln>
                  <a:noFill/>
                </a:ln>
                <a:solidFill>
                  <a:srgbClr val="000000"/>
                </a:solidFill>
                <a:effectLst/>
                <a:uLnTx/>
                <a:uFillTx/>
                <a:cs typeface="Arial"/>
                <a:sym typeface="Arial"/>
              </a:endParaRPr>
            </a:p>
          </p:txBody>
        </p:sp>
        <p:grpSp>
          <p:nvGrpSpPr>
            <p:cNvPr id="7" name="组合 6">
              <a:extLst>
                <a:ext uri="{FF2B5EF4-FFF2-40B4-BE49-F238E27FC236}">
                  <a16:creationId xmlns:a16="http://schemas.microsoft.com/office/drawing/2014/main" id="{9DC4966D-8093-4FC5-B252-6F66E8DBEFA0}"/>
                </a:ext>
              </a:extLst>
            </p:cNvPr>
            <p:cNvGrpSpPr/>
            <p:nvPr/>
          </p:nvGrpSpPr>
          <p:grpSpPr>
            <a:xfrm>
              <a:off x="2638524" y="901760"/>
              <a:ext cx="3652199" cy="1830135"/>
              <a:chOff x="548551" y="2586755"/>
              <a:chExt cx="5467170" cy="2718393"/>
            </a:xfrm>
          </p:grpSpPr>
          <p:sp>
            <p:nvSpPr>
              <p:cNvPr id="65" name="Google Shape;7207;p75">
                <a:extLst>
                  <a:ext uri="{FF2B5EF4-FFF2-40B4-BE49-F238E27FC236}">
                    <a16:creationId xmlns:a16="http://schemas.microsoft.com/office/drawing/2014/main" id="{A1799131-2CAC-471C-AF2F-62B77C405A5C}"/>
                  </a:ext>
                </a:extLst>
              </p:cNvPr>
              <p:cNvSpPr/>
              <p:nvPr/>
            </p:nvSpPr>
            <p:spPr>
              <a:xfrm>
                <a:off x="3414159" y="4133050"/>
                <a:ext cx="438954" cy="1133715"/>
              </a:xfrm>
              <a:prstGeom prst="rect">
                <a:avLst/>
              </a:prstGeom>
              <a:solidFill>
                <a:srgbClr val="0097A7">
                  <a:lumMod val="40000"/>
                  <a:lumOff val="6000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66" name="Google Shape;7207;p75">
                <a:extLst>
                  <a:ext uri="{FF2B5EF4-FFF2-40B4-BE49-F238E27FC236}">
                    <a16:creationId xmlns:a16="http://schemas.microsoft.com/office/drawing/2014/main" id="{EF94807A-F0DD-44D4-B02F-5BC8FA99FB89}"/>
                  </a:ext>
                </a:extLst>
              </p:cNvPr>
              <p:cNvSpPr/>
              <p:nvPr/>
            </p:nvSpPr>
            <p:spPr>
              <a:xfrm>
                <a:off x="3415478" y="2756103"/>
                <a:ext cx="438954" cy="1133715"/>
              </a:xfrm>
              <a:prstGeom prst="rect">
                <a:avLst/>
              </a:prstGeom>
              <a:solidFill>
                <a:srgbClr val="FFAB40">
                  <a:lumMod val="40000"/>
                  <a:lumOff val="6000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67" name="Google Shape;7207;p75">
                <a:extLst>
                  <a:ext uri="{FF2B5EF4-FFF2-40B4-BE49-F238E27FC236}">
                    <a16:creationId xmlns:a16="http://schemas.microsoft.com/office/drawing/2014/main" id="{60978601-39C8-49C9-A158-657FE518F73F}"/>
                  </a:ext>
                </a:extLst>
              </p:cNvPr>
              <p:cNvSpPr/>
              <p:nvPr/>
            </p:nvSpPr>
            <p:spPr>
              <a:xfrm>
                <a:off x="548551" y="3320085"/>
                <a:ext cx="438954" cy="1133715"/>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Consolas"/>
                    <a:ea typeface="Consolas"/>
                    <a:cs typeface="Consolas"/>
                    <a:sym typeface="Consolas"/>
                  </a:rPr>
                  <a:t>I</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p:txBody>
          </p:sp>
          <p:sp>
            <p:nvSpPr>
              <p:cNvPr id="68" name="Google Shape;7208;p75">
                <a:extLst>
                  <a:ext uri="{FF2B5EF4-FFF2-40B4-BE49-F238E27FC236}">
                    <a16:creationId xmlns:a16="http://schemas.microsoft.com/office/drawing/2014/main" id="{76BF8D94-AAF7-495A-B442-3ABDCD9B2F56}"/>
                  </a:ext>
                </a:extLst>
              </p:cNvPr>
              <p:cNvSpPr/>
              <p:nvPr/>
            </p:nvSpPr>
            <p:spPr>
              <a:xfrm>
                <a:off x="1191489" y="2586755"/>
                <a:ext cx="1915666" cy="2718393"/>
              </a:xfrm>
              <a:prstGeom prst="rect">
                <a:avLst/>
              </a:prstGeom>
              <a:solidFill>
                <a:srgbClr val="B6D7A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70" name="Google Shape;7213;p75">
                <a:extLst>
                  <a:ext uri="{FF2B5EF4-FFF2-40B4-BE49-F238E27FC236}">
                    <a16:creationId xmlns:a16="http://schemas.microsoft.com/office/drawing/2014/main" id="{F5AAA16C-EE39-4092-87C3-91AE873CF0A4}"/>
                  </a:ext>
                </a:extLst>
              </p:cNvPr>
              <p:cNvSpPr/>
              <p:nvPr/>
            </p:nvSpPr>
            <p:spPr>
              <a:xfrm rot="7778">
                <a:off x="2689502" y="2967904"/>
                <a:ext cx="345503" cy="1956209"/>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000" kern="0" dirty="0">
                    <a:solidFill>
                      <a:srgbClr val="000000"/>
                    </a:solidFill>
                    <a:latin typeface="Times New Roman"/>
                    <a:ea typeface="Times New Roman"/>
                    <a:cs typeface="Times New Roman"/>
                    <a:sym typeface="Times New Roman"/>
                  </a:rPr>
                  <a:t>MLP</a:t>
                </a:r>
                <a:endParaRPr kumimoji="0" sz="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71" name="Google Shape;7214;p75">
                <a:extLst>
                  <a:ext uri="{FF2B5EF4-FFF2-40B4-BE49-F238E27FC236}">
                    <a16:creationId xmlns:a16="http://schemas.microsoft.com/office/drawing/2014/main" id="{9171F652-B6A5-45A3-B097-7BB67D60F331}"/>
                  </a:ext>
                </a:extLst>
              </p:cNvPr>
              <p:cNvSpPr/>
              <p:nvPr/>
            </p:nvSpPr>
            <p:spPr>
              <a:xfrm rot="7778">
                <a:off x="1480513" y="4314498"/>
                <a:ext cx="701620" cy="601058"/>
              </a:xfrm>
              <a:prstGeom prst="rect">
                <a:avLst/>
              </a:prstGeom>
              <a:solidFill>
                <a:srgbClr val="0097A7">
                  <a:lumMod val="40000"/>
                  <a:lumOff val="6000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Avg</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pool</a:t>
                </a:r>
              </a:p>
            </p:txBody>
          </p:sp>
          <p:cxnSp>
            <p:nvCxnSpPr>
              <p:cNvPr id="73" name="Google Shape;7230;p75">
                <a:extLst>
                  <a:ext uri="{FF2B5EF4-FFF2-40B4-BE49-F238E27FC236}">
                    <a16:creationId xmlns:a16="http://schemas.microsoft.com/office/drawing/2014/main" id="{C84CF95F-FD98-4990-975F-C9FB287519A2}"/>
                  </a:ext>
                </a:extLst>
              </p:cNvPr>
              <p:cNvCxnSpPr>
                <a:cxnSpLocks/>
              </p:cNvCxnSpPr>
              <p:nvPr/>
            </p:nvCxnSpPr>
            <p:spPr>
              <a:xfrm flipV="1">
                <a:off x="2179714" y="3281398"/>
                <a:ext cx="508327" cy="3967"/>
              </a:xfrm>
              <a:prstGeom prst="straightConnector1">
                <a:avLst/>
              </a:prstGeom>
              <a:noFill/>
              <a:ln w="9525" cap="flat" cmpd="sng">
                <a:solidFill>
                  <a:srgbClr val="595959"/>
                </a:solidFill>
                <a:prstDash val="solid"/>
                <a:round/>
                <a:headEnd type="none" w="med" len="med"/>
                <a:tailEnd type="triangle" w="med" len="med"/>
              </a:ln>
            </p:spPr>
          </p:cxnSp>
          <p:cxnSp>
            <p:nvCxnSpPr>
              <p:cNvPr id="74" name="Google Shape;7231;p75">
                <a:extLst>
                  <a:ext uri="{FF2B5EF4-FFF2-40B4-BE49-F238E27FC236}">
                    <a16:creationId xmlns:a16="http://schemas.microsoft.com/office/drawing/2014/main" id="{F5F065C1-ACF3-4A64-957C-5ABE86CAF683}"/>
                  </a:ext>
                </a:extLst>
              </p:cNvPr>
              <p:cNvCxnSpPr>
                <a:cxnSpLocks/>
                <a:stCxn id="71" idx="3"/>
              </p:cNvCxnSpPr>
              <p:nvPr/>
            </p:nvCxnSpPr>
            <p:spPr>
              <a:xfrm>
                <a:off x="2182132" y="4616231"/>
                <a:ext cx="493566" cy="0"/>
              </a:xfrm>
              <a:prstGeom prst="straightConnector1">
                <a:avLst/>
              </a:prstGeom>
              <a:noFill/>
              <a:ln w="9525" cap="flat" cmpd="sng">
                <a:solidFill>
                  <a:srgbClr val="595959"/>
                </a:solidFill>
                <a:prstDash val="solid"/>
                <a:round/>
                <a:headEnd type="none" w="med" len="med"/>
                <a:tailEnd type="triangle" w="med" len="med"/>
              </a:ln>
            </p:spPr>
          </p:cxnSp>
          <p:cxnSp>
            <p:nvCxnSpPr>
              <p:cNvPr id="75" name="Google Shape;7234;p75">
                <a:extLst>
                  <a:ext uri="{FF2B5EF4-FFF2-40B4-BE49-F238E27FC236}">
                    <a16:creationId xmlns:a16="http://schemas.microsoft.com/office/drawing/2014/main" id="{1402ACCB-74EA-4CC0-886A-746B8242AFC7}"/>
                  </a:ext>
                </a:extLst>
              </p:cNvPr>
              <p:cNvCxnSpPr>
                <a:cxnSpLocks/>
              </p:cNvCxnSpPr>
              <p:nvPr/>
            </p:nvCxnSpPr>
            <p:spPr>
              <a:xfrm rot="10800000" flipH="1">
                <a:off x="4563277" y="3987919"/>
                <a:ext cx="668836" cy="16029"/>
              </a:xfrm>
              <a:prstGeom prst="straightConnector1">
                <a:avLst/>
              </a:prstGeom>
              <a:noFill/>
              <a:ln w="9525" cap="flat" cmpd="sng" algn="ctr">
                <a:solidFill>
                  <a:srgbClr val="000000">
                    <a:shade val="95000"/>
                    <a:satMod val="105000"/>
                  </a:srgbClr>
                </a:solidFill>
                <a:prstDash val="solid"/>
                <a:headEnd type="none" w="med" len="med"/>
                <a:tailEnd type="triangle" w="med" len="med"/>
              </a:ln>
              <a:effectLst/>
            </p:spPr>
          </p:cxnSp>
          <p:cxnSp>
            <p:nvCxnSpPr>
              <p:cNvPr id="77" name="Google Shape;7230;p75">
                <a:extLst>
                  <a:ext uri="{FF2B5EF4-FFF2-40B4-BE49-F238E27FC236}">
                    <a16:creationId xmlns:a16="http://schemas.microsoft.com/office/drawing/2014/main" id="{D7C8B3CB-1155-4F9D-9EFB-F9C13C5EB3F4}"/>
                  </a:ext>
                </a:extLst>
              </p:cNvPr>
              <p:cNvCxnSpPr>
                <a:cxnSpLocks/>
                <a:endCxn id="66" idx="1"/>
              </p:cNvCxnSpPr>
              <p:nvPr/>
            </p:nvCxnSpPr>
            <p:spPr>
              <a:xfrm flipV="1">
                <a:off x="2970914" y="3322962"/>
                <a:ext cx="444562" cy="14921"/>
              </a:xfrm>
              <a:prstGeom prst="straightConnector1">
                <a:avLst/>
              </a:prstGeom>
              <a:noFill/>
              <a:ln w="9525" cap="flat" cmpd="sng">
                <a:solidFill>
                  <a:srgbClr val="595959"/>
                </a:solidFill>
                <a:prstDash val="solid"/>
                <a:round/>
                <a:headEnd type="none" w="med" len="med"/>
                <a:tailEnd type="triangle" w="med" len="med"/>
              </a:ln>
            </p:spPr>
          </p:cxnSp>
          <p:cxnSp>
            <p:nvCxnSpPr>
              <p:cNvPr id="78" name="Google Shape;7230;p75">
                <a:extLst>
                  <a:ext uri="{FF2B5EF4-FFF2-40B4-BE49-F238E27FC236}">
                    <a16:creationId xmlns:a16="http://schemas.microsoft.com/office/drawing/2014/main" id="{73F93B30-01EC-49B8-9BE1-2D30472AB6C6}"/>
                  </a:ext>
                </a:extLst>
              </p:cNvPr>
              <p:cNvCxnSpPr>
                <a:cxnSpLocks/>
                <a:endCxn id="65" idx="1"/>
              </p:cNvCxnSpPr>
              <p:nvPr/>
            </p:nvCxnSpPr>
            <p:spPr>
              <a:xfrm>
                <a:off x="2983580" y="4699906"/>
                <a:ext cx="430579" cy="1"/>
              </a:xfrm>
              <a:prstGeom prst="straightConnector1">
                <a:avLst/>
              </a:prstGeom>
              <a:noFill/>
              <a:ln w="9525" cap="flat" cmpd="sng">
                <a:solidFill>
                  <a:srgbClr val="595959"/>
                </a:solidFill>
                <a:prstDash val="solid"/>
                <a:round/>
                <a:headEnd type="none" w="med" len="med"/>
                <a:tailEnd type="triangle" w="med" len="med"/>
              </a:ln>
            </p:spPr>
          </p:cxnSp>
          <p:sp>
            <p:nvSpPr>
              <p:cNvPr id="79" name="Google Shape;370;p22">
                <a:extLst>
                  <a:ext uri="{FF2B5EF4-FFF2-40B4-BE49-F238E27FC236}">
                    <a16:creationId xmlns:a16="http://schemas.microsoft.com/office/drawing/2014/main" id="{10F91966-DF23-49ED-8F93-D86A6DD0BC52}"/>
                  </a:ext>
                </a:extLst>
              </p:cNvPr>
              <p:cNvSpPr/>
              <p:nvPr/>
            </p:nvSpPr>
            <p:spPr>
              <a:xfrm>
                <a:off x="4300348" y="3839043"/>
                <a:ext cx="259103" cy="329806"/>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400" b="0" i="0" u="none" strike="noStrike" kern="0" cap="none" spc="0" normalizeH="0" baseline="0" noProof="0" dirty="0">
                    <a:ln>
                      <a:noFill/>
                    </a:ln>
                    <a:solidFill>
                      <a:srgbClr val="666666"/>
                    </a:solidFill>
                    <a:effectLst/>
                    <a:uLnTx/>
                    <a:uFillTx/>
                    <a:cs typeface="Arial"/>
                    <a:sym typeface="Arial"/>
                  </a:rPr>
                  <a:t>+</a:t>
                </a:r>
                <a:endParaRPr kumimoji="0" sz="1400" b="0" i="0" u="none" strike="noStrike" kern="0" cap="none" spc="0" normalizeH="0" baseline="0" noProof="0" dirty="0">
                  <a:ln>
                    <a:noFill/>
                  </a:ln>
                  <a:solidFill>
                    <a:srgbClr val="666666"/>
                  </a:solidFill>
                  <a:effectLst/>
                  <a:uLnTx/>
                  <a:uFillTx/>
                  <a:cs typeface="Arial"/>
                  <a:sym typeface="Arial"/>
                </a:endParaRPr>
              </a:p>
            </p:txBody>
          </p:sp>
          <p:sp>
            <p:nvSpPr>
              <p:cNvPr id="80" name="Google Shape;370;p22">
                <a:extLst>
                  <a:ext uri="{FF2B5EF4-FFF2-40B4-BE49-F238E27FC236}">
                    <a16:creationId xmlns:a16="http://schemas.microsoft.com/office/drawing/2014/main" id="{26F6A75A-EA7F-485A-AEBC-4049AC627925}"/>
                  </a:ext>
                </a:extLst>
              </p:cNvPr>
              <p:cNvSpPr/>
              <p:nvPr/>
            </p:nvSpPr>
            <p:spPr>
              <a:xfrm>
                <a:off x="5232113" y="3852253"/>
                <a:ext cx="193685" cy="271330"/>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666666"/>
                    </a:solidFill>
                    <a:effectLst/>
                    <a:uLnTx/>
                    <a:uFillTx/>
                    <a:cs typeface="Arial"/>
                    <a:sym typeface="Arial"/>
                  </a:rPr>
                  <a:t>X</a:t>
                </a:r>
                <a:endParaRPr kumimoji="0" sz="1400" b="0" i="0" u="none" strike="noStrike" kern="0" cap="none" spc="0" normalizeH="0" baseline="0" noProof="0" dirty="0">
                  <a:ln>
                    <a:noFill/>
                  </a:ln>
                  <a:solidFill>
                    <a:srgbClr val="666666"/>
                  </a:solidFill>
                  <a:effectLst/>
                  <a:uLnTx/>
                  <a:uFillTx/>
                  <a:cs typeface="Arial"/>
                  <a:sym typeface="Arial"/>
                </a:endParaRPr>
              </a:p>
            </p:txBody>
          </p:sp>
          <p:cxnSp>
            <p:nvCxnSpPr>
              <p:cNvPr id="81" name="连接符: 肘形 80">
                <a:extLst>
                  <a:ext uri="{FF2B5EF4-FFF2-40B4-BE49-F238E27FC236}">
                    <a16:creationId xmlns:a16="http://schemas.microsoft.com/office/drawing/2014/main" id="{A842C966-E974-40F6-852F-DD3DFB81E55D}"/>
                  </a:ext>
                </a:extLst>
              </p:cNvPr>
              <p:cNvCxnSpPr>
                <a:cxnSpLocks/>
                <a:stCxn id="66" idx="3"/>
                <a:endCxn id="79" idx="0"/>
              </p:cNvCxnSpPr>
              <p:nvPr/>
            </p:nvCxnSpPr>
            <p:spPr>
              <a:xfrm>
                <a:off x="3854432" y="3322961"/>
                <a:ext cx="575467" cy="516082"/>
              </a:xfrm>
              <a:prstGeom prst="bentConnector2">
                <a:avLst/>
              </a:prstGeom>
              <a:noFill/>
              <a:ln w="9525" cap="flat" cmpd="sng" algn="ctr">
                <a:solidFill>
                  <a:srgbClr val="212121">
                    <a:shade val="95000"/>
                    <a:satMod val="105000"/>
                  </a:srgbClr>
                </a:solidFill>
                <a:prstDash val="solid"/>
                <a:tailEnd type="triangle"/>
              </a:ln>
              <a:effectLst/>
            </p:spPr>
          </p:cxnSp>
          <p:cxnSp>
            <p:nvCxnSpPr>
              <p:cNvPr id="82" name="连接符: 肘形 81">
                <a:extLst>
                  <a:ext uri="{FF2B5EF4-FFF2-40B4-BE49-F238E27FC236}">
                    <a16:creationId xmlns:a16="http://schemas.microsoft.com/office/drawing/2014/main" id="{AC064898-3D2D-4EB4-B590-E415AB3367BD}"/>
                  </a:ext>
                </a:extLst>
              </p:cNvPr>
              <p:cNvCxnSpPr>
                <a:cxnSpLocks/>
                <a:endCxn id="79" idx="4"/>
              </p:cNvCxnSpPr>
              <p:nvPr/>
            </p:nvCxnSpPr>
            <p:spPr>
              <a:xfrm flipV="1">
                <a:off x="3878150" y="4168850"/>
                <a:ext cx="551748" cy="488859"/>
              </a:xfrm>
              <a:prstGeom prst="bentConnector2">
                <a:avLst/>
              </a:prstGeom>
              <a:noFill/>
              <a:ln w="9525" cap="flat" cmpd="sng" algn="ctr">
                <a:solidFill>
                  <a:srgbClr val="212121">
                    <a:shade val="95000"/>
                    <a:satMod val="105000"/>
                  </a:srgbClr>
                </a:solidFill>
                <a:prstDash val="solid"/>
                <a:tailEnd type="triangle"/>
              </a:ln>
              <a:effectLst/>
            </p:spPr>
          </p:cxnSp>
          <p:cxnSp>
            <p:nvCxnSpPr>
              <p:cNvPr id="83" name="连接符: 肘形 82">
                <a:extLst>
                  <a:ext uri="{FF2B5EF4-FFF2-40B4-BE49-F238E27FC236}">
                    <a16:creationId xmlns:a16="http://schemas.microsoft.com/office/drawing/2014/main" id="{413DE24F-3287-4D16-BC1A-A08AD681C2DE}"/>
                  </a:ext>
                </a:extLst>
              </p:cNvPr>
              <p:cNvCxnSpPr>
                <a:cxnSpLocks/>
                <a:stCxn id="67" idx="3"/>
                <a:endCxn id="90" idx="1"/>
              </p:cNvCxnSpPr>
              <p:nvPr/>
            </p:nvCxnSpPr>
            <p:spPr>
              <a:xfrm flipV="1">
                <a:off x="987505" y="3384281"/>
                <a:ext cx="482874" cy="502663"/>
              </a:xfrm>
              <a:prstGeom prst="bentConnector3">
                <a:avLst>
                  <a:gd name="adj1" fmla="val 58624"/>
                </a:avLst>
              </a:prstGeom>
              <a:noFill/>
              <a:ln w="9525" cap="flat" cmpd="sng" algn="ctr">
                <a:solidFill>
                  <a:srgbClr val="212121">
                    <a:shade val="95000"/>
                    <a:satMod val="105000"/>
                  </a:srgbClr>
                </a:solidFill>
                <a:prstDash val="solid"/>
                <a:tailEnd type="triangle"/>
              </a:ln>
              <a:effectLst/>
            </p:spPr>
          </p:cxnSp>
          <p:cxnSp>
            <p:nvCxnSpPr>
              <p:cNvPr id="84" name="连接符: 肘形 83">
                <a:extLst>
                  <a:ext uri="{FF2B5EF4-FFF2-40B4-BE49-F238E27FC236}">
                    <a16:creationId xmlns:a16="http://schemas.microsoft.com/office/drawing/2014/main" id="{FA39C255-21A0-45A4-8130-A65E1378C987}"/>
                  </a:ext>
                </a:extLst>
              </p:cNvPr>
              <p:cNvCxnSpPr>
                <a:cxnSpLocks/>
                <a:stCxn id="67" idx="3"/>
                <a:endCxn id="71" idx="1"/>
              </p:cNvCxnSpPr>
              <p:nvPr/>
            </p:nvCxnSpPr>
            <p:spPr>
              <a:xfrm>
                <a:off x="987505" y="3886943"/>
                <a:ext cx="493008" cy="726880"/>
              </a:xfrm>
              <a:prstGeom prst="bentConnector3">
                <a:avLst>
                  <a:gd name="adj1" fmla="val 56335"/>
                </a:avLst>
              </a:prstGeom>
              <a:noFill/>
              <a:ln w="9525" cap="flat" cmpd="sng" algn="ctr">
                <a:solidFill>
                  <a:srgbClr val="212121">
                    <a:shade val="95000"/>
                    <a:satMod val="105000"/>
                  </a:srgbClr>
                </a:solidFill>
                <a:prstDash val="solid"/>
                <a:tailEnd type="triangle"/>
              </a:ln>
              <a:effectLst/>
            </p:spPr>
          </p:cxnSp>
          <p:cxnSp>
            <p:nvCxnSpPr>
              <p:cNvPr id="85" name="连接符: 肘形 84">
                <a:extLst>
                  <a:ext uri="{FF2B5EF4-FFF2-40B4-BE49-F238E27FC236}">
                    <a16:creationId xmlns:a16="http://schemas.microsoft.com/office/drawing/2014/main" id="{98D874CF-BAB1-4563-A503-971FFF58EAB9}"/>
                  </a:ext>
                </a:extLst>
              </p:cNvPr>
              <p:cNvCxnSpPr>
                <a:cxnSpLocks/>
                <a:stCxn id="67" idx="2"/>
                <a:endCxn id="80" idx="4"/>
              </p:cNvCxnSpPr>
              <p:nvPr/>
            </p:nvCxnSpPr>
            <p:spPr>
              <a:xfrm rot="5400000" flipH="1" flipV="1">
                <a:off x="2883383" y="2008227"/>
                <a:ext cx="330218" cy="4560928"/>
              </a:xfrm>
              <a:prstGeom prst="bentConnector3">
                <a:avLst>
                  <a:gd name="adj1" fmla="val -394354"/>
                </a:avLst>
              </a:prstGeom>
              <a:noFill/>
              <a:ln w="9525" cap="flat" cmpd="sng" algn="ctr">
                <a:solidFill>
                  <a:srgbClr val="212121">
                    <a:shade val="95000"/>
                    <a:satMod val="105000"/>
                  </a:srgbClr>
                </a:solidFill>
                <a:prstDash val="solid"/>
                <a:tailEnd type="triangle"/>
              </a:ln>
              <a:effectLst/>
            </p:spPr>
          </p:cxnSp>
          <p:sp>
            <p:nvSpPr>
              <p:cNvPr id="86" name="矩形 85">
                <a:extLst>
                  <a:ext uri="{FF2B5EF4-FFF2-40B4-BE49-F238E27FC236}">
                    <a16:creationId xmlns:a16="http://schemas.microsoft.com/office/drawing/2014/main" id="{81BE085D-7748-42F0-8D34-7A6DB6AE5620}"/>
                  </a:ext>
                </a:extLst>
              </p:cNvPr>
              <p:cNvSpPr/>
              <p:nvPr/>
            </p:nvSpPr>
            <p:spPr>
              <a:xfrm>
                <a:off x="2056953" y="2955994"/>
                <a:ext cx="772202" cy="34286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88" name="矩形 87">
                <a:extLst>
                  <a:ext uri="{FF2B5EF4-FFF2-40B4-BE49-F238E27FC236}">
                    <a16:creationId xmlns:a16="http://schemas.microsoft.com/office/drawing/2014/main" id="{329F6DA6-E183-461B-902C-6D68ADA91E24}"/>
                  </a:ext>
                </a:extLst>
              </p:cNvPr>
              <p:cNvSpPr/>
              <p:nvPr/>
            </p:nvSpPr>
            <p:spPr>
              <a:xfrm>
                <a:off x="3263041" y="3160049"/>
                <a:ext cx="747127"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err="1">
                    <a:ln>
                      <a:noFill/>
                    </a:ln>
                    <a:solidFill>
                      <a:srgbClr val="000000"/>
                    </a:solidFill>
                    <a:effectLst/>
                    <a:uLnTx/>
                    <a:uFillTx/>
                    <a:cs typeface="Arial"/>
                    <a:sym typeface="Arial"/>
                  </a:rPr>
                  <a:t>BxNxC</a:t>
                </a: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89" name="矩形 88">
                <a:extLst>
                  <a:ext uri="{FF2B5EF4-FFF2-40B4-BE49-F238E27FC236}">
                    <a16:creationId xmlns:a16="http://schemas.microsoft.com/office/drawing/2014/main" id="{E8C3EC50-BFE2-4E05-9AA8-14792C202DB6}"/>
                  </a:ext>
                </a:extLst>
              </p:cNvPr>
              <p:cNvSpPr/>
              <p:nvPr/>
            </p:nvSpPr>
            <p:spPr>
              <a:xfrm>
                <a:off x="3242422" y="4530335"/>
                <a:ext cx="772202" cy="268154"/>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err="1">
                    <a:ln>
                      <a:noFill/>
                    </a:ln>
                    <a:solidFill>
                      <a:srgbClr val="000000"/>
                    </a:solidFill>
                    <a:effectLst/>
                    <a:uLnTx/>
                    <a:uFillTx/>
                    <a:cs typeface="Arial"/>
                    <a:sym typeface="Arial"/>
                  </a:rPr>
                  <a:t>BxNxC</a:t>
                </a: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90" name="Google Shape;7214;p75">
                <a:extLst>
                  <a:ext uri="{FF2B5EF4-FFF2-40B4-BE49-F238E27FC236}">
                    <a16:creationId xmlns:a16="http://schemas.microsoft.com/office/drawing/2014/main" id="{DA221EE1-AFC1-4AF4-8C9B-DFD18BA57C54}"/>
                  </a:ext>
                </a:extLst>
              </p:cNvPr>
              <p:cNvSpPr/>
              <p:nvPr/>
            </p:nvSpPr>
            <p:spPr>
              <a:xfrm rot="7778">
                <a:off x="1470379" y="3064224"/>
                <a:ext cx="724068" cy="642595"/>
              </a:xfrm>
              <a:prstGeom prst="rect">
                <a:avLst/>
              </a:prstGeom>
              <a:solidFill>
                <a:srgbClr val="FFAB40">
                  <a:lumMod val="60000"/>
                  <a:lumOff val="4000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Max</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pool</a:t>
                </a:r>
              </a:p>
            </p:txBody>
          </p:sp>
          <mc:AlternateContent xmlns:mc="http://schemas.openxmlformats.org/markup-compatibility/2006" xmlns:a14="http://schemas.microsoft.com/office/drawing/2010/main">
            <mc:Choice Requires="a14">
              <p:sp>
                <p:nvSpPr>
                  <p:cNvPr id="61" name="Google Shape;7224;p75">
                    <a:extLst>
                      <a:ext uri="{FF2B5EF4-FFF2-40B4-BE49-F238E27FC236}">
                        <a16:creationId xmlns:a16="http://schemas.microsoft.com/office/drawing/2014/main" id="{5125D38B-FB14-4F89-A1A9-9232D06B2E9F}"/>
                      </a:ext>
                    </a:extLst>
                  </p:cNvPr>
                  <p:cNvSpPr/>
                  <p:nvPr/>
                </p:nvSpPr>
                <p:spPr>
                  <a:xfrm>
                    <a:off x="5631569" y="3602997"/>
                    <a:ext cx="384152" cy="705639"/>
                  </a:xfrm>
                  <a:prstGeom prst="rect">
                    <a:avLst/>
                  </a:prstGeom>
                  <a:solidFill>
                    <a:srgbClr val="D9D9D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sSub>
                            <m:sSubPr>
                              <m:ctrlP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ctrlPr>
                            </m:sSubPr>
                            <m:e>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𝑂</m:t>
                              </m:r>
                            </m:e>
                            <m:sub>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1</m:t>
                              </m:r>
                            </m:sub>
                          </m:sSub>
                        </m:oMath>
                      </m:oMathPara>
                    </a14:m>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mc:Choice>
            <mc:Fallback xmlns="">
              <p:sp>
                <p:nvSpPr>
                  <p:cNvPr id="61" name="Google Shape;7224;p75">
                    <a:extLst>
                      <a:ext uri="{FF2B5EF4-FFF2-40B4-BE49-F238E27FC236}">
                        <a16:creationId xmlns:a16="http://schemas.microsoft.com/office/drawing/2014/main" id="{5125D38B-FB14-4F89-A1A9-9232D06B2E9F}"/>
                      </a:ext>
                    </a:extLst>
                  </p:cNvPr>
                  <p:cNvSpPr>
                    <a:spLocks noRot="1" noChangeAspect="1" noMove="1" noResize="1" noEditPoints="1" noAdjustHandles="1" noChangeArrowheads="1" noChangeShapeType="1" noTextEdit="1"/>
                  </p:cNvSpPr>
                  <p:nvPr/>
                </p:nvSpPr>
                <p:spPr>
                  <a:xfrm>
                    <a:off x="5631569" y="3602997"/>
                    <a:ext cx="384152" cy="705639"/>
                  </a:xfrm>
                  <a:prstGeom prst="rect">
                    <a:avLst/>
                  </a:prstGeom>
                  <a:blipFill>
                    <a:blip r:embed="rId2"/>
                    <a:stretch>
                      <a:fillRect/>
                    </a:stretch>
                  </a:blipFill>
                  <a:ln w="9525" cap="flat" cmpd="sng">
                    <a:solidFill>
                      <a:srgbClr val="FFFFFF"/>
                    </a:solidFill>
                    <a:prstDash val="solid"/>
                    <a:round/>
                    <a:headEnd type="none" w="sm" len="sm"/>
                    <a:tailEnd type="none" w="sm" len="sm"/>
                  </a:ln>
                </p:spPr>
                <p:txBody>
                  <a:bodyPr/>
                  <a:lstStyle/>
                  <a:p>
                    <a:r>
                      <a:rPr lang="zh-CN" altLang="en-US">
                        <a:noFill/>
                      </a:rPr>
                      <a:t> </a:t>
                    </a:r>
                  </a:p>
                </p:txBody>
              </p:sp>
            </mc:Fallback>
          </mc:AlternateContent>
          <p:cxnSp>
            <p:nvCxnSpPr>
              <p:cNvPr id="63" name="Google Shape;7237;p75">
                <a:extLst>
                  <a:ext uri="{FF2B5EF4-FFF2-40B4-BE49-F238E27FC236}">
                    <a16:creationId xmlns:a16="http://schemas.microsoft.com/office/drawing/2014/main" id="{7A6DFFE6-C2CB-49B2-9904-85DC8DEB720B}"/>
                  </a:ext>
                </a:extLst>
              </p:cNvPr>
              <p:cNvCxnSpPr>
                <a:cxnSpLocks/>
              </p:cNvCxnSpPr>
              <p:nvPr/>
            </p:nvCxnSpPr>
            <p:spPr>
              <a:xfrm>
                <a:off x="5434020" y="3991616"/>
                <a:ext cx="217261" cy="687"/>
              </a:xfrm>
              <a:prstGeom prst="straightConnector1">
                <a:avLst/>
              </a:prstGeom>
              <a:noFill/>
              <a:ln w="9525" cap="flat" cmpd="sng">
                <a:solidFill>
                  <a:srgbClr val="595959"/>
                </a:solidFill>
                <a:prstDash val="solid"/>
                <a:round/>
                <a:headEnd type="none" w="med" len="med"/>
                <a:tailEnd type="triangle" w="med" len="med"/>
              </a:ln>
            </p:spPr>
          </p:cxnSp>
        </p:grpSp>
        <p:sp>
          <p:nvSpPr>
            <p:cNvPr id="98" name="Google Shape;7207;p75">
              <a:extLst>
                <a:ext uri="{FF2B5EF4-FFF2-40B4-BE49-F238E27FC236}">
                  <a16:creationId xmlns:a16="http://schemas.microsoft.com/office/drawing/2014/main" id="{4AC71FA4-782C-4066-8EF2-8F0B3446A22F}"/>
                </a:ext>
              </a:extLst>
            </p:cNvPr>
            <p:cNvSpPr/>
            <p:nvPr/>
          </p:nvSpPr>
          <p:spPr>
            <a:xfrm>
              <a:off x="7908811" y="2038168"/>
              <a:ext cx="293232" cy="763264"/>
            </a:xfrm>
            <a:prstGeom prst="rect">
              <a:avLst/>
            </a:prstGeom>
            <a:solidFill>
              <a:schemeClr val="accent1">
                <a:lumMod val="40000"/>
                <a:lumOff val="6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99" name="Google Shape;7207;p75">
              <a:extLst>
                <a:ext uri="{FF2B5EF4-FFF2-40B4-BE49-F238E27FC236}">
                  <a16:creationId xmlns:a16="http://schemas.microsoft.com/office/drawing/2014/main" id="{029071AD-72A3-4671-B8B6-8B58BFCA13A7}"/>
                </a:ext>
              </a:extLst>
            </p:cNvPr>
            <p:cNvSpPr/>
            <p:nvPr/>
          </p:nvSpPr>
          <p:spPr>
            <a:xfrm>
              <a:off x="7909691" y="1111151"/>
              <a:ext cx="293232" cy="763264"/>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101" name="Google Shape;7208;p75">
              <a:extLst>
                <a:ext uri="{FF2B5EF4-FFF2-40B4-BE49-F238E27FC236}">
                  <a16:creationId xmlns:a16="http://schemas.microsoft.com/office/drawing/2014/main" id="{1726038F-F6A2-4237-A9FC-C9E08105D0CD}"/>
                </a:ext>
              </a:extLst>
            </p:cNvPr>
            <p:cNvSpPr/>
            <p:nvPr/>
          </p:nvSpPr>
          <p:spPr>
            <a:xfrm>
              <a:off x="6424015" y="913610"/>
              <a:ext cx="1402589" cy="1913664"/>
            </a:xfrm>
            <a:prstGeom prst="rect">
              <a:avLst/>
            </a:prstGeom>
            <a:solidFill>
              <a:srgbClr val="FFFF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103" name="Google Shape;7213;p75">
              <a:extLst>
                <a:ext uri="{FF2B5EF4-FFF2-40B4-BE49-F238E27FC236}">
                  <a16:creationId xmlns:a16="http://schemas.microsoft.com/office/drawing/2014/main" id="{8EDC5886-415F-4D03-972A-16014058A7D6}"/>
                </a:ext>
              </a:extLst>
            </p:cNvPr>
            <p:cNvSpPr/>
            <p:nvPr/>
          </p:nvSpPr>
          <p:spPr>
            <a:xfrm rot="7778">
              <a:off x="7408301" y="1245035"/>
              <a:ext cx="290934" cy="1317001"/>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r">
                <a:buClr>
                  <a:srgbClr val="000000"/>
                </a:buClr>
                <a:defRPr/>
              </a:pPr>
              <a:r>
                <a:rPr lang="en-US" altLang="zh-CN" sz="800" b="1" kern="0" dirty="0">
                  <a:solidFill>
                    <a:srgbClr val="000000"/>
                  </a:solidFill>
                  <a:latin typeface="Times New Roman"/>
                  <a:ea typeface="Times New Roman"/>
                  <a:cs typeface="Times New Roman"/>
                  <a:sym typeface="Times New Roman"/>
                </a:rPr>
                <a:t>MLP</a:t>
              </a:r>
              <a:endParaRPr lang="en-US" altLang="zh-CN" sz="600" b="1" kern="0" dirty="0">
                <a:solidFill>
                  <a:srgbClr val="000000"/>
                </a:solidFill>
                <a:latin typeface="Times New Roman"/>
                <a:ea typeface="Times New Roman"/>
                <a:cs typeface="Times New Roman"/>
                <a:sym typeface="Times New Roman"/>
              </a:endParaRPr>
            </a:p>
          </p:txBody>
        </p:sp>
        <p:sp>
          <p:nvSpPr>
            <p:cNvPr id="104" name="Google Shape;7214;p75">
              <a:extLst>
                <a:ext uri="{FF2B5EF4-FFF2-40B4-BE49-F238E27FC236}">
                  <a16:creationId xmlns:a16="http://schemas.microsoft.com/office/drawing/2014/main" id="{5AAF9286-3278-442E-94BB-8C6CC36BDF39}"/>
                </a:ext>
              </a:extLst>
            </p:cNvPr>
            <p:cNvSpPr/>
            <p:nvPr/>
          </p:nvSpPr>
          <p:spPr>
            <a:xfrm rot="7778">
              <a:off x="6617089" y="2160327"/>
              <a:ext cx="468699" cy="404657"/>
            </a:xfrm>
            <a:prstGeom prst="rect">
              <a:avLst/>
            </a:prstGeom>
            <a:solidFill>
              <a:schemeClr val="accent1">
                <a:lumMod val="40000"/>
                <a:lumOff val="60000"/>
              </a:scheme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Avg</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pool</a:t>
              </a:r>
            </a:p>
          </p:txBody>
        </p:sp>
        <mc:AlternateContent xmlns:mc="http://schemas.openxmlformats.org/markup-compatibility/2006" xmlns:a14="http://schemas.microsoft.com/office/drawing/2010/main">
          <mc:Choice Requires="a14">
            <p:sp>
              <p:nvSpPr>
                <p:cNvPr id="105" name="Google Shape;7224;p75">
                  <a:extLst>
                    <a:ext uri="{FF2B5EF4-FFF2-40B4-BE49-F238E27FC236}">
                      <a16:creationId xmlns:a16="http://schemas.microsoft.com/office/drawing/2014/main" id="{FDB79A9E-52DA-4200-85C9-B36AD5DD5594}"/>
                    </a:ext>
                  </a:extLst>
                </p:cNvPr>
                <p:cNvSpPr/>
                <p:nvPr/>
              </p:nvSpPr>
              <p:spPr>
                <a:xfrm>
                  <a:off x="9406890" y="1723908"/>
                  <a:ext cx="313343" cy="475065"/>
                </a:xfrm>
                <a:prstGeom prst="rect">
                  <a:avLst/>
                </a:prstGeom>
                <a:solidFill>
                  <a:srgbClr val="D9D9D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sSub>
                          <m:sSubPr>
                            <m:ctrlP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ctrlPr>
                          </m:sSubPr>
                          <m:e>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𝑂</m:t>
                            </m:r>
                          </m:e>
                          <m:sub>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2</m:t>
                            </m:r>
                          </m:sub>
                        </m:sSub>
                      </m:oMath>
                    </m:oMathPara>
                  </a14:m>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mc:Choice>
          <mc:Fallback xmlns="">
            <p:sp>
              <p:nvSpPr>
                <p:cNvPr id="105" name="Google Shape;7224;p75">
                  <a:extLst>
                    <a:ext uri="{FF2B5EF4-FFF2-40B4-BE49-F238E27FC236}">
                      <a16:creationId xmlns:a16="http://schemas.microsoft.com/office/drawing/2014/main" id="{FDB79A9E-52DA-4200-85C9-B36AD5DD5594}"/>
                    </a:ext>
                  </a:extLst>
                </p:cNvPr>
                <p:cNvSpPr>
                  <a:spLocks noRot="1" noChangeAspect="1" noMove="1" noResize="1" noEditPoints="1" noAdjustHandles="1" noChangeArrowheads="1" noChangeShapeType="1" noTextEdit="1"/>
                </p:cNvSpPr>
                <p:nvPr/>
              </p:nvSpPr>
              <p:spPr>
                <a:xfrm>
                  <a:off x="9406890" y="1723908"/>
                  <a:ext cx="313343" cy="475065"/>
                </a:xfrm>
                <a:prstGeom prst="rect">
                  <a:avLst/>
                </a:prstGeom>
                <a:blipFill>
                  <a:blip r:embed="rId3"/>
                  <a:stretch>
                    <a:fillRect/>
                  </a:stretch>
                </a:blipFill>
                <a:ln w="9525" cap="flat" cmpd="sng">
                  <a:solidFill>
                    <a:srgbClr val="FFFFFF"/>
                  </a:solidFill>
                  <a:prstDash val="solid"/>
                  <a:round/>
                  <a:headEnd type="none" w="sm" len="sm"/>
                  <a:tailEnd type="none" w="sm" len="sm"/>
                </a:ln>
              </p:spPr>
              <p:txBody>
                <a:bodyPr/>
                <a:lstStyle/>
                <a:p>
                  <a:r>
                    <a:rPr lang="zh-CN" altLang="en-US">
                      <a:noFill/>
                    </a:rPr>
                    <a:t> </a:t>
                  </a:r>
                </a:p>
              </p:txBody>
            </p:sp>
          </mc:Fallback>
        </mc:AlternateContent>
        <p:cxnSp>
          <p:nvCxnSpPr>
            <p:cNvPr id="106" name="Google Shape;7230;p75">
              <a:extLst>
                <a:ext uri="{FF2B5EF4-FFF2-40B4-BE49-F238E27FC236}">
                  <a16:creationId xmlns:a16="http://schemas.microsoft.com/office/drawing/2014/main" id="{ACD27D69-AEEC-4E97-95A0-C93F39D5A0C2}"/>
                </a:ext>
              </a:extLst>
            </p:cNvPr>
            <p:cNvCxnSpPr>
              <a:cxnSpLocks/>
            </p:cNvCxnSpPr>
            <p:nvPr/>
          </p:nvCxnSpPr>
          <p:spPr>
            <a:xfrm flipV="1">
              <a:off x="7084173" y="1464802"/>
              <a:ext cx="339574" cy="2671"/>
            </a:xfrm>
            <a:prstGeom prst="straightConnector1">
              <a:avLst/>
            </a:prstGeom>
            <a:noFill/>
            <a:ln w="9525" cap="flat" cmpd="sng">
              <a:solidFill>
                <a:srgbClr val="595959"/>
              </a:solidFill>
              <a:prstDash val="solid"/>
              <a:round/>
              <a:headEnd type="none" w="med" len="med"/>
              <a:tailEnd type="triangle" w="med" len="med"/>
            </a:ln>
          </p:spPr>
        </p:cxnSp>
        <p:cxnSp>
          <p:nvCxnSpPr>
            <p:cNvPr id="107" name="Google Shape;7231;p75">
              <a:extLst>
                <a:ext uri="{FF2B5EF4-FFF2-40B4-BE49-F238E27FC236}">
                  <a16:creationId xmlns:a16="http://schemas.microsoft.com/office/drawing/2014/main" id="{EB63A68D-744D-44E8-8CAC-7C95FEDF5E21}"/>
                </a:ext>
              </a:extLst>
            </p:cNvPr>
            <p:cNvCxnSpPr>
              <a:cxnSpLocks/>
              <a:stCxn id="104" idx="3"/>
            </p:cNvCxnSpPr>
            <p:nvPr/>
          </p:nvCxnSpPr>
          <p:spPr>
            <a:xfrm>
              <a:off x="7085787" y="2363467"/>
              <a:ext cx="329714" cy="0"/>
            </a:xfrm>
            <a:prstGeom prst="straightConnector1">
              <a:avLst/>
            </a:prstGeom>
            <a:noFill/>
            <a:ln w="9525" cap="flat" cmpd="sng">
              <a:solidFill>
                <a:srgbClr val="595959"/>
              </a:solidFill>
              <a:prstDash val="solid"/>
              <a:round/>
              <a:headEnd type="none" w="med" len="med"/>
              <a:tailEnd type="triangle" w="med" len="med"/>
            </a:ln>
          </p:spPr>
        </p:cxnSp>
        <p:cxnSp>
          <p:nvCxnSpPr>
            <p:cNvPr id="108" name="Google Shape;7234;p75">
              <a:extLst>
                <a:ext uri="{FF2B5EF4-FFF2-40B4-BE49-F238E27FC236}">
                  <a16:creationId xmlns:a16="http://schemas.microsoft.com/office/drawing/2014/main" id="{16AC489F-3DB6-400C-BAB9-16CE08B8FD9D}"/>
                </a:ext>
              </a:extLst>
            </p:cNvPr>
            <p:cNvCxnSpPr>
              <a:cxnSpLocks/>
              <a:endCxn id="113" idx="2"/>
            </p:cNvCxnSpPr>
            <p:nvPr/>
          </p:nvCxnSpPr>
          <p:spPr>
            <a:xfrm>
              <a:off x="8676449" y="1951252"/>
              <a:ext cx="455919" cy="9726"/>
            </a:xfrm>
            <a:prstGeom prst="straightConnector1">
              <a:avLst/>
            </a:prstGeom>
            <a:noFill/>
            <a:ln w="9525" cap="flat" cmpd="sng" algn="ctr">
              <a:solidFill>
                <a:srgbClr val="000000">
                  <a:shade val="95000"/>
                  <a:satMod val="105000"/>
                </a:srgbClr>
              </a:solidFill>
              <a:prstDash val="solid"/>
              <a:headEnd type="none" w="med" len="med"/>
              <a:tailEnd type="triangle" w="med" len="med"/>
            </a:ln>
            <a:effectLst/>
          </p:spPr>
        </p:cxnSp>
        <p:cxnSp>
          <p:nvCxnSpPr>
            <p:cNvPr id="109" name="Google Shape;7237;p75">
              <a:extLst>
                <a:ext uri="{FF2B5EF4-FFF2-40B4-BE49-F238E27FC236}">
                  <a16:creationId xmlns:a16="http://schemas.microsoft.com/office/drawing/2014/main" id="{4E25CAE0-2023-4C3E-8650-CA3218CE07C0}"/>
                </a:ext>
              </a:extLst>
            </p:cNvPr>
            <p:cNvCxnSpPr>
              <a:cxnSpLocks/>
              <a:stCxn id="113" idx="6"/>
              <a:endCxn id="105" idx="1"/>
            </p:cNvCxnSpPr>
            <p:nvPr/>
          </p:nvCxnSpPr>
          <p:spPr>
            <a:xfrm>
              <a:off x="9261755" y="1960979"/>
              <a:ext cx="145135" cy="462"/>
            </a:xfrm>
            <a:prstGeom prst="straightConnector1">
              <a:avLst/>
            </a:prstGeom>
            <a:noFill/>
            <a:ln w="9525" cap="flat" cmpd="sng">
              <a:solidFill>
                <a:srgbClr val="595959"/>
              </a:solidFill>
              <a:prstDash val="solid"/>
              <a:round/>
              <a:headEnd type="none" w="med" len="med"/>
              <a:tailEnd type="triangle" w="med" len="med"/>
            </a:ln>
          </p:spPr>
        </p:cxnSp>
        <p:cxnSp>
          <p:nvCxnSpPr>
            <p:cNvPr id="110" name="Google Shape;7230;p75">
              <a:extLst>
                <a:ext uri="{FF2B5EF4-FFF2-40B4-BE49-F238E27FC236}">
                  <a16:creationId xmlns:a16="http://schemas.microsoft.com/office/drawing/2014/main" id="{53A70F36-4639-4E44-8353-588BE8A3ED51}"/>
                </a:ext>
              </a:extLst>
            </p:cNvPr>
            <p:cNvCxnSpPr>
              <a:cxnSpLocks/>
              <a:endCxn id="99" idx="1"/>
            </p:cNvCxnSpPr>
            <p:nvPr/>
          </p:nvCxnSpPr>
          <p:spPr>
            <a:xfrm flipV="1">
              <a:off x="7701341" y="1492783"/>
              <a:ext cx="208351" cy="1"/>
            </a:xfrm>
            <a:prstGeom prst="straightConnector1">
              <a:avLst/>
            </a:prstGeom>
            <a:noFill/>
            <a:ln w="9525" cap="flat" cmpd="sng">
              <a:solidFill>
                <a:srgbClr val="595959"/>
              </a:solidFill>
              <a:prstDash val="solid"/>
              <a:round/>
              <a:headEnd type="none" w="med" len="med"/>
              <a:tailEnd type="triangle" w="med" len="med"/>
            </a:ln>
          </p:spPr>
        </p:cxnSp>
        <p:cxnSp>
          <p:nvCxnSpPr>
            <p:cNvPr id="111" name="Google Shape;7230;p75">
              <a:extLst>
                <a:ext uri="{FF2B5EF4-FFF2-40B4-BE49-F238E27FC236}">
                  <a16:creationId xmlns:a16="http://schemas.microsoft.com/office/drawing/2014/main" id="{37777423-3B87-47AA-974C-9C5C4009B553}"/>
                </a:ext>
              </a:extLst>
            </p:cNvPr>
            <p:cNvCxnSpPr>
              <a:cxnSpLocks/>
              <a:endCxn id="98" idx="1"/>
            </p:cNvCxnSpPr>
            <p:nvPr/>
          </p:nvCxnSpPr>
          <p:spPr>
            <a:xfrm>
              <a:off x="7701341" y="2419801"/>
              <a:ext cx="207469" cy="0"/>
            </a:xfrm>
            <a:prstGeom prst="straightConnector1">
              <a:avLst/>
            </a:prstGeom>
            <a:noFill/>
            <a:ln w="9525" cap="flat" cmpd="sng">
              <a:solidFill>
                <a:srgbClr val="595959"/>
              </a:solidFill>
              <a:prstDash val="solid"/>
              <a:round/>
              <a:headEnd type="none" w="med" len="med"/>
              <a:tailEnd type="triangle" w="med" len="med"/>
            </a:ln>
          </p:spPr>
        </p:cxnSp>
        <p:sp>
          <p:nvSpPr>
            <p:cNvPr id="112" name="Google Shape;370;p22">
              <a:extLst>
                <a:ext uri="{FF2B5EF4-FFF2-40B4-BE49-F238E27FC236}">
                  <a16:creationId xmlns:a16="http://schemas.microsoft.com/office/drawing/2014/main" id="{A64C70DB-5E3C-41B8-8F30-774D0FFC177E}"/>
                </a:ext>
              </a:extLst>
            </p:cNvPr>
            <p:cNvSpPr/>
            <p:nvPr/>
          </p:nvSpPr>
          <p:spPr>
            <a:xfrm>
              <a:off x="8468888" y="1840232"/>
              <a:ext cx="205003" cy="222039"/>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400" b="0" i="0" u="none" strike="noStrike" kern="0" cap="none" spc="0" normalizeH="0" baseline="0" noProof="0" dirty="0">
                  <a:ln>
                    <a:noFill/>
                  </a:ln>
                  <a:solidFill>
                    <a:srgbClr val="666666"/>
                  </a:solidFill>
                  <a:effectLst/>
                  <a:uLnTx/>
                  <a:uFillTx/>
                  <a:cs typeface="Arial"/>
                  <a:sym typeface="Arial"/>
                </a:rPr>
                <a:t>+</a:t>
              </a:r>
              <a:endParaRPr kumimoji="0" sz="1400" b="0" i="0" u="none" strike="noStrike" kern="0" cap="none" spc="0" normalizeH="0" baseline="0" noProof="0" dirty="0">
                <a:ln>
                  <a:noFill/>
                </a:ln>
                <a:solidFill>
                  <a:srgbClr val="666666"/>
                </a:solidFill>
                <a:effectLst/>
                <a:uLnTx/>
                <a:uFillTx/>
                <a:cs typeface="Arial"/>
                <a:sym typeface="Arial"/>
              </a:endParaRPr>
            </a:p>
          </p:txBody>
        </p:sp>
        <p:sp>
          <p:nvSpPr>
            <p:cNvPr id="113" name="Google Shape;370;p22">
              <a:extLst>
                <a:ext uri="{FF2B5EF4-FFF2-40B4-BE49-F238E27FC236}">
                  <a16:creationId xmlns:a16="http://schemas.microsoft.com/office/drawing/2014/main" id="{E38D6D5F-A0E7-4B06-BCB5-C2CE4A8AF38C}"/>
                </a:ext>
              </a:extLst>
            </p:cNvPr>
            <p:cNvSpPr/>
            <p:nvPr/>
          </p:nvSpPr>
          <p:spPr>
            <a:xfrm>
              <a:off x="9132369" y="1869643"/>
              <a:ext cx="129386" cy="182671"/>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666666"/>
                  </a:solidFill>
                  <a:effectLst/>
                  <a:uLnTx/>
                  <a:uFillTx/>
                  <a:cs typeface="Arial"/>
                  <a:sym typeface="Arial"/>
                </a:rPr>
                <a:t>X</a:t>
              </a:r>
              <a:endParaRPr kumimoji="0" sz="1400" b="0" i="0" u="none" strike="noStrike" kern="0" cap="none" spc="0" normalizeH="0" baseline="0" noProof="0" dirty="0">
                <a:ln>
                  <a:noFill/>
                </a:ln>
                <a:solidFill>
                  <a:srgbClr val="666666"/>
                </a:solidFill>
                <a:effectLst/>
                <a:uLnTx/>
                <a:uFillTx/>
                <a:cs typeface="Arial"/>
                <a:sym typeface="Arial"/>
              </a:endParaRPr>
            </a:p>
          </p:txBody>
        </p:sp>
        <p:cxnSp>
          <p:nvCxnSpPr>
            <p:cNvPr id="114" name="连接符: 肘形 113">
              <a:extLst>
                <a:ext uri="{FF2B5EF4-FFF2-40B4-BE49-F238E27FC236}">
                  <a16:creationId xmlns:a16="http://schemas.microsoft.com/office/drawing/2014/main" id="{A3014C66-E7B0-41CC-9A77-2107BB22E1EF}"/>
                </a:ext>
              </a:extLst>
            </p:cNvPr>
            <p:cNvCxnSpPr>
              <a:cxnSpLocks/>
              <a:stCxn id="99" idx="3"/>
              <a:endCxn id="112" idx="0"/>
            </p:cNvCxnSpPr>
            <p:nvPr/>
          </p:nvCxnSpPr>
          <p:spPr>
            <a:xfrm>
              <a:off x="8202923" y="1492783"/>
              <a:ext cx="368466" cy="347448"/>
            </a:xfrm>
            <a:prstGeom prst="bentConnector2">
              <a:avLst/>
            </a:prstGeom>
            <a:noFill/>
            <a:ln w="9525" cap="flat" cmpd="sng" algn="ctr">
              <a:solidFill>
                <a:srgbClr val="212121">
                  <a:shade val="95000"/>
                  <a:satMod val="105000"/>
                </a:srgbClr>
              </a:solidFill>
              <a:prstDash val="solid"/>
              <a:tailEnd type="triangle"/>
            </a:ln>
            <a:effectLst/>
          </p:spPr>
        </p:cxnSp>
        <p:cxnSp>
          <p:nvCxnSpPr>
            <p:cNvPr id="115" name="连接符: 肘形 114">
              <a:extLst>
                <a:ext uri="{FF2B5EF4-FFF2-40B4-BE49-F238E27FC236}">
                  <a16:creationId xmlns:a16="http://schemas.microsoft.com/office/drawing/2014/main" id="{32C00ADD-A7B0-49C6-B746-4047E124245C}"/>
                </a:ext>
              </a:extLst>
            </p:cNvPr>
            <p:cNvCxnSpPr>
              <a:cxnSpLocks/>
              <a:endCxn id="112" idx="4"/>
            </p:cNvCxnSpPr>
            <p:nvPr/>
          </p:nvCxnSpPr>
          <p:spPr>
            <a:xfrm flipV="1">
              <a:off x="8218768" y="2062271"/>
              <a:ext cx="352622" cy="329120"/>
            </a:xfrm>
            <a:prstGeom prst="bentConnector2">
              <a:avLst/>
            </a:prstGeom>
            <a:noFill/>
            <a:ln w="9525" cap="flat" cmpd="sng" algn="ctr">
              <a:solidFill>
                <a:srgbClr val="212121">
                  <a:shade val="95000"/>
                  <a:satMod val="105000"/>
                </a:srgbClr>
              </a:solidFill>
              <a:prstDash val="solid"/>
              <a:tailEnd type="triangle"/>
            </a:ln>
            <a:effectLst/>
          </p:spPr>
        </p:cxnSp>
        <p:cxnSp>
          <p:nvCxnSpPr>
            <p:cNvPr id="116" name="连接符: 肘形 115">
              <a:extLst>
                <a:ext uri="{FF2B5EF4-FFF2-40B4-BE49-F238E27FC236}">
                  <a16:creationId xmlns:a16="http://schemas.microsoft.com/office/drawing/2014/main" id="{E6A30E8B-98E5-45ED-88C8-56233B3FE94D}"/>
                </a:ext>
              </a:extLst>
            </p:cNvPr>
            <p:cNvCxnSpPr>
              <a:cxnSpLocks/>
              <a:endCxn id="123" idx="1"/>
            </p:cNvCxnSpPr>
            <p:nvPr/>
          </p:nvCxnSpPr>
          <p:spPr>
            <a:xfrm flipV="1">
              <a:off x="6287749" y="1534066"/>
              <a:ext cx="322571" cy="338414"/>
            </a:xfrm>
            <a:prstGeom prst="bentConnector3">
              <a:avLst>
                <a:gd name="adj1" fmla="val 58624"/>
              </a:avLst>
            </a:prstGeom>
            <a:noFill/>
            <a:ln w="9525" cap="flat" cmpd="sng" algn="ctr">
              <a:solidFill>
                <a:srgbClr val="212121">
                  <a:shade val="95000"/>
                  <a:satMod val="105000"/>
                </a:srgbClr>
              </a:solidFill>
              <a:prstDash val="solid"/>
              <a:tailEnd type="triangle"/>
            </a:ln>
            <a:effectLst/>
          </p:spPr>
        </p:cxnSp>
        <p:cxnSp>
          <p:nvCxnSpPr>
            <p:cNvPr id="117" name="连接符: 肘形 116">
              <a:extLst>
                <a:ext uri="{FF2B5EF4-FFF2-40B4-BE49-F238E27FC236}">
                  <a16:creationId xmlns:a16="http://schemas.microsoft.com/office/drawing/2014/main" id="{BE49F4C8-2227-4165-ADE0-D13522EE4A68}"/>
                </a:ext>
              </a:extLst>
            </p:cNvPr>
            <p:cNvCxnSpPr>
              <a:cxnSpLocks/>
              <a:endCxn id="104" idx="1"/>
            </p:cNvCxnSpPr>
            <p:nvPr/>
          </p:nvCxnSpPr>
          <p:spPr>
            <a:xfrm>
              <a:off x="6287749" y="1872479"/>
              <a:ext cx="329341" cy="489366"/>
            </a:xfrm>
            <a:prstGeom prst="bentConnector3">
              <a:avLst>
                <a:gd name="adj1" fmla="val 56335"/>
              </a:avLst>
            </a:prstGeom>
            <a:noFill/>
            <a:ln w="9525" cap="flat" cmpd="sng" algn="ctr">
              <a:solidFill>
                <a:srgbClr val="212121">
                  <a:shade val="95000"/>
                  <a:satMod val="105000"/>
                </a:srgbClr>
              </a:solidFill>
              <a:prstDash val="solid"/>
              <a:tailEnd type="triangle"/>
            </a:ln>
            <a:effectLst/>
          </p:spPr>
        </p:cxnSp>
        <p:cxnSp>
          <p:nvCxnSpPr>
            <p:cNvPr id="118" name="连接符: 肘形 117">
              <a:extLst>
                <a:ext uri="{FF2B5EF4-FFF2-40B4-BE49-F238E27FC236}">
                  <a16:creationId xmlns:a16="http://schemas.microsoft.com/office/drawing/2014/main" id="{233DF5B3-2EA1-4973-84E0-76DD60B2F386}"/>
                </a:ext>
              </a:extLst>
            </p:cNvPr>
            <p:cNvCxnSpPr>
              <a:cxnSpLocks/>
              <a:stCxn id="61" idx="2"/>
              <a:endCxn id="113" idx="4"/>
            </p:cNvCxnSpPr>
            <p:nvPr/>
          </p:nvCxnSpPr>
          <p:spPr>
            <a:xfrm rot="5400000" flipH="1" flipV="1">
              <a:off x="7675393" y="539332"/>
              <a:ext cx="8688" cy="3034650"/>
            </a:xfrm>
            <a:prstGeom prst="bentConnector3">
              <a:avLst>
                <a:gd name="adj1" fmla="val -11174372"/>
              </a:avLst>
            </a:prstGeom>
            <a:noFill/>
            <a:ln w="9525" cap="flat" cmpd="sng" algn="ctr">
              <a:solidFill>
                <a:srgbClr val="212121">
                  <a:shade val="95000"/>
                  <a:satMod val="105000"/>
                </a:srgbClr>
              </a:solidFill>
              <a:prstDash val="solid"/>
              <a:tailEnd type="triangle"/>
            </a:ln>
            <a:effectLst/>
          </p:spPr>
        </p:cxnSp>
        <p:sp>
          <p:nvSpPr>
            <p:cNvPr id="121" name="矩形 120">
              <a:extLst>
                <a:ext uri="{FF2B5EF4-FFF2-40B4-BE49-F238E27FC236}">
                  <a16:creationId xmlns:a16="http://schemas.microsoft.com/office/drawing/2014/main" id="{2D665ECA-9840-4D68-B4E0-68AEB62ECD46}"/>
                </a:ext>
              </a:extLst>
            </p:cNvPr>
            <p:cNvSpPr/>
            <p:nvPr/>
          </p:nvSpPr>
          <p:spPr>
            <a:xfrm>
              <a:off x="7807860" y="1383104"/>
              <a:ext cx="499099"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Bx1xC</a:t>
              </a:r>
            </a:p>
          </p:txBody>
        </p:sp>
        <p:sp>
          <p:nvSpPr>
            <p:cNvPr id="122" name="矩形 121">
              <a:extLst>
                <a:ext uri="{FF2B5EF4-FFF2-40B4-BE49-F238E27FC236}">
                  <a16:creationId xmlns:a16="http://schemas.microsoft.com/office/drawing/2014/main" id="{0694C61A-B950-4E4D-B7A9-DEC646A72A4A}"/>
                </a:ext>
              </a:extLst>
            </p:cNvPr>
            <p:cNvSpPr/>
            <p:nvPr/>
          </p:nvSpPr>
          <p:spPr>
            <a:xfrm>
              <a:off x="7794086" y="2305638"/>
              <a:ext cx="515849" cy="3693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Bx1xC</a:t>
              </a:r>
            </a:p>
          </p:txBody>
        </p:sp>
        <p:sp>
          <p:nvSpPr>
            <p:cNvPr id="123" name="Google Shape;7214;p75">
              <a:extLst>
                <a:ext uri="{FF2B5EF4-FFF2-40B4-BE49-F238E27FC236}">
                  <a16:creationId xmlns:a16="http://schemas.microsoft.com/office/drawing/2014/main" id="{FDDC619E-D068-4623-B9DC-6125AF1981F1}"/>
                </a:ext>
              </a:extLst>
            </p:cNvPr>
            <p:cNvSpPr/>
            <p:nvPr/>
          </p:nvSpPr>
          <p:spPr>
            <a:xfrm rot="7778">
              <a:off x="6610320" y="1318591"/>
              <a:ext cx="483695" cy="432622"/>
            </a:xfrm>
            <a:prstGeom prst="rect">
              <a:avLst/>
            </a:prstGeom>
            <a:solidFill>
              <a:schemeClr val="accent6">
                <a:lumMod val="20000"/>
                <a:lumOff val="80000"/>
              </a:scheme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Max</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pool</a:t>
              </a:r>
            </a:p>
          </p:txBody>
        </p:sp>
      </p:grpSp>
      <p:grpSp>
        <p:nvGrpSpPr>
          <p:cNvPr id="45" name="组合 44">
            <a:extLst>
              <a:ext uri="{FF2B5EF4-FFF2-40B4-BE49-F238E27FC236}">
                <a16:creationId xmlns:a16="http://schemas.microsoft.com/office/drawing/2014/main" id="{F863296A-1CF2-4DB2-B7E4-2DC9AC4224BB}"/>
              </a:ext>
            </a:extLst>
          </p:cNvPr>
          <p:cNvGrpSpPr/>
          <p:nvPr/>
        </p:nvGrpSpPr>
        <p:grpSpPr>
          <a:xfrm>
            <a:off x="2982376" y="3190679"/>
            <a:ext cx="6380323" cy="3120392"/>
            <a:chOff x="2982376" y="3190679"/>
            <a:chExt cx="6380323" cy="3120392"/>
          </a:xfrm>
        </p:grpSpPr>
        <p:sp>
          <p:nvSpPr>
            <p:cNvPr id="94" name="Google Shape;7207;p75">
              <a:extLst>
                <a:ext uri="{FF2B5EF4-FFF2-40B4-BE49-F238E27FC236}">
                  <a16:creationId xmlns:a16="http://schemas.microsoft.com/office/drawing/2014/main" id="{FFE9F0A9-8C14-44D3-AB25-8EC7456410FF}"/>
                </a:ext>
              </a:extLst>
            </p:cNvPr>
            <p:cNvSpPr/>
            <p:nvPr/>
          </p:nvSpPr>
          <p:spPr>
            <a:xfrm>
              <a:off x="6431926" y="5714042"/>
              <a:ext cx="293232" cy="571187"/>
            </a:xfrm>
            <a:prstGeom prst="rect">
              <a:avLst/>
            </a:prstGeom>
            <a:solidFill>
              <a:schemeClr val="accent1">
                <a:lumMod val="40000"/>
                <a:lumOff val="6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96" name="Google Shape;7208;p75">
              <a:extLst>
                <a:ext uri="{FF2B5EF4-FFF2-40B4-BE49-F238E27FC236}">
                  <a16:creationId xmlns:a16="http://schemas.microsoft.com/office/drawing/2014/main" id="{50E6FD70-BF3D-45C8-A29B-76504B4F18AE}"/>
                </a:ext>
              </a:extLst>
            </p:cNvPr>
            <p:cNvSpPr/>
            <p:nvPr/>
          </p:nvSpPr>
          <p:spPr>
            <a:xfrm>
              <a:off x="4947130" y="4798448"/>
              <a:ext cx="1402589" cy="1512623"/>
            </a:xfrm>
            <a:prstGeom prst="rect">
              <a:avLst/>
            </a:prstGeom>
            <a:solidFill>
              <a:srgbClr val="FFFF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144" name="Google Shape;7207;p75">
              <a:extLst>
                <a:ext uri="{FF2B5EF4-FFF2-40B4-BE49-F238E27FC236}">
                  <a16:creationId xmlns:a16="http://schemas.microsoft.com/office/drawing/2014/main" id="{189ECF47-CCB1-40ED-9715-0BF0CB0EFEE3}"/>
                </a:ext>
              </a:extLst>
            </p:cNvPr>
            <p:cNvSpPr/>
            <p:nvPr/>
          </p:nvSpPr>
          <p:spPr>
            <a:xfrm>
              <a:off x="6430769" y="4013543"/>
              <a:ext cx="293232" cy="603309"/>
            </a:xfrm>
            <a:prstGeom prst="rect">
              <a:avLst/>
            </a:prstGeom>
            <a:solidFill>
              <a:srgbClr val="0097A7">
                <a:lumMod val="40000"/>
                <a:lumOff val="6000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145" name="Google Shape;7207;p75">
              <a:extLst>
                <a:ext uri="{FF2B5EF4-FFF2-40B4-BE49-F238E27FC236}">
                  <a16:creationId xmlns:a16="http://schemas.microsoft.com/office/drawing/2014/main" id="{C32A4B98-5FF3-491B-AF8B-E95D101E814A}"/>
                </a:ext>
              </a:extLst>
            </p:cNvPr>
            <p:cNvSpPr/>
            <p:nvPr/>
          </p:nvSpPr>
          <p:spPr>
            <a:xfrm>
              <a:off x="6431650" y="3280798"/>
              <a:ext cx="293232" cy="603309"/>
            </a:xfrm>
            <a:prstGeom prst="rect">
              <a:avLst/>
            </a:prstGeom>
            <a:solidFill>
              <a:srgbClr val="FFAB40">
                <a:lumMod val="40000"/>
                <a:lumOff val="60000"/>
              </a:srgb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146" name="Google Shape;7207;p75">
              <a:extLst>
                <a:ext uri="{FF2B5EF4-FFF2-40B4-BE49-F238E27FC236}">
                  <a16:creationId xmlns:a16="http://schemas.microsoft.com/office/drawing/2014/main" id="{DC76D454-2791-47B8-B24E-1ED74828B1E7}"/>
                </a:ext>
              </a:extLst>
            </p:cNvPr>
            <p:cNvSpPr/>
            <p:nvPr/>
          </p:nvSpPr>
          <p:spPr>
            <a:xfrm>
              <a:off x="2982376" y="4430374"/>
              <a:ext cx="293232" cy="603309"/>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Consolas"/>
                  <a:ea typeface="Consolas"/>
                  <a:cs typeface="Consolas"/>
                  <a:sym typeface="Consolas"/>
                </a:rPr>
                <a:t>I</a:t>
              </a:r>
              <a:endParaRPr kumimoji="0" sz="1400" b="0" i="0" u="none" strike="noStrike" kern="0" cap="none" spc="0" normalizeH="0" baseline="0" noProof="0">
                <a:ln>
                  <a:noFill/>
                </a:ln>
                <a:solidFill>
                  <a:srgbClr val="000000"/>
                </a:solidFill>
                <a:effectLst/>
                <a:uLnTx/>
                <a:uFillTx/>
                <a:latin typeface="Consolas"/>
                <a:ea typeface="Consolas"/>
                <a:cs typeface="Consolas"/>
                <a:sym typeface="Consolas"/>
              </a:endParaRPr>
            </a:p>
          </p:txBody>
        </p:sp>
        <p:sp>
          <p:nvSpPr>
            <p:cNvPr id="147" name="Google Shape;7208;p75">
              <a:extLst>
                <a:ext uri="{FF2B5EF4-FFF2-40B4-BE49-F238E27FC236}">
                  <a16:creationId xmlns:a16="http://schemas.microsoft.com/office/drawing/2014/main" id="{CB4E5538-B7DB-4D05-9EA9-24A5A5A7678B}"/>
                </a:ext>
              </a:extLst>
            </p:cNvPr>
            <p:cNvSpPr/>
            <p:nvPr/>
          </p:nvSpPr>
          <p:spPr>
            <a:xfrm>
              <a:off x="4945973" y="3190679"/>
              <a:ext cx="1279710" cy="1446599"/>
            </a:xfrm>
            <a:prstGeom prst="rect">
              <a:avLst/>
            </a:prstGeom>
            <a:solidFill>
              <a:srgbClr val="B6D7A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cs typeface="Arial"/>
                <a:sym typeface="Arial"/>
              </a:endParaRPr>
            </a:p>
          </p:txBody>
        </p:sp>
        <p:sp>
          <p:nvSpPr>
            <p:cNvPr id="148" name="Google Shape;7213;p75">
              <a:extLst>
                <a:ext uri="{FF2B5EF4-FFF2-40B4-BE49-F238E27FC236}">
                  <a16:creationId xmlns:a16="http://schemas.microsoft.com/office/drawing/2014/main" id="{7E8C864F-1C18-45CB-BAED-1E1342FF70CA}"/>
                </a:ext>
              </a:extLst>
            </p:cNvPr>
            <p:cNvSpPr/>
            <p:nvPr/>
          </p:nvSpPr>
          <p:spPr>
            <a:xfrm rot="7778">
              <a:off x="5946680" y="3393509"/>
              <a:ext cx="224751" cy="1041001"/>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MLP</a:t>
              </a:r>
              <a:endParaRPr kumimoji="0" sz="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149" name="Google Shape;7214;p75">
              <a:extLst>
                <a:ext uri="{FF2B5EF4-FFF2-40B4-BE49-F238E27FC236}">
                  <a16:creationId xmlns:a16="http://schemas.microsoft.com/office/drawing/2014/main" id="{4243526F-972C-43E3-8FD0-4CEE32570077}"/>
                </a:ext>
              </a:extLst>
            </p:cNvPr>
            <p:cNvSpPr/>
            <p:nvPr/>
          </p:nvSpPr>
          <p:spPr>
            <a:xfrm rot="7778">
              <a:off x="5139048" y="4110101"/>
              <a:ext cx="468699" cy="319854"/>
            </a:xfrm>
            <a:prstGeom prst="rect">
              <a:avLst/>
            </a:prstGeom>
            <a:solidFill>
              <a:srgbClr val="0097A7">
                <a:lumMod val="40000"/>
                <a:lumOff val="6000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Avg</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pool</a:t>
              </a:r>
            </a:p>
          </p:txBody>
        </p:sp>
        <p:cxnSp>
          <p:nvCxnSpPr>
            <p:cNvPr id="150" name="Google Shape;7230;p75">
              <a:extLst>
                <a:ext uri="{FF2B5EF4-FFF2-40B4-BE49-F238E27FC236}">
                  <a16:creationId xmlns:a16="http://schemas.microsoft.com/office/drawing/2014/main" id="{06762E2E-80E2-4A20-9220-8C3D4C280BE9}"/>
                </a:ext>
              </a:extLst>
            </p:cNvPr>
            <p:cNvCxnSpPr>
              <a:cxnSpLocks/>
            </p:cNvCxnSpPr>
            <p:nvPr/>
          </p:nvCxnSpPr>
          <p:spPr>
            <a:xfrm flipV="1">
              <a:off x="5606131" y="3560335"/>
              <a:ext cx="339574" cy="2111"/>
            </a:xfrm>
            <a:prstGeom prst="straightConnector1">
              <a:avLst/>
            </a:prstGeom>
            <a:noFill/>
            <a:ln w="9525" cap="flat" cmpd="sng">
              <a:solidFill>
                <a:srgbClr val="595959"/>
              </a:solidFill>
              <a:prstDash val="solid"/>
              <a:round/>
              <a:headEnd type="none" w="med" len="med"/>
              <a:tailEnd type="triangle" w="med" len="med"/>
            </a:ln>
          </p:spPr>
        </p:cxnSp>
        <p:cxnSp>
          <p:nvCxnSpPr>
            <p:cNvPr id="151" name="Google Shape;7231;p75">
              <a:extLst>
                <a:ext uri="{FF2B5EF4-FFF2-40B4-BE49-F238E27FC236}">
                  <a16:creationId xmlns:a16="http://schemas.microsoft.com/office/drawing/2014/main" id="{68A0655A-381B-446B-8091-C99449167359}"/>
                </a:ext>
              </a:extLst>
            </p:cNvPr>
            <p:cNvCxnSpPr>
              <a:cxnSpLocks/>
              <a:stCxn id="149" idx="3"/>
            </p:cNvCxnSpPr>
            <p:nvPr/>
          </p:nvCxnSpPr>
          <p:spPr>
            <a:xfrm>
              <a:off x="5607746" y="4270669"/>
              <a:ext cx="329714" cy="0"/>
            </a:xfrm>
            <a:prstGeom prst="straightConnector1">
              <a:avLst/>
            </a:prstGeom>
            <a:noFill/>
            <a:ln w="9525" cap="flat" cmpd="sng">
              <a:solidFill>
                <a:srgbClr val="595959"/>
              </a:solidFill>
              <a:prstDash val="solid"/>
              <a:round/>
              <a:headEnd type="none" w="med" len="med"/>
              <a:tailEnd type="triangle" w="med" len="med"/>
            </a:ln>
          </p:spPr>
        </p:cxnSp>
        <p:cxnSp>
          <p:nvCxnSpPr>
            <p:cNvPr id="155" name="Google Shape;7230;p75">
              <a:extLst>
                <a:ext uri="{FF2B5EF4-FFF2-40B4-BE49-F238E27FC236}">
                  <a16:creationId xmlns:a16="http://schemas.microsoft.com/office/drawing/2014/main" id="{2F97564F-50EB-46B9-B6EA-92CDAD7C0519}"/>
                </a:ext>
              </a:extLst>
            </p:cNvPr>
            <p:cNvCxnSpPr>
              <a:cxnSpLocks/>
              <a:endCxn id="145" idx="1"/>
            </p:cNvCxnSpPr>
            <p:nvPr/>
          </p:nvCxnSpPr>
          <p:spPr>
            <a:xfrm flipV="1">
              <a:off x="6134671" y="3582453"/>
              <a:ext cx="296978" cy="7940"/>
            </a:xfrm>
            <a:prstGeom prst="straightConnector1">
              <a:avLst/>
            </a:prstGeom>
            <a:noFill/>
            <a:ln w="9525" cap="flat" cmpd="sng">
              <a:solidFill>
                <a:srgbClr val="595959"/>
              </a:solidFill>
              <a:prstDash val="solid"/>
              <a:round/>
              <a:headEnd type="none" w="med" len="med"/>
              <a:tailEnd type="triangle" w="med" len="med"/>
            </a:ln>
          </p:spPr>
        </p:cxnSp>
        <p:cxnSp>
          <p:nvCxnSpPr>
            <p:cNvPr id="156" name="Google Shape;7230;p75">
              <a:extLst>
                <a:ext uri="{FF2B5EF4-FFF2-40B4-BE49-F238E27FC236}">
                  <a16:creationId xmlns:a16="http://schemas.microsoft.com/office/drawing/2014/main" id="{2D8A4B55-BA97-4984-97E5-5DE48FAFC4BA}"/>
                </a:ext>
              </a:extLst>
            </p:cNvPr>
            <p:cNvCxnSpPr>
              <a:cxnSpLocks/>
              <a:endCxn id="144" idx="1"/>
            </p:cNvCxnSpPr>
            <p:nvPr/>
          </p:nvCxnSpPr>
          <p:spPr>
            <a:xfrm>
              <a:off x="6143132" y="4315197"/>
              <a:ext cx="287637" cy="1"/>
            </a:xfrm>
            <a:prstGeom prst="straightConnector1">
              <a:avLst/>
            </a:prstGeom>
            <a:noFill/>
            <a:ln w="9525" cap="flat" cmpd="sng">
              <a:solidFill>
                <a:srgbClr val="595959"/>
              </a:solidFill>
              <a:prstDash val="solid"/>
              <a:round/>
              <a:headEnd type="none" w="med" len="med"/>
              <a:tailEnd type="triangle" w="med" len="med"/>
            </a:ln>
          </p:spPr>
        </p:cxnSp>
        <p:sp>
          <p:nvSpPr>
            <p:cNvPr id="157" name="Google Shape;370;p22">
              <a:extLst>
                <a:ext uri="{FF2B5EF4-FFF2-40B4-BE49-F238E27FC236}">
                  <a16:creationId xmlns:a16="http://schemas.microsoft.com/office/drawing/2014/main" id="{9E1C122B-37B6-4A08-A6C8-ADFDA42F19AE}"/>
                </a:ext>
              </a:extLst>
            </p:cNvPr>
            <p:cNvSpPr/>
            <p:nvPr/>
          </p:nvSpPr>
          <p:spPr>
            <a:xfrm>
              <a:off x="7022764" y="3857087"/>
              <a:ext cx="173087" cy="175507"/>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400" b="0" i="0" u="none" strike="noStrike" kern="0" cap="none" spc="0" normalizeH="0" baseline="0" noProof="0" dirty="0">
                  <a:ln>
                    <a:noFill/>
                  </a:ln>
                  <a:solidFill>
                    <a:srgbClr val="666666"/>
                  </a:solidFill>
                  <a:effectLst/>
                  <a:uLnTx/>
                  <a:uFillTx/>
                  <a:cs typeface="Arial"/>
                  <a:sym typeface="Arial"/>
                </a:rPr>
                <a:t>+</a:t>
              </a:r>
              <a:endParaRPr kumimoji="0" sz="1400" b="0" i="0" u="none" strike="noStrike" kern="0" cap="none" spc="0" normalizeH="0" baseline="0" noProof="0" dirty="0">
                <a:ln>
                  <a:noFill/>
                </a:ln>
                <a:solidFill>
                  <a:srgbClr val="666666"/>
                </a:solidFill>
                <a:effectLst/>
                <a:uLnTx/>
                <a:uFillTx/>
                <a:cs typeface="Arial"/>
                <a:sym typeface="Arial"/>
              </a:endParaRPr>
            </a:p>
          </p:txBody>
        </p:sp>
        <p:cxnSp>
          <p:nvCxnSpPr>
            <p:cNvPr id="159" name="连接符: 肘形 158">
              <a:extLst>
                <a:ext uri="{FF2B5EF4-FFF2-40B4-BE49-F238E27FC236}">
                  <a16:creationId xmlns:a16="http://schemas.microsoft.com/office/drawing/2014/main" id="{5BEB262C-2CB0-4552-B0FC-D4A2F04E9329}"/>
                </a:ext>
              </a:extLst>
            </p:cNvPr>
            <p:cNvCxnSpPr>
              <a:cxnSpLocks/>
              <a:stCxn id="145" idx="3"/>
              <a:endCxn id="157" idx="0"/>
            </p:cNvCxnSpPr>
            <p:nvPr/>
          </p:nvCxnSpPr>
          <p:spPr>
            <a:xfrm>
              <a:off x="6724882" y="3582452"/>
              <a:ext cx="384426" cy="274634"/>
            </a:xfrm>
            <a:prstGeom prst="bentConnector2">
              <a:avLst/>
            </a:prstGeom>
            <a:noFill/>
            <a:ln w="9525" cap="flat" cmpd="sng" algn="ctr">
              <a:solidFill>
                <a:srgbClr val="212121">
                  <a:shade val="95000"/>
                  <a:satMod val="105000"/>
                </a:srgbClr>
              </a:solidFill>
              <a:prstDash val="solid"/>
              <a:tailEnd type="triangle"/>
            </a:ln>
            <a:effectLst/>
          </p:spPr>
        </p:cxnSp>
        <p:cxnSp>
          <p:nvCxnSpPr>
            <p:cNvPr id="160" name="连接符: 肘形 159">
              <a:extLst>
                <a:ext uri="{FF2B5EF4-FFF2-40B4-BE49-F238E27FC236}">
                  <a16:creationId xmlns:a16="http://schemas.microsoft.com/office/drawing/2014/main" id="{5578AE71-0ADA-40B0-AEE4-F8B7D54C5159}"/>
                </a:ext>
              </a:extLst>
            </p:cNvPr>
            <p:cNvCxnSpPr>
              <a:cxnSpLocks/>
              <a:endCxn id="157" idx="4"/>
            </p:cNvCxnSpPr>
            <p:nvPr/>
          </p:nvCxnSpPr>
          <p:spPr>
            <a:xfrm flipV="1">
              <a:off x="6740726" y="4032594"/>
              <a:ext cx="368581" cy="260147"/>
            </a:xfrm>
            <a:prstGeom prst="bentConnector2">
              <a:avLst/>
            </a:prstGeom>
            <a:noFill/>
            <a:ln w="9525" cap="flat" cmpd="sng" algn="ctr">
              <a:solidFill>
                <a:srgbClr val="212121">
                  <a:shade val="95000"/>
                  <a:satMod val="105000"/>
                </a:srgbClr>
              </a:solidFill>
              <a:prstDash val="solid"/>
              <a:tailEnd type="triangle"/>
            </a:ln>
            <a:effectLst/>
          </p:spPr>
        </p:cxnSp>
        <p:cxnSp>
          <p:nvCxnSpPr>
            <p:cNvPr id="161" name="连接符: 肘形 160">
              <a:extLst>
                <a:ext uri="{FF2B5EF4-FFF2-40B4-BE49-F238E27FC236}">
                  <a16:creationId xmlns:a16="http://schemas.microsoft.com/office/drawing/2014/main" id="{0743354D-3467-4A18-A5BC-0A4CFD3686DB}"/>
                </a:ext>
              </a:extLst>
            </p:cNvPr>
            <p:cNvCxnSpPr>
              <a:cxnSpLocks/>
              <a:stCxn id="146" idx="3"/>
              <a:endCxn id="168" idx="1"/>
            </p:cNvCxnSpPr>
            <p:nvPr/>
          </p:nvCxnSpPr>
          <p:spPr>
            <a:xfrm flipV="1">
              <a:off x="3275608" y="3615312"/>
              <a:ext cx="1856671" cy="1116716"/>
            </a:xfrm>
            <a:prstGeom prst="bentConnector3">
              <a:avLst>
                <a:gd name="adj1" fmla="val 50000"/>
              </a:avLst>
            </a:prstGeom>
            <a:noFill/>
            <a:ln w="9525" cap="flat" cmpd="sng" algn="ctr">
              <a:solidFill>
                <a:srgbClr val="212121">
                  <a:shade val="95000"/>
                  <a:satMod val="105000"/>
                </a:srgbClr>
              </a:solidFill>
              <a:prstDash val="solid"/>
              <a:tailEnd type="triangle"/>
            </a:ln>
            <a:effectLst/>
          </p:spPr>
        </p:cxnSp>
        <p:cxnSp>
          <p:nvCxnSpPr>
            <p:cNvPr id="162" name="连接符: 肘形 161">
              <a:extLst>
                <a:ext uri="{FF2B5EF4-FFF2-40B4-BE49-F238E27FC236}">
                  <a16:creationId xmlns:a16="http://schemas.microsoft.com/office/drawing/2014/main" id="{7BD22E6D-810B-45E1-A1E0-1FACB925F6C3}"/>
                </a:ext>
              </a:extLst>
            </p:cNvPr>
            <p:cNvCxnSpPr>
              <a:cxnSpLocks/>
              <a:stCxn id="146" idx="3"/>
              <a:endCxn id="149" idx="1"/>
            </p:cNvCxnSpPr>
            <p:nvPr/>
          </p:nvCxnSpPr>
          <p:spPr>
            <a:xfrm flipV="1">
              <a:off x="3275608" y="4269610"/>
              <a:ext cx="1863441" cy="462419"/>
            </a:xfrm>
            <a:prstGeom prst="bentConnector3">
              <a:avLst>
                <a:gd name="adj1" fmla="val 50000"/>
              </a:avLst>
            </a:prstGeom>
            <a:noFill/>
            <a:ln w="9525" cap="flat" cmpd="sng" algn="ctr">
              <a:solidFill>
                <a:srgbClr val="212121">
                  <a:shade val="95000"/>
                  <a:satMod val="105000"/>
                </a:srgbClr>
              </a:solidFill>
              <a:prstDash val="solid"/>
              <a:tailEnd type="triangle"/>
            </a:ln>
            <a:effectLst/>
          </p:spPr>
        </p:cxnSp>
        <p:sp>
          <p:nvSpPr>
            <p:cNvPr id="164" name="矩形 163">
              <a:extLst>
                <a:ext uri="{FF2B5EF4-FFF2-40B4-BE49-F238E27FC236}">
                  <a16:creationId xmlns:a16="http://schemas.microsoft.com/office/drawing/2014/main" id="{3361676D-05E5-4198-BFF7-55C638F993ED}"/>
                </a:ext>
              </a:extLst>
            </p:cNvPr>
            <p:cNvSpPr/>
            <p:nvPr/>
          </p:nvSpPr>
          <p:spPr>
            <a:xfrm>
              <a:off x="5524123" y="3387170"/>
              <a:ext cx="515849" cy="2308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165" name="矩形 164">
              <a:extLst>
                <a:ext uri="{FF2B5EF4-FFF2-40B4-BE49-F238E27FC236}">
                  <a16:creationId xmlns:a16="http://schemas.microsoft.com/office/drawing/2014/main" id="{656E3826-97AB-4715-97F4-0D2143923D53}"/>
                </a:ext>
              </a:extLst>
            </p:cNvPr>
            <p:cNvSpPr/>
            <p:nvPr/>
          </p:nvSpPr>
          <p:spPr>
            <a:xfrm>
              <a:off x="5527868" y="4095404"/>
              <a:ext cx="515849" cy="2308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166" name="矩形 165">
              <a:extLst>
                <a:ext uri="{FF2B5EF4-FFF2-40B4-BE49-F238E27FC236}">
                  <a16:creationId xmlns:a16="http://schemas.microsoft.com/office/drawing/2014/main" id="{CA3FF789-5E71-455F-9DBA-0CCCC8944B31}"/>
                </a:ext>
              </a:extLst>
            </p:cNvPr>
            <p:cNvSpPr/>
            <p:nvPr/>
          </p:nvSpPr>
          <p:spPr>
            <a:xfrm>
              <a:off x="6329819" y="3495758"/>
              <a:ext cx="499099" cy="14269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err="1">
                  <a:ln>
                    <a:noFill/>
                  </a:ln>
                  <a:solidFill>
                    <a:srgbClr val="000000"/>
                  </a:solidFill>
                  <a:effectLst/>
                  <a:uLnTx/>
                  <a:uFillTx/>
                  <a:cs typeface="Arial"/>
                  <a:sym typeface="Arial"/>
                </a:rPr>
                <a:t>BxNxC</a:t>
              </a: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167" name="矩形 166">
              <a:extLst>
                <a:ext uri="{FF2B5EF4-FFF2-40B4-BE49-F238E27FC236}">
                  <a16:creationId xmlns:a16="http://schemas.microsoft.com/office/drawing/2014/main" id="{3C73F47D-7C3D-405E-A8BB-D82B25A16AC2}"/>
                </a:ext>
              </a:extLst>
            </p:cNvPr>
            <p:cNvSpPr/>
            <p:nvPr/>
          </p:nvSpPr>
          <p:spPr>
            <a:xfrm>
              <a:off x="6316045" y="4224960"/>
              <a:ext cx="515849" cy="14269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err="1">
                  <a:ln>
                    <a:noFill/>
                  </a:ln>
                  <a:solidFill>
                    <a:srgbClr val="000000"/>
                  </a:solidFill>
                  <a:effectLst/>
                  <a:uLnTx/>
                  <a:uFillTx/>
                  <a:cs typeface="Arial"/>
                  <a:sym typeface="Arial"/>
                </a:rPr>
                <a:t>BxNxC</a:t>
              </a: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168" name="Google Shape;7214;p75">
              <a:extLst>
                <a:ext uri="{FF2B5EF4-FFF2-40B4-BE49-F238E27FC236}">
                  <a16:creationId xmlns:a16="http://schemas.microsoft.com/office/drawing/2014/main" id="{5FEE6FD0-D5A2-4EBF-A3D0-12C458CE2CAA}"/>
                </a:ext>
              </a:extLst>
            </p:cNvPr>
            <p:cNvSpPr/>
            <p:nvPr/>
          </p:nvSpPr>
          <p:spPr>
            <a:xfrm rot="7778">
              <a:off x="5132278" y="3444765"/>
              <a:ext cx="483695" cy="341959"/>
            </a:xfrm>
            <a:prstGeom prst="rect">
              <a:avLst/>
            </a:prstGeom>
            <a:solidFill>
              <a:srgbClr val="FFAB40">
                <a:lumMod val="60000"/>
                <a:lumOff val="4000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Max</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pool</a:t>
              </a:r>
            </a:p>
          </p:txBody>
        </p:sp>
        <p:sp>
          <p:nvSpPr>
            <p:cNvPr id="95" name="Google Shape;7207;p75">
              <a:extLst>
                <a:ext uri="{FF2B5EF4-FFF2-40B4-BE49-F238E27FC236}">
                  <a16:creationId xmlns:a16="http://schemas.microsoft.com/office/drawing/2014/main" id="{559F30A5-85BD-4548-B4D6-7E60589E5674}"/>
                </a:ext>
              </a:extLst>
            </p:cNvPr>
            <p:cNvSpPr/>
            <p:nvPr/>
          </p:nvSpPr>
          <p:spPr>
            <a:xfrm>
              <a:off x="6432806" y="4954591"/>
              <a:ext cx="293232" cy="603309"/>
            </a:xfrm>
            <a:prstGeom prst="rect">
              <a:avLst/>
            </a:prstGeom>
            <a:solidFill>
              <a:schemeClr val="accent6">
                <a:lumMod val="20000"/>
                <a:lumOff val="8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p:sp>
          <p:nvSpPr>
            <p:cNvPr id="97" name="Google Shape;7213;p75">
              <a:extLst>
                <a:ext uri="{FF2B5EF4-FFF2-40B4-BE49-F238E27FC236}">
                  <a16:creationId xmlns:a16="http://schemas.microsoft.com/office/drawing/2014/main" id="{80640D2E-BB6E-4541-B461-8CE3D110EA9E}"/>
                </a:ext>
              </a:extLst>
            </p:cNvPr>
            <p:cNvSpPr/>
            <p:nvPr/>
          </p:nvSpPr>
          <p:spPr>
            <a:xfrm rot="7778">
              <a:off x="5931416" y="5060417"/>
              <a:ext cx="290934" cy="1041001"/>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r">
                <a:buClr>
                  <a:srgbClr val="000000"/>
                </a:buClr>
                <a:defRPr/>
              </a:pPr>
              <a:r>
                <a:rPr lang="en-US" altLang="zh-CN" sz="800" b="1" kern="0" dirty="0">
                  <a:solidFill>
                    <a:srgbClr val="000000"/>
                  </a:solidFill>
                  <a:latin typeface="Times New Roman"/>
                  <a:ea typeface="Times New Roman"/>
                  <a:cs typeface="Times New Roman"/>
                  <a:sym typeface="Times New Roman"/>
                </a:rPr>
                <a:t>MLP</a:t>
              </a:r>
              <a:endParaRPr lang="en-US" altLang="zh-CN" sz="600" b="1" kern="0" dirty="0">
                <a:solidFill>
                  <a:srgbClr val="000000"/>
                </a:solidFill>
                <a:latin typeface="Times New Roman"/>
                <a:ea typeface="Times New Roman"/>
                <a:cs typeface="Times New Roman"/>
                <a:sym typeface="Times New Roman"/>
              </a:endParaRPr>
            </a:p>
          </p:txBody>
        </p:sp>
        <p:sp>
          <p:nvSpPr>
            <p:cNvPr id="100" name="Google Shape;7214;p75">
              <a:extLst>
                <a:ext uri="{FF2B5EF4-FFF2-40B4-BE49-F238E27FC236}">
                  <a16:creationId xmlns:a16="http://schemas.microsoft.com/office/drawing/2014/main" id="{6E953792-8484-49F5-B1DB-616B7F6A3920}"/>
                </a:ext>
              </a:extLst>
            </p:cNvPr>
            <p:cNvSpPr/>
            <p:nvPr/>
          </p:nvSpPr>
          <p:spPr>
            <a:xfrm rot="7778">
              <a:off x="5140204" y="5783894"/>
              <a:ext cx="468699" cy="319854"/>
            </a:xfrm>
            <a:prstGeom prst="rect">
              <a:avLst/>
            </a:prstGeom>
            <a:solidFill>
              <a:schemeClr val="accent1">
                <a:lumMod val="40000"/>
                <a:lumOff val="60000"/>
              </a:scheme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Avg</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pool</a:t>
              </a:r>
            </a:p>
          </p:txBody>
        </p:sp>
        <mc:AlternateContent xmlns:mc="http://schemas.openxmlformats.org/markup-compatibility/2006" xmlns:a14="http://schemas.microsoft.com/office/drawing/2010/main">
          <mc:Choice Requires="a14">
            <p:sp>
              <p:nvSpPr>
                <p:cNvPr id="102" name="Google Shape;7224;p75">
                  <a:extLst>
                    <a:ext uri="{FF2B5EF4-FFF2-40B4-BE49-F238E27FC236}">
                      <a16:creationId xmlns:a16="http://schemas.microsoft.com/office/drawing/2014/main" id="{FC54532A-597A-40BB-9A15-4ECD373C5B9C}"/>
                    </a:ext>
                  </a:extLst>
                </p:cNvPr>
                <p:cNvSpPr/>
                <p:nvPr/>
              </p:nvSpPr>
              <p:spPr>
                <a:xfrm>
                  <a:off x="9058782" y="4500819"/>
                  <a:ext cx="303917" cy="375507"/>
                </a:xfrm>
                <a:prstGeom prst="rect">
                  <a:avLst/>
                </a:prstGeom>
                <a:solidFill>
                  <a:srgbClr val="D9D9D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sSub>
                          <m:sSubPr>
                            <m:ctrlP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ctrlPr>
                          </m:sSubPr>
                          <m:e>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𝑂</m:t>
                            </m:r>
                          </m:e>
                          <m:sub>
                            <m:r>
                              <a:rPr kumimoji="0" lang="en-US" altLang="zh-CN" sz="1400" b="0" i="1" u="none" strike="noStrike" kern="0" cap="none" spc="0" normalizeH="0" baseline="0" noProof="0" dirty="0" smtClean="0">
                                <a:ln>
                                  <a:noFill/>
                                </a:ln>
                                <a:solidFill>
                                  <a:srgbClr val="000000"/>
                                </a:solidFill>
                                <a:effectLst/>
                                <a:uLnTx/>
                                <a:uFillTx/>
                                <a:latin typeface="Cambria Math" panose="02040503050406030204" pitchFamily="18" charset="0"/>
                                <a:sym typeface="Consolas"/>
                              </a:rPr>
                              <m:t>2</m:t>
                            </m:r>
                          </m:sub>
                        </m:sSub>
                      </m:oMath>
                    </m:oMathPara>
                  </a14:m>
                  <a:endParaRPr kumimoji="0" sz="14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mc:Choice>
          <mc:Fallback xmlns="">
            <p:sp>
              <p:nvSpPr>
                <p:cNvPr id="102" name="Google Shape;7224;p75">
                  <a:extLst>
                    <a:ext uri="{FF2B5EF4-FFF2-40B4-BE49-F238E27FC236}">
                      <a16:creationId xmlns:a16="http://schemas.microsoft.com/office/drawing/2014/main" id="{FC54532A-597A-40BB-9A15-4ECD373C5B9C}"/>
                    </a:ext>
                  </a:extLst>
                </p:cNvPr>
                <p:cNvSpPr>
                  <a:spLocks noRot="1" noChangeAspect="1" noMove="1" noResize="1" noEditPoints="1" noAdjustHandles="1" noChangeArrowheads="1" noChangeShapeType="1" noTextEdit="1"/>
                </p:cNvSpPr>
                <p:nvPr/>
              </p:nvSpPr>
              <p:spPr>
                <a:xfrm>
                  <a:off x="9058782" y="4500819"/>
                  <a:ext cx="303917" cy="375507"/>
                </a:xfrm>
                <a:prstGeom prst="rect">
                  <a:avLst/>
                </a:prstGeom>
                <a:blipFill>
                  <a:blip r:embed="rId4"/>
                  <a:stretch>
                    <a:fillRect r="-3846"/>
                  </a:stretch>
                </a:blipFill>
                <a:ln w="9525" cap="flat" cmpd="sng">
                  <a:solidFill>
                    <a:srgbClr val="FFFFFF"/>
                  </a:solidFill>
                  <a:prstDash val="solid"/>
                  <a:round/>
                  <a:headEnd type="none" w="sm" len="sm"/>
                  <a:tailEnd type="none" w="sm" len="sm"/>
                </a:ln>
              </p:spPr>
              <p:txBody>
                <a:bodyPr/>
                <a:lstStyle/>
                <a:p>
                  <a:r>
                    <a:rPr lang="zh-CN" altLang="en-US">
                      <a:noFill/>
                    </a:rPr>
                    <a:t> </a:t>
                  </a:r>
                </a:p>
              </p:txBody>
            </p:sp>
          </mc:Fallback>
        </mc:AlternateContent>
        <p:cxnSp>
          <p:nvCxnSpPr>
            <p:cNvPr id="125" name="Google Shape;7230;p75">
              <a:extLst>
                <a:ext uri="{FF2B5EF4-FFF2-40B4-BE49-F238E27FC236}">
                  <a16:creationId xmlns:a16="http://schemas.microsoft.com/office/drawing/2014/main" id="{767362F0-224F-4CDA-84FB-F76087D498BD}"/>
                </a:ext>
              </a:extLst>
            </p:cNvPr>
            <p:cNvCxnSpPr>
              <a:cxnSpLocks/>
            </p:cNvCxnSpPr>
            <p:nvPr/>
          </p:nvCxnSpPr>
          <p:spPr>
            <a:xfrm flipV="1">
              <a:off x="5607288" y="5234128"/>
              <a:ext cx="339574" cy="2111"/>
            </a:xfrm>
            <a:prstGeom prst="straightConnector1">
              <a:avLst/>
            </a:prstGeom>
            <a:noFill/>
            <a:ln w="9525" cap="flat" cmpd="sng">
              <a:solidFill>
                <a:srgbClr val="595959"/>
              </a:solidFill>
              <a:prstDash val="solid"/>
              <a:round/>
              <a:headEnd type="none" w="med" len="med"/>
              <a:tailEnd type="triangle" w="med" len="med"/>
            </a:ln>
          </p:spPr>
        </p:cxnSp>
        <p:cxnSp>
          <p:nvCxnSpPr>
            <p:cNvPr id="126" name="Google Shape;7231;p75">
              <a:extLst>
                <a:ext uri="{FF2B5EF4-FFF2-40B4-BE49-F238E27FC236}">
                  <a16:creationId xmlns:a16="http://schemas.microsoft.com/office/drawing/2014/main" id="{95646C55-9134-4AF5-B96F-5ADDE323F379}"/>
                </a:ext>
              </a:extLst>
            </p:cNvPr>
            <p:cNvCxnSpPr>
              <a:cxnSpLocks/>
              <a:stCxn id="100" idx="3"/>
            </p:cNvCxnSpPr>
            <p:nvPr/>
          </p:nvCxnSpPr>
          <p:spPr>
            <a:xfrm>
              <a:off x="5608902" y="5944462"/>
              <a:ext cx="329714" cy="0"/>
            </a:xfrm>
            <a:prstGeom prst="straightConnector1">
              <a:avLst/>
            </a:prstGeom>
            <a:noFill/>
            <a:ln w="9525" cap="flat" cmpd="sng">
              <a:solidFill>
                <a:srgbClr val="595959"/>
              </a:solidFill>
              <a:prstDash val="solid"/>
              <a:round/>
              <a:headEnd type="none" w="med" len="med"/>
              <a:tailEnd type="triangle" w="med" len="med"/>
            </a:ln>
          </p:spPr>
        </p:cxnSp>
        <p:cxnSp>
          <p:nvCxnSpPr>
            <p:cNvPr id="129" name="Google Shape;7230;p75">
              <a:extLst>
                <a:ext uri="{FF2B5EF4-FFF2-40B4-BE49-F238E27FC236}">
                  <a16:creationId xmlns:a16="http://schemas.microsoft.com/office/drawing/2014/main" id="{FCC29C7B-79BB-438F-86AC-43F5E9BD6983}"/>
                </a:ext>
              </a:extLst>
            </p:cNvPr>
            <p:cNvCxnSpPr>
              <a:cxnSpLocks/>
              <a:endCxn id="95" idx="1"/>
            </p:cNvCxnSpPr>
            <p:nvPr/>
          </p:nvCxnSpPr>
          <p:spPr>
            <a:xfrm flipV="1">
              <a:off x="6224456" y="5256245"/>
              <a:ext cx="208351" cy="1"/>
            </a:xfrm>
            <a:prstGeom prst="straightConnector1">
              <a:avLst/>
            </a:prstGeom>
            <a:noFill/>
            <a:ln w="9525" cap="flat" cmpd="sng">
              <a:solidFill>
                <a:srgbClr val="595959"/>
              </a:solidFill>
              <a:prstDash val="solid"/>
              <a:round/>
              <a:headEnd type="none" w="med" len="med"/>
              <a:tailEnd type="triangle" w="med" len="med"/>
            </a:ln>
          </p:spPr>
        </p:cxnSp>
        <p:cxnSp>
          <p:nvCxnSpPr>
            <p:cNvPr id="130" name="Google Shape;7230;p75">
              <a:extLst>
                <a:ext uri="{FF2B5EF4-FFF2-40B4-BE49-F238E27FC236}">
                  <a16:creationId xmlns:a16="http://schemas.microsoft.com/office/drawing/2014/main" id="{6A933246-0C3B-4410-8E04-6CB9C43C79F6}"/>
                </a:ext>
              </a:extLst>
            </p:cNvPr>
            <p:cNvCxnSpPr>
              <a:cxnSpLocks/>
              <a:endCxn id="94" idx="1"/>
            </p:cNvCxnSpPr>
            <p:nvPr/>
          </p:nvCxnSpPr>
          <p:spPr>
            <a:xfrm>
              <a:off x="6224456" y="5988991"/>
              <a:ext cx="207470" cy="10645"/>
            </a:xfrm>
            <a:prstGeom prst="straightConnector1">
              <a:avLst/>
            </a:prstGeom>
            <a:noFill/>
            <a:ln w="9525" cap="flat" cmpd="sng">
              <a:solidFill>
                <a:srgbClr val="595959"/>
              </a:solidFill>
              <a:prstDash val="solid"/>
              <a:round/>
              <a:headEnd type="none" w="med" len="med"/>
              <a:tailEnd type="triangle" w="med" len="med"/>
            </a:ln>
          </p:spPr>
        </p:cxnSp>
        <p:sp>
          <p:nvSpPr>
            <p:cNvPr id="131" name="Google Shape;370;p22">
              <a:extLst>
                <a:ext uri="{FF2B5EF4-FFF2-40B4-BE49-F238E27FC236}">
                  <a16:creationId xmlns:a16="http://schemas.microsoft.com/office/drawing/2014/main" id="{B7CE4AC4-F5E4-4ABC-A53C-30E124D49659}"/>
                </a:ext>
              </a:extLst>
            </p:cNvPr>
            <p:cNvSpPr/>
            <p:nvPr/>
          </p:nvSpPr>
          <p:spPr>
            <a:xfrm>
              <a:off x="6992003" y="5530880"/>
              <a:ext cx="205003" cy="175507"/>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400" b="0" i="0" u="none" strike="noStrike" kern="0" cap="none" spc="0" normalizeH="0" baseline="0" noProof="0" dirty="0">
                  <a:ln>
                    <a:noFill/>
                  </a:ln>
                  <a:solidFill>
                    <a:srgbClr val="666666"/>
                  </a:solidFill>
                  <a:effectLst/>
                  <a:uLnTx/>
                  <a:uFillTx/>
                  <a:cs typeface="Arial"/>
                  <a:sym typeface="Arial"/>
                </a:rPr>
                <a:t>+</a:t>
              </a:r>
              <a:endParaRPr kumimoji="0" sz="1400" b="0" i="0" u="none" strike="noStrike" kern="0" cap="none" spc="0" normalizeH="0" baseline="0" noProof="0" dirty="0">
                <a:ln>
                  <a:noFill/>
                </a:ln>
                <a:solidFill>
                  <a:srgbClr val="666666"/>
                </a:solidFill>
                <a:effectLst/>
                <a:uLnTx/>
                <a:uFillTx/>
                <a:cs typeface="Arial"/>
                <a:sym typeface="Arial"/>
              </a:endParaRPr>
            </a:p>
          </p:txBody>
        </p:sp>
        <p:cxnSp>
          <p:nvCxnSpPr>
            <p:cNvPr id="133" name="连接符: 肘形 132">
              <a:extLst>
                <a:ext uri="{FF2B5EF4-FFF2-40B4-BE49-F238E27FC236}">
                  <a16:creationId xmlns:a16="http://schemas.microsoft.com/office/drawing/2014/main" id="{AE511B8C-16F3-47A2-88F1-8DFF6E7297A8}"/>
                </a:ext>
              </a:extLst>
            </p:cNvPr>
            <p:cNvCxnSpPr>
              <a:cxnSpLocks/>
              <a:stCxn id="95" idx="3"/>
              <a:endCxn id="131" idx="0"/>
            </p:cNvCxnSpPr>
            <p:nvPr/>
          </p:nvCxnSpPr>
          <p:spPr>
            <a:xfrm>
              <a:off x="6726038" y="5256245"/>
              <a:ext cx="368466" cy="274634"/>
            </a:xfrm>
            <a:prstGeom prst="bentConnector2">
              <a:avLst/>
            </a:prstGeom>
            <a:noFill/>
            <a:ln w="9525" cap="flat" cmpd="sng" algn="ctr">
              <a:solidFill>
                <a:srgbClr val="212121">
                  <a:shade val="95000"/>
                  <a:satMod val="105000"/>
                </a:srgbClr>
              </a:solidFill>
              <a:prstDash val="solid"/>
              <a:tailEnd type="triangle"/>
            </a:ln>
            <a:effectLst/>
          </p:spPr>
        </p:cxnSp>
        <p:cxnSp>
          <p:nvCxnSpPr>
            <p:cNvPr id="134" name="连接符: 肘形 133">
              <a:extLst>
                <a:ext uri="{FF2B5EF4-FFF2-40B4-BE49-F238E27FC236}">
                  <a16:creationId xmlns:a16="http://schemas.microsoft.com/office/drawing/2014/main" id="{E551D3A9-968E-4196-8005-90AD4D4755FC}"/>
                </a:ext>
              </a:extLst>
            </p:cNvPr>
            <p:cNvCxnSpPr>
              <a:cxnSpLocks/>
              <a:endCxn id="131" idx="4"/>
            </p:cNvCxnSpPr>
            <p:nvPr/>
          </p:nvCxnSpPr>
          <p:spPr>
            <a:xfrm flipV="1">
              <a:off x="6741883" y="5706387"/>
              <a:ext cx="352622" cy="260147"/>
            </a:xfrm>
            <a:prstGeom prst="bentConnector2">
              <a:avLst/>
            </a:prstGeom>
            <a:noFill/>
            <a:ln w="9525" cap="flat" cmpd="sng" algn="ctr">
              <a:solidFill>
                <a:srgbClr val="212121">
                  <a:shade val="95000"/>
                  <a:satMod val="105000"/>
                </a:srgbClr>
              </a:solidFill>
              <a:prstDash val="solid"/>
              <a:tailEnd type="triangle"/>
            </a:ln>
            <a:effectLst/>
          </p:spPr>
        </p:cxnSp>
        <p:cxnSp>
          <p:nvCxnSpPr>
            <p:cNvPr id="135" name="连接符: 肘形 134">
              <a:extLst>
                <a:ext uri="{FF2B5EF4-FFF2-40B4-BE49-F238E27FC236}">
                  <a16:creationId xmlns:a16="http://schemas.microsoft.com/office/drawing/2014/main" id="{B8E51B13-8B62-4CF9-B3D5-16BBCB64A93E}"/>
                </a:ext>
              </a:extLst>
            </p:cNvPr>
            <p:cNvCxnSpPr>
              <a:cxnSpLocks/>
              <a:stCxn id="146" idx="3"/>
              <a:endCxn id="142" idx="1"/>
            </p:cNvCxnSpPr>
            <p:nvPr/>
          </p:nvCxnSpPr>
          <p:spPr>
            <a:xfrm>
              <a:off x="3275608" y="4732029"/>
              <a:ext cx="1857828" cy="557076"/>
            </a:xfrm>
            <a:prstGeom prst="bentConnector3">
              <a:avLst>
                <a:gd name="adj1" fmla="val 50000"/>
              </a:avLst>
            </a:prstGeom>
            <a:noFill/>
            <a:ln w="9525" cap="flat" cmpd="sng" algn="ctr">
              <a:solidFill>
                <a:srgbClr val="212121">
                  <a:shade val="95000"/>
                  <a:satMod val="105000"/>
                </a:srgbClr>
              </a:solidFill>
              <a:prstDash val="solid"/>
              <a:tailEnd type="triangle"/>
            </a:ln>
            <a:effectLst/>
          </p:spPr>
        </p:cxnSp>
        <p:cxnSp>
          <p:nvCxnSpPr>
            <p:cNvPr id="136" name="连接符: 肘形 135">
              <a:extLst>
                <a:ext uri="{FF2B5EF4-FFF2-40B4-BE49-F238E27FC236}">
                  <a16:creationId xmlns:a16="http://schemas.microsoft.com/office/drawing/2014/main" id="{6B87BB81-8143-4601-9C1C-D2BEF500C098}"/>
                </a:ext>
              </a:extLst>
            </p:cNvPr>
            <p:cNvCxnSpPr>
              <a:cxnSpLocks/>
              <a:stCxn id="146" idx="3"/>
              <a:endCxn id="100" idx="1"/>
            </p:cNvCxnSpPr>
            <p:nvPr/>
          </p:nvCxnSpPr>
          <p:spPr>
            <a:xfrm>
              <a:off x="3275608" y="4732029"/>
              <a:ext cx="1864597" cy="1211374"/>
            </a:xfrm>
            <a:prstGeom prst="bentConnector3">
              <a:avLst>
                <a:gd name="adj1" fmla="val 50000"/>
              </a:avLst>
            </a:prstGeom>
            <a:noFill/>
            <a:ln w="9525" cap="flat" cmpd="sng" algn="ctr">
              <a:solidFill>
                <a:srgbClr val="212121">
                  <a:shade val="95000"/>
                  <a:satMod val="105000"/>
                </a:srgbClr>
              </a:solidFill>
              <a:prstDash val="solid"/>
              <a:tailEnd type="triangle"/>
            </a:ln>
            <a:effectLst/>
          </p:spPr>
        </p:cxnSp>
        <p:sp>
          <p:nvSpPr>
            <p:cNvPr id="138" name="矩形 137">
              <a:extLst>
                <a:ext uri="{FF2B5EF4-FFF2-40B4-BE49-F238E27FC236}">
                  <a16:creationId xmlns:a16="http://schemas.microsoft.com/office/drawing/2014/main" id="{543E8D9F-76D5-4510-99D9-A77EF005786A}"/>
                </a:ext>
              </a:extLst>
            </p:cNvPr>
            <p:cNvSpPr/>
            <p:nvPr/>
          </p:nvSpPr>
          <p:spPr>
            <a:xfrm>
              <a:off x="5516299" y="5079236"/>
              <a:ext cx="515849" cy="2308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139" name="矩形 138">
              <a:extLst>
                <a:ext uri="{FF2B5EF4-FFF2-40B4-BE49-F238E27FC236}">
                  <a16:creationId xmlns:a16="http://schemas.microsoft.com/office/drawing/2014/main" id="{75AD26C8-5257-4499-82AF-92343BAC159B}"/>
                </a:ext>
              </a:extLst>
            </p:cNvPr>
            <p:cNvSpPr/>
            <p:nvPr/>
          </p:nvSpPr>
          <p:spPr>
            <a:xfrm>
              <a:off x="5525027" y="5769034"/>
              <a:ext cx="515849" cy="23083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altLang="zh-CN" sz="900" b="0" i="0" u="none" strike="noStrike" kern="0" cap="none" spc="0" normalizeH="0" baseline="0" noProof="0" dirty="0">
                <a:ln>
                  <a:noFill/>
                </a:ln>
                <a:solidFill>
                  <a:srgbClr val="000000"/>
                </a:solidFill>
                <a:effectLst/>
                <a:uLnTx/>
                <a:uFillTx/>
                <a:cs typeface="Arial"/>
                <a:sym typeface="Arial"/>
              </a:endParaRPr>
            </a:p>
          </p:txBody>
        </p:sp>
        <p:sp>
          <p:nvSpPr>
            <p:cNvPr id="140" name="矩形 139">
              <a:extLst>
                <a:ext uri="{FF2B5EF4-FFF2-40B4-BE49-F238E27FC236}">
                  <a16:creationId xmlns:a16="http://schemas.microsoft.com/office/drawing/2014/main" id="{526CA7EA-A3DE-447D-B78D-C8149C84CB1E}"/>
                </a:ext>
              </a:extLst>
            </p:cNvPr>
            <p:cNvSpPr/>
            <p:nvPr/>
          </p:nvSpPr>
          <p:spPr>
            <a:xfrm>
              <a:off x="6330975" y="5169551"/>
              <a:ext cx="499099" cy="12283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Bx1xC</a:t>
              </a:r>
            </a:p>
          </p:txBody>
        </p:sp>
        <p:sp>
          <p:nvSpPr>
            <p:cNvPr id="141" name="矩形 140">
              <a:extLst>
                <a:ext uri="{FF2B5EF4-FFF2-40B4-BE49-F238E27FC236}">
                  <a16:creationId xmlns:a16="http://schemas.microsoft.com/office/drawing/2014/main" id="{BFEAA554-D654-43BA-BE31-3E209DCDDD76}"/>
                </a:ext>
              </a:extLst>
            </p:cNvPr>
            <p:cNvSpPr/>
            <p:nvPr/>
          </p:nvSpPr>
          <p:spPr>
            <a:xfrm>
              <a:off x="6317201" y="5898752"/>
              <a:ext cx="515849" cy="12283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900" b="0" i="0" u="none" strike="noStrike" kern="0" cap="none" spc="0" normalizeH="0" baseline="0" noProof="0" dirty="0">
                  <a:ln>
                    <a:noFill/>
                  </a:ln>
                  <a:solidFill>
                    <a:srgbClr val="000000"/>
                  </a:solidFill>
                  <a:effectLst/>
                  <a:uLnTx/>
                  <a:uFillTx/>
                  <a:cs typeface="Arial"/>
                  <a:sym typeface="Arial"/>
                </a:rPr>
                <a:t>Bx1xC</a:t>
              </a:r>
            </a:p>
          </p:txBody>
        </p:sp>
        <p:sp>
          <p:nvSpPr>
            <p:cNvPr id="142" name="Google Shape;7214;p75">
              <a:extLst>
                <a:ext uri="{FF2B5EF4-FFF2-40B4-BE49-F238E27FC236}">
                  <a16:creationId xmlns:a16="http://schemas.microsoft.com/office/drawing/2014/main" id="{38197F99-C25A-40DE-99F1-765CCF15866C}"/>
                </a:ext>
              </a:extLst>
            </p:cNvPr>
            <p:cNvSpPr/>
            <p:nvPr/>
          </p:nvSpPr>
          <p:spPr>
            <a:xfrm rot="7778">
              <a:off x="5133435" y="5118558"/>
              <a:ext cx="483695" cy="341959"/>
            </a:xfrm>
            <a:prstGeom prst="rect">
              <a:avLst/>
            </a:prstGeom>
            <a:solidFill>
              <a:schemeClr val="accent6">
                <a:lumMod val="20000"/>
                <a:lumOff val="80000"/>
              </a:scheme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Max</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pool</a:t>
              </a:r>
            </a:p>
          </p:txBody>
        </p:sp>
        <p:sp>
          <p:nvSpPr>
            <p:cNvPr id="223" name="Google Shape;370;p22">
              <a:extLst>
                <a:ext uri="{FF2B5EF4-FFF2-40B4-BE49-F238E27FC236}">
                  <a16:creationId xmlns:a16="http://schemas.microsoft.com/office/drawing/2014/main" id="{EB115E7A-9472-4B02-BC78-EEE0F7AF80DA}"/>
                </a:ext>
              </a:extLst>
            </p:cNvPr>
            <p:cNvSpPr/>
            <p:nvPr/>
          </p:nvSpPr>
          <p:spPr>
            <a:xfrm>
              <a:off x="7782138" y="4616852"/>
              <a:ext cx="173087" cy="175507"/>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altLang="zh-CN" sz="1400" b="0" i="0" u="none" strike="noStrike" kern="0" cap="none" spc="0" normalizeH="0" baseline="0" noProof="0" dirty="0">
                  <a:ln>
                    <a:noFill/>
                  </a:ln>
                  <a:solidFill>
                    <a:srgbClr val="666666"/>
                  </a:solidFill>
                  <a:effectLst/>
                  <a:uLnTx/>
                  <a:uFillTx/>
                  <a:cs typeface="Arial"/>
                  <a:sym typeface="Arial"/>
                </a:rPr>
                <a:t>+</a:t>
              </a:r>
              <a:endParaRPr kumimoji="0" sz="1400" b="0" i="0" u="none" strike="noStrike" kern="0" cap="none" spc="0" normalizeH="0" baseline="0" noProof="0" dirty="0">
                <a:ln>
                  <a:noFill/>
                </a:ln>
                <a:solidFill>
                  <a:srgbClr val="666666"/>
                </a:solidFill>
                <a:effectLst/>
                <a:uLnTx/>
                <a:uFillTx/>
                <a:cs typeface="Arial"/>
                <a:sym typeface="Arial"/>
              </a:endParaRPr>
            </a:p>
          </p:txBody>
        </p:sp>
        <p:cxnSp>
          <p:nvCxnSpPr>
            <p:cNvPr id="224" name="连接符: 肘形 223">
              <a:extLst>
                <a:ext uri="{FF2B5EF4-FFF2-40B4-BE49-F238E27FC236}">
                  <a16:creationId xmlns:a16="http://schemas.microsoft.com/office/drawing/2014/main" id="{993E8C13-7B8D-4942-AAC6-12368B745460}"/>
                </a:ext>
              </a:extLst>
            </p:cNvPr>
            <p:cNvCxnSpPr>
              <a:cxnSpLocks/>
              <a:stCxn id="157" idx="6"/>
              <a:endCxn id="223" idx="0"/>
            </p:cNvCxnSpPr>
            <p:nvPr/>
          </p:nvCxnSpPr>
          <p:spPr>
            <a:xfrm>
              <a:off x="7195851" y="3944840"/>
              <a:ext cx="672831" cy="672012"/>
            </a:xfrm>
            <a:prstGeom prst="bentConnector2">
              <a:avLst/>
            </a:prstGeom>
            <a:noFill/>
            <a:ln w="9525" cap="flat" cmpd="sng" algn="ctr">
              <a:solidFill>
                <a:srgbClr val="212121">
                  <a:shade val="95000"/>
                  <a:satMod val="105000"/>
                </a:srgbClr>
              </a:solidFill>
              <a:prstDash val="solid"/>
              <a:tailEnd type="triangle"/>
            </a:ln>
            <a:effectLst/>
          </p:spPr>
        </p:cxnSp>
        <p:cxnSp>
          <p:nvCxnSpPr>
            <p:cNvPr id="225" name="连接符: 肘形 224">
              <a:extLst>
                <a:ext uri="{FF2B5EF4-FFF2-40B4-BE49-F238E27FC236}">
                  <a16:creationId xmlns:a16="http://schemas.microsoft.com/office/drawing/2014/main" id="{03DDF22D-85B0-4EBB-A98F-4984D5A3146E}"/>
                </a:ext>
              </a:extLst>
            </p:cNvPr>
            <p:cNvCxnSpPr>
              <a:cxnSpLocks/>
              <a:stCxn id="131" idx="6"/>
              <a:endCxn id="223" idx="4"/>
            </p:cNvCxnSpPr>
            <p:nvPr/>
          </p:nvCxnSpPr>
          <p:spPr>
            <a:xfrm flipV="1">
              <a:off x="7197006" y="4792359"/>
              <a:ext cx="671676" cy="826275"/>
            </a:xfrm>
            <a:prstGeom prst="bentConnector2">
              <a:avLst/>
            </a:prstGeom>
            <a:noFill/>
            <a:ln w="9525" cap="flat" cmpd="sng" algn="ctr">
              <a:solidFill>
                <a:srgbClr val="212121">
                  <a:shade val="95000"/>
                  <a:satMod val="105000"/>
                </a:srgbClr>
              </a:solidFill>
              <a:prstDash val="solid"/>
              <a:tailEnd type="triangle"/>
            </a:ln>
            <a:effectLst/>
          </p:spPr>
        </p:cxnSp>
        <p:cxnSp>
          <p:nvCxnSpPr>
            <p:cNvPr id="226" name="连接符: 肘形 225">
              <a:extLst>
                <a:ext uri="{FF2B5EF4-FFF2-40B4-BE49-F238E27FC236}">
                  <a16:creationId xmlns:a16="http://schemas.microsoft.com/office/drawing/2014/main" id="{7980619A-0151-4899-919D-1D56A964CBF7}"/>
                </a:ext>
              </a:extLst>
            </p:cNvPr>
            <p:cNvCxnSpPr>
              <a:cxnSpLocks/>
              <a:stCxn id="223" idx="6"/>
              <a:endCxn id="230" idx="2"/>
            </p:cNvCxnSpPr>
            <p:nvPr/>
          </p:nvCxnSpPr>
          <p:spPr>
            <a:xfrm flipV="1">
              <a:off x="7955225" y="4702509"/>
              <a:ext cx="466977" cy="2097"/>
            </a:xfrm>
            <a:prstGeom prst="bentConnector3">
              <a:avLst>
                <a:gd name="adj1" fmla="val 50000"/>
              </a:avLst>
            </a:prstGeom>
            <a:noFill/>
            <a:ln w="9525" cap="flat" cmpd="sng" algn="ctr">
              <a:solidFill>
                <a:srgbClr val="212121">
                  <a:shade val="95000"/>
                  <a:satMod val="105000"/>
                </a:srgbClr>
              </a:solidFill>
              <a:prstDash val="solid"/>
              <a:tailEnd type="triangle"/>
            </a:ln>
            <a:effectLst/>
          </p:spPr>
        </p:cxnSp>
        <p:cxnSp>
          <p:nvCxnSpPr>
            <p:cNvPr id="227" name="连接符: 肘形 226">
              <a:extLst>
                <a:ext uri="{FF2B5EF4-FFF2-40B4-BE49-F238E27FC236}">
                  <a16:creationId xmlns:a16="http://schemas.microsoft.com/office/drawing/2014/main" id="{EE7FFA1D-C11C-431E-9244-7F5B3E559A79}"/>
                </a:ext>
              </a:extLst>
            </p:cNvPr>
            <p:cNvCxnSpPr>
              <a:cxnSpLocks/>
              <a:stCxn id="146" idx="2"/>
              <a:endCxn id="230" idx="4"/>
            </p:cNvCxnSpPr>
            <p:nvPr/>
          </p:nvCxnSpPr>
          <p:spPr>
            <a:xfrm rot="5400000" flipH="1" flipV="1">
              <a:off x="5688023" y="2234812"/>
              <a:ext cx="239839" cy="5357903"/>
            </a:xfrm>
            <a:prstGeom prst="bentConnector3">
              <a:avLst>
                <a:gd name="adj1" fmla="val -579215"/>
              </a:avLst>
            </a:prstGeom>
            <a:noFill/>
            <a:ln w="9525" cap="flat" cmpd="sng" algn="ctr">
              <a:solidFill>
                <a:srgbClr val="212121">
                  <a:shade val="95000"/>
                  <a:satMod val="105000"/>
                </a:srgbClr>
              </a:solidFill>
              <a:prstDash val="solid"/>
              <a:tailEnd type="triangle"/>
            </a:ln>
            <a:effectLst/>
          </p:spPr>
        </p:cxnSp>
        <p:sp>
          <p:nvSpPr>
            <p:cNvPr id="230" name="Google Shape;370;p22">
              <a:extLst>
                <a:ext uri="{FF2B5EF4-FFF2-40B4-BE49-F238E27FC236}">
                  <a16:creationId xmlns:a16="http://schemas.microsoft.com/office/drawing/2014/main" id="{5BB442B9-B567-40BA-8EAB-E05BA5633617}"/>
                </a:ext>
              </a:extLst>
            </p:cNvPr>
            <p:cNvSpPr/>
            <p:nvPr/>
          </p:nvSpPr>
          <p:spPr>
            <a:xfrm>
              <a:off x="8422202" y="4611173"/>
              <a:ext cx="129386" cy="182671"/>
            </a:xfrm>
            <a:prstGeom prst="ellipse">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666666"/>
                  </a:solidFill>
                  <a:effectLst/>
                  <a:uLnTx/>
                  <a:uFillTx/>
                  <a:cs typeface="Arial"/>
                  <a:sym typeface="Arial"/>
                </a:rPr>
                <a:t>X</a:t>
              </a:r>
              <a:endParaRPr kumimoji="0" sz="1400" b="0" i="0" u="none" strike="noStrike" kern="0" cap="none" spc="0" normalizeH="0" baseline="0" noProof="0" dirty="0">
                <a:ln>
                  <a:noFill/>
                </a:ln>
                <a:solidFill>
                  <a:srgbClr val="666666"/>
                </a:solidFill>
                <a:effectLst/>
                <a:uLnTx/>
                <a:uFillTx/>
                <a:cs typeface="Arial"/>
                <a:sym typeface="Arial"/>
              </a:endParaRPr>
            </a:p>
          </p:txBody>
        </p:sp>
        <p:cxnSp>
          <p:nvCxnSpPr>
            <p:cNvPr id="231" name="连接符: 肘形 230">
              <a:extLst>
                <a:ext uri="{FF2B5EF4-FFF2-40B4-BE49-F238E27FC236}">
                  <a16:creationId xmlns:a16="http://schemas.microsoft.com/office/drawing/2014/main" id="{C6CD4751-9F9D-4A95-8D5C-27DB0E99DFF1}"/>
                </a:ext>
              </a:extLst>
            </p:cNvPr>
            <p:cNvCxnSpPr>
              <a:cxnSpLocks/>
            </p:cNvCxnSpPr>
            <p:nvPr/>
          </p:nvCxnSpPr>
          <p:spPr>
            <a:xfrm flipV="1">
              <a:off x="8571696" y="4698081"/>
              <a:ext cx="466977" cy="2097"/>
            </a:xfrm>
            <a:prstGeom prst="bentConnector3">
              <a:avLst>
                <a:gd name="adj1" fmla="val 50000"/>
              </a:avLst>
            </a:prstGeom>
            <a:noFill/>
            <a:ln w="9525" cap="flat" cmpd="sng" algn="ctr">
              <a:solidFill>
                <a:srgbClr val="212121">
                  <a:shade val="95000"/>
                  <a:satMod val="105000"/>
                </a:srgbClr>
              </a:solidFill>
              <a:prstDash val="solid"/>
              <a:tailEnd type="triangle"/>
            </a:ln>
            <a:effectLst/>
          </p:spPr>
        </p:cxnSp>
      </p:grpSp>
    </p:spTree>
    <p:extLst>
      <p:ext uri="{BB962C8B-B14F-4D97-AF65-F5344CB8AC3E}">
        <p14:creationId xmlns:p14="http://schemas.microsoft.com/office/powerpoint/2010/main" val="289090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dirty="0"/>
          </a:p>
        </p:txBody>
      </p:sp>
      <p:sp>
        <p:nvSpPr>
          <p:cNvPr id="3" name="矩形 2">
            <a:extLst>
              <a:ext uri="{FF2B5EF4-FFF2-40B4-BE49-F238E27FC236}">
                <a16:creationId xmlns:a16="http://schemas.microsoft.com/office/drawing/2014/main" id="{30CEC08D-A7A5-4D23-AA6B-8E38B8FC3819}"/>
              </a:ext>
            </a:extLst>
          </p:cNvPr>
          <p:cNvSpPr/>
          <p:nvPr/>
        </p:nvSpPr>
        <p:spPr>
          <a:xfrm>
            <a:off x="479333" y="480578"/>
            <a:ext cx="2491388" cy="400110"/>
          </a:xfrm>
          <a:prstGeom prst="rect">
            <a:avLst/>
          </a:prstGeom>
        </p:spPr>
        <p:txBody>
          <a:bodyPr wrap="none">
            <a:spAutoFit/>
          </a:bodyPr>
          <a:lstStyle/>
          <a:p>
            <a:r>
              <a:rPr lang="en-US" altLang="zh-CN" sz="2000" b="1" dirty="0"/>
              <a:t>Experiment results</a:t>
            </a:r>
          </a:p>
        </p:txBody>
      </p:sp>
      <p:pic>
        <p:nvPicPr>
          <p:cNvPr id="17" name="图片 16">
            <a:extLst>
              <a:ext uri="{FF2B5EF4-FFF2-40B4-BE49-F238E27FC236}">
                <a16:creationId xmlns:a16="http://schemas.microsoft.com/office/drawing/2014/main" id="{31252752-72D4-54E2-7EAA-5260F0E1C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066" y="1320836"/>
            <a:ext cx="9508376" cy="4984876"/>
          </a:xfrm>
          <a:prstGeom prst="rect">
            <a:avLst/>
          </a:prstGeom>
        </p:spPr>
      </p:pic>
    </p:spTree>
    <p:extLst>
      <p:ext uri="{BB962C8B-B14F-4D97-AF65-F5344CB8AC3E}">
        <p14:creationId xmlns:p14="http://schemas.microsoft.com/office/powerpoint/2010/main" val="152683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dirty="0"/>
          </a:p>
        </p:txBody>
      </p:sp>
      <p:sp>
        <p:nvSpPr>
          <p:cNvPr id="3" name="矩形 2">
            <a:extLst>
              <a:ext uri="{FF2B5EF4-FFF2-40B4-BE49-F238E27FC236}">
                <a16:creationId xmlns:a16="http://schemas.microsoft.com/office/drawing/2014/main" id="{30CEC08D-A7A5-4D23-AA6B-8E38B8FC3819}"/>
              </a:ext>
            </a:extLst>
          </p:cNvPr>
          <p:cNvSpPr/>
          <p:nvPr/>
        </p:nvSpPr>
        <p:spPr>
          <a:xfrm>
            <a:off x="479333" y="480578"/>
            <a:ext cx="2491388" cy="400110"/>
          </a:xfrm>
          <a:prstGeom prst="rect">
            <a:avLst/>
          </a:prstGeom>
        </p:spPr>
        <p:txBody>
          <a:bodyPr wrap="none">
            <a:spAutoFit/>
          </a:bodyPr>
          <a:lstStyle/>
          <a:p>
            <a:r>
              <a:rPr lang="en-US" altLang="zh-CN" sz="2000" b="1" dirty="0"/>
              <a:t>Experiment results</a:t>
            </a:r>
          </a:p>
        </p:txBody>
      </p:sp>
      <p:grpSp>
        <p:nvGrpSpPr>
          <p:cNvPr id="14" name="组合 13">
            <a:extLst>
              <a:ext uri="{FF2B5EF4-FFF2-40B4-BE49-F238E27FC236}">
                <a16:creationId xmlns:a16="http://schemas.microsoft.com/office/drawing/2014/main" id="{A6E3394F-ADEB-4071-9FE0-222949D7209E}"/>
              </a:ext>
            </a:extLst>
          </p:cNvPr>
          <p:cNvGrpSpPr/>
          <p:nvPr/>
        </p:nvGrpSpPr>
        <p:grpSpPr>
          <a:xfrm>
            <a:off x="1725027" y="1775902"/>
            <a:ext cx="8216283" cy="4440653"/>
            <a:chOff x="1389184" y="1240313"/>
            <a:chExt cx="8730761" cy="4817473"/>
          </a:xfrm>
        </p:grpSpPr>
        <p:sp>
          <p:nvSpPr>
            <p:cNvPr id="13" name="Google Shape;377;p22">
              <a:extLst>
                <a:ext uri="{FF2B5EF4-FFF2-40B4-BE49-F238E27FC236}">
                  <a16:creationId xmlns:a16="http://schemas.microsoft.com/office/drawing/2014/main" id="{1548E148-9F8D-4CA3-8CEC-6F0902139E10}"/>
                </a:ext>
              </a:extLst>
            </p:cNvPr>
            <p:cNvSpPr/>
            <p:nvPr/>
          </p:nvSpPr>
          <p:spPr>
            <a:xfrm>
              <a:off x="1389184" y="1240313"/>
              <a:ext cx="8730761" cy="4817473"/>
            </a:xfrm>
            <a:prstGeom prst="rect">
              <a:avLst/>
            </a:pr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图片 3">
              <a:extLst>
                <a:ext uri="{FF2B5EF4-FFF2-40B4-BE49-F238E27FC236}">
                  <a16:creationId xmlns:a16="http://schemas.microsoft.com/office/drawing/2014/main" id="{3E2496AF-D8FA-466D-ADED-9EBFA2CB19D0}"/>
                </a:ext>
              </a:extLst>
            </p:cNvPr>
            <p:cNvPicPr>
              <a:picLocks noChangeAspect="1"/>
            </p:cNvPicPr>
            <p:nvPr/>
          </p:nvPicPr>
          <p:blipFill rotWithShape="1">
            <a:blip r:embed="rId2"/>
            <a:srcRect l="19926" t="24803" r="16721" b="20373"/>
            <a:stretch/>
          </p:blipFill>
          <p:spPr>
            <a:xfrm>
              <a:off x="1734772" y="3825874"/>
              <a:ext cx="2901735" cy="1875996"/>
            </a:xfrm>
            <a:prstGeom prst="rect">
              <a:avLst/>
            </a:prstGeom>
          </p:spPr>
        </p:pic>
        <p:pic>
          <p:nvPicPr>
            <p:cNvPr id="5" name="图片 4">
              <a:extLst>
                <a:ext uri="{FF2B5EF4-FFF2-40B4-BE49-F238E27FC236}">
                  <a16:creationId xmlns:a16="http://schemas.microsoft.com/office/drawing/2014/main" id="{8F4EC1EC-1040-4EA8-A2CB-56B431E1D882}"/>
                </a:ext>
              </a:extLst>
            </p:cNvPr>
            <p:cNvPicPr>
              <a:picLocks noChangeAspect="1"/>
            </p:cNvPicPr>
            <p:nvPr/>
          </p:nvPicPr>
          <p:blipFill rotWithShape="1">
            <a:blip r:embed="rId3"/>
            <a:srcRect l="22713" t="4422" r="19595" b="10901"/>
            <a:stretch/>
          </p:blipFill>
          <p:spPr>
            <a:xfrm>
              <a:off x="5128376" y="1961148"/>
              <a:ext cx="2085200" cy="3509747"/>
            </a:xfrm>
            <a:prstGeom prst="rect">
              <a:avLst/>
            </a:prstGeom>
          </p:spPr>
        </p:pic>
        <p:pic>
          <p:nvPicPr>
            <p:cNvPr id="7" name="图片 6">
              <a:extLst>
                <a:ext uri="{FF2B5EF4-FFF2-40B4-BE49-F238E27FC236}">
                  <a16:creationId xmlns:a16="http://schemas.microsoft.com/office/drawing/2014/main" id="{39CE34C4-0039-408E-B9E7-1AC5E7B020E3}"/>
                </a:ext>
              </a:extLst>
            </p:cNvPr>
            <p:cNvPicPr>
              <a:picLocks noChangeAspect="1"/>
            </p:cNvPicPr>
            <p:nvPr/>
          </p:nvPicPr>
          <p:blipFill rotWithShape="1">
            <a:blip r:embed="rId4">
              <a:extLst>
                <a:ext uri="{28A0092B-C50C-407E-A947-70E740481C1C}">
                  <a14:useLocalDpi xmlns:a14="http://schemas.microsoft.com/office/drawing/2010/main" val="0"/>
                </a:ext>
              </a:extLst>
            </a:blip>
            <a:srcRect l="4414" t="26233" r="4037" b="7084"/>
            <a:stretch/>
          </p:blipFill>
          <p:spPr>
            <a:xfrm>
              <a:off x="1734771" y="1845381"/>
              <a:ext cx="2931364" cy="1586365"/>
            </a:xfrm>
            <a:prstGeom prst="rect">
              <a:avLst/>
            </a:prstGeom>
          </p:spPr>
        </p:pic>
        <p:pic>
          <p:nvPicPr>
            <p:cNvPr id="8" name="图片 7">
              <a:extLst>
                <a:ext uri="{FF2B5EF4-FFF2-40B4-BE49-F238E27FC236}">
                  <a16:creationId xmlns:a16="http://schemas.microsoft.com/office/drawing/2014/main" id="{F17A3865-5716-4CF1-B3F0-B040E7A02B94}"/>
                </a:ext>
              </a:extLst>
            </p:cNvPr>
            <p:cNvPicPr>
              <a:picLocks noChangeAspect="1"/>
            </p:cNvPicPr>
            <p:nvPr/>
          </p:nvPicPr>
          <p:blipFill rotWithShape="1">
            <a:blip r:embed="rId5"/>
            <a:srcRect l="26653" t="18851" r="33573" b="12568"/>
            <a:stretch/>
          </p:blipFill>
          <p:spPr>
            <a:xfrm>
              <a:off x="7828634" y="2548039"/>
              <a:ext cx="1920365" cy="2922856"/>
            </a:xfrm>
            <a:prstGeom prst="rect">
              <a:avLst/>
            </a:prstGeom>
          </p:spPr>
        </p:pic>
        <p:sp>
          <p:nvSpPr>
            <p:cNvPr id="9" name="矩形 8">
              <a:extLst>
                <a:ext uri="{FF2B5EF4-FFF2-40B4-BE49-F238E27FC236}">
                  <a16:creationId xmlns:a16="http://schemas.microsoft.com/office/drawing/2014/main" id="{E98096DB-8AE4-4E20-BBD2-2DCA2393AFFA}"/>
                </a:ext>
              </a:extLst>
            </p:cNvPr>
            <p:cNvSpPr/>
            <p:nvPr/>
          </p:nvSpPr>
          <p:spPr>
            <a:xfrm>
              <a:off x="2528932" y="2897659"/>
              <a:ext cx="1343035" cy="534087"/>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vehicle</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5815E933-CBFC-477E-9209-B845D1C88460}"/>
                </a:ext>
              </a:extLst>
            </p:cNvPr>
            <p:cNvSpPr/>
            <p:nvPr/>
          </p:nvSpPr>
          <p:spPr>
            <a:xfrm>
              <a:off x="2793675" y="5167782"/>
              <a:ext cx="950451" cy="534087"/>
            </a:xfrm>
            <a:prstGeom prst="rect">
              <a:avLst/>
            </a:prstGeom>
            <a:noFill/>
          </p:spPr>
          <p:txBody>
            <a:bodyPr wrap="none" lIns="91440" tIns="45720" rIns="91440" bIns="45720">
              <a:spAutoFit/>
            </a:bodyPr>
            <a:lstStyle/>
            <a:p>
              <a:pPr algn="ctr"/>
              <a:r>
                <a:rPr lang="en-US" altLang="zh-CN" sz="2800" dirty="0" err="1">
                  <a:ln w="0"/>
                  <a:solidFill>
                    <a:schemeClr val="bg1"/>
                  </a:solidFill>
                  <a:effectLst>
                    <a:outerShdw blurRad="38100" dist="19050" dir="2700000" algn="tl" rotWithShape="0">
                      <a:schemeClr val="dk1">
                        <a:alpha val="40000"/>
                      </a:schemeClr>
                    </a:outerShdw>
                  </a:effectLst>
                </a:rPr>
                <a:t>misc</a:t>
              </a:r>
              <a:endParaRPr lang="zh-CN" altLang="en-US" sz="2800" b="0" cap="none" spc="0" dirty="0">
                <a:ln w="0"/>
                <a:solidFill>
                  <a:schemeClr val="bg1"/>
                </a:solidFill>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AE78F10C-E13C-4512-A536-5F59426DD1A1}"/>
                </a:ext>
              </a:extLst>
            </p:cNvPr>
            <p:cNvSpPr/>
            <p:nvPr/>
          </p:nvSpPr>
          <p:spPr>
            <a:xfrm>
              <a:off x="5572862" y="1961148"/>
              <a:ext cx="1196229" cy="534087"/>
            </a:xfrm>
            <a:prstGeom prst="rect">
              <a:avLst/>
            </a:prstGeom>
            <a:noFill/>
          </p:spPr>
          <p:txBody>
            <a:bodyPr wrap="none" lIns="91440" tIns="45720" rIns="91440" bIns="45720">
              <a:spAutoFit/>
            </a:bodyPr>
            <a:lstStyle/>
            <a:p>
              <a:pPr algn="ctr"/>
              <a:r>
                <a:rPr lang="en-US" altLang="zh-CN" sz="2800" dirty="0">
                  <a:ln w="0"/>
                  <a:solidFill>
                    <a:srgbClr val="FFFF00"/>
                  </a:solidFill>
                  <a:effectLst>
                    <a:outerShdw blurRad="38100" dist="19050" dir="2700000" algn="tl" rotWithShape="0">
                      <a:schemeClr val="dk1">
                        <a:alpha val="40000"/>
                      </a:schemeClr>
                    </a:outerShdw>
                  </a:effectLst>
                </a:rPr>
                <a:t>cyclist</a:t>
              </a:r>
              <a:endParaRPr lang="zh-CN" altLang="en-US" sz="2800" b="0" cap="none" spc="0" dirty="0">
                <a:ln w="0"/>
                <a:solidFill>
                  <a:srgbClr val="FFFF00"/>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669EBC13-3A63-4E67-AC9E-3FCA727138EC}"/>
                </a:ext>
              </a:extLst>
            </p:cNvPr>
            <p:cNvSpPr/>
            <p:nvPr/>
          </p:nvSpPr>
          <p:spPr>
            <a:xfrm>
              <a:off x="7828633" y="1961148"/>
              <a:ext cx="1920366" cy="534087"/>
            </a:xfrm>
            <a:prstGeom prst="rect">
              <a:avLst/>
            </a:prstGeom>
            <a:noFill/>
          </p:spPr>
          <p:txBody>
            <a:bodyPr wrap="none" lIns="91440" tIns="45720" rIns="91440" bIns="45720">
              <a:spAutoFit/>
            </a:bodyPr>
            <a:lstStyle/>
            <a:p>
              <a:pPr algn="ctr"/>
              <a:r>
                <a:rPr lang="en-US" altLang="zh-CN" sz="2800" dirty="0" err="1">
                  <a:ln w="0"/>
                  <a:solidFill>
                    <a:srgbClr val="192EF7"/>
                  </a:solidFill>
                  <a:effectLst>
                    <a:outerShdw blurRad="38100" dist="19050" dir="2700000" algn="tl" rotWithShape="0">
                      <a:schemeClr val="dk1">
                        <a:alpha val="40000"/>
                      </a:schemeClr>
                    </a:outerShdw>
                  </a:effectLst>
                </a:rPr>
                <a:t>pedestrain</a:t>
              </a:r>
              <a:endParaRPr lang="zh-CN" altLang="en-US" sz="2800" b="0" cap="none" spc="0" dirty="0">
                <a:ln w="0"/>
                <a:solidFill>
                  <a:srgbClr val="192EF7"/>
                </a:solidFill>
                <a:effectLst>
                  <a:outerShdw blurRad="38100" dist="19050" dir="2700000" algn="tl" rotWithShape="0">
                    <a:schemeClr val="dk1">
                      <a:alpha val="40000"/>
                    </a:schemeClr>
                  </a:outerShdw>
                </a:effectLst>
              </a:endParaRPr>
            </a:p>
          </p:txBody>
        </p:sp>
      </p:grpSp>
      <p:sp>
        <p:nvSpPr>
          <p:cNvPr id="15" name="文本框 14">
            <a:extLst>
              <a:ext uri="{FF2B5EF4-FFF2-40B4-BE49-F238E27FC236}">
                <a16:creationId xmlns:a16="http://schemas.microsoft.com/office/drawing/2014/main" id="{42273B54-EF2F-1326-DF91-4AA250C1829B}"/>
              </a:ext>
            </a:extLst>
          </p:cNvPr>
          <p:cNvSpPr txBox="1"/>
          <p:nvPr/>
        </p:nvSpPr>
        <p:spPr>
          <a:xfrm>
            <a:off x="1013507" y="1103901"/>
            <a:ext cx="6096000" cy="369332"/>
          </a:xfrm>
          <a:prstGeom prst="rect">
            <a:avLst/>
          </a:prstGeom>
          <a:noFill/>
        </p:spPr>
        <p:txBody>
          <a:bodyPr wrap="square">
            <a:spAutoFit/>
          </a:bodyPr>
          <a:lstStyle/>
          <a:p>
            <a:r>
              <a:rPr lang="zh-CN" altLang="en-US" dirty="0"/>
              <a:t>Four types of point cloud visualization</a:t>
            </a:r>
          </a:p>
        </p:txBody>
      </p:sp>
    </p:spTree>
    <p:extLst>
      <p:ext uri="{BB962C8B-B14F-4D97-AF65-F5344CB8AC3E}">
        <p14:creationId xmlns:p14="http://schemas.microsoft.com/office/powerpoint/2010/main" val="21515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dirty="0"/>
          </a:p>
        </p:txBody>
      </p:sp>
      <p:sp>
        <p:nvSpPr>
          <p:cNvPr id="3" name="矩形 2">
            <a:extLst>
              <a:ext uri="{FF2B5EF4-FFF2-40B4-BE49-F238E27FC236}">
                <a16:creationId xmlns:a16="http://schemas.microsoft.com/office/drawing/2014/main" id="{30CEC08D-A7A5-4D23-AA6B-8E38B8FC3819}"/>
              </a:ext>
            </a:extLst>
          </p:cNvPr>
          <p:cNvSpPr/>
          <p:nvPr/>
        </p:nvSpPr>
        <p:spPr>
          <a:xfrm>
            <a:off x="479333" y="480578"/>
            <a:ext cx="2491388" cy="400110"/>
          </a:xfrm>
          <a:prstGeom prst="rect">
            <a:avLst/>
          </a:prstGeom>
        </p:spPr>
        <p:txBody>
          <a:bodyPr wrap="none">
            <a:spAutoFit/>
          </a:bodyPr>
          <a:lstStyle/>
          <a:p>
            <a:r>
              <a:rPr lang="en-US" altLang="zh-CN" sz="2000" b="1" dirty="0"/>
              <a:t>Experiment results</a:t>
            </a:r>
          </a:p>
        </p:txBody>
      </p:sp>
      <p:grpSp>
        <p:nvGrpSpPr>
          <p:cNvPr id="4" name="组合 3">
            <a:extLst>
              <a:ext uri="{FF2B5EF4-FFF2-40B4-BE49-F238E27FC236}">
                <a16:creationId xmlns:a16="http://schemas.microsoft.com/office/drawing/2014/main" id="{B06541C4-F939-4BBC-891E-25364A61ACDC}"/>
              </a:ext>
            </a:extLst>
          </p:cNvPr>
          <p:cNvGrpSpPr/>
          <p:nvPr/>
        </p:nvGrpSpPr>
        <p:grpSpPr>
          <a:xfrm>
            <a:off x="2799925" y="4007977"/>
            <a:ext cx="7823075" cy="2699239"/>
            <a:chOff x="1550259" y="1462402"/>
            <a:chExt cx="9952560" cy="3846198"/>
          </a:xfrm>
        </p:grpSpPr>
        <p:pic>
          <p:nvPicPr>
            <p:cNvPr id="5" name="图片 4">
              <a:extLst>
                <a:ext uri="{FF2B5EF4-FFF2-40B4-BE49-F238E27FC236}">
                  <a16:creationId xmlns:a16="http://schemas.microsoft.com/office/drawing/2014/main" id="{9C6E7C55-2ED7-45BF-A6BB-90927B9B7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259" y="1462402"/>
              <a:ext cx="5128264" cy="3846198"/>
            </a:xfrm>
            <a:prstGeom prst="rect">
              <a:avLst/>
            </a:prstGeom>
          </p:spPr>
        </p:pic>
        <p:pic>
          <p:nvPicPr>
            <p:cNvPr id="6" name="图片 5">
              <a:extLst>
                <a:ext uri="{FF2B5EF4-FFF2-40B4-BE49-F238E27FC236}">
                  <a16:creationId xmlns:a16="http://schemas.microsoft.com/office/drawing/2014/main" id="{CC96DD3F-DE90-4EAB-9F30-8E85C893D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555" y="1462402"/>
              <a:ext cx="5128264" cy="3846198"/>
            </a:xfrm>
            <a:prstGeom prst="rect">
              <a:avLst/>
            </a:prstGeom>
          </p:spPr>
        </p:pic>
      </p:grpSp>
      <p:grpSp>
        <p:nvGrpSpPr>
          <p:cNvPr id="11" name="组合 10">
            <a:extLst>
              <a:ext uri="{FF2B5EF4-FFF2-40B4-BE49-F238E27FC236}">
                <a16:creationId xmlns:a16="http://schemas.microsoft.com/office/drawing/2014/main" id="{D1FFF4ED-03D1-49EB-BB0B-1E28BEF7C2A8}"/>
              </a:ext>
            </a:extLst>
          </p:cNvPr>
          <p:cNvGrpSpPr/>
          <p:nvPr/>
        </p:nvGrpSpPr>
        <p:grpSpPr>
          <a:xfrm>
            <a:off x="2868712" y="1275495"/>
            <a:ext cx="7754288" cy="2732482"/>
            <a:chOff x="2868712" y="1275495"/>
            <a:chExt cx="7754288" cy="2732482"/>
          </a:xfrm>
        </p:grpSpPr>
        <p:pic>
          <p:nvPicPr>
            <p:cNvPr id="8" name="图片 7">
              <a:extLst>
                <a:ext uri="{FF2B5EF4-FFF2-40B4-BE49-F238E27FC236}">
                  <a16:creationId xmlns:a16="http://schemas.microsoft.com/office/drawing/2014/main" id="{0344FDB6-C4BE-4A4E-B7A0-451491BE7888}"/>
                </a:ext>
              </a:extLst>
            </p:cNvPr>
            <p:cNvPicPr>
              <a:picLocks noChangeAspect="1"/>
            </p:cNvPicPr>
            <p:nvPr/>
          </p:nvPicPr>
          <p:blipFill rotWithShape="1">
            <a:blip r:embed="rId4">
              <a:extLst>
                <a:ext uri="{28A0092B-C50C-407E-A947-70E740481C1C}">
                  <a14:useLocalDpi xmlns:a14="http://schemas.microsoft.com/office/drawing/2010/main" val="0"/>
                </a:ext>
              </a:extLst>
            </a:blip>
            <a:srcRect l="2531" t="5737" r="6286" b="1529"/>
            <a:stretch/>
          </p:blipFill>
          <p:spPr>
            <a:xfrm>
              <a:off x="2868712" y="1325403"/>
              <a:ext cx="3723285" cy="2682574"/>
            </a:xfrm>
            <a:prstGeom prst="rect">
              <a:avLst/>
            </a:prstGeom>
          </p:spPr>
        </p:pic>
        <p:pic>
          <p:nvPicPr>
            <p:cNvPr id="10" name="图片 9">
              <a:extLst>
                <a:ext uri="{FF2B5EF4-FFF2-40B4-BE49-F238E27FC236}">
                  <a16:creationId xmlns:a16="http://schemas.microsoft.com/office/drawing/2014/main" id="{DF25E525-EFAF-455E-AA91-CB1E1B520F7E}"/>
                </a:ext>
              </a:extLst>
            </p:cNvPr>
            <p:cNvPicPr>
              <a:picLocks noChangeAspect="1"/>
            </p:cNvPicPr>
            <p:nvPr/>
          </p:nvPicPr>
          <p:blipFill rotWithShape="1">
            <a:blip r:embed="rId5">
              <a:extLst>
                <a:ext uri="{28A0092B-C50C-407E-A947-70E740481C1C}">
                  <a14:useLocalDpi xmlns:a14="http://schemas.microsoft.com/office/drawing/2010/main" val="0"/>
                </a:ext>
              </a:extLst>
            </a:blip>
            <a:srcRect l="-760" t="3987" b="2394"/>
            <a:stretch/>
          </p:blipFill>
          <p:spPr>
            <a:xfrm>
              <a:off x="6497515" y="1275495"/>
              <a:ext cx="4125485" cy="2699240"/>
            </a:xfrm>
            <a:prstGeom prst="rect">
              <a:avLst/>
            </a:prstGeom>
          </p:spPr>
        </p:pic>
      </p:grpSp>
      <p:sp>
        <p:nvSpPr>
          <p:cNvPr id="12" name="矩形 11">
            <a:extLst>
              <a:ext uri="{FF2B5EF4-FFF2-40B4-BE49-F238E27FC236}">
                <a16:creationId xmlns:a16="http://schemas.microsoft.com/office/drawing/2014/main" id="{A68BFC76-33FD-4D9E-B283-ED7CEEB5B12D}"/>
              </a:ext>
            </a:extLst>
          </p:cNvPr>
          <p:cNvSpPr/>
          <p:nvPr/>
        </p:nvSpPr>
        <p:spPr>
          <a:xfrm>
            <a:off x="762000" y="2440449"/>
            <a:ext cx="1557867" cy="646331"/>
          </a:xfrm>
          <a:prstGeom prst="rect">
            <a:avLst/>
          </a:prstGeom>
        </p:spPr>
        <p:txBody>
          <a:bodyPr wrap="square">
            <a:spAutoFit/>
          </a:bodyPr>
          <a:lstStyle/>
          <a:p>
            <a:pPr algn="ctr"/>
            <a:r>
              <a:rPr lang="zh-CN" altLang="en-US" b="1" dirty="0"/>
              <a:t>KITTI  </a:t>
            </a:r>
            <a:r>
              <a:rPr lang="en-US" altLang="zh-CN" b="1" dirty="0"/>
              <a:t>training set</a:t>
            </a:r>
            <a:endParaRPr lang="zh-CN" altLang="en-US" dirty="0"/>
          </a:p>
        </p:txBody>
      </p:sp>
      <p:sp>
        <p:nvSpPr>
          <p:cNvPr id="13" name="矩形 12">
            <a:extLst>
              <a:ext uri="{FF2B5EF4-FFF2-40B4-BE49-F238E27FC236}">
                <a16:creationId xmlns:a16="http://schemas.microsoft.com/office/drawing/2014/main" id="{EBF87987-0277-4764-ADE0-E9C32BC317D7}"/>
              </a:ext>
            </a:extLst>
          </p:cNvPr>
          <p:cNvSpPr/>
          <p:nvPr/>
        </p:nvSpPr>
        <p:spPr>
          <a:xfrm>
            <a:off x="997905" y="5090718"/>
            <a:ext cx="1454244" cy="646331"/>
          </a:xfrm>
          <a:prstGeom prst="rect">
            <a:avLst/>
          </a:prstGeom>
        </p:spPr>
        <p:txBody>
          <a:bodyPr wrap="none">
            <a:spAutoFit/>
          </a:bodyPr>
          <a:lstStyle/>
          <a:p>
            <a:r>
              <a:rPr lang="en-US" altLang="zh-CN" b="1" dirty="0"/>
              <a:t>Modelnet40</a:t>
            </a:r>
          </a:p>
          <a:p>
            <a:pPr algn="ctr"/>
            <a:r>
              <a:rPr lang="en-US" altLang="zh-CN" b="1" dirty="0"/>
              <a:t>training set</a:t>
            </a:r>
            <a:endParaRPr lang="zh-CN" altLang="en-US" dirty="0"/>
          </a:p>
        </p:txBody>
      </p:sp>
    </p:spTree>
    <p:extLst>
      <p:ext uri="{BB962C8B-B14F-4D97-AF65-F5344CB8AC3E}">
        <p14:creationId xmlns:p14="http://schemas.microsoft.com/office/powerpoint/2010/main" val="265052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dirty="0"/>
          </a:p>
        </p:txBody>
      </p:sp>
      <p:sp>
        <p:nvSpPr>
          <p:cNvPr id="3" name="矩形 2">
            <a:extLst>
              <a:ext uri="{FF2B5EF4-FFF2-40B4-BE49-F238E27FC236}">
                <a16:creationId xmlns:a16="http://schemas.microsoft.com/office/drawing/2014/main" id="{30CEC08D-A7A5-4D23-AA6B-8E38B8FC3819}"/>
              </a:ext>
            </a:extLst>
          </p:cNvPr>
          <p:cNvSpPr/>
          <p:nvPr/>
        </p:nvSpPr>
        <p:spPr>
          <a:xfrm>
            <a:off x="479333" y="480578"/>
            <a:ext cx="2491388" cy="400110"/>
          </a:xfrm>
          <a:prstGeom prst="rect">
            <a:avLst/>
          </a:prstGeom>
        </p:spPr>
        <p:txBody>
          <a:bodyPr wrap="none">
            <a:spAutoFit/>
          </a:bodyPr>
          <a:lstStyle/>
          <a:p>
            <a:r>
              <a:rPr lang="en-US" altLang="zh-CN" sz="2000" b="1" dirty="0"/>
              <a:t>Experiment results</a:t>
            </a:r>
          </a:p>
        </p:txBody>
      </p:sp>
      <p:sp>
        <p:nvSpPr>
          <p:cNvPr id="9" name="文本框 8">
            <a:extLst>
              <a:ext uri="{FF2B5EF4-FFF2-40B4-BE49-F238E27FC236}">
                <a16:creationId xmlns:a16="http://schemas.microsoft.com/office/drawing/2014/main" id="{AF145210-8441-AF3C-2492-5471A5FB32A4}"/>
              </a:ext>
            </a:extLst>
          </p:cNvPr>
          <p:cNvSpPr txBox="1"/>
          <p:nvPr/>
        </p:nvSpPr>
        <p:spPr>
          <a:xfrm>
            <a:off x="728134" y="4840301"/>
            <a:ext cx="6096000" cy="400110"/>
          </a:xfrm>
          <a:prstGeom prst="rect">
            <a:avLst/>
          </a:prstGeom>
          <a:noFill/>
        </p:spPr>
        <p:txBody>
          <a:bodyPr wrap="square">
            <a:spAutoFit/>
          </a:bodyPr>
          <a:lstStyle/>
          <a:p>
            <a:r>
              <a:rPr lang="zh-CN" altLang="en-US" sz="2000" dirty="0"/>
              <a:t>Accuracy of attention after point cloud input</a:t>
            </a:r>
          </a:p>
        </p:txBody>
      </p:sp>
      <p:sp>
        <p:nvSpPr>
          <p:cNvPr id="11" name="文本框 10">
            <a:extLst>
              <a:ext uri="{FF2B5EF4-FFF2-40B4-BE49-F238E27FC236}">
                <a16:creationId xmlns:a16="http://schemas.microsoft.com/office/drawing/2014/main" id="{2A21F0D2-41FA-BF29-949C-59BEBD795A9C}"/>
              </a:ext>
            </a:extLst>
          </p:cNvPr>
          <p:cNvSpPr txBox="1"/>
          <p:nvPr/>
        </p:nvSpPr>
        <p:spPr>
          <a:xfrm>
            <a:off x="6381985" y="4840301"/>
            <a:ext cx="6096000" cy="400110"/>
          </a:xfrm>
          <a:prstGeom prst="rect">
            <a:avLst/>
          </a:prstGeom>
          <a:noFill/>
        </p:spPr>
        <p:txBody>
          <a:bodyPr wrap="square">
            <a:spAutoFit/>
          </a:bodyPr>
          <a:lstStyle/>
          <a:p>
            <a:r>
              <a:rPr lang="zh-CN" altLang="en-US" sz="2000" dirty="0"/>
              <a:t>Accuracy of attention added to global features</a:t>
            </a:r>
          </a:p>
        </p:txBody>
      </p:sp>
      <p:pic>
        <p:nvPicPr>
          <p:cNvPr id="10" name="图片 9">
            <a:extLst>
              <a:ext uri="{FF2B5EF4-FFF2-40B4-BE49-F238E27FC236}">
                <a16:creationId xmlns:a16="http://schemas.microsoft.com/office/drawing/2014/main" id="{B70546DD-A858-165E-182A-1A02F3E83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985" y="2101327"/>
            <a:ext cx="4928160" cy="2343255"/>
          </a:xfrm>
          <a:prstGeom prst="rect">
            <a:avLst/>
          </a:prstGeom>
        </p:spPr>
      </p:pic>
      <p:pic>
        <p:nvPicPr>
          <p:cNvPr id="13" name="图片 12">
            <a:extLst>
              <a:ext uri="{FF2B5EF4-FFF2-40B4-BE49-F238E27FC236}">
                <a16:creationId xmlns:a16="http://schemas.microsoft.com/office/drawing/2014/main" id="{03864A6D-FD00-397C-AEDE-EDD01977D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34" y="2101328"/>
            <a:ext cx="4796655" cy="2343255"/>
          </a:xfrm>
          <a:prstGeom prst="rect">
            <a:avLst/>
          </a:prstGeom>
        </p:spPr>
      </p:pic>
    </p:spTree>
    <p:extLst>
      <p:ext uri="{BB962C8B-B14F-4D97-AF65-F5344CB8AC3E}">
        <p14:creationId xmlns:p14="http://schemas.microsoft.com/office/powerpoint/2010/main" val="218168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EBE4B8B6-4D13-4BDA-B1CB-DB1CFF948A03}"/>
              </a:ext>
            </a:extLst>
          </p:cNvPr>
          <p:cNvSpPr/>
          <p:nvPr/>
        </p:nvSpPr>
        <p:spPr>
          <a:xfrm>
            <a:off x="660203" y="509686"/>
            <a:ext cx="1582484" cy="400110"/>
          </a:xfrm>
          <a:prstGeom prst="rect">
            <a:avLst/>
          </a:prstGeom>
        </p:spPr>
        <p:txBody>
          <a:bodyPr wrap="none">
            <a:spAutoFit/>
          </a:bodyPr>
          <a:lstStyle/>
          <a:p>
            <a:r>
              <a:rPr lang="en-US" altLang="zh-CN" sz="2000" b="1" dirty="0"/>
              <a:t>Conclusion</a:t>
            </a:r>
          </a:p>
        </p:txBody>
      </p:sp>
      <p:sp>
        <p:nvSpPr>
          <p:cNvPr id="5" name="文本框 4">
            <a:extLst>
              <a:ext uri="{FF2B5EF4-FFF2-40B4-BE49-F238E27FC236}">
                <a16:creationId xmlns:a16="http://schemas.microsoft.com/office/drawing/2014/main" id="{77E12FBE-36F7-975F-617D-485B96525184}"/>
              </a:ext>
            </a:extLst>
          </p:cNvPr>
          <p:cNvSpPr txBox="1"/>
          <p:nvPr/>
        </p:nvSpPr>
        <p:spPr>
          <a:xfrm>
            <a:off x="823692" y="1977873"/>
            <a:ext cx="10544616" cy="3970318"/>
          </a:xfrm>
          <a:prstGeom prst="rect">
            <a:avLst/>
          </a:prstGeom>
          <a:noFill/>
        </p:spPr>
        <p:txBody>
          <a:bodyPr wrap="square">
            <a:spAutoFit/>
          </a:bodyPr>
          <a:lstStyle/>
          <a:p>
            <a:pPr algn="just"/>
            <a:r>
              <a:rPr lang="zh-CN" altLang="en-US" dirty="0"/>
              <a:t>• </a:t>
            </a:r>
            <a:r>
              <a:rPr lang="en-US" altLang="zh-CN" dirty="0"/>
              <a:t>The network we designed does not need to convert point cloud data, and can directly use the sparsity and disorder of point cloud data for target detection tasks. </a:t>
            </a:r>
          </a:p>
          <a:p>
            <a:pPr algn="just"/>
            <a:endParaRPr lang="en-US" altLang="zh-CN" dirty="0"/>
          </a:p>
          <a:p>
            <a:pPr algn="just"/>
            <a:endParaRPr lang="en-US" altLang="zh-CN" dirty="0"/>
          </a:p>
          <a:p>
            <a:pPr algn="just"/>
            <a:r>
              <a:rPr lang="zh-CN" altLang="en-US" dirty="0"/>
              <a:t>• </a:t>
            </a:r>
            <a:r>
              <a:rPr lang="en-US" altLang="zh-CN" dirty="0"/>
              <a:t>We use </a:t>
            </a:r>
            <a:r>
              <a:rPr lang="en-US" altLang="zh-CN" dirty="0" err="1"/>
              <a:t>Kdtree</a:t>
            </a:r>
            <a:r>
              <a:rPr lang="en-US" altLang="zh-CN" dirty="0"/>
              <a:t> to accelerate DBSCAN clustering for non surface points in Lidar data to extract each type of point cloud, which improves the clustering speed by 20 times without data conversion.</a:t>
            </a:r>
          </a:p>
          <a:p>
            <a:pPr algn="just"/>
            <a:endParaRPr lang="en-US" altLang="zh-CN" dirty="0"/>
          </a:p>
          <a:p>
            <a:pPr algn="just"/>
            <a:endParaRPr lang="en-US" altLang="zh-CN" dirty="0"/>
          </a:p>
          <a:p>
            <a:pPr algn="just"/>
            <a:r>
              <a:rPr lang="zh-CN" altLang="en-US" dirty="0"/>
              <a:t>• </a:t>
            </a:r>
            <a:r>
              <a:rPr lang="en-US" altLang="zh-CN" dirty="0"/>
              <a:t>We added channel focus and point cloud focus modules. Finally, it is found that after the two attention mechanisms are applied to the global features in parallel, the important features can be extracted more effectively, and the final accuracy is 2.71% higher than that of the network without attention mechanism.</a:t>
            </a:r>
          </a:p>
          <a:p>
            <a:pPr algn="just"/>
            <a:endParaRPr lang="en-US" altLang="zh-CN" dirty="0"/>
          </a:p>
          <a:p>
            <a:pPr algn="just"/>
            <a:endParaRPr lang="zh-CN" altLang="en-US" dirty="0"/>
          </a:p>
        </p:txBody>
      </p:sp>
    </p:spTree>
    <p:extLst>
      <p:ext uri="{BB962C8B-B14F-4D97-AF65-F5344CB8AC3E}">
        <p14:creationId xmlns:p14="http://schemas.microsoft.com/office/powerpoint/2010/main" val="167752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050356-DCEB-40D1-B8D2-295A4937914E}"/>
              </a:ext>
            </a:extLst>
          </p:cNvPr>
          <p:cNvSpPr/>
          <p:nvPr/>
        </p:nvSpPr>
        <p:spPr>
          <a:xfrm>
            <a:off x="4750485" y="2882593"/>
            <a:ext cx="2348720" cy="769441"/>
          </a:xfrm>
          <a:prstGeom prst="rect">
            <a:avLst/>
          </a:prstGeom>
        </p:spPr>
        <p:txBody>
          <a:bodyPr wrap="none">
            <a:spAutoFit/>
          </a:bodyPr>
          <a:lstStyle/>
          <a:p>
            <a:r>
              <a:rPr lang="en-US" altLang="zh-CN" sz="4400" b="1" dirty="0">
                <a:solidFill>
                  <a:schemeClr val="bg1"/>
                </a:solidFill>
              </a:rPr>
              <a:t>Thanks!</a:t>
            </a:r>
            <a:endParaRPr lang="zh-CN" altLang="en-US" sz="4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dirty="0"/>
          </a:p>
        </p:txBody>
      </p:sp>
      <p:sp>
        <p:nvSpPr>
          <p:cNvPr id="3" name="矩形 2">
            <a:extLst>
              <a:ext uri="{FF2B5EF4-FFF2-40B4-BE49-F238E27FC236}">
                <a16:creationId xmlns:a16="http://schemas.microsoft.com/office/drawing/2014/main" id="{91A1F117-BADE-4641-9231-EC768B6D323D}"/>
              </a:ext>
            </a:extLst>
          </p:cNvPr>
          <p:cNvSpPr/>
          <p:nvPr/>
        </p:nvSpPr>
        <p:spPr>
          <a:xfrm>
            <a:off x="491520" y="461558"/>
            <a:ext cx="2574744" cy="584775"/>
          </a:xfrm>
          <a:prstGeom prst="rect">
            <a:avLst/>
          </a:prstGeom>
        </p:spPr>
        <p:txBody>
          <a:bodyPr wrap="none">
            <a:spAutoFit/>
          </a:bodyPr>
          <a:lstStyle/>
          <a:p>
            <a:r>
              <a:rPr lang="en-US" altLang="zh-CN" sz="3200" b="1" dirty="0"/>
              <a:t>Background</a:t>
            </a:r>
            <a:endParaRPr lang="zh-CN" altLang="en-US" sz="3200" b="1" dirty="0"/>
          </a:p>
        </p:txBody>
      </p:sp>
      <p:pic>
        <p:nvPicPr>
          <p:cNvPr id="1026" name="Picture 2" descr="https://p0.itc.cn/q_70/images03/20200806/17bef4fe1d42487f8aaa4d0ea14e2bae.png">
            <a:extLst>
              <a:ext uri="{FF2B5EF4-FFF2-40B4-BE49-F238E27FC236}">
                <a16:creationId xmlns:a16="http://schemas.microsoft.com/office/drawing/2014/main" id="{CE8CB8C1-35C4-49D5-9C35-FB6B779AE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69" y="2074357"/>
            <a:ext cx="5058095" cy="35623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729D887F-EC6B-4830-91A6-373C787B2D0B}"/>
              </a:ext>
            </a:extLst>
          </p:cNvPr>
          <p:cNvSpPr/>
          <p:nvPr/>
        </p:nvSpPr>
        <p:spPr>
          <a:xfrm>
            <a:off x="491520" y="1283022"/>
            <a:ext cx="7898004" cy="369332"/>
          </a:xfrm>
          <a:prstGeom prst="rect">
            <a:avLst/>
          </a:prstGeom>
        </p:spPr>
        <p:txBody>
          <a:bodyPr wrap="square">
            <a:spAutoFit/>
          </a:bodyPr>
          <a:lstStyle/>
          <a:p>
            <a:r>
              <a:rPr lang="en-US" altLang="zh-CN" dirty="0"/>
              <a:t>Target detection is the basic perception task of automatic driving</a:t>
            </a:r>
            <a:endParaRPr lang="zh-CN" altLang="en-US" dirty="0"/>
          </a:p>
        </p:txBody>
      </p:sp>
      <p:pic>
        <p:nvPicPr>
          <p:cNvPr id="5" name="图片 4">
            <a:extLst>
              <a:ext uri="{FF2B5EF4-FFF2-40B4-BE49-F238E27FC236}">
                <a16:creationId xmlns:a16="http://schemas.microsoft.com/office/drawing/2014/main" id="{56F73FC3-8435-4309-A689-1414FE207D19}"/>
              </a:ext>
            </a:extLst>
          </p:cNvPr>
          <p:cNvPicPr>
            <a:picLocks noChangeAspect="1"/>
          </p:cNvPicPr>
          <p:nvPr/>
        </p:nvPicPr>
        <p:blipFill rotWithShape="1">
          <a:blip r:embed="rId3"/>
          <a:srcRect l="36181" t="6912" b="47106"/>
          <a:stretch/>
        </p:blipFill>
        <p:spPr>
          <a:xfrm>
            <a:off x="5978769" y="2074357"/>
            <a:ext cx="5563862" cy="3562350"/>
          </a:xfrm>
          <a:prstGeom prst="rect">
            <a:avLst/>
          </a:prstGeom>
        </p:spPr>
      </p:pic>
      <p:sp>
        <p:nvSpPr>
          <p:cNvPr id="6" name="矩形 5">
            <a:extLst>
              <a:ext uri="{FF2B5EF4-FFF2-40B4-BE49-F238E27FC236}">
                <a16:creationId xmlns:a16="http://schemas.microsoft.com/office/drawing/2014/main" id="{AE00A04F-9151-4B06-BC29-955C91F44C2D}"/>
              </a:ext>
            </a:extLst>
          </p:cNvPr>
          <p:cNvSpPr/>
          <p:nvPr/>
        </p:nvSpPr>
        <p:spPr>
          <a:xfrm>
            <a:off x="2300670" y="5874044"/>
            <a:ext cx="1531188" cy="369332"/>
          </a:xfrm>
          <a:prstGeom prst="rect">
            <a:avLst/>
          </a:prstGeom>
        </p:spPr>
        <p:txBody>
          <a:bodyPr wrap="none">
            <a:spAutoFit/>
          </a:bodyPr>
          <a:lstStyle/>
          <a:p>
            <a:r>
              <a:rPr lang="zh-CN" altLang="en-US" dirty="0"/>
              <a:t>Image-based</a:t>
            </a:r>
          </a:p>
        </p:txBody>
      </p:sp>
      <p:sp>
        <p:nvSpPr>
          <p:cNvPr id="7" name="矩形 6">
            <a:extLst>
              <a:ext uri="{FF2B5EF4-FFF2-40B4-BE49-F238E27FC236}">
                <a16:creationId xmlns:a16="http://schemas.microsoft.com/office/drawing/2014/main" id="{73953780-9631-4F22-B679-069C363E4FFF}"/>
              </a:ext>
            </a:extLst>
          </p:cNvPr>
          <p:cNvSpPr/>
          <p:nvPr/>
        </p:nvSpPr>
        <p:spPr>
          <a:xfrm>
            <a:off x="7668030" y="5887442"/>
            <a:ext cx="2569934" cy="369332"/>
          </a:xfrm>
          <a:prstGeom prst="rect">
            <a:avLst/>
          </a:prstGeom>
        </p:spPr>
        <p:txBody>
          <a:bodyPr wrap="none">
            <a:spAutoFit/>
          </a:bodyPr>
          <a:lstStyle/>
          <a:p>
            <a:r>
              <a:rPr lang="zh-CN" altLang="en-US" dirty="0"/>
              <a:t>L</a:t>
            </a:r>
            <a:r>
              <a:rPr lang="en-US" altLang="zh-CN" dirty="0" err="1"/>
              <a:t>i</a:t>
            </a:r>
            <a:r>
              <a:rPr lang="zh-CN" altLang="en-US" dirty="0"/>
              <a:t>da</a:t>
            </a:r>
            <a:r>
              <a:rPr lang="en-US" altLang="zh-CN" dirty="0"/>
              <a:t>r</a:t>
            </a:r>
            <a:r>
              <a:rPr lang="zh-CN" altLang="en-US" dirty="0"/>
              <a:t> point cloud based</a:t>
            </a:r>
          </a:p>
        </p:txBody>
      </p:sp>
    </p:spTree>
    <p:extLst>
      <p:ext uri="{BB962C8B-B14F-4D97-AF65-F5344CB8AC3E}">
        <p14:creationId xmlns:p14="http://schemas.microsoft.com/office/powerpoint/2010/main" val="292628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DECAFC39-C2E0-464F-9276-EB26A8E474DE}"/>
              </a:ext>
            </a:extLst>
          </p:cNvPr>
          <p:cNvSpPr/>
          <p:nvPr/>
        </p:nvSpPr>
        <p:spPr>
          <a:xfrm>
            <a:off x="519958" y="448075"/>
            <a:ext cx="1664238" cy="584775"/>
          </a:xfrm>
          <a:prstGeom prst="rect">
            <a:avLst/>
          </a:prstGeom>
        </p:spPr>
        <p:txBody>
          <a:bodyPr wrap="none">
            <a:spAutoFit/>
          </a:bodyPr>
          <a:lstStyle/>
          <a:p>
            <a:r>
              <a:rPr lang="en-US" altLang="zh-CN" sz="3200" b="1" dirty="0"/>
              <a:t>Dataset</a:t>
            </a:r>
          </a:p>
        </p:txBody>
      </p:sp>
      <p:pic>
        <p:nvPicPr>
          <p:cNvPr id="2050" name="Picture 2" descr="https://img0.baidu.com/it/u=3160676721,4057371656&amp;fm=253&amp;fmt=auto&amp;app=138&amp;f=JPEG?w=768&amp;h=432">
            <a:extLst>
              <a:ext uri="{FF2B5EF4-FFF2-40B4-BE49-F238E27FC236}">
                <a16:creationId xmlns:a16="http://schemas.microsoft.com/office/drawing/2014/main" id="{BEBEB2CF-9FC5-46F9-BE75-4728ADBBE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196" y="2293435"/>
            <a:ext cx="7442125" cy="283736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F7896CBC-2955-431E-8EC4-AD5BA105F511}"/>
              </a:ext>
            </a:extLst>
          </p:cNvPr>
          <p:cNvSpPr/>
          <p:nvPr/>
        </p:nvSpPr>
        <p:spPr>
          <a:xfrm>
            <a:off x="696288" y="1267266"/>
            <a:ext cx="1311578" cy="400110"/>
          </a:xfrm>
          <a:prstGeom prst="rect">
            <a:avLst/>
          </a:prstGeom>
        </p:spPr>
        <p:txBody>
          <a:bodyPr wrap="none">
            <a:spAutoFit/>
          </a:bodyPr>
          <a:lstStyle/>
          <a:p>
            <a:r>
              <a:rPr lang="en-US" altLang="zh-CN" sz="2000" b="1" dirty="0"/>
              <a:t>1</a:t>
            </a:r>
            <a:r>
              <a:rPr lang="zh-CN" altLang="en-US" sz="2000" b="1" dirty="0"/>
              <a:t>、KITTI</a:t>
            </a:r>
            <a:r>
              <a:rPr lang="en-US" altLang="zh-CN" sz="2000" b="1" dirty="0"/>
              <a:t>:</a:t>
            </a:r>
            <a:endParaRPr lang="zh-CN" altLang="en-US" sz="2000" b="1" dirty="0"/>
          </a:p>
        </p:txBody>
      </p:sp>
      <p:sp>
        <p:nvSpPr>
          <p:cNvPr id="5" name="矩形 4">
            <a:extLst>
              <a:ext uri="{FF2B5EF4-FFF2-40B4-BE49-F238E27FC236}">
                <a16:creationId xmlns:a16="http://schemas.microsoft.com/office/drawing/2014/main" id="{6BE33B77-75E5-4B3C-834F-B8C2FAEF9A84}"/>
              </a:ext>
            </a:extLst>
          </p:cNvPr>
          <p:cNvSpPr/>
          <p:nvPr/>
        </p:nvSpPr>
        <p:spPr>
          <a:xfrm>
            <a:off x="2061754" y="1241073"/>
            <a:ext cx="7442125" cy="923330"/>
          </a:xfrm>
          <a:prstGeom prst="rect">
            <a:avLst/>
          </a:prstGeom>
        </p:spPr>
        <p:txBody>
          <a:bodyPr wrap="square">
            <a:spAutoFit/>
          </a:bodyPr>
          <a:lstStyle/>
          <a:p>
            <a:r>
              <a:rPr lang="zh-CN" altLang="en-US" dirty="0"/>
              <a:t>3D scenes are mainly used to label lidar point clouds. </a:t>
            </a:r>
            <a:endParaRPr lang="en-US" altLang="zh-CN" dirty="0"/>
          </a:p>
          <a:p>
            <a:endParaRPr lang="en-US" altLang="zh-CN" dirty="0"/>
          </a:p>
          <a:p>
            <a:r>
              <a:rPr lang="en-US" altLang="zh-CN" dirty="0"/>
              <a:t>There are four categories of cars, pedestrians, bicycles and misc.</a:t>
            </a:r>
            <a:endParaRPr lang="zh-CN" altLang="en-US" dirty="0"/>
          </a:p>
        </p:txBody>
      </p:sp>
      <p:sp>
        <p:nvSpPr>
          <p:cNvPr id="6" name="矩形 5">
            <a:extLst>
              <a:ext uri="{FF2B5EF4-FFF2-40B4-BE49-F238E27FC236}">
                <a16:creationId xmlns:a16="http://schemas.microsoft.com/office/drawing/2014/main" id="{1342067B-0050-465B-8C0A-CE4F89290363}"/>
              </a:ext>
            </a:extLst>
          </p:cNvPr>
          <p:cNvSpPr/>
          <p:nvPr/>
        </p:nvSpPr>
        <p:spPr>
          <a:xfrm>
            <a:off x="696288" y="5516135"/>
            <a:ext cx="2081019" cy="400110"/>
          </a:xfrm>
          <a:prstGeom prst="rect">
            <a:avLst/>
          </a:prstGeom>
        </p:spPr>
        <p:txBody>
          <a:bodyPr wrap="none">
            <a:spAutoFit/>
          </a:bodyPr>
          <a:lstStyle/>
          <a:p>
            <a:r>
              <a:rPr lang="en-US" altLang="zh-CN" sz="2000" b="1" dirty="0"/>
              <a:t>2</a:t>
            </a:r>
            <a:r>
              <a:rPr lang="zh-CN" altLang="en-US" sz="2000" b="1" dirty="0"/>
              <a:t>、</a:t>
            </a:r>
            <a:r>
              <a:rPr lang="en-US" altLang="zh-CN" sz="2000" b="1" dirty="0"/>
              <a:t>Modelnet40:</a:t>
            </a:r>
            <a:endParaRPr lang="zh-CN" altLang="en-US" sz="2000" b="1" dirty="0"/>
          </a:p>
        </p:txBody>
      </p:sp>
      <p:sp>
        <p:nvSpPr>
          <p:cNvPr id="7" name="矩形 6">
            <a:extLst>
              <a:ext uri="{FF2B5EF4-FFF2-40B4-BE49-F238E27FC236}">
                <a16:creationId xmlns:a16="http://schemas.microsoft.com/office/drawing/2014/main" id="{52BC58F5-FC59-4964-A86B-B4EEF2B712D6}"/>
              </a:ext>
            </a:extLst>
          </p:cNvPr>
          <p:cNvSpPr/>
          <p:nvPr/>
        </p:nvSpPr>
        <p:spPr>
          <a:xfrm>
            <a:off x="2857241" y="5546913"/>
            <a:ext cx="7943200" cy="369332"/>
          </a:xfrm>
          <a:prstGeom prst="rect">
            <a:avLst/>
          </a:prstGeom>
        </p:spPr>
        <p:txBody>
          <a:bodyPr wrap="none">
            <a:spAutoFit/>
          </a:bodyPr>
          <a:lstStyle/>
          <a:p>
            <a:r>
              <a:rPr lang="en-US" altLang="zh-CN" dirty="0"/>
              <a:t>CAD model containing about 40 object categories, suitable for classification.</a:t>
            </a:r>
            <a:endParaRPr lang="zh-CN" altLang="en-US" dirty="0"/>
          </a:p>
        </p:txBody>
      </p:sp>
    </p:spTree>
    <p:extLst>
      <p:ext uri="{BB962C8B-B14F-4D97-AF65-F5344CB8AC3E}">
        <p14:creationId xmlns:p14="http://schemas.microsoft.com/office/powerpoint/2010/main" val="345103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6E880F35-CAC0-4814-AD0F-FB051F54202A}"/>
              </a:ext>
            </a:extLst>
          </p:cNvPr>
          <p:cNvSpPr/>
          <p:nvPr/>
        </p:nvSpPr>
        <p:spPr>
          <a:xfrm>
            <a:off x="522517" y="562375"/>
            <a:ext cx="3188693" cy="400110"/>
          </a:xfrm>
          <a:prstGeom prst="rect">
            <a:avLst/>
          </a:prstGeom>
        </p:spPr>
        <p:txBody>
          <a:bodyPr wrap="none">
            <a:spAutoFit/>
          </a:bodyPr>
          <a:lstStyle/>
          <a:p>
            <a:r>
              <a:rPr lang="en-US" altLang="zh-CN" sz="2000" b="1" dirty="0"/>
              <a:t>Related work  &amp; problem</a:t>
            </a:r>
          </a:p>
        </p:txBody>
      </p:sp>
      <p:pic>
        <p:nvPicPr>
          <p:cNvPr id="1026" name="Picture 2" descr="https://pic2.zhimg.com/v2-b82ab8a18d046f3a8dad99c86088e0e1_r.jpg">
            <a:extLst>
              <a:ext uri="{FF2B5EF4-FFF2-40B4-BE49-F238E27FC236}">
                <a16:creationId xmlns:a16="http://schemas.microsoft.com/office/drawing/2014/main" id="{812459BC-A72F-4D38-8226-123CD7F88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49" y="2705836"/>
            <a:ext cx="4476750" cy="216217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4F8E001A-28B2-467F-BE7E-AD80CB83EEBC}"/>
              </a:ext>
            </a:extLst>
          </p:cNvPr>
          <p:cNvPicPr>
            <a:picLocks noChangeAspect="1"/>
          </p:cNvPicPr>
          <p:nvPr/>
        </p:nvPicPr>
        <p:blipFill rotWithShape="1">
          <a:blip r:embed="rId3"/>
          <a:srcRect b="10179"/>
          <a:stretch/>
        </p:blipFill>
        <p:spPr>
          <a:xfrm>
            <a:off x="6096000" y="2009244"/>
            <a:ext cx="5518412" cy="3555361"/>
          </a:xfrm>
          <a:prstGeom prst="rect">
            <a:avLst/>
          </a:prstGeom>
        </p:spPr>
      </p:pic>
      <p:sp>
        <p:nvSpPr>
          <p:cNvPr id="7" name="矩形 6">
            <a:extLst>
              <a:ext uri="{FF2B5EF4-FFF2-40B4-BE49-F238E27FC236}">
                <a16:creationId xmlns:a16="http://schemas.microsoft.com/office/drawing/2014/main" id="{3AE49458-22EF-42BA-99EA-199F57407603}"/>
              </a:ext>
            </a:extLst>
          </p:cNvPr>
          <p:cNvSpPr/>
          <p:nvPr/>
        </p:nvSpPr>
        <p:spPr>
          <a:xfrm>
            <a:off x="2006326" y="1464829"/>
            <a:ext cx="1749197" cy="369332"/>
          </a:xfrm>
          <a:prstGeom prst="rect">
            <a:avLst/>
          </a:prstGeom>
        </p:spPr>
        <p:txBody>
          <a:bodyPr wrap="none">
            <a:spAutoFit/>
          </a:bodyPr>
          <a:lstStyle/>
          <a:p>
            <a:r>
              <a:rPr lang="zh-CN" altLang="en-US" dirty="0"/>
              <a:t>3D voxelization</a:t>
            </a:r>
          </a:p>
        </p:txBody>
      </p:sp>
      <p:sp>
        <p:nvSpPr>
          <p:cNvPr id="8" name="矩形 7">
            <a:extLst>
              <a:ext uri="{FF2B5EF4-FFF2-40B4-BE49-F238E27FC236}">
                <a16:creationId xmlns:a16="http://schemas.microsoft.com/office/drawing/2014/main" id="{CFAE3AE0-941D-40A3-B1E9-AB290F9C80F3}"/>
              </a:ext>
            </a:extLst>
          </p:cNvPr>
          <p:cNvSpPr/>
          <p:nvPr/>
        </p:nvSpPr>
        <p:spPr>
          <a:xfrm>
            <a:off x="7657629" y="1381667"/>
            <a:ext cx="1680973" cy="369332"/>
          </a:xfrm>
          <a:prstGeom prst="rect">
            <a:avLst/>
          </a:prstGeom>
        </p:spPr>
        <p:txBody>
          <a:bodyPr wrap="none">
            <a:spAutoFit/>
          </a:bodyPr>
          <a:lstStyle/>
          <a:p>
            <a:r>
              <a:rPr lang="zh-CN" altLang="en-US" dirty="0"/>
              <a:t>2D Aerial View</a:t>
            </a:r>
          </a:p>
        </p:txBody>
      </p:sp>
    </p:spTree>
    <p:extLst>
      <p:ext uri="{BB962C8B-B14F-4D97-AF65-F5344CB8AC3E}">
        <p14:creationId xmlns:p14="http://schemas.microsoft.com/office/powerpoint/2010/main" val="237286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6E880F35-CAC0-4814-AD0F-FB051F54202A}"/>
              </a:ext>
            </a:extLst>
          </p:cNvPr>
          <p:cNvSpPr/>
          <p:nvPr/>
        </p:nvSpPr>
        <p:spPr>
          <a:xfrm>
            <a:off x="522517" y="562375"/>
            <a:ext cx="3188693" cy="400110"/>
          </a:xfrm>
          <a:prstGeom prst="rect">
            <a:avLst/>
          </a:prstGeom>
        </p:spPr>
        <p:txBody>
          <a:bodyPr wrap="none">
            <a:spAutoFit/>
          </a:bodyPr>
          <a:lstStyle/>
          <a:p>
            <a:r>
              <a:rPr lang="en-US" altLang="zh-CN" sz="2000" b="1" dirty="0"/>
              <a:t>Related work  &amp; problem</a:t>
            </a:r>
          </a:p>
        </p:txBody>
      </p:sp>
      <p:pic>
        <p:nvPicPr>
          <p:cNvPr id="5" name="图片 4">
            <a:extLst>
              <a:ext uri="{FF2B5EF4-FFF2-40B4-BE49-F238E27FC236}">
                <a16:creationId xmlns:a16="http://schemas.microsoft.com/office/drawing/2014/main" id="{5AE7BB0C-BD66-41D5-AC1C-629B8688E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643" y="2312076"/>
            <a:ext cx="9432761" cy="3565058"/>
          </a:xfrm>
          <a:prstGeom prst="rect">
            <a:avLst/>
          </a:prstGeom>
        </p:spPr>
      </p:pic>
      <p:sp>
        <p:nvSpPr>
          <p:cNvPr id="6" name="矩形 5">
            <a:extLst>
              <a:ext uri="{FF2B5EF4-FFF2-40B4-BE49-F238E27FC236}">
                <a16:creationId xmlns:a16="http://schemas.microsoft.com/office/drawing/2014/main" id="{4E0D3F8E-0F41-4AD2-8494-1E1AF56E4635}"/>
              </a:ext>
            </a:extLst>
          </p:cNvPr>
          <p:cNvSpPr/>
          <p:nvPr/>
        </p:nvSpPr>
        <p:spPr>
          <a:xfrm>
            <a:off x="882516" y="1452614"/>
            <a:ext cx="2274983" cy="369332"/>
          </a:xfrm>
          <a:prstGeom prst="rect">
            <a:avLst/>
          </a:prstGeom>
          <a:noFill/>
        </p:spPr>
        <p:txBody>
          <a:bodyPr wrap="none" lIns="91440" tIns="45720" rIns="91440" bIns="45720">
            <a:spAutoFit/>
          </a:bodyPr>
          <a:lstStyle/>
          <a:p>
            <a:pPr algn="ctr"/>
            <a:r>
              <a:rPr lang="en-US" altLang="zh-CN" b="1" cap="none" spc="0" dirty="0" err="1">
                <a:ln w="0"/>
                <a:solidFill>
                  <a:schemeClr val="tx1"/>
                </a:solidFill>
                <a:effectLst>
                  <a:outerShdw blurRad="38100" dist="19050" dir="2700000" algn="tl" rotWithShape="0">
                    <a:schemeClr val="dk1">
                      <a:alpha val="40000"/>
                    </a:schemeClr>
                  </a:outerShdw>
                </a:effectLst>
              </a:rPr>
              <a:t>PointNet</a:t>
            </a:r>
            <a:r>
              <a:rPr lang="en-US" altLang="zh-CN" b="1" cap="none" spc="0" dirty="0">
                <a:ln w="0"/>
                <a:solidFill>
                  <a:schemeClr val="tx1"/>
                </a:solidFill>
                <a:effectLst>
                  <a:outerShdw blurRad="38100" dist="19050" dir="2700000" algn="tl" rotWithShape="0">
                    <a:schemeClr val="dk1">
                      <a:alpha val="40000"/>
                    </a:schemeClr>
                  </a:outerShdw>
                </a:effectLst>
              </a:rPr>
              <a:t> structure:</a:t>
            </a:r>
            <a:endParaRPr lang="zh-CN" altLang="en-US"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2865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dirty="0"/>
          </a:p>
        </p:txBody>
      </p:sp>
      <p:sp>
        <p:nvSpPr>
          <p:cNvPr id="3" name="矩形 2">
            <a:extLst>
              <a:ext uri="{FF2B5EF4-FFF2-40B4-BE49-F238E27FC236}">
                <a16:creationId xmlns:a16="http://schemas.microsoft.com/office/drawing/2014/main" id="{6E880F35-CAC0-4814-AD0F-FB051F54202A}"/>
              </a:ext>
            </a:extLst>
          </p:cNvPr>
          <p:cNvSpPr/>
          <p:nvPr/>
        </p:nvSpPr>
        <p:spPr>
          <a:xfrm>
            <a:off x="522517" y="562375"/>
            <a:ext cx="3188693" cy="400110"/>
          </a:xfrm>
          <a:prstGeom prst="rect">
            <a:avLst/>
          </a:prstGeom>
        </p:spPr>
        <p:txBody>
          <a:bodyPr wrap="none">
            <a:spAutoFit/>
          </a:bodyPr>
          <a:lstStyle/>
          <a:p>
            <a:r>
              <a:rPr lang="en-US" altLang="zh-CN" sz="2000" b="1" dirty="0"/>
              <a:t>Related work  &amp; problem</a:t>
            </a:r>
          </a:p>
        </p:txBody>
      </p:sp>
      <p:pic>
        <p:nvPicPr>
          <p:cNvPr id="8" name="图片 7">
            <a:extLst>
              <a:ext uri="{FF2B5EF4-FFF2-40B4-BE49-F238E27FC236}">
                <a16:creationId xmlns:a16="http://schemas.microsoft.com/office/drawing/2014/main" id="{92D2BDAA-FCEE-4D3B-A0B8-9289FD36A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39" y="2040751"/>
            <a:ext cx="8508922" cy="3916572"/>
          </a:xfrm>
          <a:prstGeom prst="rect">
            <a:avLst/>
          </a:prstGeom>
        </p:spPr>
      </p:pic>
      <p:sp>
        <p:nvSpPr>
          <p:cNvPr id="9" name="矩形 8">
            <a:extLst>
              <a:ext uri="{FF2B5EF4-FFF2-40B4-BE49-F238E27FC236}">
                <a16:creationId xmlns:a16="http://schemas.microsoft.com/office/drawing/2014/main" id="{3D1BF698-5669-44DD-B714-48F5077AE1B8}"/>
              </a:ext>
            </a:extLst>
          </p:cNvPr>
          <p:cNvSpPr/>
          <p:nvPr/>
        </p:nvSpPr>
        <p:spPr>
          <a:xfrm>
            <a:off x="906211" y="1233595"/>
            <a:ext cx="2804999" cy="369332"/>
          </a:xfrm>
          <a:prstGeom prst="rect">
            <a:avLst/>
          </a:prstGeom>
        </p:spPr>
        <p:txBody>
          <a:bodyPr wrap="none">
            <a:spAutoFit/>
          </a:bodyPr>
          <a:lstStyle/>
          <a:p>
            <a:r>
              <a:rPr lang="en-US" altLang="zh-CN" b="1" dirty="0"/>
              <a:t>Dual Attention Network:</a:t>
            </a:r>
          </a:p>
        </p:txBody>
      </p:sp>
    </p:spTree>
    <p:extLst>
      <p:ext uri="{BB962C8B-B14F-4D97-AF65-F5344CB8AC3E}">
        <p14:creationId xmlns:p14="http://schemas.microsoft.com/office/powerpoint/2010/main" val="9022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a:xfrm>
            <a:off x="311741" y="433007"/>
            <a:ext cx="2299272" cy="461665"/>
          </a:xfrm>
        </p:spPr>
        <p:txBody>
          <a:bodyPr>
            <a:normAutofit fontScale="90000"/>
          </a:bodyPr>
          <a:lstStyle/>
          <a:p>
            <a:endParaRPr lang="zh-CN" altLang="en-US" dirty="0"/>
          </a:p>
        </p:txBody>
      </p:sp>
      <p:sp>
        <p:nvSpPr>
          <p:cNvPr id="3" name="矩形 2">
            <a:extLst>
              <a:ext uri="{FF2B5EF4-FFF2-40B4-BE49-F238E27FC236}">
                <a16:creationId xmlns:a16="http://schemas.microsoft.com/office/drawing/2014/main" id="{5E30AB3A-30A5-4F46-9A5D-AEE2B479512B}"/>
              </a:ext>
            </a:extLst>
          </p:cNvPr>
          <p:cNvSpPr/>
          <p:nvPr/>
        </p:nvSpPr>
        <p:spPr>
          <a:xfrm>
            <a:off x="401203" y="329805"/>
            <a:ext cx="2381458" cy="461665"/>
          </a:xfrm>
          <a:prstGeom prst="rect">
            <a:avLst/>
          </a:prstGeom>
        </p:spPr>
        <p:txBody>
          <a:bodyPr wrap="square">
            <a:spAutoFit/>
          </a:bodyPr>
          <a:lstStyle/>
          <a:p>
            <a:r>
              <a:rPr lang="en-US" altLang="zh-CN" sz="2400" b="1" dirty="0"/>
              <a:t>Improvement</a:t>
            </a:r>
          </a:p>
        </p:txBody>
      </p:sp>
      <p:grpSp>
        <p:nvGrpSpPr>
          <p:cNvPr id="92" name="组合 91">
            <a:extLst>
              <a:ext uri="{FF2B5EF4-FFF2-40B4-BE49-F238E27FC236}">
                <a16:creationId xmlns:a16="http://schemas.microsoft.com/office/drawing/2014/main" id="{47A09B39-1709-4F75-9FB6-AD81A28FEA72}"/>
              </a:ext>
            </a:extLst>
          </p:cNvPr>
          <p:cNvGrpSpPr/>
          <p:nvPr/>
        </p:nvGrpSpPr>
        <p:grpSpPr>
          <a:xfrm>
            <a:off x="2254318" y="805082"/>
            <a:ext cx="6751999" cy="5830854"/>
            <a:chOff x="2263110" y="819599"/>
            <a:chExt cx="6751999" cy="5830854"/>
          </a:xfrm>
        </p:grpSpPr>
        <p:sp>
          <p:nvSpPr>
            <p:cNvPr id="5" name="Google Shape;355;p22">
              <a:extLst>
                <a:ext uri="{FF2B5EF4-FFF2-40B4-BE49-F238E27FC236}">
                  <a16:creationId xmlns:a16="http://schemas.microsoft.com/office/drawing/2014/main" id="{46AB0AB3-18DA-4465-AE0F-694E5106DE79}"/>
                </a:ext>
              </a:extLst>
            </p:cNvPr>
            <p:cNvSpPr/>
            <p:nvPr/>
          </p:nvSpPr>
          <p:spPr>
            <a:xfrm>
              <a:off x="2263110" y="1254040"/>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7;p22">
              <a:extLst>
                <a:ext uri="{FF2B5EF4-FFF2-40B4-BE49-F238E27FC236}">
                  <a16:creationId xmlns:a16="http://schemas.microsoft.com/office/drawing/2014/main" id="{0D5BBDFD-62F4-4AF5-902B-5189029CF618}"/>
                </a:ext>
              </a:extLst>
            </p:cNvPr>
            <p:cNvSpPr/>
            <p:nvPr/>
          </p:nvSpPr>
          <p:spPr>
            <a:xfrm>
              <a:off x="2508616" y="3492632"/>
              <a:ext cx="1567602" cy="451948"/>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a:solidFill>
                    <a:srgbClr val="666666"/>
                  </a:solidFill>
                </a:rPr>
                <a:t>Extract the point cloud in the box</a:t>
              </a:r>
              <a:endParaRPr sz="1100" dirty="0">
                <a:solidFill>
                  <a:srgbClr val="666666"/>
                </a:solidFill>
              </a:endParaRPr>
            </a:p>
          </p:txBody>
        </p:sp>
        <p:sp>
          <p:nvSpPr>
            <p:cNvPr id="7" name="Google Shape;358;p22">
              <a:extLst>
                <a:ext uri="{FF2B5EF4-FFF2-40B4-BE49-F238E27FC236}">
                  <a16:creationId xmlns:a16="http://schemas.microsoft.com/office/drawing/2014/main" id="{23CFFA66-EDA4-47AC-930B-DC1DDFB82BDE}"/>
                </a:ext>
              </a:extLst>
            </p:cNvPr>
            <p:cNvSpPr/>
            <p:nvPr/>
          </p:nvSpPr>
          <p:spPr>
            <a:xfrm>
              <a:off x="6042587" y="6389698"/>
              <a:ext cx="1008315" cy="252997"/>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err="1">
                  <a:solidFill>
                    <a:srgbClr val="666666"/>
                  </a:solidFill>
                </a:rPr>
                <a:t>pedestrain</a:t>
              </a:r>
              <a:endParaRPr sz="1100" dirty="0">
                <a:solidFill>
                  <a:srgbClr val="666666"/>
                </a:solidFill>
              </a:endParaRPr>
            </a:p>
          </p:txBody>
        </p:sp>
        <p:cxnSp>
          <p:nvCxnSpPr>
            <p:cNvPr id="8" name="Google Shape;361;p22">
              <a:extLst>
                <a:ext uri="{FF2B5EF4-FFF2-40B4-BE49-F238E27FC236}">
                  <a16:creationId xmlns:a16="http://schemas.microsoft.com/office/drawing/2014/main" id="{A92087CD-F2FD-4A71-82D9-705BBC479999}"/>
                </a:ext>
              </a:extLst>
            </p:cNvPr>
            <p:cNvCxnSpPr>
              <a:cxnSpLocks/>
              <a:stCxn id="9" idx="2"/>
              <a:endCxn id="6" idx="0"/>
            </p:cNvCxnSpPr>
            <p:nvPr/>
          </p:nvCxnSpPr>
          <p:spPr>
            <a:xfrm>
              <a:off x="3292417" y="3277710"/>
              <a:ext cx="0" cy="214922"/>
            </a:xfrm>
            <a:prstGeom prst="straightConnector1">
              <a:avLst/>
            </a:prstGeom>
            <a:noFill/>
            <a:ln w="9525" cap="flat" cmpd="sng">
              <a:solidFill>
                <a:schemeClr val="dk2"/>
              </a:solidFill>
              <a:prstDash val="solid"/>
              <a:round/>
              <a:headEnd type="none" w="med" len="med"/>
              <a:tailEnd type="triangle" w="med" len="med"/>
            </a:ln>
          </p:spPr>
        </p:cxnSp>
        <p:sp>
          <p:nvSpPr>
            <p:cNvPr id="9" name="Google Shape;365;p22">
              <a:extLst>
                <a:ext uri="{FF2B5EF4-FFF2-40B4-BE49-F238E27FC236}">
                  <a16:creationId xmlns:a16="http://schemas.microsoft.com/office/drawing/2014/main" id="{4D0661D8-4A3B-46E2-8415-897F284A8184}"/>
                </a:ext>
              </a:extLst>
            </p:cNvPr>
            <p:cNvSpPr/>
            <p:nvPr/>
          </p:nvSpPr>
          <p:spPr>
            <a:xfrm>
              <a:off x="2508616" y="2900565"/>
              <a:ext cx="1567602" cy="377145"/>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a:solidFill>
                    <a:srgbClr val="666666"/>
                  </a:solidFill>
                </a:rPr>
                <a:t>Filter remote categories</a:t>
              </a:r>
              <a:endParaRPr sz="1100" dirty="0">
                <a:solidFill>
                  <a:srgbClr val="666666"/>
                </a:solidFill>
              </a:endParaRPr>
            </a:p>
          </p:txBody>
        </p:sp>
        <p:sp>
          <p:nvSpPr>
            <p:cNvPr id="10" name="Google Shape;377;p22">
              <a:extLst>
                <a:ext uri="{FF2B5EF4-FFF2-40B4-BE49-F238E27FC236}">
                  <a16:creationId xmlns:a16="http://schemas.microsoft.com/office/drawing/2014/main" id="{2FF07B2B-E76C-479D-A875-9649CD7435F0}"/>
                </a:ext>
              </a:extLst>
            </p:cNvPr>
            <p:cNvSpPr/>
            <p:nvPr/>
          </p:nvSpPr>
          <p:spPr>
            <a:xfrm>
              <a:off x="5803971" y="1258013"/>
              <a:ext cx="2724937" cy="471945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 name="Google Shape;393;p22">
              <a:extLst>
                <a:ext uri="{FF2B5EF4-FFF2-40B4-BE49-F238E27FC236}">
                  <a16:creationId xmlns:a16="http://schemas.microsoft.com/office/drawing/2014/main" id="{809FA74F-F0BF-420E-96D4-A4A5D506FD52}"/>
                </a:ext>
              </a:extLst>
            </p:cNvPr>
            <p:cNvCxnSpPr>
              <a:cxnSpLocks/>
              <a:stCxn id="15" idx="2"/>
              <a:endCxn id="13" idx="0"/>
            </p:cNvCxnSpPr>
            <p:nvPr/>
          </p:nvCxnSpPr>
          <p:spPr>
            <a:xfrm flipH="1">
              <a:off x="3292417" y="2158274"/>
              <a:ext cx="3607" cy="179023"/>
            </a:xfrm>
            <a:prstGeom prst="straightConnector1">
              <a:avLst/>
            </a:prstGeom>
            <a:noFill/>
            <a:ln w="9525" cap="flat" cmpd="sng">
              <a:solidFill>
                <a:schemeClr val="dk2"/>
              </a:solidFill>
              <a:prstDash val="solid"/>
              <a:round/>
              <a:headEnd type="none" w="med" len="med"/>
              <a:tailEnd type="triangle" w="med" len="med"/>
            </a:ln>
          </p:spPr>
        </p:cxnSp>
        <p:cxnSp>
          <p:nvCxnSpPr>
            <p:cNvPr id="12" name="Google Shape;396;p22">
              <a:extLst>
                <a:ext uri="{FF2B5EF4-FFF2-40B4-BE49-F238E27FC236}">
                  <a16:creationId xmlns:a16="http://schemas.microsoft.com/office/drawing/2014/main" id="{3354E91F-CFAA-4091-BEAF-D2037DF72BB0}"/>
                </a:ext>
              </a:extLst>
            </p:cNvPr>
            <p:cNvCxnSpPr>
              <a:cxnSpLocks/>
              <a:stCxn id="13" idx="2"/>
              <a:endCxn id="9" idx="0"/>
            </p:cNvCxnSpPr>
            <p:nvPr/>
          </p:nvCxnSpPr>
          <p:spPr>
            <a:xfrm>
              <a:off x="3292417" y="2695429"/>
              <a:ext cx="0" cy="205136"/>
            </a:xfrm>
            <a:prstGeom prst="straightConnector1">
              <a:avLst/>
            </a:prstGeom>
            <a:noFill/>
            <a:ln w="9525" cap="flat" cmpd="sng">
              <a:solidFill>
                <a:schemeClr val="dk2"/>
              </a:solidFill>
              <a:prstDash val="solid"/>
              <a:round/>
              <a:headEnd type="none" w="med" len="med"/>
              <a:tailEnd type="triangle" w="med" len="med"/>
            </a:ln>
          </p:spPr>
        </p:cxnSp>
        <p:sp>
          <p:nvSpPr>
            <p:cNvPr id="13" name="Google Shape;397;p22">
              <a:extLst>
                <a:ext uri="{FF2B5EF4-FFF2-40B4-BE49-F238E27FC236}">
                  <a16:creationId xmlns:a16="http://schemas.microsoft.com/office/drawing/2014/main" id="{AF8546DD-A817-4868-B2C0-19AD4B5B9444}"/>
                </a:ext>
              </a:extLst>
            </p:cNvPr>
            <p:cNvSpPr/>
            <p:nvPr/>
          </p:nvSpPr>
          <p:spPr>
            <a:xfrm>
              <a:off x="2508616" y="2337297"/>
              <a:ext cx="1567602" cy="358132"/>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err="1">
                  <a:solidFill>
                    <a:srgbClr val="666666"/>
                  </a:solidFill>
                </a:rPr>
                <a:t>Kdtree</a:t>
              </a:r>
              <a:r>
                <a:rPr lang="en-US" sz="1100" dirty="0">
                  <a:solidFill>
                    <a:srgbClr val="666666"/>
                  </a:solidFill>
                </a:rPr>
                <a:t>-DBSCAN clustering</a:t>
              </a:r>
              <a:endParaRPr sz="1100" dirty="0">
                <a:solidFill>
                  <a:srgbClr val="666666"/>
                </a:solidFill>
              </a:endParaRPr>
            </a:p>
          </p:txBody>
        </p:sp>
        <p:cxnSp>
          <p:nvCxnSpPr>
            <p:cNvPr id="14" name="Google Shape;401;p22">
              <a:extLst>
                <a:ext uri="{FF2B5EF4-FFF2-40B4-BE49-F238E27FC236}">
                  <a16:creationId xmlns:a16="http://schemas.microsoft.com/office/drawing/2014/main" id="{89C51077-D597-4338-9BE7-43CB42B57714}"/>
                </a:ext>
              </a:extLst>
            </p:cNvPr>
            <p:cNvCxnSpPr>
              <a:cxnSpLocks/>
              <a:stCxn id="39" idx="2"/>
            </p:cNvCxnSpPr>
            <p:nvPr/>
          </p:nvCxnSpPr>
          <p:spPr>
            <a:xfrm rot="5400000">
              <a:off x="5952222" y="5325575"/>
              <a:ext cx="587702" cy="1611362"/>
            </a:xfrm>
            <a:prstGeom prst="bentConnector3">
              <a:avLst>
                <a:gd name="adj1" fmla="val 47119"/>
              </a:avLst>
            </a:prstGeom>
            <a:noFill/>
            <a:ln w="9525" cap="flat" cmpd="sng">
              <a:solidFill>
                <a:schemeClr val="dk2"/>
              </a:solidFill>
              <a:prstDash val="solid"/>
              <a:round/>
              <a:headEnd type="none" w="med" len="med"/>
              <a:tailEnd type="triangle" w="med" len="med"/>
            </a:ln>
          </p:spPr>
        </p:cxnSp>
        <p:sp>
          <p:nvSpPr>
            <p:cNvPr id="15" name="Google Shape;403;p22">
              <a:extLst>
                <a:ext uri="{FF2B5EF4-FFF2-40B4-BE49-F238E27FC236}">
                  <a16:creationId xmlns:a16="http://schemas.microsoft.com/office/drawing/2014/main" id="{62AD7396-8230-4641-96FD-CD6C9E525049}"/>
                </a:ext>
              </a:extLst>
            </p:cNvPr>
            <p:cNvSpPr/>
            <p:nvPr/>
          </p:nvSpPr>
          <p:spPr>
            <a:xfrm>
              <a:off x="2512223" y="1781509"/>
              <a:ext cx="1567602" cy="376764"/>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a:solidFill>
                    <a:srgbClr val="666666"/>
                  </a:solidFill>
                </a:rPr>
                <a:t> RANSAC </a:t>
              </a:r>
              <a:r>
                <a:rPr lang="en-US" altLang="zh-CN" sz="1100" dirty="0">
                  <a:solidFill>
                    <a:srgbClr val="666666"/>
                  </a:solidFill>
                </a:rPr>
                <a:t>g</a:t>
              </a:r>
              <a:r>
                <a:rPr lang="en-US" sz="1100" dirty="0">
                  <a:solidFill>
                    <a:srgbClr val="666666"/>
                  </a:solidFill>
                </a:rPr>
                <a:t>round segmentation</a:t>
              </a:r>
              <a:endParaRPr sz="1100" dirty="0">
                <a:solidFill>
                  <a:srgbClr val="666666"/>
                </a:solidFill>
              </a:endParaRPr>
            </a:p>
          </p:txBody>
        </p:sp>
        <p:sp>
          <p:nvSpPr>
            <p:cNvPr id="16" name="Google Shape;404;p22">
              <a:extLst>
                <a:ext uri="{FF2B5EF4-FFF2-40B4-BE49-F238E27FC236}">
                  <a16:creationId xmlns:a16="http://schemas.microsoft.com/office/drawing/2014/main" id="{5755E642-B213-45AC-8243-44F0794AD976}"/>
                </a:ext>
              </a:extLst>
            </p:cNvPr>
            <p:cNvSpPr/>
            <p:nvPr/>
          </p:nvSpPr>
          <p:spPr>
            <a:xfrm>
              <a:off x="2508616" y="1421940"/>
              <a:ext cx="1567602" cy="192097"/>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altLang="zh-CN" sz="1100" dirty="0">
                  <a:solidFill>
                    <a:srgbClr val="666666"/>
                  </a:solidFill>
                </a:rPr>
                <a:t>Input point cloud</a:t>
              </a:r>
              <a:endParaRPr sz="1100" dirty="0">
                <a:solidFill>
                  <a:srgbClr val="666666"/>
                </a:solidFill>
              </a:endParaRPr>
            </a:p>
          </p:txBody>
        </p:sp>
        <p:cxnSp>
          <p:nvCxnSpPr>
            <p:cNvPr id="17" name="Google Shape;405;p22">
              <a:extLst>
                <a:ext uri="{FF2B5EF4-FFF2-40B4-BE49-F238E27FC236}">
                  <a16:creationId xmlns:a16="http://schemas.microsoft.com/office/drawing/2014/main" id="{5D52E7C9-6629-44AB-A549-DD2D8D77538E}"/>
                </a:ext>
              </a:extLst>
            </p:cNvPr>
            <p:cNvCxnSpPr>
              <a:cxnSpLocks/>
              <a:stCxn id="16" idx="2"/>
              <a:endCxn id="15" idx="0"/>
            </p:cNvCxnSpPr>
            <p:nvPr/>
          </p:nvCxnSpPr>
          <p:spPr>
            <a:xfrm>
              <a:off x="3292417" y="1614037"/>
              <a:ext cx="3607" cy="167472"/>
            </a:xfrm>
            <a:prstGeom prst="straightConnector1">
              <a:avLst/>
            </a:prstGeom>
            <a:noFill/>
            <a:ln w="9525" cap="flat" cmpd="sng">
              <a:solidFill>
                <a:schemeClr val="dk2"/>
              </a:solidFill>
              <a:prstDash val="solid"/>
              <a:round/>
              <a:headEnd type="none" w="med" len="med"/>
              <a:tailEnd type="triangle" w="med" len="med"/>
            </a:ln>
          </p:spPr>
        </p:cxnSp>
        <p:cxnSp>
          <p:nvCxnSpPr>
            <p:cNvPr id="18" name="Google Shape;406;p22">
              <a:extLst>
                <a:ext uri="{FF2B5EF4-FFF2-40B4-BE49-F238E27FC236}">
                  <a16:creationId xmlns:a16="http://schemas.microsoft.com/office/drawing/2014/main" id="{2FC76C32-1064-4BDE-ADD8-023484F9AADD}"/>
                </a:ext>
              </a:extLst>
            </p:cNvPr>
            <p:cNvCxnSpPr>
              <a:stCxn id="16" idx="2"/>
              <a:endCxn id="16" idx="2"/>
            </p:cNvCxnSpPr>
            <p:nvPr/>
          </p:nvCxnSpPr>
          <p:spPr>
            <a:xfrm>
              <a:off x="3292417" y="1614037"/>
              <a:ext cx="0" cy="0"/>
            </a:xfrm>
            <a:prstGeom prst="straightConnector1">
              <a:avLst/>
            </a:prstGeom>
            <a:noFill/>
            <a:ln w="9525" cap="flat" cmpd="sng">
              <a:solidFill>
                <a:schemeClr val="dk2"/>
              </a:solidFill>
              <a:prstDash val="solid"/>
              <a:round/>
              <a:headEnd type="none" w="med" len="med"/>
              <a:tailEnd type="none" w="med" len="med"/>
            </a:ln>
          </p:spPr>
        </p:cxnSp>
        <p:sp>
          <p:nvSpPr>
            <p:cNvPr id="19" name="Google Shape;370;p22">
              <a:extLst>
                <a:ext uri="{FF2B5EF4-FFF2-40B4-BE49-F238E27FC236}">
                  <a16:creationId xmlns:a16="http://schemas.microsoft.com/office/drawing/2014/main" id="{655570ED-0D25-4F9D-9A8A-D355AEBAF484}"/>
                </a:ext>
              </a:extLst>
            </p:cNvPr>
            <p:cNvSpPr/>
            <p:nvPr/>
          </p:nvSpPr>
          <p:spPr>
            <a:xfrm>
              <a:off x="6913656" y="2288090"/>
              <a:ext cx="247120" cy="199297"/>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solidFill>
                    <a:srgbClr val="666666"/>
                  </a:solidFill>
                </a:rPr>
                <a:t>X</a:t>
              </a:r>
              <a:endParaRPr dirty="0">
                <a:solidFill>
                  <a:srgbClr val="666666"/>
                </a:solidFill>
              </a:endParaRPr>
            </a:p>
          </p:txBody>
        </p:sp>
        <p:sp>
          <p:nvSpPr>
            <p:cNvPr id="20" name="Google Shape;378;p22">
              <a:extLst>
                <a:ext uri="{FF2B5EF4-FFF2-40B4-BE49-F238E27FC236}">
                  <a16:creationId xmlns:a16="http://schemas.microsoft.com/office/drawing/2014/main" id="{D99E6962-F16B-43D3-BED1-0273857FDFF8}"/>
                </a:ext>
              </a:extLst>
            </p:cNvPr>
            <p:cNvSpPr/>
            <p:nvPr/>
          </p:nvSpPr>
          <p:spPr>
            <a:xfrm>
              <a:off x="6375462" y="2785555"/>
              <a:ext cx="1337686" cy="32347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MLP</a:t>
              </a:r>
            </a:p>
            <a:p>
              <a:pPr marL="0" lvl="0" indent="0" algn="ctr" rtl="0">
                <a:spcBef>
                  <a:spcPts val="0"/>
                </a:spcBef>
                <a:spcAft>
                  <a:spcPts val="0"/>
                </a:spcAft>
                <a:buNone/>
              </a:pPr>
              <a:r>
                <a:rPr lang="zh-CN" altLang="en-US" sz="1100" dirty="0">
                  <a:solidFill>
                    <a:srgbClr val="666666"/>
                  </a:solidFill>
                </a:rPr>
                <a:t>（</a:t>
              </a:r>
              <a:r>
                <a:rPr lang="en-US" altLang="zh-CN" sz="1100" dirty="0">
                  <a:solidFill>
                    <a:srgbClr val="666666"/>
                  </a:solidFill>
                </a:rPr>
                <a:t>64</a:t>
              </a:r>
              <a:r>
                <a:rPr lang="zh-CN" altLang="en-US" sz="1100" dirty="0">
                  <a:solidFill>
                    <a:srgbClr val="666666"/>
                  </a:solidFill>
                </a:rPr>
                <a:t>，</a:t>
              </a:r>
              <a:r>
                <a:rPr lang="en-US" altLang="zh-CN" sz="1100" dirty="0">
                  <a:solidFill>
                    <a:srgbClr val="666666"/>
                  </a:solidFill>
                </a:rPr>
                <a:t>64</a:t>
              </a:r>
              <a:r>
                <a:rPr lang="zh-CN" altLang="en-US" sz="1100" dirty="0">
                  <a:solidFill>
                    <a:srgbClr val="666666"/>
                  </a:solidFill>
                </a:rPr>
                <a:t>）</a:t>
              </a:r>
              <a:endParaRPr sz="1100" dirty="0">
                <a:solidFill>
                  <a:srgbClr val="666666"/>
                </a:solidFill>
              </a:endParaRPr>
            </a:p>
          </p:txBody>
        </p:sp>
        <p:sp>
          <p:nvSpPr>
            <p:cNvPr id="21" name="Google Shape;380;p22">
              <a:extLst>
                <a:ext uri="{FF2B5EF4-FFF2-40B4-BE49-F238E27FC236}">
                  <a16:creationId xmlns:a16="http://schemas.microsoft.com/office/drawing/2014/main" id="{B338993F-C62B-4B8B-B10E-7686E40E88F8}"/>
                </a:ext>
              </a:extLst>
            </p:cNvPr>
            <p:cNvSpPr/>
            <p:nvPr/>
          </p:nvSpPr>
          <p:spPr>
            <a:xfrm>
              <a:off x="6311135" y="819599"/>
              <a:ext cx="1337686" cy="366046"/>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a:solidFill>
                    <a:srgbClr val="666666"/>
                  </a:solidFill>
                </a:rPr>
                <a:t>Each cluster of point clouds </a:t>
              </a:r>
              <a:r>
                <a:rPr lang="en-US" altLang="zh-CN" sz="1100" dirty="0">
                  <a:solidFill>
                    <a:srgbClr val="666666"/>
                  </a:solidFill>
                </a:rPr>
                <a:t>NX3</a:t>
              </a:r>
              <a:endParaRPr sz="1100" dirty="0">
                <a:solidFill>
                  <a:srgbClr val="666666"/>
                </a:solidFill>
              </a:endParaRPr>
            </a:p>
          </p:txBody>
        </p:sp>
        <p:cxnSp>
          <p:nvCxnSpPr>
            <p:cNvPr id="22" name="Google Shape;381;p22">
              <a:extLst>
                <a:ext uri="{FF2B5EF4-FFF2-40B4-BE49-F238E27FC236}">
                  <a16:creationId xmlns:a16="http://schemas.microsoft.com/office/drawing/2014/main" id="{127BB724-3163-4BB4-B9A6-F6029E804CE8}"/>
                </a:ext>
              </a:extLst>
            </p:cNvPr>
            <p:cNvCxnSpPr>
              <a:cxnSpLocks/>
              <a:stCxn id="110" idx="2"/>
              <a:endCxn id="19" idx="0"/>
            </p:cNvCxnSpPr>
            <p:nvPr/>
          </p:nvCxnSpPr>
          <p:spPr>
            <a:xfrm>
              <a:off x="7029610" y="1951553"/>
              <a:ext cx="7606" cy="336537"/>
            </a:xfrm>
            <a:prstGeom prst="straightConnector1">
              <a:avLst/>
            </a:prstGeom>
            <a:noFill/>
            <a:ln w="9525" cap="flat" cmpd="sng">
              <a:solidFill>
                <a:schemeClr val="dk2"/>
              </a:solidFill>
              <a:prstDash val="solid"/>
              <a:round/>
              <a:headEnd type="none" w="med" len="med"/>
              <a:tailEnd type="triangle" w="med" len="med"/>
            </a:ln>
          </p:spPr>
        </p:cxnSp>
        <p:sp>
          <p:nvSpPr>
            <p:cNvPr id="25" name="Google Shape;390;p22">
              <a:extLst>
                <a:ext uri="{FF2B5EF4-FFF2-40B4-BE49-F238E27FC236}">
                  <a16:creationId xmlns:a16="http://schemas.microsoft.com/office/drawing/2014/main" id="{1EC764AD-E72C-4869-B79F-5BCFC82EEB39}"/>
                </a:ext>
              </a:extLst>
            </p:cNvPr>
            <p:cNvSpPr/>
            <p:nvPr/>
          </p:nvSpPr>
          <p:spPr>
            <a:xfrm>
              <a:off x="7781817" y="2205277"/>
              <a:ext cx="571032" cy="14731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T-Net</a:t>
              </a:r>
              <a:endParaRPr sz="1100" dirty="0">
                <a:solidFill>
                  <a:srgbClr val="666666"/>
                </a:solidFill>
              </a:endParaRPr>
            </a:p>
          </p:txBody>
        </p:sp>
        <p:cxnSp>
          <p:nvCxnSpPr>
            <p:cNvPr id="26" name="Google Shape;394;p22">
              <a:extLst>
                <a:ext uri="{FF2B5EF4-FFF2-40B4-BE49-F238E27FC236}">
                  <a16:creationId xmlns:a16="http://schemas.microsoft.com/office/drawing/2014/main" id="{E2B5A31E-490A-423B-9471-8A99D7E8FD66}"/>
                </a:ext>
              </a:extLst>
            </p:cNvPr>
            <p:cNvCxnSpPr>
              <a:cxnSpLocks/>
              <a:stCxn id="20" idx="2"/>
            </p:cNvCxnSpPr>
            <p:nvPr/>
          </p:nvCxnSpPr>
          <p:spPr>
            <a:xfrm flipH="1">
              <a:off x="7035303" y="3109025"/>
              <a:ext cx="9002" cy="336114"/>
            </a:xfrm>
            <a:prstGeom prst="straightConnector1">
              <a:avLst/>
            </a:prstGeom>
            <a:noFill/>
            <a:ln w="9525" cap="flat" cmpd="sng">
              <a:solidFill>
                <a:schemeClr val="dk2"/>
              </a:solidFill>
              <a:prstDash val="solid"/>
              <a:round/>
              <a:headEnd type="none" w="med" len="med"/>
              <a:tailEnd type="triangle" w="med" len="med"/>
            </a:ln>
          </p:spPr>
        </p:cxnSp>
        <p:cxnSp>
          <p:nvCxnSpPr>
            <p:cNvPr id="27" name="Google Shape;395;p22">
              <a:extLst>
                <a:ext uri="{FF2B5EF4-FFF2-40B4-BE49-F238E27FC236}">
                  <a16:creationId xmlns:a16="http://schemas.microsoft.com/office/drawing/2014/main" id="{A55084D3-C93D-4E78-87B6-09ACE973E9CE}"/>
                </a:ext>
              </a:extLst>
            </p:cNvPr>
            <p:cNvCxnSpPr>
              <a:cxnSpLocks/>
              <a:stCxn id="19" idx="4"/>
              <a:endCxn id="20" idx="0"/>
            </p:cNvCxnSpPr>
            <p:nvPr/>
          </p:nvCxnSpPr>
          <p:spPr>
            <a:xfrm>
              <a:off x="7037216" y="2487387"/>
              <a:ext cx="7089" cy="298168"/>
            </a:xfrm>
            <a:prstGeom prst="straightConnector1">
              <a:avLst/>
            </a:prstGeom>
            <a:noFill/>
            <a:ln w="9525" cap="flat" cmpd="sng">
              <a:solidFill>
                <a:schemeClr val="dk2"/>
              </a:solidFill>
              <a:prstDash val="solid"/>
              <a:round/>
              <a:headEnd type="none" w="med" len="med"/>
              <a:tailEnd type="triangle" w="med" len="med"/>
            </a:ln>
          </p:spPr>
        </p:cxnSp>
        <p:cxnSp>
          <p:nvCxnSpPr>
            <p:cNvPr id="28" name="Google Shape;398;p22">
              <a:extLst>
                <a:ext uri="{FF2B5EF4-FFF2-40B4-BE49-F238E27FC236}">
                  <a16:creationId xmlns:a16="http://schemas.microsoft.com/office/drawing/2014/main" id="{2A1664BB-58F0-4BCB-80E2-107F98F49AEF}"/>
                </a:ext>
              </a:extLst>
            </p:cNvPr>
            <p:cNvCxnSpPr>
              <a:cxnSpLocks/>
              <a:stCxn id="25" idx="2"/>
              <a:endCxn id="19" idx="6"/>
            </p:cNvCxnSpPr>
            <p:nvPr/>
          </p:nvCxnSpPr>
          <p:spPr>
            <a:xfrm rot="5400000">
              <a:off x="7596479" y="1916885"/>
              <a:ext cx="35152" cy="906557"/>
            </a:xfrm>
            <a:prstGeom prst="bentConnector2">
              <a:avLst/>
            </a:prstGeom>
            <a:noFill/>
            <a:ln w="9525" cap="flat" cmpd="sng">
              <a:solidFill>
                <a:schemeClr val="dk2"/>
              </a:solidFill>
              <a:prstDash val="solid"/>
              <a:round/>
              <a:headEnd type="none" w="med" len="med"/>
              <a:tailEnd type="triangle" w="med" len="med"/>
            </a:ln>
          </p:spPr>
        </p:cxnSp>
        <p:cxnSp>
          <p:nvCxnSpPr>
            <p:cNvPr id="29" name="Google Shape;402;p22">
              <a:extLst>
                <a:ext uri="{FF2B5EF4-FFF2-40B4-BE49-F238E27FC236}">
                  <a16:creationId xmlns:a16="http://schemas.microsoft.com/office/drawing/2014/main" id="{534165CC-0820-44E3-A6D7-1663B85B90C9}"/>
                </a:ext>
              </a:extLst>
            </p:cNvPr>
            <p:cNvCxnSpPr>
              <a:cxnSpLocks/>
            </p:cNvCxnSpPr>
            <p:nvPr/>
          </p:nvCxnSpPr>
          <p:spPr>
            <a:xfrm>
              <a:off x="7036404" y="2085910"/>
              <a:ext cx="1027289" cy="110453"/>
            </a:xfrm>
            <a:prstGeom prst="bentConnector2">
              <a:avLst/>
            </a:prstGeom>
            <a:noFill/>
            <a:ln w="9525" cap="flat" cmpd="sng">
              <a:solidFill>
                <a:schemeClr val="dk2"/>
              </a:solidFill>
              <a:prstDash val="solid"/>
              <a:round/>
              <a:headEnd type="none" w="med" len="med"/>
              <a:tailEnd type="triangle" w="med" len="med"/>
            </a:ln>
          </p:spPr>
        </p:cxnSp>
        <p:sp>
          <p:nvSpPr>
            <p:cNvPr id="31" name="Google Shape;390;p22">
              <a:extLst>
                <a:ext uri="{FF2B5EF4-FFF2-40B4-BE49-F238E27FC236}">
                  <a16:creationId xmlns:a16="http://schemas.microsoft.com/office/drawing/2014/main" id="{DCFBAA91-BB88-400A-86CB-F5F90D30532D}"/>
                </a:ext>
              </a:extLst>
            </p:cNvPr>
            <p:cNvSpPr/>
            <p:nvPr/>
          </p:nvSpPr>
          <p:spPr>
            <a:xfrm>
              <a:off x="7781817" y="3311321"/>
              <a:ext cx="571032" cy="147311"/>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T-Net</a:t>
              </a:r>
              <a:endParaRPr sz="1100" dirty="0">
                <a:solidFill>
                  <a:srgbClr val="666666"/>
                </a:solidFill>
              </a:endParaRPr>
            </a:p>
          </p:txBody>
        </p:sp>
        <p:cxnSp>
          <p:nvCxnSpPr>
            <p:cNvPr id="32" name="Google Shape;398;p22">
              <a:extLst>
                <a:ext uri="{FF2B5EF4-FFF2-40B4-BE49-F238E27FC236}">
                  <a16:creationId xmlns:a16="http://schemas.microsoft.com/office/drawing/2014/main" id="{9F784993-04F7-4E67-B7D7-450148312A58}"/>
                </a:ext>
              </a:extLst>
            </p:cNvPr>
            <p:cNvCxnSpPr>
              <a:cxnSpLocks/>
              <a:stCxn id="31" idx="2"/>
            </p:cNvCxnSpPr>
            <p:nvPr/>
          </p:nvCxnSpPr>
          <p:spPr>
            <a:xfrm rot="5400000">
              <a:off x="7576874" y="3053541"/>
              <a:ext cx="85368" cy="895550"/>
            </a:xfrm>
            <a:prstGeom prst="bentConnector2">
              <a:avLst/>
            </a:prstGeom>
            <a:noFill/>
            <a:ln w="9525" cap="flat" cmpd="sng">
              <a:solidFill>
                <a:schemeClr val="dk2"/>
              </a:solidFill>
              <a:prstDash val="solid"/>
              <a:round/>
              <a:headEnd type="none" w="med" len="med"/>
              <a:tailEnd type="triangle" w="med" len="med"/>
            </a:ln>
          </p:spPr>
        </p:cxnSp>
        <p:cxnSp>
          <p:nvCxnSpPr>
            <p:cNvPr id="33" name="Google Shape;402;p22">
              <a:extLst>
                <a:ext uri="{FF2B5EF4-FFF2-40B4-BE49-F238E27FC236}">
                  <a16:creationId xmlns:a16="http://schemas.microsoft.com/office/drawing/2014/main" id="{61DE74D1-1EFB-4CBD-BAB9-DD634D6DB1F9}"/>
                </a:ext>
              </a:extLst>
            </p:cNvPr>
            <p:cNvCxnSpPr>
              <a:cxnSpLocks/>
            </p:cNvCxnSpPr>
            <p:nvPr/>
          </p:nvCxnSpPr>
          <p:spPr>
            <a:xfrm>
              <a:off x="7054234" y="3173841"/>
              <a:ext cx="988798" cy="113074"/>
            </a:xfrm>
            <a:prstGeom prst="bentConnector2">
              <a:avLst/>
            </a:prstGeom>
            <a:noFill/>
            <a:ln w="9525" cap="flat" cmpd="sng">
              <a:solidFill>
                <a:schemeClr val="dk2"/>
              </a:solidFill>
              <a:prstDash val="solid"/>
              <a:round/>
              <a:headEnd type="none" w="med" len="med"/>
              <a:tailEnd type="triangle" w="med" len="med"/>
            </a:ln>
          </p:spPr>
        </p:cxnSp>
        <p:sp>
          <p:nvSpPr>
            <p:cNvPr id="35" name="Google Shape;378;p22">
              <a:extLst>
                <a:ext uri="{FF2B5EF4-FFF2-40B4-BE49-F238E27FC236}">
                  <a16:creationId xmlns:a16="http://schemas.microsoft.com/office/drawing/2014/main" id="{00E518F0-0C87-481C-BB01-726DDA2D5390}"/>
                </a:ext>
              </a:extLst>
            </p:cNvPr>
            <p:cNvSpPr/>
            <p:nvPr/>
          </p:nvSpPr>
          <p:spPr>
            <a:xfrm>
              <a:off x="6395326" y="3976175"/>
              <a:ext cx="1337686" cy="32347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MLP</a:t>
              </a:r>
            </a:p>
            <a:p>
              <a:pPr marL="0" lvl="0" indent="0" algn="ctr" rtl="0">
                <a:spcBef>
                  <a:spcPts val="0"/>
                </a:spcBef>
                <a:spcAft>
                  <a:spcPts val="0"/>
                </a:spcAft>
                <a:buNone/>
              </a:pPr>
              <a:r>
                <a:rPr lang="zh-CN" altLang="en-US" sz="1100" dirty="0">
                  <a:solidFill>
                    <a:srgbClr val="666666"/>
                  </a:solidFill>
                </a:rPr>
                <a:t>（</a:t>
              </a:r>
              <a:r>
                <a:rPr lang="en-US" altLang="zh-CN" sz="1100" dirty="0">
                  <a:solidFill>
                    <a:srgbClr val="666666"/>
                  </a:solidFill>
                </a:rPr>
                <a:t>64</a:t>
              </a:r>
              <a:r>
                <a:rPr lang="zh-CN" altLang="en-US" sz="1100" dirty="0">
                  <a:solidFill>
                    <a:srgbClr val="666666"/>
                  </a:solidFill>
                </a:rPr>
                <a:t>，</a:t>
              </a:r>
              <a:r>
                <a:rPr lang="en-US" altLang="zh-CN" sz="1100" dirty="0">
                  <a:solidFill>
                    <a:srgbClr val="666666"/>
                  </a:solidFill>
                </a:rPr>
                <a:t>128</a:t>
              </a:r>
              <a:r>
                <a:rPr lang="zh-CN" altLang="en-US" sz="1100" dirty="0">
                  <a:solidFill>
                    <a:srgbClr val="666666"/>
                  </a:solidFill>
                </a:rPr>
                <a:t>，</a:t>
              </a:r>
              <a:r>
                <a:rPr lang="en-US" altLang="zh-CN" sz="1100" dirty="0">
                  <a:solidFill>
                    <a:srgbClr val="666666"/>
                  </a:solidFill>
                </a:rPr>
                <a:t>1024</a:t>
              </a:r>
              <a:r>
                <a:rPr lang="zh-CN" altLang="en-US" sz="1100" dirty="0">
                  <a:solidFill>
                    <a:srgbClr val="666666"/>
                  </a:solidFill>
                </a:rPr>
                <a:t>）</a:t>
              </a:r>
              <a:endParaRPr sz="1100" dirty="0">
                <a:solidFill>
                  <a:srgbClr val="666666"/>
                </a:solidFill>
              </a:endParaRPr>
            </a:p>
          </p:txBody>
        </p:sp>
        <p:cxnSp>
          <p:nvCxnSpPr>
            <p:cNvPr id="37" name="Google Shape;387;p22">
              <a:extLst>
                <a:ext uri="{FF2B5EF4-FFF2-40B4-BE49-F238E27FC236}">
                  <a16:creationId xmlns:a16="http://schemas.microsoft.com/office/drawing/2014/main" id="{CB244FB0-7494-419F-9D6D-A1268A60C657}"/>
                </a:ext>
              </a:extLst>
            </p:cNvPr>
            <p:cNvCxnSpPr>
              <a:cxnSpLocks/>
              <a:stCxn id="138" idx="4"/>
            </p:cNvCxnSpPr>
            <p:nvPr/>
          </p:nvCxnSpPr>
          <p:spPr>
            <a:xfrm>
              <a:off x="7038565" y="3662711"/>
              <a:ext cx="1239" cy="320782"/>
            </a:xfrm>
            <a:prstGeom prst="straightConnector1">
              <a:avLst/>
            </a:prstGeom>
            <a:noFill/>
            <a:ln w="9525" cap="flat" cmpd="sng">
              <a:solidFill>
                <a:schemeClr val="dk2"/>
              </a:solidFill>
              <a:prstDash val="solid"/>
              <a:round/>
              <a:headEnd type="none" w="med" len="med"/>
              <a:tailEnd type="triangle" w="med" len="med"/>
            </a:ln>
          </p:spPr>
        </p:cxnSp>
        <p:cxnSp>
          <p:nvCxnSpPr>
            <p:cNvPr id="38" name="Google Shape;394;p22">
              <a:extLst>
                <a:ext uri="{FF2B5EF4-FFF2-40B4-BE49-F238E27FC236}">
                  <a16:creationId xmlns:a16="http://schemas.microsoft.com/office/drawing/2014/main" id="{9BBC3019-E5D0-4812-8052-B1D0659BB608}"/>
                </a:ext>
              </a:extLst>
            </p:cNvPr>
            <p:cNvCxnSpPr>
              <a:cxnSpLocks/>
              <a:stCxn id="35" idx="2"/>
              <a:endCxn id="40" idx="0"/>
            </p:cNvCxnSpPr>
            <p:nvPr/>
          </p:nvCxnSpPr>
          <p:spPr>
            <a:xfrm flipH="1">
              <a:off x="7060535" y="4299645"/>
              <a:ext cx="3634" cy="146144"/>
            </a:xfrm>
            <a:prstGeom prst="straightConnector1">
              <a:avLst/>
            </a:prstGeom>
            <a:noFill/>
            <a:ln w="9525" cap="flat" cmpd="sng">
              <a:solidFill>
                <a:schemeClr val="dk2"/>
              </a:solidFill>
              <a:prstDash val="solid"/>
              <a:round/>
              <a:headEnd type="none" w="med" len="med"/>
              <a:tailEnd type="triangle" w="med" len="med"/>
            </a:ln>
          </p:spPr>
        </p:cxnSp>
        <p:sp>
          <p:nvSpPr>
            <p:cNvPr id="39" name="Google Shape;378;p22">
              <a:extLst>
                <a:ext uri="{FF2B5EF4-FFF2-40B4-BE49-F238E27FC236}">
                  <a16:creationId xmlns:a16="http://schemas.microsoft.com/office/drawing/2014/main" id="{C26DA01C-D6F1-4BF3-B44F-0E7121D7414D}"/>
                </a:ext>
              </a:extLst>
            </p:cNvPr>
            <p:cNvSpPr/>
            <p:nvPr/>
          </p:nvSpPr>
          <p:spPr>
            <a:xfrm>
              <a:off x="6382911" y="5461000"/>
              <a:ext cx="1337686" cy="376405"/>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MLP</a:t>
              </a:r>
            </a:p>
            <a:p>
              <a:pPr marL="0" lvl="0" indent="0" algn="ctr" rtl="0">
                <a:spcBef>
                  <a:spcPts val="0"/>
                </a:spcBef>
                <a:spcAft>
                  <a:spcPts val="0"/>
                </a:spcAft>
                <a:buNone/>
              </a:pPr>
              <a:r>
                <a:rPr lang="zh-CN" altLang="en-US" sz="1100" dirty="0">
                  <a:solidFill>
                    <a:srgbClr val="666666"/>
                  </a:solidFill>
                </a:rPr>
                <a:t>（</a:t>
              </a:r>
              <a:r>
                <a:rPr lang="en-US" altLang="zh-CN" sz="1100" dirty="0">
                  <a:solidFill>
                    <a:srgbClr val="666666"/>
                  </a:solidFill>
                </a:rPr>
                <a:t>512</a:t>
              </a:r>
              <a:r>
                <a:rPr lang="zh-CN" altLang="en-US" sz="1100" dirty="0">
                  <a:solidFill>
                    <a:srgbClr val="666666"/>
                  </a:solidFill>
                </a:rPr>
                <a:t>，</a:t>
              </a:r>
              <a:r>
                <a:rPr lang="en-US" altLang="zh-CN" sz="1100" dirty="0">
                  <a:solidFill>
                    <a:srgbClr val="666666"/>
                  </a:solidFill>
                </a:rPr>
                <a:t>256</a:t>
              </a:r>
              <a:r>
                <a:rPr lang="zh-CN" altLang="en-US" sz="1100" dirty="0">
                  <a:solidFill>
                    <a:srgbClr val="666666"/>
                  </a:solidFill>
                </a:rPr>
                <a:t>，</a:t>
              </a:r>
              <a:r>
                <a:rPr lang="en-US" altLang="zh-CN" sz="1100" dirty="0">
                  <a:solidFill>
                    <a:srgbClr val="666666"/>
                  </a:solidFill>
                </a:rPr>
                <a:t>4</a:t>
              </a:r>
              <a:r>
                <a:rPr lang="zh-CN" altLang="en-US" sz="1100" dirty="0">
                  <a:solidFill>
                    <a:srgbClr val="666666"/>
                  </a:solidFill>
                </a:rPr>
                <a:t>）</a:t>
              </a:r>
              <a:endParaRPr sz="1100" dirty="0">
                <a:solidFill>
                  <a:srgbClr val="666666"/>
                </a:solidFill>
              </a:endParaRPr>
            </a:p>
          </p:txBody>
        </p:sp>
        <p:sp>
          <p:nvSpPr>
            <p:cNvPr id="40" name="Google Shape;386;p22">
              <a:extLst>
                <a:ext uri="{FF2B5EF4-FFF2-40B4-BE49-F238E27FC236}">
                  <a16:creationId xmlns:a16="http://schemas.microsoft.com/office/drawing/2014/main" id="{416BBD43-3906-45F2-AD29-80B1B9AB32E3}"/>
                </a:ext>
              </a:extLst>
            </p:cNvPr>
            <p:cNvSpPr/>
            <p:nvPr/>
          </p:nvSpPr>
          <p:spPr>
            <a:xfrm>
              <a:off x="6391692" y="4445789"/>
              <a:ext cx="1337686" cy="188114"/>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G</a:t>
              </a:r>
              <a:r>
                <a:rPr lang="en-US" altLang="zh-CN" sz="1100" dirty="0">
                  <a:solidFill>
                    <a:srgbClr val="666666"/>
                  </a:solidFill>
                </a:rPr>
                <a:t>lobal feature</a:t>
              </a:r>
              <a:endParaRPr sz="1100" dirty="0">
                <a:solidFill>
                  <a:srgbClr val="666666"/>
                </a:solidFill>
              </a:endParaRPr>
            </a:p>
          </p:txBody>
        </p:sp>
        <p:sp>
          <p:nvSpPr>
            <p:cNvPr id="42" name="Google Shape;358;p22">
              <a:extLst>
                <a:ext uri="{FF2B5EF4-FFF2-40B4-BE49-F238E27FC236}">
                  <a16:creationId xmlns:a16="http://schemas.microsoft.com/office/drawing/2014/main" id="{ADF1EC28-1B1A-4963-9634-61040B4391BB}"/>
                </a:ext>
              </a:extLst>
            </p:cNvPr>
            <p:cNvSpPr/>
            <p:nvPr/>
          </p:nvSpPr>
          <p:spPr>
            <a:xfrm>
              <a:off x="5043428" y="6388225"/>
              <a:ext cx="793919" cy="262228"/>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a:solidFill>
                    <a:srgbClr val="666666"/>
                  </a:solidFill>
                </a:rPr>
                <a:t>car</a:t>
              </a:r>
              <a:endParaRPr sz="1100" dirty="0">
                <a:solidFill>
                  <a:srgbClr val="666666"/>
                </a:solidFill>
              </a:endParaRPr>
            </a:p>
          </p:txBody>
        </p:sp>
        <p:sp>
          <p:nvSpPr>
            <p:cNvPr id="43" name="Google Shape;358;p22">
              <a:extLst>
                <a:ext uri="{FF2B5EF4-FFF2-40B4-BE49-F238E27FC236}">
                  <a16:creationId xmlns:a16="http://schemas.microsoft.com/office/drawing/2014/main" id="{5E2FAAC0-433F-4491-B128-07211CDDD403}"/>
                </a:ext>
              </a:extLst>
            </p:cNvPr>
            <p:cNvSpPr/>
            <p:nvPr/>
          </p:nvSpPr>
          <p:spPr>
            <a:xfrm>
              <a:off x="7341336" y="6397901"/>
              <a:ext cx="699265" cy="230522"/>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a:solidFill>
                    <a:srgbClr val="666666"/>
                  </a:solidFill>
                </a:rPr>
                <a:t>cyclist</a:t>
              </a:r>
              <a:endParaRPr sz="1100" dirty="0">
                <a:solidFill>
                  <a:srgbClr val="666666"/>
                </a:solidFill>
              </a:endParaRPr>
            </a:p>
          </p:txBody>
        </p:sp>
        <p:sp>
          <p:nvSpPr>
            <p:cNvPr id="44" name="Google Shape;358;p22">
              <a:extLst>
                <a:ext uri="{FF2B5EF4-FFF2-40B4-BE49-F238E27FC236}">
                  <a16:creationId xmlns:a16="http://schemas.microsoft.com/office/drawing/2014/main" id="{A96A89C6-137C-4D5B-AFC7-4A3B8F0CE766}"/>
                </a:ext>
              </a:extLst>
            </p:cNvPr>
            <p:cNvSpPr/>
            <p:nvPr/>
          </p:nvSpPr>
          <p:spPr>
            <a:xfrm>
              <a:off x="8315844" y="6395919"/>
              <a:ext cx="699265" cy="207519"/>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100" dirty="0" err="1">
                  <a:solidFill>
                    <a:srgbClr val="666666"/>
                  </a:solidFill>
                </a:rPr>
                <a:t>misc</a:t>
              </a:r>
              <a:endParaRPr sz="1100" dirty="0">
                <a:solidFill>
                  <a:srgbClr val="666666"/>
                </a:solidFill>
              </a:endParaRPr>
            </a:p>
          </p:txBody>
        </p:sp>
        <p:cxnSp>
          <p:nvCxnSpPr>
            <p:cNvPr id="45" name="Google Shape;401;p22">
              <a:extLst>
                <a:ext uri="{FF2B5EF4-FFF2-40B4-BE49-F238E27FC236}">
                  <a16:creationId xmlns:a16="http://schemas.microsoft.com/office/drawing/2014/main" id="{D1A6FDC6-C59C-482F-B65A-A6D445FF5156}"/>
                </a:ext>
              </a:extLst>
            </p:cNvPr>
            <p:cNvCxnSpPr>
              <a:cxnSpLocks/>
              <a:stCxn id="39" idx="2"/>
            </p:cNvCxnSpPr>
            <p:nvPr/>
          </p:nvCxnSpPr>
          <p:spPr>
            <a:xfrm rot="5400000">
              <a:off x="6505313" y="5878840"/>
              <a:ext cx="587876" cy="505006"/>
            </a:xfrm>
            <a:prstGeom prst="bentConnector3">
              <a:avLst>
                <a:gd name="adj1" fmla="val 47120"/>
              </a:avLst>
            </a:prstGeom>
            <a:noFill/>
            <a:ln w="9525" cap="flat" cmpd="sng">
              <a:solidFill>
                <a:schemeClr val="dk2"/>
              </a:solidFill>
              <a:prstDash val="solid"/>
              <a:round/>
              <a:headEnd type="none" w="med" len="med"/>
              <a:tailEnd type="triangle" w="med" len="med"/>
            </a:ln>
          </p:spPr>
        </p:cxnSp>
        <p:cxnSp>
          <p:nvCxnSpPr>
            <p:cNvPr id="46" name="Google Shape;401;p22">
              <a:extLst>
                <a:ext uri="{FF2B5EF4-FFF2-40B4-BE49-F238E27FC236}">
                  <a16:creationId xmlns:a16="http://schemas.microsoft.com/office/drawing/2014/main" id="{9DC2AC06-089E-4770-9168-10C1480061AE}"/>
                </a:ext>
              </a:extLst>
            </p:cNvPr>
            <p:cNvCxnSpPr>
              <a:cxnSpLocks/>
              <a:stCxn id="39" idx="2"/>
              <a:endCxn id="43" idx="0"/>
            </p:cNvCxnSpPr>
            <p:nvPr/>
          </p:nvCxnSpPr>
          <p:spPr>
            <a:xfrm rot="16200000" flipH="1">
              <a:off x="7091113" y="5798045"/>
              <a:ext cx="560496" cy="639215"/>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47" name="Google Shape;401;p22">
              <a:extLst>
                <a:ext uri="{FF2B5EF4-FFF2-40B4-BE49-F238E27FC236}">
                  <a16:creationId xmlns:a16="http://schemas.microsoft.com/office/drawing/2014/main" id="{31E37EDF-371B-4813-AA74-050C44D1DE21}"/>
                </a:ext>
              </a:extLst>
            </p:cNvPr>
            <p:cNvCxnSpPr>
              <a:cxnSpLocks/>
              <a:stCxn id="39" idx="2"/>
              <a:endCxn id="44" idx="0"/>
            </p:cNvCxnSpPr>
            <p:nvPr/>
          </p:nvCxnSpPr>
          <p:spPr>
            <a:xfrm rot="16200000" flipH="1">
              <a:off x="7579358" y="5309800"/>
              <a:ext cx="558514" cy="1613723"/>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48" name="Google Shape;402;p22">
              <a:extLst>
                <a:ext uri="{FF2B5EF4-FFF2-40B4-BE49-F238E27FC236}">
                  <a16:creationId xmlns:a16="http://schemas.microsoft.com/office/drawing/2014/main" id="{3BF9A2D3-AE50-420F-9161-61259E4207E3}"/>
                </a:ext>
              </a:extLst>
            </p:cNvPr>
            <p:cNvCxnSpPr>
              <a:cxnSpLocks/>
              <a:stCxn id="82" idx="2"/>
              <a:endCxn id="21" idx="0"/>
            </p:cNvCxnSpPr>
            <p:nvPr/>
          </p:nvCxnSpPr>
          <p:spPr>
            <a:xfrm rot="5400000" flipH="1" flipV="1">
              <a:off x="3195203" y="916812"/>
              <a:ext cx="3881987" cy="3687561"/>
            </a:xfrm>
            <a:prstGeom prst="bentConnector5">
              <a:avLst>
                <a:gd name="adj1" fmla="val -5889"/>
                <a:gd name="adj2" fmla="val 50051"/>
                <a:gd name="adj3" fmla="val 105889"/>
              </a:avLst>
            </a:prstGeom>
            <a:noFill/>
            <a:ln w="9525" cap="flat" cmpd="sng">
              <a:solidFill>
                <a:schemeClr val="dk2"/>
              </a:solidFill>
              <a:prstDash val="solid"/>
              <a:round/>
              <a:headEnd type="none" w="med" len="med"/>
              <a:tailEnd type="triangle" w="med" len="med"/>
            </a:ln>
          </p:spPr>
        </p:cxnSp>
        <p:sp>
          <p:nvSpPr>
            <p:cNvPr id="110" name="Google Shape;378;p22">
              <a:extLst>
                <a:ext uri="{FF2B5EF4-FFF2-40B4-BE49-F238E27FC236}">
                  <a16:creationId xmlns:a16="http://schemas.microsoft.com/office/drawing/2014/main" id="{47212A97-0C93-4C1C-8E35-AF61EF88E5B6}"/>
                </a:ext>
              </a:extLst>
            </p:cNvPr>
            <p:cNvSpPr/>
            <p:nvPr/>
          </p:nvSpPr>
          <p:spPr>
            <a:xfrm>
              <a:off x="6367931" y="1444655"/>
              <a:ext cx="1323357" cy="506898"/>
            </a:xfrm>
            <a:prstGeom prst="roundRect">
              <a:avLst>
                <a:gd name="adj" fmla="val 16667"/>
              </a:avLst>
            </a:prstGeom>
            <a:solidFill>
              <a:srgbClr val="FFFFCC"/>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Dual  Attention mechanism</a:t>
              </a:r>
              <a:endParaRPr sz="1100" dirty="0">
                <a:solidFill>
                  <a:srgbClr val="666666"/>
                </a:solidFill>
              </a:endParaRPr>
            </a:p>
          </p:txBody>
        </p:sp>
        <p:cxnSp>
          <p:nvCxnSpPr>
            <p:cNvPr id="125" name="Google Shape;381;p22">
              <a:extLst>
                <a:ext uri="{FF2B5EF4-FFF2-40B4-BE49-F238E27FC236}">
                  <a16:creationId xmlns:a16="http://schemas.microsoft.com/office/drawing/2014/main" id="{09BDE300-89BE-482C-AB12-9DCCC98A2B4A}"/>
                </a:ext>
              </a:extLst>
            </p:cNvPr>
            <p:cNvCxnSpPr>
              <a:cxnSpLocks/>
              <a:endCxn id="110" idx="0"/>
            </p:cNvCxnSpPr>
            <p:nvPr/>
          </p:nvCxnSpPr>
          <p:spPr>
            <a:xfrm>
              <a:off x="7021887" y="1198280"/>
              <a:ext cx="7723" cy="246375"/>
            </a:xfrm>
            <a:prstGeom prst="straightConnector1">
              <a:avLst/>
            </a:prstGeom>
            <a:noFill/>
            <a:ln w="9525" cap="flat" cmpd="sng">
              <a:solidFill>
                <a:schemeClr val="dk2"/>
              </a:solidFill>
              <a:prstDash val="solid"/>
              <a:round/>
              <a:headEnd type="none" w="med" len="med"/>
              <a:tailEnd type="triangle" w="med" len="med"/>
            </a:ln>
          </p:spPr>
        </p:cxnSp>
        <p:sp>
          <p:nvSpPr>
            <p:cNvPr id="138" name="Google Shape;370;p22">
              <a:extLst>
                <a:ext uri="{FF2B5EF4-FFF2-40B4-BE49-F238E27FC236}">
                  <a16:creationId xmlns:a16="http://schemas.microsoft.com/office/drawing/2014/main" id="{911DDC36-21CB-40B4-8632-105B2595836E}"/>
                </a:ext>
              </a:extLst>
            </p:cNvPr>
            <p:cNvSpPr/>
            <p:nvPr/>
          </p:nvSpPr>
          <p:spPr>
            <a:xfrm>
              <a:off x="6915005" y="3463414"/>
              <a:ext cx="247120" cy="199297"/>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solidFill>
                    <a:srgbClr val="666666"/>
                  </a:solidFill>
                </a:rPr>
                <a:t>X</a:t>
              </a:r>
              <a:endParaRPr dirty="0">
                <a:solidFill>
                  <a:srgbClr val="666666"/>
                </a:solidFill>
              </a:endParaRPr>
            </a:p>
          </p:txBody>
        </p:sp>
        <p:sp>
          <p:nvSpPr>
            <p:cNvPr id="141" name="矩形: 圆角 140">
              <a:extLst>
                <a:ext uri="{FF2B5EF4-FFF2-40B4-BE49-F238E27FC236}">
                  <a16:creationId xmlns:a16="http://schemas.microsoft.com/office/drawing/2014/main" id="{8D21E0B3-02CB-4642-A169-40CFA031997A}"/>
                </a:ext>
              </a:extLst>
            </p:cNvPr>
            <p:cNvSpPr/>
            <p:nvPr/>
          </p:nvSpPr>
          <p:spPr>
            <a:xfrm>
              <a:off x="6096000" y="1332955"/>
              <a:ext cx="1840669" cy="697726"/>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圆角 141">
              <a:extLst>
                <a:ext uri="{FF2B5EF4-FFF2-40B4-BE49-F238E27FC236}">
                  <a16:creationId xmlns:a16="http://schemas.microsoft.com/office/drawing/2014/main" id="{C74F5AC4-5383-4BF9-934A-A0B8DC4D9EA4}"/>
                </a:ext>
              </a:extLst>
            </p:cNvPr>
            <p:cNvSpPr/>
            <p:nvPr/>
          </p:nvSpPr>
          <p:spPr>
            <a:xfrm>
              <a:off x="2274651" y="2239635"/>
              <a:ext cx="2099400" cy="1127966"/>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C6769E45-A9ED-4459-94A7-ADACC6F41999}"/>
                </a:ext>
              </a:extLst>
            </p:cNvPr>
            <p:cNvSpPr/>
            <p:nvPr/>
          </p:nvSpPr>
          <p:spPr>
            <a:xfrm>
              <a:off x="7091112" y="2466315"/>
              <a:ext cx="534121" cy="307777"/>
            </a:xfrm>
            <a:prstGeom prst="rect">
              <a:avLst/>
            </a:prstGeom>
          </p:spPr>
          <p:txBody>
            <a:bodyPr wrap="none">
              <a:spAutoFit/>
            </a:bodyPr>
            <a:lstStyle/>
            <a:p>
              <a:pPr lvl="0" algn="ctr"/>
              <a:r>
                <a:rPr lang="en-US" altLang="zh-CN" sz="1400" dirty="0">
                  <a:solidFill>
                    <a:srgbClr val="666666"/>
                  </a:solidFill>
                </a:rPr>
                <a:t>NX3</a:t>
              </a:r>
            </a:p>
          </p:txBody>
        </p:sp>
        <p:sp>
          <p:nvSpPr>
            <p:cNvPr id="58" name="矩形 57">
              <a:extLst>
                <a:ext uri="{FF2B5EF4-FFF2-40B4-BE49-F238E27FC236}">
                  <a16:creationId xmlns:a16="http://schemas.microsoft.com/office/drawing/2014/main" id="{D732AEAC-73A1-40F1-8A54-8F7ADCDDEB15}"/>
                </a:ext>
              </a:extLst>
            </p:cNvPr>
            <p:cNvSpPr/>
            <p:nvPr/>
          </p:nvSpPr>
          <p:spPr>
            <a:xfrm>
              <a:off x="7024374" y="3662419"/>
              <a:ext cx="633508" cy="307777"/>
            </a:xfrm>
            <a:prstGeom prst="rect">
              <a:avLst/>
            </a:prstGeom>
          </p:spPr>
          <p:txBody>
            <a:bodyPr wrap="none">
              <a:spAutoFit/>
            </a:bodyPr>
            <a:lstStyle/>
            <a:p>
              <a:pPr lvl="0" algn="ctr"/>
              <a:r>
                <a:rPr lang="en-US" altLang="zh-CN" sz="1400" dirty="0">
                  <a:solidFill>
                    <a:srgbClr val="666666"/>
                  </a:solidFill>
                </a:rPr>
                <a:t>NX64</a:t>
              </a:r>
            </a:p>
          </p:txBody>
        </p:sp>
        <p:sp>
          <p:nvSpPr>
            <p:cNvPr id="60" name="Google Shape;378;p22">
              <a:extLst>
                <a:ext uri="{FF2B5EF4-FFF2-40B4-BE49-F238E27FC236}">
                  <a16:creationId xmlns:a16="http://schemas.microsoft.com/office/drawing/2014/main" id="{261E65DF-08A1-4054-8B28-CA09497C1541}"/>
                </a:ext>
              </a:extLst>
            </p:cNvPr>
            <p:cNvSpPr/>
            <p:nvPr/>
          </p:nvSpPr>
          <p:spPr>
            <a:xfrm>
              <a:off x="6383226" y="4814040"/>
              <a:ext cx="1323357" cy="506898"/>
            </a:xfrm>
            <a:prstGeom prst="roundRect">
              <a:avLst>
                <a:gd name="adj" fmla="val 16667"/>
              </a:avLst>
            </a:prstGeom>
            <a:solidFill>
              <a:srgbClr val="FFFFCC"/>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666666"/>
                  </a:solidFill>
                </a:rPr>
                <a:t>Dual  Attention mechanism</a:t>
              </a:r>
              <a:endParaRPr sz="1100" dirty="0">
                <a:solidFill>
                  <a:srgbClr val="666666"/>
                </a:solidFill>
              </a:endParaRPr>
            </a:p>
          </p:txBody>
        </p:sp>
        <p:cxnSp>
          <p:nvCxnSpPr>
            <p:cNvPr id="65" name="Google Shape;394;p22">
              <a:extLst>
                <a:ext uri="{FF2B5EF4-FFF2-40B4-BE49-F238E27FC236}">
                  <a16:creationId xmlns:a16="http://schemas.microsoft.com/office/drawing/2014/main" id="{49BD2CD0-F43D-4354-ADF7-2CA633763EEB}"/>
                </a:ext>
              </a:extLst>
            </p:cNvPr>
            <p:cNvCxnSpPr>
              <a:cxnSpLocks/>
              <a:stCxn id="40" idx="2"/>
              <a:endCxn id="60" idx="0"/>
            </p:cNvCxnSpPr>
            <p:nvPr/>
          </p:nvCxnSpPr>
          <p:spPr>
            <a:xfrm flipH="1">
              <a:off x="7044905" y="4633903"/>
              <a:ext cx="15630" cy="180137"/>
            </a:xfrm>
            <a:prstGeom prst="straightConnector1">
              <a:avLst/>
            </a:prstGeom>
            <a:noFill/>
            <a:ln w="9525" cap="flat" cmpd="sng">
              <a:solidFill>
                <a:schemeClr val="dk2"/>
              </a:solidFill>
              <a:prstDash val="solid"/>
              <a:round/>
              <a:headEnd type="none" w="med" len="med"/>
              <a:tailEnd type="triangle" w="med" len="med"/>
            </a:ln>
          </p:spPr>
        </p:cxnSp>
        <p:cxnSp>
          <p:nvCxnSpPr>
            <p:cNvPr id="68" name="Google Shape;394;p22">
              <a:extLst>
                <a:ext uri="{FF2B5EF4-FFF2-40B4-BE49-F238E27FC236}">
                  <a16:creationId xmlns:a16="http://schemas.microsoft.com/office/drawing/2014/main" id="{D9F4B9E3-47CD-4E77-93CA-94684A2E5D1E}"/>
                </a:ext>
              </a:extLst>
            </p:cNvPr>
            <p:cNvCxnSpPr>
              <a:cxnSpLocks/>
              <a:stCxn id="60" idx="2"/>
              <a:endCxn id="39" idx="0"/>
            </p:cNvCxnSpPr>
            <p:nvPr/>
          </p:nvCxnSpPr>
          <p:spPr>
            <a:xfrm>
              <a:off x="7044905" y="5320938"/>
              <a:ext cx="6849" cy="140062"/>
            </a:xfrm>
            <a:prstGeom prst="straightConnector1">
              <a:avLst/>
            </a:prstGeom>
            <a:noFill/>
            <a:ln w="9525" cap="flat" cmpd="sng">
              <a:solidFill>
                <a:schemeClr val="dk2"/>
              </a:solidFill>
              <a:prstDash val="solid"/>
              <a:round/>
              <a:headEnd type="none" w="med" len="med"/>
              <a:tailEnd type="triangle" w="med" len="med"/>
            </a:ln>
          </p:spPr>
        </p:cxnSp>
        <p:sp>
          <p:nvSpPr>
            <p:cNvPr id="78" name="矩形: 圆角 77">
              <a:extLst>
                <a:ext uri="{FF2B5EF4-FFF2-40B4-BE49-F238E27FC236}">
                  <a16:creationId xmlns:a16="http://schemas.microsoft.com/office/drawing/2014/main" id="{E3AB62D3-FB77-4CB8-BC17-9A75072AEB0F}"/>
                </a:ext>
              </a:extLst>
            </p:cNvPr>
            <p:cNvSpPr/>
            <p:nvPr/>
          </p:nvSpPr>
          <p:spPr>
            <a:xfrm>
              <a:off x="6180826" y="4761653"/>
              <a:ext cx="1717956" cy="615889"/>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2" name="图片 81">
              <a:extLst>
                <a:ext uri="{FF2B5EF4-FFF2-40B4-BE49-F238E27FC236}">
                  <a16:creationId xmlns:a16="http://schemas.microsoft.com/office/drawing/2014/main" id="{8E7C4F43-1A1B-41E5-9ECA-CC07599AF9A6}"/>
                </a:ext>
              </a:extLst>
            </p:cNvPr>
            <p:cNvPicPr>
              <a:picLocks noChangeAspect="1"/>
            </p:cNvPicPr>
            <p:nvPr/>
          </p:nvPicPr>
          <p:blipFill rotWithShape="1">
            <a:blip r:embed="rId2"/>
            <a:srcRect l="-1018" r="1" b="35651"/>
            <a:stretch/>
          </p:blipFill>
          <p:spPr>
            <a:xfrm>
              <a:off x="2619805" y="4090108"/>
              <a:ext cx="1345223" cy="611478"/>
            </a:xfrm>
            <a:prstGeom prst="rect">
              <a:avLst/>
            </a:prstGeom>
          </p:spPr>
        </p:pic>
        <p:cxnSp>
          <p:nvCxnSpPr>
            <p:cNvPr id="95" name="Google Shape;405;p22">
              <a:extLst>
                <a:ext uri="{FF2B5EF4-FFF2-40B4-BE49-F238E27FC236}">
                  <a16:creationId xmlns:a16="http://schemas.microsoft.com/office/drawing/2014/main" id="{E4E32D1F-9621-4EAE-8E16-91DA2A31E8FC}"/>
                </a:ext>
              </a:extLst>
            </p:cNvPr>
            <p:cNvCxnSpPr>
              <a:cxnSpLocks/>
            </p:cNvCxnSpPr>
            <p:nvPr/>
          </p:nvCxnSpPr>
          <p:spPr>
            <a:xfrm>
              <a:off x="3295970" y="3935559"/>
              <a:ext cx="3607" cy="167472"/>
            </a:xfrm>
            <a:prstGeom prst="straightConnector1">
              <a:avLst/>
            </a:prstGeom>
            <a:noFill/>
            <a:ln w="9525" cap="flat" cmpd="sng">
              <a:solidFill>
                <a:schemeClr val="dk2"/>
              </a:solidFill>
              <a:prstDash val="solid"/>
              <a:round/>
              <a:headEnd type="none" w="med" len="med"/>
              <a:tailEnd type="triangle" w="med" len="med"/>
            </a:ln>
          </p:spPr>
        </p:cxnSp>
      </p:grpSp>
    </p:spTree>
    <p:extLst>
      <p:ext uri="{BB962C8B-B14F-4D97-AF65-F5344CB8AC3E}">
        <p14:creationId xmlns:p14="http://schemas.microsoft.com/office/powerpoint/2010/main" val="123351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F341F76A-C5A4-4660-B5CC-04BA3C765128}"/>
              </a:ext>
            </a:extLst>
          </p:cNvPr>
          <p:cNvSpPr/>
          <p:nvPr/>
        </p:nvSpPr>
        <p:spPr>
          <a:xfrm>
            <a:off x="615417" y="591833"/>
            <a:ext cx="3978974" cy="400110"/>
          </a:xfrm>
          <a:prstGeom prst="rect">
            <a:avLst/>
          </a:prstGeom>
        </p:spPr>
        <p:txBody>
          <a:bodyPr wrap="none">
            <a:spAutoFit/>
          </a:bodyPr>
          <a:lstStyle/>
          <a:p>
            <a:r>
              <a:rPr lang="en-US" altLang="zh-CN" sz="2000" b="1" dirty="0"/>
              <a:t>RANSAC ground segmentation</a:t>
            </a:r>
          </a:p>
        </p:txBody>
      </p:sp>
      <p:pic>
        <p:nvPicPr>
          <p:cNvPr id="5" name="图片 4">
            <a:extLst>
              <a:ext uri="{FF2B5EF4-FFF2-40B4-BE49-F238E27FC236}">
                <a16:creationId xmlns:a16="http://schemas.microsoft.com/office/drawing/2014/main" id="{BFF78BF6-D47F-4C19-B3F5-664FAF49309F}"/>
              </a:ext>
            </a:extLst>
          </p:cNvPr>
          <p:cNvPicPr>
            <a:picLocks noChangeAspect="1"/>
          </p:cNvPicPr>
          <p:nvPr/>
        </p:nvPicPr>
        <p:blipFill rotWithShape="1">
          <a:blip r:embed="rId3">
            <a:extLst>
              <a:ext uri="{28A0092B-C50C-407E-A947-70E740481C1C}">
                <a14:useLocalDpi xmlns:a14="http://schemas.microsoft.com/office/drawing/2010/main" val="0"/>
              </a:ext>
            </a:extLst>
          </a:blip>
          <a:srcRect t="13004"/>
          <a:stretch/>
        </p:blipFill>
        <p:spPr>
          <a:xfrm>
            <a:off x="734157" y="1679266"/>
            <a:ext cx="6731977" cy="3765672"/>
          </a:xfrm>
          <a:prstGeom prst="rect">
            <a:avLst/>
          </a:prstGeom>
        </p:spPr>
      </p:pic>
      <p:sp>
        <p:nvSpPr>
          <p:cNvPr id="4" name="矩形 3">
            <a:extLst>
              <a:ext uri="{FF2B5EF4-FFF2-40B4-BE49-F238E27FC236}">
                <a16:creationId xmlns:a16="http://schemas.microsoft.com/office/drawing/2014/main" id="{A84FA16F-E88F-4585-8615-D6BC668BF20D}"/>
              </a:ext>
            </a:extLst>
          </p:cNvPr>
          <p:cNvSpPr/>
          <p:nvPr/>
        </p:nvSpPr>
        <p:spPr>
          <a:xfrm>
            <a:off x="7603740" y="3377436"/>
            <a:ext cx="4352474" cy="369332"/>
          </a:xfrm>
          <a:prstGeom prst="rect">
            <a:avLst/>
          </a:prstGeom>
        </p:spPr>
        <p:txBody>
          <a:bodyPr wrap="none">
            <a:spAutoFit/>
          </a:bodyPr>
          <a:lstStyle/>
          <a:p>
            <a:r>
              <a:rPr lang="zh-CN" altLang="en-US" dirty="0"/>
              <a:t>Green is the part of the ground we divide</a:t>
            </a:r>
          </a:p>
        </p:txBody>
      </p:sp>
    </p:spTree>
    <p:extLst>
      <p:ext uri="{BB962C8B-B14F-4D97-AF65-F5344CB8AC3E}">
        <p14:creationId xmlns:p14="http://schemas.microsoft.com/office/powerpoint/2010/main" val="124457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9DF9-0C8F-4A37-B9E2-11F0EF3300CD}"/>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F341F76A-C5A4-4660-B5CC-04BA3C765128}"/>
              </a:ext>
            </a:extLst>
          </p:cNvPr>
          <p:cNvSpPr/>
          <p:nvPr/>
        </p:nvSpPr>
        <p:spPr>
          <a:xfrm>
            <a:off x="465948" y="562375"/>
            <a:ext cx="3978974" cy="400110"/>
          </a:xfrm>
          <a:prstGeom prst="rect">
            <a:avLst/>
          </a:prstGeom>
        </p:spPr>
        <p:txBody>
          <a:bodyPr wrap="none">
            <a:spAutoFit/>
          </a:bodyPr>
          <a:lstStyle/>
          <a:p>
            <a:r>
              <a:rPr lang="en-US" altLang="zh-CN" sz="2000" b="1" dirty="0"/>
              <a:t>RANSAC ground segmentation</a:t>
            </a:r>
          </a:p>
        </p:txBody>
      </p:sp>
      <p:pic>
        <p:nvPicPr>
          <p:cNvPr id="7" name="图片 6">
            <a:extLst>
              <a:ext uri="{FF2B5EF4-FFF2-40B4-BE49-F238E27FC236}">
                <a16:creationId xmlns:a16="http://schemas.microsoft.com/office/drawing/2014/main" id="{8A7AA516-6BD5-49D8-B981-1D652B3FC028}"/>
              </a:ext>
            </a:extLst>
          </p:cNvPr>
          <p:cNvPicPr>
            <a:picLocks noChangeAspect="1"/>
          </p:cNvPicPr>
          <p:nvPr/>
        </p:nvPicPr>
        <p:blipFill rotWithShape="1">
          <a:blip r:embed="rId3">
            <a:extLst>
              <a:ext uri="{28A0092B-C50C-407E-A947-70E740481C1C}">
                <a14:useLocalDpi xmlns:a14="http://schemas.microsoft.com/office/drawing/2010/main" val="0"/>
              </a:ext>
            </a:extLst>
          </a:blip>
          <a:srcRect l="9695" t="12147" r="13754" b="15350"/>
          <a:stretch/>
        </p:blipFill>
        <p:spPr>
          <a:xfrm>
            <a:off x="6164003" y="1703612"/>
            <a:ext cx="5465182" cy="2884635"/>
          </a:xfrm>
          <a:prstGeom prst="rect">
            <a:avLst/>
          </a:prstGeom>
        </p:spPr>
      </p:pic>
      <p:pic>
        <p:nvPicPr>
          <p:cNvPr id="9" name="图片 8">
            <a:extLst>
              <a:ext uri="{FF2B5EF4-FFF2-40B4-BE49-F238E27FC236}">
                <a16:creationId xmlns:a16="http://schemas.microsoft.com/office/drawing/2014/main" id="{1B9AB372-BEAC-488B-B96B-A1332CCC8FE4}"/>
              </a:ext>
            </a:extLst>
          </p:cNvPr>
          <p:cNvPicPr>
            <a:picLocks noChangeAspect="1"/>
          </p:cNvPicPr>
          <p:nvPr/>
        </p:nvPicPr>
        <p:blipFill rotWithShape="1">
          <a:blip r:embed="rId4">
            <a:extLst>
              <a:ext uri="{28A0092B-C50C-407E-A947-70E740481C1C}">
                <a14:useLocalDpi xmlns:a14="http://schemas.microsoft.com/office/drawing/2010/main" val="0"/>
              </a:ext>
            </a:extLst>
          </a:blip>
          <a:srcRect l="13304" t="14190" r="8039" b="15495"/>
          <a:stretch/>
        </p:blipFill>
        <p:spPr>
          <a:xfrm>
            <a:off x="849925" y="1703612"/>
            <a:ext cx="5178074" cy="2868387"/>
          </a:xfrm>
          <a:prstGeom prst="rect">
            <a:avLst/>
          </a:prstGeom>
        </p:spPr>
      </p:pic>
      <p:sp>
        <p:nvSpPr>
          <p:cNvPr id="13" name="矩形 12">
            <a:extLst>
              <a:ext uri="{FF2B5EF4-FFF2-40B4-BE49-F238E27FC236}">
                <a16:creationId xmlns:a16="http://schemas.microsoft.com/office/drawing/2014/main" id="{F5C6280C-1AC4-4DB3-86AC-1028DE8BD0DE}"/>
              </a:ext>
            </a:extLst>
          </p:cNvPr>
          <p:cNvSpPr/>
          <p:nvPr/>
        </p:nvSpPr>
        <p:spPr>
          <a:xfrm>
            <a:off x="1884218" y="5154388"/>
            <a:ext cx="9504217" cy="369332"/>
          </a:xfrm>
          <a:prstGeom prst="rect">
            <a:avLst/>
          </a:prstGeom>
        </p:spPr>
        <p:txBody>
          <a:bodyPr wrap="square">
            <a:spAutoFit/>
          </a:bodyPr>
          <a:lstStyle/>
          <a:p>
            <a:r>
              <a:rPr lang="zh-CN" altLang="en-US" dirty="0"/>
              <a:t>Red is the segmented object                                   walls are removed through vector filtering</a:t>
            </a:r>
          </a:p>
        </p:txBody>
      </p:sp>
    </p:spTree>
    <p:extLst>
      <p:ext uri="{BB962C8B-B14F-4D97-AF65-F5344CB8AC3E}">
        <p14:creationId xmlns:p14="http://schemas.microsoft.com/office/powerpoint/2010/main" val="15012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5940</TotalTime>
  <Words>797</Words>
  <Application>Microsoft Office PowerPoint</Application>
  <PresentationFormat>宽屏</PresentationFormat>
  <Paragraphs>177</Paragraphs>
  <Slides>19</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Arial</vt:lpstr>
      <vt:lpstr>Calibri</vt:lpstr>
      <vt:lpstr>Cambria Math</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dc:creator>
  <cp:lastModifiedBy>戴 子佳</cp:lastModifiedBy>
  <cp:revision>370</cp:revision>
  <dcterms:created xsi:type="dcterms:W3CDTF">2016-07-01T15:04:00Z</dcterms:created>
  <dcterms:modified xsi:type="dcterms:W3CDTF">2022-12-21T12:21:38Z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