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07" r:id="rId2"/>
    <p:sldId id="608" r:id="rId3"/>
    <p:sldId id="849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 autoAdjust="0"/>
    <p:restoredTop sz="81293" autoAdjust="0"/>
  </p:normalViewPr>
  <p:slideViewPr>
    <p:cSldViewPr snapToGrid="0">
      <p:cViewPr>
        <p:scale>
          <a:sx n="75" d="100"/>
          <a:sy n="75" d="100"/>
        </p:scale>
        <p:origin x="-45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A15229EC-3D2C-4291-B15E-A8F0B0F819A6}" type="datetimeFigureOut">
              <a:rPr lang="ko-KR" altLang="en-US" smtClean="0"/>
              <a:pPr/>
              <a:t>2025. 9. 1.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C2885007-F1FF-4723-94AE-785C3E54DC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0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3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.stanford.edu/class/cs124/lec/languagemodeling.pdf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https://web.stanford.edu/~jurafsky/slp3/3.pdf</a:t>
            </a:r>
            <a:endParaRPr lang="en-US" altLang="ko-KR"/>
          </a:p>
          <a:p>
            <a:r>
              <a:rPr lang="en-US" altLang="ko-KR">
                <a:hlinkClick r:id="rId4"/>
              </a:rPr>
              <a:t>https://web.stanford.edu/class/cs124/lec/languagemodeling.pdf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5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9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98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2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0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7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9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5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3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6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6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0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8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78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26860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61978"/>
            <a:ext cx="9144000" cy="13763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7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15887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74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1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3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2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71549" y="981075"/>
            <a:ext cx="11220451" cy="1914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9100" y="12414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88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73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709C6652-3BD1-4ED3-B968-5EBCA9D67DFF}" type="datetimeFigureOut">
              <a:rPr lang="ko-KR" altLang="en-US" smtClean="0"/>
              <a:pPr/>
              <a:t>2025. 9. 1.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8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je0601/AI_workshop&#47196;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3143" y="1324429"/>
            <a:ext cx="492866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Runpod</a:t>
            </a:r>
            <a:r>
              <a:rPr lang="en-US" altLang="ko-KR" sz="4000" b="1" dirty="0"/>
              <a:t> Settings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382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화면이 이제 아래와 같이 변경되는데</a:t>
            </a:r>
            <a:r>
              <a:rPr lang="en-US" altLang="ko-KR" sz="2000" dirty="0"/>
              <a:t>,</a:t>
            </a:r>
            <a:r>
              <a:rPr lang="ko-KR" altLang="en-US" sz="2000" dirty="0"/>
              <a:t> 클라우드</a:t>
            </a:r>
            <a:r>
              <a:rPr lang="en-US" altLang="ko-KR" sz="2000" dirty="0"/>
              <a:t>GPU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빌려오는 중입니다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대여가 완료되면 아래 이미지처럼 파란색 불이 켜지게 되는데</a:t>
            </a:r>
            <a:r>
              <a:rPr lang="en-US" altLang="ko-KR" sz="2000" dirty="0"/>
              <a:t>,</a:t>
            </a:r>
            <a:r>
              <a:rPr lang="ko-KR" altLang="en-US" sz="2000" dirty="0"/>
              <a:t> 이를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19DD1C-920E-BD83-7328-07E3C01D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112538"/>
            <a:ext cx="7772399" cy="15800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17A0DC-43F5-4E4F-58CD-1FDCCE2E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282514"/>
            <a:ext cx="7772400" cy="1580439"/>
          </a:xfrm>
          <a:prstGeom prst="rect">
            <a:avLst/>
          </a:prstGeom>
        </p:spPr>
      </p:pic>
      <p:sp>
        <p:nvSpPr>
          <p:cNvPr id="6" name="오른쪽 화살표 9">
            <a:extLst>
              <a:ext uri="{FF2B5EF4-FFF2-40B4-BE49-F238E27FC236}">
                <a16:creationId xmlns:a16="http://schemas.microsoft.com/office/drawing/2014/main" id="{320440F5-4DB8-FF64-65B3-DA402717A3DA}"/>
              </a:ext>
            </a:extLst>
          </p:cNvPr>
          <p:cNvSpPr/>
          <p:nvPr/>
        </p:nvSpPr>
        <p:spPr>
          <a:xfrm rot="5400000">
            <a:off x="3608718" y="3753720"/>
            <a:ext cx="633884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0E0B9AA7-FF3F-58C5-6A87-A257C54F933E}"/>
              </a:ext>
            </a:extLst>
          </p:cNvPr>
          <p:cNvSpPr/>
          <p:nvPr/>
        </p:nvSpPr>
        <p:spPr>
          <a:xfrm>
            <a:off x="295275" y="5354567"/>
            <a:ext cx="1652058" cy="508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672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클릭하면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HTTP</a:t>
            </a:r>
            <a:r>
              <a:rPr lang="ko-KR" altLang="en-US" sz="2000" dirty="0"/>
              <a:t> </a:t>
            </a:r>
            <a:r>
              <a:rPr lang="en-US" altLang="ko-KR" sz="2000" dirty="0"/>
              <a:t>Services</a:t>
            </a:r>
            <a:r>
              <a:rPr lang="ko-KR" altLang="en-US" sz="2000" dirty="0"/>
              <a:t> 에서 </a:t>
            </a:r>
            <a:r>
              <a:rPr lang="en-US" altLang="ko-KR" sz="2000" b="1" dirty="0"/>
              <a:t>Port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8888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Jupyter</a:t>
            </a:r>
            <a:r>
              <a:rPr lang="en-US" altLang="ko-KR" sz="2000" b="1" dirty="0"/>
              <a:t> Lab</a:t>
            </a:r>
            <a:r>
              <a:rPr lang="ko-KR" altLang="en-US" sz="2000" dirty="0"/>
              <a:t>이라는 아이콘을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오른쪽 이미지처럼 새로운 창이 열립니다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4FE50A-F8E7-C21E-3041-FF726E4F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459787"/>
            <a:ext cx="6021637" cy="2216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5F18A4-EDC7-F4FD-8BB7-06CE1C62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562" y="1846942"/>
            <a:ext cx="4102423" cy="3959843"/>
          </a:xfrm>
          <a:prstGeom prst="rect">
            <a:avLst/>
          </a:prstGeom>
        </p:spPr>
      </p:pic>
      <p:sp>
        <p:nvSpPr>
          <p:cNvPr id="8" name="오른쪽 화살표 9">
            <a:extLst>
              <a:ext uri="{FF2B5EF4-FFF2-40B4-BE49-F238E27FC236}">
                <a16:creationId xmlns:a16="http://schemas.microsoft.com/office/drawing/2014/main" id="{1260655E-B6F3-812F-D25F-4B91F5839AB1}"/>
              </a:ext>
            </a:extLst>
          </p:cNvPr>
          <p:cNvSpPr/>
          <p:nvPr/>
        </p:nvSpPr>
        <p:spPr>
          <a:xfrm>
            <a:off x="6354359" y="3505413"/>
            <a:ext cx="590203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16D4220-3500-0FD2-ED19-D0AE5E7285BD}"/>
              </a:ext>
            </a:extLst>
          </p:cNvPr>
          <p:cNvSpPr/>
          <p:nvPr/>
        </p:nvSpPr>
        <p:spPr>
          <a:xfrm>
            <a:off x="318986" y="4119072"/>
            <a:ext cx="1865414" cy="50838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27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인터넷에서 새로운 창을 하나 엽니다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>
              <a:hlinkClick r:id="rId3"/>
            </a:endParaRPr>
          </a:p>
          <a:p>
            <a:r>
              <a:rPr lang="en-US" altLang="ko-KR" sz="2000" dirty="0">
                <a:hlinkClick r:id="rId3"/>
              </a:rPr>
              <a:t>https://github.com/daje0601/AI_workshop</a:t>
            </a:r>
            <a:r>
              <a:rPr lang="ko-KR" altLang="en-US" sz="2000" dirty="0"/>
              <a:t> 로 접속합니다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b="1" dirty="0"/>
              <a:t>&lt;&gt;Code </a:t>
            </a:r>
            <a:r>
              <a:rPr lang="ko-KR" altLang="en-US" sz="2000" dirty="0"/>
              <a:t>라는 녹색 아이콘을 클릭하면</a:t>
            </a:r>
            <a:r>
              <a:rPr lang="en-US" altLang="ko-KR" sz="2000" dirty="0"/>
              <a:t>,</a:t>
            </a:r>
            <a:r>
              <a:rPr lang="ko-KR" altLang="en-US" sz="2000" dirty="0"/>
              <a:t> 복사 버튼이 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이 복사 버튼을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D21CE4-E262-2605-400D-1460E009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0" y="2473613"/>
            <a:ext cx="4543149" cy="383956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26B56E6-B7AF-36E4-E365-E7E6C39ABAD2}"/>
              </a:ext>
            </a:extLst>
          </p:cNvPr>
          <p:cNvSpPr/>
          <p:nvPr/>
        </p:nvSpPr>
        <p:spPr>
          <a:xfrm>
            <a:off x="3563408" y="2473613"/>
            <a:ext cx="1652058" cy="5788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B51DD65-2E1A-7B1A-49E5-1A6F1CB085F5}"/>
              </a:ext>
            </a:extLst>
          </p:cNvPr>
          <p:cNvSpPr/>
          <p:nvPr/>
        </p:nvSpPr>
        <p:spPr>
          <a:xfrm>
            <a:off x="4389437" y="4431722"/>
            <a:ext cx="521230" cy="57884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677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다시 </a:t>
            </a:r>
            <a:r>
              <a:rPr lang="en-US" altLang="ko-KR" sz="2000" b="1" dirty="0" err="1"/>
              <a:t>Runpod</a:t>
            </a:r>
            <a:r>
              <a:rPr lang="ko-KR" altLang="en-US" sz="2000" dirty="0"/>
              <a:t> 창으로 다시 돌아와서 </a:t>
            </a:r>
            <a:r>
              <a:rPr lang="en-US" altLang="ko-KR" sz="2000" b="1" dirty="0"/>
              <a:t>Terminal</a:t>
            </a:r>
            <a:r>
              <a:rPr lang="ko-KR" altLang="en-US" sz="2000" dirty="0"/>
              <a:t> 이라는 아이콘을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그 후 </a:t>
            </a:r>
            <a:r>
              <a:rPr lang="en-US" altLang="ko-KR" sz="2000" b="1" dirty="0"/>
              <a:t>git clone </a:t>
            </a:r>
            <a:r>
              <a:rPr lang="ko-KR" altLang="en-US" sz="2000" dirty="0"/>
              <a:t>이라고 입력한 후 아까 복사한 아이콘을 </a:t>
            </a:r>
            <a:r>
              <a:rPr lang="ko-KR" altLang="en-US" sz="2000" dirty="0" err="1"/>
              <a:t>붙혀넣습니다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FFCF3D-1556-3815-C692-C70C57A4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139150"/>
            <a:ext cx="4102423" cy="3959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148078-3365-1BD8-3242-2246157E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3" y="2139150"/>
            <a:ext cx="6517953" cy="2352402"/>
          </a:xfrm>
          <a:prstGeom prst="rect">
            <a:avLst/>
          </a:prstGeom>
        </p:spPr>
      </p:pic>
      <p:sp>
        <p:nvSpPr>
          <p:cNvPr id="7" name="오른쪽 화살표 9">
            <a:extLst>
              <a:ext uri="{FF2B5EF4-FFF2-40B4-BE49-F238E27FC236}">
                <a16:creationId xmlns:a16="http://schemas.microsoft.com/office/drawing/2014/main" id="{D1018C61-17A6-39BF-68FD-8EFAFC7FF606}"/>
              </a:ext>
            </a:extLst>
          </p:cNvPr>
          <p:cNvSpPr/>
          <p:nvPr/>
        </p:nvSpPr>
        <p:spPr>
          <a:xfrm>
            <a:off x="4533401" y="3607442"/>
            <a:ext cx="590203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996799D-45FC-4558-E39A-C312BF29B34A}"/>
              </a:ext>
            </a:extLst>
          </p:cNvPr>
          <p:cNvSpPr/>
          <p:nvPr/>
        </p:nvSpPr>
        <p:spPr>
          <a:xfrm>
            <a:off x="190499" y="4891916"/>
            <a:ext cx="960968" cy="120707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35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무엇인가 다운 받아지면서 왼쪽 탭을 보면 </a:t>
            </a:r>
            <a:r>
              <a:rPr lang="en-US" altLang="ko-KR" sz="2000" b="1" dirty="0" err="1"/>
              <a:t>AI_workshop</a:t>
            </a:r>
            <a:r>
              <a:rPr lang="ko-KR" altLang="en-US" sz="2000" dirty="0"/>
              <a:t>이라는 폴더가 생깁니다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이렇게까지 오면 모든 실험 준비가 끝이 납니다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sp>
        <p:nvSpPr>
          <p:cNvPr id="7" name="오른쪽 화살표 9">
            <a:extLst>
              <a:ext uri="{FF2B5EF4-FFF2-40B4-BE49-F238E27FC236}">
                <a16:creationId xmlns:a16="http://schemas.microsoft.com/office/drawing/2014/main" id="{D1018C61-17A6-39BF-68FD-8EFAFC7FF606}"/>
              </a:ext>
            </a:extLst>
          </p:cNvPr>
          <p:cNvSpPr/>
          <p:nvPr/>
        </p:nvSpPr>
        <p:spPr>
          <a:xfrm>
            <a:off x="7028224" y="3870480"/>
            <a:ext cx="590203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B2494F-C346-B3FC-0F08-A240ADEE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738929"/>
            <a:ext cx="6363789" cy="27661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38187D-7156-5D73-21B0-AFE2E624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1" y="2988212"/>
            <a:ext cx="3873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우리가 실험이 모두 끝나면 종료하는 방법도 되게 중요합니다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Pods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돌아와서 </a:t>
            </a:r>
            <a:r>
              <a:rPr lang="ko-KR" altLang="en-US" sz="2000" b="1" dirty="0"/>
              <a:t>설정 아이콘</a:t>
            </a:r>
            <a:r>
              <a:rPr lang="en-US" altLang="ko-KR" sz="2000" b="1" dirty="0"/>
              <a:t>(</a:t>
            </a:r>
            <a:r>
              <a:rPr lang="ko-KR" alt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⋮</a:t>
            </a:r>
            <a:r>
              <a:rPr lang="en-US" altLang="ko-KR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dirty="0"/>
              <a:t>을 클릭하고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b="1" dirty="0"/>
              <a:t>Stop Pod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 후 경고창이 뜨는데</a:t>
            </a:r>
            <a:r>
              <a:rPr lang="en-US" altLang="ko-KR" sz="2000" dirty="0"/>
              <a:t>,</a:t>
            </a:r>
            <a:r>
              <a:rPr lang="ko-KR" altLang="en-US" sz="2000" dirty="0"/>
              <a:t> 여기서도 </a:t>
            </a:r>
            <a:r>
              <a:rPr lang="en-US" altLang="ko-KR" sz="2000" b="1" dirty="0"/>
              <a:t>Stop Pod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마지막으로 한번 더 </a:t>
            </a:r>
            <a:r>
              <a:rPr lang="ko-KR" altLang="en-US" sz="2000" b="1" dirty="0"/>
              <a:t>설정 아이콘</a:t>
            </a:r>
            <a:r>
              <a:rPr lang="en-US" altLang="ko-KR" sz="2000" b="1" dirty="0"/>
              <a:t>(</a:t>
            </a:r>
            <a:r>
              <a:rPr lang="ko-KR" altLang="en-US" sz="20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⋮</a:t>
            </a:r>
            <a:r>
              <a:rPr lang="en-US" altLang="ko-KR" sz="20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000" dirty="0"/>
              <a:t>을 클릭하여 </a:t>
            </a:r>
            <a:r>
              <a:rPr lang="en-US" altLang="ko-KR" sz="2000" b="1" dirty="0"/>
              <a:t>Terminate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Pod</a:t>
            </a:r>
            <a:r>
              <a:rPr lang="ko-KR" altLang="en-US" sz="2000" dirty="0"/>
              <a:t>을 클릭해야 완전히 종료가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sp>
        <p:nvSpPr>
          <p:cNvPr id="7" name="오른쪽 화살표 9">
            <a:extLst>
              <a:ext uri="{FF2B5EF4-FFF2-40B4-BE49-F238E27FC236}">
                <a16:creationId xmlns:a16="http://schemas.microsoft.com/office/drawing/2014/main" id="{D1018C61-17A6-39BF-68FD-8EFAFC7FF606}"/>
              </a:ext>
            </a:extLst>
          </p:cNvPr>
          <p:cNvSpPr/>
          <p:nvPr/>
        </p:nvSpPr>
        <p:spPr>
          <a:xfrm>
            <a:off x="7028224" y="3870480"/>
            <a:ext cx="590203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B617F9-0934-9E03-688E-EA2C91E6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902491"/>
            <a:ext cx="2336800" cy="3225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0F7C748-6764-3168-C67D-EC0D39317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454" y="3692518"/>
            <a:ext cx="4524315" cy="21140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C20E20-243D-B8F7-FD18-71FEFEA79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847" y="2987207"/>
            <a:ext cx="2298700" cy="2819400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40A8522-2709-7CB5-6B5A-B4FA31A1A002}"/>
              </a:ext>
            </a:extLst>
          </p:cNvPr>
          <p:cNvSpPr/>
          <p:nvPr/>
        </p:nvSpPr>
        <p:spPr>
          <a:xfrm>
            <a:off x="190499" y="5571066"/>
            <a:ext cx="2441576" cy="5279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2D391DF-A87E-F8B8-38E8-B2ED847A7A55}"/>
              </a:ext>
            </a:extLst>
          </p:cNvPr>
          <p:cNvSpPr/>
          <p:nvPr/>
        </p:nvSpPr>
        <p:spPr>
          <a:xfrm>
            <a:off x="6756399" y="5357901"/>
            <a:ext cx="862027" cy="52792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74486AA-CCDE-DFAB-80E8-F9557BCA52B6}"/>
              </a:ext>
            </a:extLst>
          </p:cNvPr>
          <p:cNvSpPr/>
          <p:nvPr/>
        </p:nvSpPr>
        <p:spPr>
          <a:xfrm>
            <a:off x="9783034" y="5171198"/>
            <a:ext cx="2218467" cy="63540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Google </a:t>
            </a:r>
            <a:r>
              <a:rPr lang="ko-KR" altLang="en-US" sz="2000" dirty="0"/>
              <a:t>에서 </a:t>
            </a:r>
            <a:r>
              <a:rPr lang="en-US" altLang="ko-KR" sz="2000" b="1" dirty="0" err="1"/>
              <a:t>Runpod</a:t>
            </a:r>
            <a:r>
              <a:rPr lang="en-US" altLang="ko-KR" sz="2000" dirty="0"/>
              <a:t> </a:t>
            </a:r>
            <a:r>
              <a:rPr lang="ko-KR" altLang="en-US" sz="2000" dirty="0"/>
              <a:t>이라고 검색합니다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오른쪽 이미지처럼 </a:t>
            </a:r>
            <a:r>
              <a:rPr lang="en-US" altLang="ko-KR" sz="2000" dirty="0" err="1"/>
              <a:t>Runpod.io</a:t>
            </a:r>
            <a:r>
              <a:rPr lang="ko-KR" altLang="en-US" sz="2000" dirty="0"/>
              <a:t> 라는 링크를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882977-D944-E63A-1762-1196E509D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169330"/>
            <a:ext cx="4168412" cy="3899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2C245A-B597-1497-2752-94C90F614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361" y="2282953"/>
            <a:ext cx="6793639" cy="3672237"/>
          </a:xfrm>
          <a:prstGeom prst="rect">
            <a:avLst/>
          </a:prstGeom>
        </p:spPr>
      </p:pic>
      <p:sp>
        <p:nvSpPr>
          <p:cNvPr id="9" name="오른쪽 화살표 9">
            <a:extLst>
              <a:ext uri="{FF2B5EF4-FFF2-40B4-BE49-F238E27FC236}">
                <a16:creationId xmlns:a16="http://schemas.microsoft.com/office/drawing/2014/main" id="{7B74B27A-9617-7AFF-178C-3E6E48F3BDED}"/>
              </a:ext>
            </a:extLst>
          </p:cNvPr>
          <p:cNvSpPr/>
          <p:nvPr/>
        </p:nvSpPr>
        <p:spPr>
          <a:xfrm>
            <a:off x="4462189" y="3863007"/>
            <a:ext cx="936172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17A0EB3-0CA2-67CB-907E-387C643BCDEA}"/>
              </a:ext>
            </a:extLst>
          </p:cNvPr>
          <p:cNvSpPr/>
          <p:nvPr/>
        </p:nvSpPr>
        <p:spPr>
          <a:xfrm>
            <a:off x="392550" y="2934078"/>
            <a:ext cx="1163874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BBEFC0B-DDF0-AAC2-67BC-EDB6524571EF}"/>
              </a:ext>
            </a:extLst>
          </p:cNvPr>
          <p:cNvSpPr/>
          <p:nvPr/>
        </p:nvSpPr>
        <p:spPr>
          <a:xfrm>
            <a:off x="5335381" y="2659084"/>
            <a:ext cx="3088772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72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Sign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in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사전에 회원가입을 하신 분들은 </a:t>
            </a:r>
            <a:r>
              <a:rPr lang="en-US" altLang="ko-KR" sz="2000" b="1" dirty="0"/>
              <a:t>“Google </a:t>
            </a:r>
            <a:r>
              <a:rPr lang="ko-KR" altLang="en-US" sz="2000" b="1" dirty="0"/>
              <a:t>아이콘</a:t>
            </a:r>
            <a:r>
              <a:rPr lang="en-US" altLang="ko-KR" sz="2000" b="1" dirty="0"/>
              <a:t>”</a:t>
            </a:r>
            <a:r>
              <a:rPr lang="ko-KR" altLang="en-US" sz="2000" dirty="0"/>
              <a:t>을 클릭하고 로그인을 진행합니다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회원가입을 하지 않으신 분들은 똑같이 </a:t>
            </a:r>
            <a:r>
              <a:rPr lang="en-US" altLang="ko-KR" sz="2000" b="1" dirty="0"/>
              <a:t>“Google </a:t>
            </a:r>
            <a:r>
              <a:rPr lang="ko-KR" altLang="en-US" sz="2000" b="1" dirty="0"/>
              <a:t>아이콘</a:t>
            </a:r>
            <a:r>
              <a:rPr lang="en-US" altLang="ko-KR" sz="2000" b="1" dirty="0"/>
              <a:t>” </a:t>
            </a:r>
            <a:r>
              <a:rPr lang="ko-KR" altLang="en-US" sz="2000" dirty="0"/>
              <a:t>을 클릭하셔서 회원가입을 진행합니다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sp>
        <p:nvSpPr>
          <p:cNvPr id="9" name="오른쪽 화살표 9">
            <a:extLst>
              <a:ext uri="{FF2B5EF4-FFF2-40B4-BE49-F238E27FC236}">
                <a16:creationId xmlns:a16="http://schemas.microsoft.com/office/drawing/2014/main" id="{7B74B27A-9617-7AFF-178C-3E6E48F3BDED}"/>
              </a:ext>
            </a:extLst>
          </p:cNvPr>
          <p:cNvSpPr/>
          <p:nvPr/>
        </p:nvSpPr>
        <p:spPr>
          <a:xfrm>
            <a:off x="5159828" y="3676203"/>
            <a:ext cx="936172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D91E54-BC91-E791-E0BE-C01AFCFE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3" y="2909667"/>
            <a:ext cx="4178300" cy="2044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734BCD-FABC-9F3F-462A-8E0B4F482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476" y="2479921"/>
            <a:ext cx="2823843" cy="3776363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8D26DD4-7E7C-BDBB-2279-DC7EFD5645D0}"/>
              </a:ext>
            </a:extLst>
          </p:cNvPr>
          <p:cNvSpPr/>
          <p:nvPr/>
        </p:nvSpPr>
        <p:spPr>
          <a:xfrm>
            <a:off x="450241" y="3541627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FD8D7BE-607D-98BD-4738-018F6A96BE0A}"/>
              </a:ext>
            </a:extLst>
          </p:cNvPr>
          <p:cNvSpPr/>
          <p:nvPr/>
        </p:nvSpPr>
        <p:spPr>
          <a:xfrm>
            <a:off x="8072571" y="3587420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1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접속을 하시면 왼쪽 탭에 </a:t>
            </a:r>
            <a:r>
              <a:rPr lang="en-US" altLang="ko-KR" sz="2000" b="1" dirty="0"/>
              <a:t>Home, Manage, Account</a:t>
            </a:r>
            <a:r>
              <a:rPr lang="en-US" altLang="ko-KR" sz="2000" dirty="0"/>
              <a:t> </a:t>
            </a:r>
            <a:r>
              <a:rPr lang="ko-KR" altLang="en-US" sz="2000" dirty="0"/>
              <a:t>라는 아이콘이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r>
              <a:rPr lang="ko-KR" altLang="en-US" sz="2000" dirty="0" err="1"/>
              <a:t>전달드린</a:t>
            </a:r>
            <a:r>
              <a:rPr lang="ko-KR" altLang="en-US" sz="2000" dirty="0"/>
              <a:t> </a:t>
            </a:r>
            <a:r>
              <a:rPr lang="en-US" altLang="ko-KR" sz="2000" dirty="0"/>
              <a:t>credit</a:t>
            </a:r>
            <a:r>
              <a:rPr lang="ko-KR" altLang="en-US" sz="2000" dirty="0"/>
              <a:t>을 충천하기 위해서 </a:t>
            </a:r>
            <a:r>
              <a:rPr lang="en-US" altLang="ko-KR" sz="2000" b="1" dirty="0"/>
              <a:t>Account</a:t>
            </a:r>
            <a:r>
              <a:rPr lang="ko-KR" altLang="en-US" sz="2000" dirty="0"/>
              <a:t>에서 </a:t>
            </a:r>
            <a:r>
              <a:rPr lang="en-US" altLang="ko-KR" sz="2000" b="1" dirty="0"/>
              <a:t>Billing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E735AA-C1A1-C796-AC66-4E28E4B1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320918"/>
            <a:ext cx="2882900" cy="3898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522BC2-1EBD-A43E-B49F-7D9AB669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3" y="2341450"/>
            <a:ext cx="2781300" cy="3467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1B8FE8-4D44-E4D4-296B-14E3A2EC9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96" y="2341450"/>
            <a:ext cx="2679700" cy="31242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A5D03DA-8A60-177A-7457-EF88B1E2805B}"/>
              </a:ext>
            </a:extLst>
          </p:cNvPr>
          <p:cNvSpPr/>
          <p:nvPr/>
        </p:nvSpPr>
        <p:spPr>
          <a:xfrm>
            <a:off x="6139593" y="2665350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6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Credit Codes </a:t>
            </a:r>
            <a:r>
              <a:rPr lang="ko-KR" altLang="en-US" sz="2000" dirty="0"/>
              <a:t>라는 설정 창이 보일때까지 스크롤을 내립니다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부여 받은 </a:t>
            </a:r>
            <a:r>
              <a:rPr lang="ko-KR" altLang="en-US" sz="2000" dirty="0" err="1"/>
              <a:t>크리딧을</a:t>
            </a:r>
            <a:r>
              <a:rPr lang="ko-KR" altLang="en-US" sz="2000" dirty="0"/>
              <a:t> 입력하고 </a:t>
            </a:r>
            <a:r>
              <a:rPr lang="en-US" altLang="ko-KR" sz="2000" b="1" dirty="0"/>
              <a:t>Redeem Code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$0</a:t>
            </a:r>
            <a:r>
              <a:rPr lang="ko-KR" altLang="en-US" sz="2000" dirty="0"/>
              <a:t>이였던 </a:t>
            </a:r>
            <a:r>
              <a:rPr lang="en-US" altLang="ko-KR" sz="2000" dirty="0"/>
              <a:t>credit </a:t>
            </a:r>
            <a:r>
              <a:rPr lang="ko-KR" altLang="en-US" sz="2000" dirty="0"/>
              <a:t>금액이 </a:t>
            </a:r>
            <a:r>
              <a:rPr lang="en-US" altLang="ko-KR" sz="2000" dirty="0"/>
              <a:t>$14</a:t>
            </a:r>
            <a:r>
              <a:rPr lang="ko-KR" altLang="en-US" sz="2000" dirty="0"/>
              <a:t> 변경되면</a:t>
            </a:r>
            <a:r>
              <a:rPr lang="en-US" altLang="ko-KR" sz="2000" dirty="0"/>
              <a:t>,</a:t>
            </a:r>
            <a:r>
              <a:rPr lang="ko-KR" altLang="en-US" sz="2000" dirty="0"/>
              <a:t> 정상적으로 충전된 것입니다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F51F35-C9DB-F2A3-808B-9C46AEA8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305891"/>
            <a:ext cx="7772400" cy="1493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7DEC94-3E19-2DD5-5DF7-B83E145AD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599288"/>
            <a:ext cx="7772400" cy="1472665"/>
          </a:xfrm>
          <a:prstGeom prst="rect">
            <a:avLst/>
          </a:prstGeom>
        </p:spPr>
      </p:pic>
      <p:sp>
        <p:nvSpPr>
          <p:cNvPr id="7" name="오른쪽 화살표 9">
            <a:extLst>
              <a:ext uri="{FF2B5EF4-FFF2-40B4-BE49-F238E27FC236}">
                <a16:creationId xmlns:a16="http://schemas.microsoft.com/office/drawing/2014/main" id="{9C9D70AC-8401-5DC9-14F8-79C56F2DED0B}"/>
              </a:ext>
            </a:extLst>
          </p:cNvPr>
          <p:cNvSpPr/>
          <p:nvPr/>
        </p:nvSpPr>
        <p:spPr>
          <a:xfrm rot="5400000">
            <a:off x="3608718" y="3945894"/>
            <a:ext cx="633884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C562D9-81F1-5105-0981-1F0E6AD43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2305891"/>
            <a:ext cx="2768600" cy="1346200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DDD73B6-249B-1C98-5974-8481789E39F9}"/>
              </a:ext>
            </a:extLst>
          </p:cNvPr>
          <p:cNvSpPr/>
          <p:nvPr/>
        </p:nvSpPr>
        <p:spPr>
          <a:xfrm>
            <a:off x="5286238" y="2738929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5F974C8-89F0-05D9-37BC-1BD4E46BD693}"/>
              </a:ext>
            </a:extLst>
          </p:cNvPr>
          <p:cNvSpPr/>
          <p:nvPr/>
        </p:nvSpPr>
        <p:spPr>
          <a:xfrm>
            <a:off x="6800986" y="4946047"/>
            <a:ext cx="1266689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3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이제 </a:t>
            </a:r>
            <a:r>
              <a:rPr lang="en-US" altLang="ko-KR" sz="2000" dirty="0"/>
              <a:t>Manage </a:t>
            </a:r>
            <a:r>
              <a:rPr lang="ko-KR" altLang="en-US" sz="2000" dirty="0"/>
              <a:t>탭에서 </a:t>
            </a:r>
            <a:r>
              <a:rPr lang="en-US" altLang="ko-KR" sz="2000" b="1" dirty="0"/>
              <a:t>Pods</a:t>
            </a:r>
            <a:r>
              <a:rPr lang="en-US" altLang="ko-KR" sz="2000" dirty="0"/>
              <a:t> </a:t>
            </a:r>
            <a:r>
              <a:rPr lang="ko-KR" altLang="en-US" sz="2000" dirty="0"/>
              <a:t>아이콘을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Pods</a:t>
            </a:r>
            <a:r>
              <a:rPr lang="ko-KR" altLang="en-US" sz="2000" dirty="0"/>
              <a:t>은 클라우드 </a:t>
            </a:r>
            <a:r>
              <a:rPr lang="en-US" altLang="ko-KR" sz="2000" dirty="0"/>
              <a:t>GPU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실제로 빌리는 곳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E735AA-C1A1-C796-AC66-4E28E4B1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320918"/>
            <a:ext cx="2882900" cy="3898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522BC2-1EBD-A43E-B49F-7D9AB669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3" y="2341450"/>
            <a:ext cx="2781300" cy="3467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1B8FE8-4D44-E4D4-296B-14E3A2EC9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96" y="2341450"/>
            <a:ext cx="2679700" cy="3124200"/>
          </a:xfrm>
          <a:prstGeom prst="rect">
            <a:avLst/>
          </a:prstGeom>
        </p:spPr>
      </p:pic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E149FB8-BD19-3F0A-D08D-D08F9D3D834B}"/>
              </a:ext>
            </a:extLst>
          </p:cNvPr>
          <p:cNvSpPr/>
          <p:nvPr/>
        </p:nvSpPr>
        <p:spPr>
          <a:xfrm>
            <a:off x="3513933" y="3125604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173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Pods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이동하면 오른쪽 이미지처럼 다양한 </a:t>
            </a:r>
            <a:r>
              <a:rPr lang="en-US" altLang="ko-KR" sz="2000" dirty="0"/>
              <a:t>GPU</a:t>
            </a:r>
            <a:r>
              <a:rPr lang="ko-KR" altLang="en-US" sz="2000" dirty="0" err="1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볼 수 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우리는 여기서 </a:t>
            </a:r>
            <a:r>
              <a:rPr lang="en-US" altLang="ko-KR" sz="2000" b="1" dirty="0"/>
              <a:t>A100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SXM</a:t>
            </a:r>
            <a:r>
              <a:rPr lang="en-US" altLang="ko-KR" sz="2000" dirty="0"/>
              <a:t> GPU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클릭합니다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0A0A93-11E2-4E9E-1A14-E7076F55C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826744"/>
            <a:ext cx="5768242" cy="28294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E0B280-62DA-B6EF-AE96-B2CF53B9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610" y="2788981"/>
            <a:ext cx="5353366" cy="2829474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CF67DC-9D2D-7062-CD6D-381B027FD997}"/>
              </a:ext>
            </a:extLst>
          </p:cNvPr>
          <p:cNvSpPr/>
          <p:nvPr/>
        </p:nvSpPr>
        <p:spPr>
          <a:xfrm>
            <a:off x="7601365" y="2940310"/>
            <a:ext cx="1514748" cy="93129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20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A100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SXM</a:t>
            </a:r>
            <a:r>
              <a:rPr lang="en-US" altLang="ko-KR" sz="2000" dirty="0"/>
              <a:t> GPU</a:t>
            </a:r>
            <a:r>
              <a:rPr lang="ko-KR" altLang="en-US" sz="2000" dirty="0" err="1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클릭하면 왼쪽과 같은 화면이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여기서 </a:t>
            </a:r>
            <a:r>
              <a:rPr lang="en-US" altLang="ko-KR" sz="2000" b="1" dirty="0"/>
              <a:t>Edit Template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그럼 오른쪽 화면이 보이는데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b="1" dirty="0"/>
              <a:t>Container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Disk</a:t>
            </a:r>
            <a:r>
              <a:rPr lang="ko-KR" altLang="en-US" sz="2000" dirty="0"/>
              <a:t>와 </a:t>
            </a:r>
            <a:r>
              <a:rPr lang="en-US" altLang="ko-KR" sz="2000" b="1" dirty="0"/>
              <a:t>Volume Disk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각각 </a:t>
            </a:r>
            <a:r>
              <a:rPr lang="en-US" altLang="ko-KR" sz="2000" b="1" dirty="0"/>
              <a:t>100GB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변경합니다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변경한 후 </a:t>
            </a:r>
            <a:r>
              <a:rPr lang="en-US" altLang="ko-KR" sz="2000" b="1" dirty="0"/>
              <a:t>Set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Overrides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3DB0BB-AAD4-D59C-E1B6-AD9B5AE3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88" y="3250943"/>
            <a:ext cx="5081326" cy="29339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E27AC9-6096-6551-40B2-2B3B087BC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200" y="2454109"/>
            <a:ext cx="5212919" cy="3830521"/>
          </a:xfrm>
          <a:prstGeom prst="rect">
            <a:avLst/>
          </a:prstGeom>
        </p:spPr>
      </p:pic>
      <p:sp>
        <p:nvSpPr>
          <p:cNvPr id="6" name="오른쪽 화살표 9">
            <a:extLst>
              <a:ext uri="{FF2B5EF4-FFF2-40B4-BE49-F238E27FC236}">
                <a16:creationId xmlns:a16="http://schemas.microsoft.com/office/drawing/2014/main" id="{DAC20A88-500C-7762-94B2-A0D378D1B328}"/>
              </a:ext>
            </a:extLst>
          </p:cNvPr>
          <p:cNvSpPr/>
          <p:nvPr/>
        </p:nvSpPr>
        <p:spPr>
          <a:xfrm>
            <a:off x="5427814" y="3886185"/>
            <a:ext cx="936172" cy="51162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24EA62F-A5EE-07E3-873D-FEFE92B46C7D}"/>
              </a:ext>
            </a:extLst>
          </p:cNvPr>
          <p:cNvSpPr/>
          <p:nvPr/>
        </p:nvSpPr>
        <p:spPr>
          <a:xfrm>
            <a:off x="3289995" y="3886185"/>
            <a:ext cx="1514748" cy="344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A8768ED-DD5F-BDCA-A9A1-71F3914D8ADC}"/>
              </a:ext>
            </a:extLst>
          </p:cNvPr>
          <p:cNvSpPr/>
          <p:nvPr/>
        </p:nvSpPr>
        <p:spPr>
          <a:xfrm>
            <a:off x="10486562" y="3650885"/>
            <a:ext cx="1143375" cy="344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E8ED8CB-6120-2AD4-7614-150B20C6093C}"/>
              </a:ext>
            </a:extLst>
          </p:cNvPr>
          <p:cNvSpPr/>
          <p:nvPr/>
        </p:nvSpPr>
        <p:spPr>
          <a:xfrm>
            <a:off x="10484744" y="4117700"/>
            <a:ext cx="1143375" cy="344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70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58005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설정을 모두 완료했다면</a:t>
            </a:r>
            <a:r>
              <a:rPr lang="en-US" altLang="ko-KR" sz="2000" dirty="0"/>
              <a:t>,</a:t>
            </a:r>
            <a:r>
              <a:rPr lang="ko-KR" altLang="en-US" sz="2000" dirty="0"/>
              <a:t> 아래와 같은 이미지가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우리가 빌린 </a:t>
            </a:r>
            <a:r>
              <a:rPr lang="en-US" altLang="ko-KR" sz="2000" b="1" dirty="0"/>
              <a:t>GPU</a:t>
            </a:r>
            <a:r>
              <a:rPr lang="ko-KR" altLang="en-US" sz="2000" b="1" dirty="0"/>
              <a:t>가 맞는지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b="1" dirty="0"/>
              <a:t>Total Disk</a:t>
            </a:r>
            <a:r>
              <a:rPr lang="ko-KR" altLang="en-US" sz="2000" dirty="0"/>
              <a:t>가 </a:t>
            </a:r>
            <a:r>
              <a:rPr lang="en-US" altLang="ko-KR" sz="2000" b="1" dirty="0"/>
              <a:t>200GB</a:t>
            </a:r>
            <a:r>
              <a:rPr lang="ko-KR" altLang="en-US" sz="2000" dirty="0"/>
              <a:t>이 맞는지 확인합니다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확인이 모두 끝났다면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b="1" dirty="0"/>
              <a:t>Deploy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On-Demand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98BEED-DDB4-FC64-4DC1-C92EB24E8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028557"/>
            <a:ext cx="7772400" cy="218103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91572DD-01CE-E11C-1C7C-6BE582864960}"/>
              </a:ext>
            </a:extLst>
          </p:cNvPr>
          <p:cNvSpPr/>
          <p:nvPr/>
        </p:nvSpPr>
        <p:spPr>
          <a:xfrm>
            <a:off x="3609787" y="4820059"/>
            <a:ext cx="1143375" cy="3445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70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</TotalTime>
  <Words>462</Words>
  <Application>Microsoft Macintosh PowerPoint</Application>
  <PresentationFormat>와이드스크린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Spoqa Han Sans Neo Medium</vt:lpstr>
      <vt:lpstr>Arial</vt:lpstr>
      <vt:lpstr>Office 테마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  <vt:lpstr>Runpod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 자연어 처리 스터디 RNN에서 트랜스포머까지</dc:title>
  <dc:creator>USER</dc:creator>
  <cp:lastModifiedBy>DASOL KANG</cp:lastModifiedBy>
  <cp:revision>490</cp:revision>
  <dcterms:created xsi:type="dcterms:W3CDTF">2019-11-13T07:01:23Z</dcterms:created>
  <dcterms:modified xsi:type="dcterms:W3CDTF">2025-09-01T14:58:13Z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C:\Users\USER\Desktop\RNN부터 트랜스포머까지.pptx</vt:lpwstr>
  </property>
</Properties>
</file>