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7" r:id="rId10"/>
    <p:sldId id="266" r:id="rId11"/>
    <p:sldId id="263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Resteasy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BasicAuth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5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089"/>
            <a:ext cx="8229600" cy="1143000"/>
          </a:xfrm>
        </p:spPr>
        <p:txBody>
          <a:bodyPr/>
          <a:lstStyle/>
          <a:p>
            <a:r>
              <a:rPr lang="en-US" dirty="0" smtClean="0"/>
              <a:t>JAX-RS Roles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137" y="2320907"/>
            <a:ext cx="8043333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</a:rPr>
              <a:t>@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RolesAllowed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({"internal-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-user"})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@Path(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CustomerProxy.Urls.BASE_URL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public interface 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CustomerProxy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 {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03" y="1213555"/>
            <a:ext cx="8274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At the proxy class level, you can define a blanket rule for all API methods defined within the class: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7804" y="3524957"/>
            <a:ext cx="8754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At the method level, you can override class-level permissions: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20136" y="4567592"/>
            <a:ext cx="875453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</a:rPr>
              <a:t>@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RolesAllowed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({"internal-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-user"})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@POST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</a:rPr>
              <a:t>@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Consumes( { 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MediaType.APPLICATION_JSON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 })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</a:rPr>
              <a:t>@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Produces( { 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MediaType.APPLICATION_JSON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 })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</a:rPr>
              <a:t>@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Path(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CustomerProxy.Urls.SAVE_CUSTOMER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/>
              </a:rPr>
              <a:t>public 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SaveCustomerResponse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saveCustomer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 New"/>
              </a:rPr>
              <a:t>SaveCustomerRequest</a:t>
            </a:r>
            <a:endParaRPr lang="en-US" dirty="0" smtClean="0">
              <a:solidFill>
                <a:schemeClr val="bg1"/>
              </a:solidFill>
              <a:latin typeface="Courier New"/>
            </a:endParaRP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/>
              </a:rPr>
              <a:t>                                        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request);</a:t>
            </a:r>
          </a:p>
        </p:txBody>
      </p:sp>
    </p:spTree>
    <p:extLst>
      <p:ext uri="{BB962C8B-B14F-4D97-AF65-F5344CB8AC3E}">
        <p14:creationId xmlns:p14="http://schemas.microsoft.com/office/powerpoint/2010/main" val="157389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089"/>
            <a:ext cx="8229600" cy="1143000"/>
          </a:xfrm>
        </p:spPr>
        <p:txBody>
          <a:bodyPr/>
          <a:lstStyle/>
          <a:p>
            <a:r>
              <a:rPr lang="en-US" dirty="0" smtClean="0"/>
              <a:t>JAX-RS 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137" y="2320907"/>
            <a:ext cx="8043333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public ApacheHttpClient4Executor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</a:rPr>
              <a:t>getExecutor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() {</a:t>
            </a:r>
          </a:p>
          <a:p>
            <a:endParaRPr lang="en-US" sz="1400" dirty="0" smtClean="0">
              <a:solidFill>
                <a:schemeClr val="bg1"/>
              </a:solidFill>
              <a:latin typeface="Courier New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  <a:latin typeface="Courier New"/>
              </a:rPr>
              <a:t>DefaultHttpClient</a:t>
            </a:r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client = new </a:t>
            </a:r>
            <a:r>
              <a:rPr lang="en-US" sz="1400" dirty="0" err="1" smtClean="0">
                <a:solidFill>
                  <a:schemeClr val="bg1"/>
                </a:solidFill>
                <a:latin typeface="Courier New"/>
              </a:rPr>
              <a:t>DefaultHttpClient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	</a:t>
            </a:r>
            <a:endParaRPr lang="en-US" sz="1400" dirty="0" smtClean="0">
              <a:solidFill>
                <a:schemeClr val="bg1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/>
              </a:rPr>
              <a:t>client.getCredentialsProvider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().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setCredentials</a:t>
            </a:r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         new 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AuthScope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AuthScope.ANY_HOST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AuthScope.ANY_PORT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)</a:t>
            </a:r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         new 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UsernamePasswordCredentials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(</a:t>
            </a:r>
            <a:r>
              <a:rPr lang="en-US" sz="1400" b="1" dirty="0">
                <a:solidFill>
                  <a:schemeClr val="bg1"/>
                </a:solidFill>
                <a:latin typeface="Courier New"/>
              </a:rPr>
              <a:t>USER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Courier New"/>
              </a:rPr>
              <a:t>PASS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));</a:t>
            </a:r>
          </a:p>
          <a:p>
            <a:endParaRPr lang="en-US" sz="1400" dirty="0">
              <a:solidFill>
                <a:schemeClr val="bg1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    return 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new ApacheHttpClient4Executor(client);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03" y="1213555"/>
            <a:ext cx="8274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custom Executor is required for processing </a:t>
            </a:r>
            <a:r>
              <a:rPr lang="en-US" sz="2800" dirty="0" err="1" smtClean="0"/>
              <a:t>BasicAuth</a:t>
            </a:r>
            <a:r>
              <a:rPr lang="en-US" sz="2800" dirty="0" smtClean="0"/>
              <a:t>. Here’s an example of how it’s generated: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7803" y="4636805"/>
            <a:ext cx="8274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returned executor is then used as an optional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parameter when instantiating your </a:t>
            </a:r>
            <a:r>
              <a:rPr lang="en-US" sz="2800" dirty="0" err="1" smtClean="0"/>
              <a:t>ClientRequest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06999" y="5728940"/>
            <a:ext cx="8043333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urier New"/>
              </a:rPr>
              <a:t>clientRequest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 = new 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ClientRequest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(HOST + 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VendorProxy.Urls.BASE_URL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 + </a:t>
            </a:r>
            <a:endParaRPr lang="en-US" sz="1400" dirty="0" smtClean="0">
              <a:solidFill>
                <a:schemeClr val="bg1"/>
              </a:solidFill>
              <a:latin typeface="Courier New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                   </a:t>
            </a:r>
            <a:r>
              <a:rPr lang="en-US" sz="1400" dirty="0" err="1" smtClean="0">
                <a:solidFill>
                  <a:schemeClr val="bg1"/>
                </a:solidFill>
                <a:latin typeface="Courier New"/>
              </a:rPr>
              <a:t>VendorProxy.Urls.SITE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</a:rPr>
              <a:t>getExecutor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());}</a:t>
            </a:r>
          </a:p>
        </p:txBody>
      </p:sp>
    </p:spTree>
    <p:extLst>
      <p:ext uri="{BB962C8B-B14F-4D97-AF65-F5344CB8AC3E}">
        <p14:creationId xmlns:p14="http://schemas.microsoft.com/office/powerpoint/2010/main" val="266369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089"/>
            <a:ext cx="8229600" cy="1143000"/>
          </a:xfrm>
        </p:spPr>
        <p:txBody>
          <a:bodyPr/>
          <a:lstStyle/>
          <a:p>
            <a:r>
              <a:rPr lang="en-US" dirty="0" smtClean="0"/>
              <a:t>JAX-RS Clients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9" y="1072445"/>
            <a:ext cx="8734777" cy="55456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If you use the Helper classes found in </a:t>
            </a:r>
            <a:r>
              <a:rPr lang="en-US" dirty="0" err="1" smtClean="0"/>
              <a:t>api</a:t>
            </a:r>
            <a:r>
              <a:rPr lang="en-US" dirty="0" smtClean="0"/>
              <a:t>-client, there is no need to worry about authorization &amp; authentication. It will be managed by simply including two properties in your </a:t>
            </a:r>
            <a:r>
              <a:rPr lang="en-US" dirty="0" err="1" smtClean="0">
                <a:latin typeface="Courier New"/>
                <a:cs typeface="Courier New"/>
              </a:rPr>
              <a:t>cchs.properties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file: </a:t>
            </a:r>
            <a:r>
              <a:rPr lang="en-US" dirty="0" err="1" smtClean="0">
                <a:latin typeface="Courier New"/>
                <a:cs typeface="Courier New"/>
              </a:rPr>
              <a:t>cchs.api.user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cchs.api.password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4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Gateway - Camel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External API calls must include the following Custom HTTP Headers: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42639"/>
              </p:ext>
            </p:extLst>
          </p:nvPr>
        </p:nvGraphicFramePr>
        <p:xfrm>
          <a:off x="547155" y="3063753"/>
          <a:ext cx="8318234" cy="3360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5956"/>
                <a:gridCol w="5462278"/>
              </a:tblGrid>
              <a:tr h="54117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CchsAccessKeyId</a:t>
                      </a:r>
                      <a:endParaRPr lang="en-US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user id key provided to each API customer.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117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CchsSignatureMethod</a:t>
                      </a:r>
                      <a:endParaRPr lang="en-US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Must be either “HmacSHA256” or “HmacSHA512”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117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CchsTimeStamp</a:t>
                      </a:r>
                      <a:endParaRPr lang="en-US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Timestamp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in UTC format.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117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CchsSignature</a:t>
                      </a:r>
                      <a:endParaRPr lang="en-US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SHA signature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hash comprised of taking these values:</a:t>
                      </a:r>
                    </a:p>
                    <a:p>
                      <a:endParaRPr lang="en-US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CchsAccessKeyId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+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CchsTimestamp</a:t>
                      </a:r>
                      <a:endParaRPr lang="en-US" baseline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endParaRPr lang="en-US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And applying SHA hash to the above using the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CchsSecretToken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provided by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Cchs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23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Gateway</a:t>
            </a:r>
            <a:br>
              <a:rPr lang="en-US" dirty="0" smtClean="0"/>
            </a:br>
            <a:r>
              <a:rPr lang="en-US" sz="4000" dirty="0" smtClean="0"/>
              <a:t>User Permissions Declarative XML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99567"/>
            <a:ext cx="8043333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ClientSecurity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	&lt;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Client name="Vendor1"&gt;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&lt;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SecuritySetup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    &lt;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AccessKeyId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&gt;A12345&lt;/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AccessKeyId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    &lt;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AccessSecretPass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&gt;Abc123!&lt;/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AccessSecretPass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&lt;/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SecuritySetup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&lt;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InternalApi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    &lt;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UserId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&gt;internal-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-user&lt;/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UserId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    &lt;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UserPass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&gt;pass&lt;/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UserPass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&lt;/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InternalApi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&lt;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IpAddresses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    &lt;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IpAddresses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&gt;0:0:0:0:0:0:0:1%0&lt;/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IpAddresses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    &lt;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IpAddresses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&gt;25.238.11.170&lt;/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IpAddresses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    &lt;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IpAddresses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&gt;127.0.0.1&lt;/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IpAddresses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    &lt;/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IpAddresses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/>
              </a:rPr>
              <a:t>        &lt;/Client</a:t>
            </a:r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/>
              </a:rPr>
              <a:t>ClientSecurity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&gt;</a:t>
            </a:r>
            <a:endParaRPr lang="en-US" sz="1400" dirty="0">
              <a:solidFill>
                <a:schemeClr val="bg1"/>
              </a:solidFill>
              <a:latin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623" y="1394345"/>
            <a:ext cx="8480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now, an XML file is used to map the inbound user/client to the internal API’s </a:t>
            </a:r>
            <a:r>
              <a:rPr lang="en-US" sz="2800" dirty="0" err="1" smtClean="0"/>
              <a:t>BasicAuth</a:t>
            </a:r>
            <a:r>
              <a:rPr lang="en-US" sz="2800" dirty="0"/>
              <a:t> </a:t>
            </a:r>
            <a:r>
              <a:rPr lang="en-US" sz="2800" dirty="0" smtClean="0"/>
              <a:t>credentials. Here’s an example: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5200" y="3495040"/>
            <a:ext cx="1391920" cy="24384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52160" y="3431103"/>
            <a:ext cx="180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Courier New"/>
                <a:cs typeface="Courier New"/>
              </a:rPr>
              <a:t>CchsAccessKeyId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37360" y="5019040"/>
            <a:ext cx="0" cy="95504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4459" y="5019040"/>
            <a:ext cx="10719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  <a:latin typeface="+mj-lt"/>
                <a:cs typeface="Courier New"/>
              </a:rPr>
              <a:t>Restrictions</a:t>
            </a:r>
          </a:p>
          <a:p>
            <a:pPr algn="r"/>
            <a:r>
              <a:rPr lang="en-US" sz="1400" dirty="0" smtClean="0">
                <a:solidFill>
                  <a:srgbClr val="FF0000"/>
                </a:solidFill>
                <a:latin typeface="+mj-lt"/>
                <a:cs typeface="Courier New"/>
              </a:rPr>
              <a:t>Based upon</a:t>
            </a:r>
          </a:p>
          <a:p>
            <a:pPr algn="r"/>
            <a:r>
              <a:rPr lang="en-US" sz="1400" dirty="0" smtClean="0">
                <a:solidFill>
                  <a:srgbClr val="FF0000"/>
                </a:solidFill>
                <a:latin typeface="+mj-lt"/>
                <a:cs typeface="Courier New"/>
              </a:rPr>
              <a:t>Inbound IP </a:t>
            </a:r>
          </a:p>
          <a:p>
            <a:pPr algn="r"/>
            <a:r>
              <a:rPr lang="en-US" sz="1400" dirty="0" smtClean="0">
                <a:solidFill>
                  <a:srgbClr val="FF0000"/>
                </a:solidFill>
                <a:latin typeface="+mj-lt"/>
                <a:cs typeface="Courier New"/>
              </a:rPr>
              <a:t>Address</a:t>
            </a:r>
            <a:endParaRPr lang="en-US" sz="1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933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Gateway</a:t>
            </a:r>
            <a:br>
              <a:rPr lang="en-US" dirty="0" smtClean="0"/>
            </a:br>
            <a:r>
              <a:rPr lang="en-US" sz="4000" dirty="0" smtClean="0"/>
              <a:t>Apache Camel Configuration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483361" y="2007087"/>
            <a:ext cx="7518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&lt;route&gt;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&lt;from </a:t>
            </a:r>
            <a:r>
              <a:rPr lang="en-US" sz="1400" dirty="0" err="1">
                <a:solidFill>
                  <a:schemeClr val="bg1"/>
                </a:solidFill>
              </a:rPr>
              <a:t>uri</a:t>
            </a:r>
            <a:r>
              <a:rPr lang="en-US" sz="1400" dirty="0">
                <a:solidFill>
                  <a:schemeClr val="bg1"/>
                </a:solidFill>
              </a:rPr>
              <a:t>="servlet:///?</a:t>
            </a:r>
            <a:r>
              <a:rPr lang="en-US" sz="1400" dirty="0" err="1">
                <a:solidFill>
                  <a:schemeClr val="bg1"/>
                </a:solidFill>
              </a:rPr>
              <a:t>matchOnUriPrefix</a:t>
            </a:r>
            <a:r>
              <a:rPr lang="en-US" sz="1400" dirty="0">
                <a:solidFill>
                  <a:schemeClr val="bg1"/>
                </a:solidFill>
              </a:rPr>
              <a:t>=true"/&gt;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&lt;to </a:t>
            </a:r>
            <a:r>
              <a:rPr lang="en-US" sz="1400" dirty="0" err="1">
                <a:solidFill>
                  <a:schemeClr val="bg1"/>
                </a:solidFill>
              </a:rPr>
              <a:t>uri</a:t>
            </a:r>
            <a:r>
              <a:rPr lang="en-US" sz="1400" dirty="0">
                <a:solidFill>
                  <a:schemeClr val="bg1"/>
                </a:solidFill>
              </a:rPr>
              <a:t>="</a:t>
            </a:r>
            <a:r>
              <a:rPr lang="en-US" sz="1400" dirty="0" err="1">
                <a:solidFill>
                  <a:schemeClr val="bg1"/>
                </a:solidFill>
              </a:rPr>
              <a:t>bean:SecurityProcessor</a:t>
            </a:r>
            <a:r>
              <a:rPr lang="en-US" sz="1400" dirty="0">
                <a:solidFill>
                  <a:schemeClr val="bg1"/>
                </a:solidFill>
              </a:rPr>
              <a:t>"/&gt;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&lt;log message="Path is: ${</a:t>
            </a:r>
            <a:r>
              <a:rPr lang="en-US" sz="1400" dirty="0" err="1">
                <a:solidFill>
                  <a:schemeClr val="bg1"/>
                </a:solidFill>
              </a:rPr>
              <a:t>header.CamelHttpPath</a:t>
            </a:r>
            <a:r>
              <a:rPr lang="en-US" sz="1400" dirty="0">
                <a:solidFill>
                  <a:schemeClr val="bg1"/>
                </a:solidFill>
              </a:rPr>
              <a:t>}"/&gt;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&lt;log message="</a:t>
            </a:r>
            <a:r>
              <a:rPr lang="en-US" sz="1400" dirty="0" err="1">
                <a:solidFill>
                  <a:schemeClr val="bg1"/>
                </a:solidFill>
              </a:rPr>
              <a:t>InternalUserId</a:t>
            </a:r>
            <a:r>
              <a:rPr lang="en-US" sz="1400" dirty="0">
                <a:solidFill>
                  <a:schemeClr val="bg1"/>
                </a:solidFill>
              </a:rPr>
              <a:t> is: ${</a:t>
            </a:r>
            <a:r>
              <a:rPr lang="en-US" sz="1400" dirty="0" err="1">
                <a:solidFill>
                  <a:schemeClr val="bg1"/>
                </a:solidFill>
              </a:rPr>
              <a:t>property.CchsInternalUser</a:t>
            </a:r>
            <a:r>
              <a:rPr lang="en-US" sz="1400" dirty="0">
                <a:solidFill>
                  <a:schemeClr val="bg1"/>
                </a:solidFill>
              </a:rPr>
              <a:t>}"/&gt;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&lt;</a:t>
            </a:r>
            <a:r>
              <a:rPr lang="en-US" sz="1400" dirty="0" err="1">
                <a:solidFill>
                  <a:schemeClr val="bg1"/>
                </a:solidFill>
              </a:rPr>
              <a:t>recipientList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&lt;simple&gt;http://localhost:9090/</a:t>
            </a:r>
            <a:r>
              <a:rPr lang="en-US" sz="1400" dirty="0" err="1">
                <a:solidFill>
                  <a:schemeClr val="bg1"/>
                </a:solidFill>
              </a:rPr>
              <a:t>api?bridgeEndpoint</a:t>
            </a:r>
            <a:r>
              <a:rPr lang="en-US" sz="1400" dirty="0">
                <a:solidFill>
                  <a:schemeClr val="bg1"/>
                </a:solidFill>
              </a:rPr>
              <a:t>=</a:t>
            </a:r>
            <a:r>
              <a:rPr lang="en-US" sz="1400" dirty="0" err="1">
                <a:solidFill>
                  <a:schemeClr val="bg1"/>
                </a:solidFill>
              </a:rPr>
              <a:t>true&amp;amp;disableStreamCache</a:t>
            </a:r>
            <a:r>
              <a:rPr lang="en-US" sz="1400" dirty="0">
                <a:solidFill>
                  <a:schemeClr val="bg1"/>
                </a:solidFill>
              </a:rPr>
              <a:t>=</a:t>
            </a:r>
            <a:r>
              <a:rPr lang="en-US" sz="1400" dirty="0" err="1">
                <a:solidFill>
                  <a:schemeClr val="bg1"/>
                </a:solidFill>
              </a:rPr>
              <a:t>true&amp;amp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</a:rPr>
              <a:t>httpClient.soTimeout</a:t>
            </a:r>
            <a:r>
              <a:rPr lang="en-US" sz="1400" dirty="0">
                <a:solidFill>
                  <a:schemeClr val="bg1"/>
                </a:solidFill>
              </a:rPr>
              <a:t>=10000&amp;amp;authUsername=${</a:t>
            </a:r>
            <a:r>
              <a:rPr lang="en-US" sz="1400" dirty="0" err="1">
                <a:solidFill>
                  <a:schemeClr val="bg1"/>
                </a:solidFill>
              </a:rPr>
              <a:t>property.CchsInternalUser</a:t>
            </a:r>
            <a:r>
              <a:rPr lang="en-US" sz="1400" dirty="0">
                <a:solidFill>
                  <a:schemeClr val="bg1"/>
                </a:solidFill>
              </a:rPr>
              <a:t>}&amp;amp;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</a:rPr>
              <a:t>authMethod</a:t>
            </a:r>
            <a:r>
              <a:rPr lang="en-US" sz="1400" dirty="0">
                <a:solidFill>
                  <a:schemeClr val="bg1"/>
                </a:solidFill>
              </a:rPr>
              <a:t>=</a:t>
            </a:r>
            <a:r>
              <a:rPr lang="en-US" sz="1400" dirty="0" err="1">
                <a:solidFill>
                  <a:schemeClr val="bg1"/>
                </a:solidFill>
              </a:rPr>
              <a:t>Basic&amp;amp;authPassword</a:t>
            </a:r>
            <a:r>
              <a:rPr lang="en-US" sz="1400" dirty="0">
                <a:solidFill>
                  <a:schemeClr val="bg1"/>
                </a:solidFill>
              </a:rPr>
              <a:t>=${</a:t>
            </a:r>
            <a:r>
              <a:rPr lang="en-US" sz="1400" dirty="0" err="1">
                <a:solidFill>
                  <a:schemeClr val="bg1"/>
                </a:solidFill>
              </a:rPr>
              <a:t>property.CchsInternalPass</a:t>
            </a:r>
            <a:r>
              <a:rPr lang="en-US" sz="1400" dirty="0">
                <a:solidFill>
                  <a:schemeClr val="bg1"/>
                </a:solidFill>
              </a:rPr>
              <a:t>}&lt;/simple&gt;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&lt;/</a:t>
            </a:r>
            <a:r>
              <a:rPr lang="en-US" sz="1400" dirty="0" err="1">
                <a:solidFill>
                  <a:schemeClr val="bg1"/>
                </a:solidFill>
              </a:rPr>
              <a:t>recipientList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&lt;to </a:t>
            </a:r>
            <a:r>
              <a:rPr lang="en-US" sz="1400" dirty="0" err="1">
                <a:solidFill>
                  <a:schemeClr val="bg1"/>
                </a:solidFill>
              </a:rPr>
              <a:t>uri</a:t>
            </a:r>
            <a:r>
              <a:rPr lang="en-US" sz="1400" dirty="0">
                <a:solidFill>
                  <a:schemeClr val="bg1"/>
                </a:solidFill>
              </a:rPr>
              <a:t>="</a:t>
            </a:r>
            <a:r>
              <a:rPr lang="en-US" sz="1400" dirty="0" err="1">
                <a:solidFill>
                  <a:schemeClr val="bg1"/>
                </a:solidFill>
              </a:rPr>
              <a:t>bean:RabbitProcessor</a:t>
            </a:r>
            <a:r>
              <a:rPr lang="en-US" sz="1400" dirty="0">
                <a:solidFill>
                  <a:schemeClr val="bg1"/>
                </a:solidFill>
              </a:rPr>
              <a:t>"/&gt;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&lt;/route&gt;</a:t>
            </a:r>
            <a:endParaRPr lang="en-US" sz="1400" dirty="0">
              <a:solidFill>
                <a:schemeClr val="bg1"/>
              </a:solidFill>
              <a:latin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1761" y="1590527"/>
            <a:ext cx="1239520" cy="83312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Inbound Call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4320" y="2765700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Validate</a:t>
            </a:r>
          </a:p>
          <a:p>
            <a:pPr algn="ctr"/>
            <a:r>
              <a:rPr lang="en-US" sz="1400" dirty="0" smtClean="0"/>
              <a:t>Security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4000" y="4022153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Forward Internally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11761" y="5278607"/>
            <a:ext cx="1239520" cy="83312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API Response</a:t>
            </a:r>
            <a:endParaRPr lang="en-US" sz="1300" dirty="0"/>
          </a:p>
        </p:txBody>
      </p:sp>
      <p:cxnSp>
        <p:nvCxnSpPr>
          <p:cNvPr id="12" name="Straight Arrow Connector 11"/>
          <p:cNvCxnSpPr>
            <a:stCxn id="6" idx="4"/>
            <a:endCxn id="7" idx="0"/>
          </p:cNvCxnSpPr>
          <p:nvPr/>
        </p:nvCxnSpPr>
        <p:spPr>
          <a:xfrm flipH="1">
            <a:off x="731520" y="2423647"/>
            <a:ext cx="1" cy="3420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41680" y="3680100"/>
            <a:ext cx="1" cy="3420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1360" y="4936553"/>
            <a:ext cx="1" cy="3420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Gateway</a:t>
            </a:r>
            <a:br>
              <a:rPr lang="en-US" dirty="0" smtClean="0"/>
            </a:br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1841" y="1763247"/>
            <a:ext cx="751840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</a:rPr>
              <a:t>camelContext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</a:rPr>
              <a:t>xmlns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="http://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</a:rPr>
              <a:t>camel.apache.org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/schema/spring" id="camel"&gt;</a:t>
            </a:r>
          </a:p>
          <a:p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      &lt;template id="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</a:rPr>
              <a:t>amqpTemplate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"/&gt;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&lt;</a:t>
            </a:r>
            <a:r>
              <a:rPr lang="en-US" sz="1400" dirty="0" err="1">
                <a:solidFill>
                  <a:schemeClr val="bg1"/>
                </a:solidFill>
              </a:rPr>
              <a:t>onException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&lt;exception&gt;</a:t>
            </a:r>
            <a:r>
              <a:rPr lang="en-US" sz="1400" dirty="0" err="1">
                <a:solidFill>
                  <a:schemeClr val="bg1"/>
                </a:solidFill>
              </a:rPr>
              <a:t>com.cchs.securitygateway.exceptions.CchsSecurityException</a:t>
            </a:r>
            <a:r>
              <a:rPr lang="en-US" sz="1400" dirty="0">
                <a:solidFill>
                  <a:schemeClr val="bg1"/>
                </a:solidFill>
              </a:rPr>
              <a:t>&lt;/exception&gt;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&lt;handled&gt;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&lt;constant&gt;true&lt;/constant&gt;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&lt;/handled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&lt;log message="Security exception occurred..."/&gt;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    &lt;to </a:t>
            </a:r>
            <a:r>
              <a:rPr lang="en-US" sz="1400" dirty="0" err="1">
                <a:solidFill>
                  <a:schemeClr val="bg1"/>
                </a:solidFill>
              </a:rPr>
              <a:t>uri</a:t>
            </a:r>
            <a:r>
              <a:rPr lang="en-US" sz="1400" dirty="0">
                <a:solidFill>
                  <a:schemeClr val="bg1"/>
                </a:solidFill>
              </a:rPr>
              <a:t>="</a:t>
            </a:r>
            <a:r>
              <a:rPr lang="en-US" sz="1400" dirty="0" err="1">
                <a:solidFill>
                  <a:schemeClr val="bg1"/>
                </a:solidFill>
              </a:rPr>
              <a:t>bean:SecurityHandler</a:t>
            </a:r>
            <a:r>
              <a:rPr lang="en-US" sz="1400" dirty="0">
                <a:solidFill>
                  <a:schemeClr val="bg1"/>
                </a:solidFill>
              </a:rPr>
              <a:t>"/&gt;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&lt;/</a:t>
            </a:r>
            <a:r>
              <a:rPr lang="en-US" sz="1400" dirty="0" err="1">
                <a:solidFill>
                  <a:schemeClr val="bg1"/>
                </a:solidFill>
              </a:rPr>
              <a:t>onException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&lt;route&gt;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           &lt;from 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</a:rPr>
              <a:t>uri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="servlet:///?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</a:rPr>
              <a:t>matchOnUriPrefix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=true"/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ourier New"/>
              </a:rPr>
              <a:t>    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ourier New"/>
              </a:rPr>
              <a:t>  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to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uri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="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bean:SecurityProcessor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"/&gt;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4" name="Elbow Connector 33"/>
          <p:cNvCxnSpPr/>
          <p:nvPr/>
        </p:nvCxnSpPr>
        <p:spPr>
          <a:xfrm rot="5400000" flipH="1" flipV="1">
            <a:off x="3352800" y="4023360"/>
            <a:ext cx="2794000" cy="1534160"/>
          </a:xfrm>
          <a:prstGeom prst="bentConnector3">
            <a:avLst>
              <a:gd name="adj1" fmla="val -182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16879" y="3728720"/>
            <a:ext cx="2743201" cy="171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SecurityProcessor</a:t>
            </a:r>
            <a:r>
              <a:rPr lang="en-US" sz="1600" dirty="0" smtClean="0">
                <a:solidFill>
                  <a:srgbClr val="FF0000"/>
                </a:solidFill>
              </a:rPr>
              <a:t> will throw a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CchsSecurityException</a:t>
            </a:r>
            <a:r>
              <a:rPr lang="en-US" sz="1600" dirty="0" smtClean="0">
                <a:solidFill>
                  <a:srgbClr val="FF0000"/>
                </a:solidFill>
              </a:rPr>
              <a:t> if authentication check fails. This results in this block  being invoked.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11119" y="5137616"/>
            <a:ext cx="2743201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+mj-lt"/>
                <a:cs typeface="Courier New"/>
              </a:rPr>
              <a:t>Returns a 401 HTTP code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966720" y="4836160"/>
            <a:ext cx="335280" cy="375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1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Gateway</a:t>
            </a:r>
            <a:br>
              <a:rPr lang="en-US" dirty="0" smtClean="0"/>
            </a:br>
            <a:r>
              <a:rPr lang="en-US" sz="4000" dirty="0" smtClean="0"/>
              <a:t>Logging via </a:t>
            </a:r>
            <a:r>
              <a:rPr lang="en-US" sz="4000" dirty="0" err="1" smtClean="0"/>
              <a:t>RabbitMQ</a:t>
            </a:r>
            <a:endParaRPr lang="en-US" sz="4000" dirty="0"/>
          </a:p>
        </p:txBody>
      </p:sp>
      <p:pic>
        <p:nvPicPr>
          <p:cNvPr id="4" name="Picture 3" descr="Screen Shot 2013-02-18 at 8.2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1686560"/>
            <a:ext cx="7366000" cy="50007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 descr="Screen Shot 2013-02-18 at 8.29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655236"/>
            <a:ext cx="6786880" cy="186500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43599" y="4856480"/>
            <a:ext cx="2743201" cy="14424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Messages arrive in the specified exchange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and are routed to the appropriate queue by way of the routing key.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31440" y="4520239"/>
            <a:ext cx="1016000" cy="13014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31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Gateway</a:t>
            </a:r>
            <a:br>
              <a:rPr lang="en-US" dirty="0" smtClean="0"/>
            </a:br>
            <a:r>
              <a:rPr lang="en-US" sz="3600" dirty="0" smtClean="0"/>
              <a:t>Logging via </a:t>
            </a:r>
            <a:r>
              <a:rPr lang="en-US" sz="3600" dirty="0" err="1" smtClean="0"/>
              <a:t>RabbitMQ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86080" y="1339236"/>
            <a:ext cx="8554720" cy="54476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rabbit:connection-factory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id="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connectionFactory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"/&gt;</a:t>
            </a:r>
          </a:p>
          <a:p>
            <a:endParaRPr lang="en-US" sz="12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rabbit:template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id="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amqpRequestTemplate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                    connection-factory="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connectionFactory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                    exchange="${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rabbitmq.exchange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                    queue="${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rabbitmq.request.routing.key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                    routing-key="${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rabbitmq.request.routing.key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}"/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endParaRPr lang="en-US" sz="12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rabbit:template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id="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amqpResponseTemplate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                    connection-factory="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connectionFactory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                    exchange="${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rabbitmq.exchange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                    queue="${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rabbitmq.response.routing.key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                    routing-key="${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rabbitmq.response.routing.key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}"/&gt;</a:t>
            </a:r>
          </a:p>
          <a:p>
            <a:endParaRPr lang="en-US" sz="12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rabbit:direct-exchange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name="${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rabbitmq.exchange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   &lt;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rabbit:bindings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      &lt;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rabbit:binding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queue="${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rabbitmq.request.routing.key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 </a:t>
            </a:r>
            <a:endParaRPr lang="en-US" sz="12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           key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rabbitmq.request.routing.key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}"/&gt;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      &lt;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rabbit:binding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queue="${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rabbitmq.response.routing.key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 </a:t>
            </a:r>
            <a:endParaRPr lang="en-US" sz="12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           key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rabbitmq.response.routing.key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}"/&gt;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    &lt;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rabbit:bindings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rabbit:direct-exchange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2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bean id="</a:t>
            </a:r>
            <a:r>
              <a:rPr lang="en-US" sz="1200" dirty="0" err="1" smtClean="0">
                <a:solidFill>
                  <a:schemeClr val="bg1"/>
                </a:solidFill>
                <a:latin typeface="Courier New"/>
                <a:cs typeface="Courier New"/>
              </a:rPr>
              <a:t>connectionFactory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”</a:t>
            </a:r>
            <a:endParaRPr lang="en-US" sz="12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          class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="org.springframework.amqp.rabbit.connection.CachingConnectionFactory"&gt;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constructor-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arg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 value="${</a:t>
            </a:r>
            <a:r>
              <a:rPr lang="en-US" sz="1200" dirty="0" err="1">
                <a:solidFill>
                  <a:schemeClr val="bg1"/>
                </a:solidFill>
                <a:latin typeface="Courier New"/>
                <a:cs typeface="Courier New"/>
              </a:rPr>
              <a:t>rabbitmq.host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}"/&gt;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property name="username" value="guest"/&gt;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property name="password" value="guest"/&gt;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chemeClr val="bg1"/>
                </a:solidFill>
                <a:latin typeface="Courier New"/>
                <a:cs typeface="Courier New"/>
              </a:rPr>
              <a:t>/bean&gt;</a:t>
            </a:r>
            <a:endParaRPr lang="en-US" sz="12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5679" y="1584960"/>
            <a:ext cx="2743201" cy="90075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Template’s are used in Java code to send a message to the exchange.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38320" y="1828800"/>
            <a:ext cx="173735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90721" y="1828800"/>
            <a:ext cx="1584958" cy="955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5679" y="3820160"/>
            <a:ext cx="2743201" cy="117160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Sets up the routing rules used to forward the message from the exchange to the appropriate queue.</a:t>
            </a:r>
          </a:p>
        </p:txBody>
      </p:sp>
    </p:spTree>
    <p:extLst>
      <p:ext uri="{BB962C8B-B14F-4D97-AF65-F5344CB8AC3E}">
        <p14:creationId xmlns:p14="http://schemas.microsoft.com/office/powerpoint/2010/main" val="269671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Gateway</a:t>
            </a:r>
            <a:br>
              <a:rPr lang="en-US" dirty="0" smtClean="0"/>
            </a:br>
            <a:r>
              <a:rPr lang="en-US" sz="3600" dirty="0" err="1" smtClean="0"/>
              <a:t>RabbitMQ</a:t>
            </a:r>
            <a:r>
              <a:rPr lang="en-US" sz="3600" dirty="0" smtClean="0"/>
              <a:t> Logging Examples</a:t>
            </a:r>
            <a:endParaRPr lang="en-US" sz="3600" dirty="0"/>
          </a:p>
        </p:txBody>
      </p:sp>
      <p:pic>
        <p:nvPicPr>
          <p:cNvPr id="5" name="Picture 4" descr="Screen Shot 2013-02-18 at 9.14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5" y="1437826"/>
            <a:ext cx="6467495" cy="49020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Oval 10"/>
          <p:cNvSpPr/>
          <p:nvPr/>
        </p:nvSpPr>
        <p:spPr>
          <a:xfrm>
            <a:off x="1935480" y="3350806"/>
            <a:ext cx="3205480" cy="2844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3-02-18 at 9.1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2898371"/>
            <a:ext cx="5242560" cy="37555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952239" y="1454802"/>
            <a:ext cx="2743201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+mj-lt"/>
                <a:cs typeface="Courier New"/>
              </a:rPr>
              <a:t>Request Example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439" y="2900293"/>
            <a:ext cx="2743201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+mj-lt"/>
                <a:cs typeface="Courier New"/>
              </a:rPr>
              <a:t>Response Example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03240" y="5212080"/>
            <a:ext cx="3205480" cy="2844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92400" y="3635286"/>
            <a:ext cx="3037840" cy="15971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97759" y="4782021"/>
            <a:ext cx="2743201" cy="90075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CchsCorrelationId</a:t>
            </a:r>
            <a:r>
              <a:rPr lang="en-US" sz="1600" dirty="0" smtClean="0">
                <a:solidFill>
                  <a:srgbClr val="FF0000"/>
                </a:solidFill>
              </a:rPr>
              <a:t> is how you correlate the request and response results. </a:t>
            </a:r>
          </a:p>
        </p:txBody>
      </p:sp>
    </p:spTree>
    <p:extLst>
      <p:ext uri="{BB962C8B-B14F-4D97-AF65-F5344CB8AC3E}">
        <p14:creationId xmlns:p14="http://schemas.microsoft.com/office/powerpoint/2010/main" val="273656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089"/>
            <a:ext cx="8229600" cy="1143000"/>
          </a:xfrm>
        </p:spPr>
        <p:txBody>
          <a:bodyPr/>
          <a:lstStyle/>
          <a:p>
            <a:r>
              <a:rPr lang="en-US" dirty="0" smtClean="0"/>
              <a:t>Security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222"/>
            <a:ext cx="8229600" cy="539044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External Clients will use a security framework similar to Amazon’s AWS – Hash-based.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Internal API requests will use Basic </a:t>
            </a:r>
            <a:r>
              <a:rPr lang="en-US" dirty="0" err="1" smtClean="0"/>
              <a:t>Auth</a:t>
            </a:r>
            <a:r>
              <a:rPr lang="en-US" dirty="0" smtClean="0"/>
              <a:t> to leverage built-in JAX-RS capabilities.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Internal clients, if using the Helper classes, won’t have to fuss with managing security.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Camel will also enforce IP-based restrictions and use-load in forwarding requests internally.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Gateway Overview</a:t>
            </a:r>
            <a:endParaRPr lang="en-US" dirty="0"/>
          </a:p>
        </p:txBody>
      </p:sp>
      <p:pic>
        <p:nvPicPr>
          <p:cNvPr id="4" name="Picture 3" descr="SwimlaneRestAPIC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8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089"/>
            <a:ext cx="8229600" cy="1143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BasicAuth</a:t>
            </a:r>
            <a:r>
              <a:rPr lang="en-US" dirty="0" smtClean="0"/>
              <a:t> Internally?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222"/>
            <a:ext cx="8229600" cy="554566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Allows us to leverage built-in authorization and authentication support native to JAX-RS.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Is simple to implement, and does provide some level of security controls for internal clients.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We can use it with the Tiny Java Web Server (TJWS), which is used for the </a:t>
            </a:r>
            <a:r>
              <a:rPr lang="en-US" dirty="0" err="1" smtClean="0"/>
              <a:t>api</a:t>
            </a:r>
            <a:r>
              <a:rPr lang="en-US" dirty="0" smtClean="0"/>
              <a:t>-it-client for unit testing.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It can be easily disabled for testing environments through configuration settings in </a:t>
            </a:r>
            <a:r>
              <a:rPr lang="en-US" dirty="0" err="1" smtClean="0"/>
              <a:t>web.xml</a:t>
            </a:r>
            <a:r>
              <a:rPr lang="en-US" dirty="0" smtClean="0"/>
              <a:t> – no code changes required.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4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Gateway -&gt; Basic </a:t>
            </a:r>
            <a:r>
              <a:rPr lang="en-US" dirty="0" err="1" smtClean="0"/>
              <a:t>Auth</a:t>
            </a:r>
            <a:r>
              <a:rPr lang="en-US" dirty="0" smtClean="0"/>
              <a:t> Overview</a:t>
            </a:r>
            <a:endParaRPr lang="en-US" dirty="0"/>
          </a:p>
        </p:txBody>
      </p:sp>
      <p:pic>
        <p:nvPicPr>
          <p:cNvPr id="6" name="Picture 5" descr="usergroupper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7" y="792200"/>
            <a:ext cx="7684911" cy="59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5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089"/>
            <a:ext cx="8229600" cy="1143000"/>
          </a:xfrm>
        </p:spPr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9" y="1072445"/>
            <a:ext cx="8734777" cy="55456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There likely will be a limited number of roles, so the proxy user roles annotations will be minimal.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By using a lookup to find the actual user role associated with an external user, we can also determine the correct Oracle </a:t>
            </a:r>
            <a:r>
              <a:rPr lang="en-US" dirty="0" err="1" smtClean="0"/>
              <a:t>UserId</a:t>
            </a:r>
            <a:r>
              <a:rPr lang="en-US" dirty="0" smtClean="0"/>
              <a:t> to associate with the request when forwarding the call from Camel to </a:t>
            </a:r>
            <a:r>
              <a:rPr lang="en-US" dirty="0" err="1" smtClean="0"/>
              <a:t>Resteasy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921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089"/>
            <a:ext cx="8229600" cy="1143000"/>
          </a:xfrm>
        </p:spPr>
        <p:txBody>
          <a:bodyPr/>
          <a:lstStyle/>
          <a:p>
            <a:r>
              <a:rPr lang="en-US" dirty="0" smtClean="0"/>
              <a:t>Configuring in </a:t>
            </a:r>
            <a:r>
              <a:rPr lang="en-US" dirty="0" err="1" smtClean="0"/>
              <a:t>web.xml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55133"/>
            <a:ext cx="8043333" cy="550920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&lt;security-constraint&gt;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&lt;web-resource-collection&gt;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	&lt;web-resource-name&gt;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Resteasy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&lt;/web-resource-name&gt;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	&lt;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url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-pattern&gt;/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/*&lt;/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url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-pattern&gt;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&lt;/web-resource-collection&gt;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&lt;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auth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-constraint&gt;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	&lt;role-name&gt;internal-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-user&lt;/role-name&gt;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	&lt;role-name&gt;external-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-user&lt;/role-name&gt;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&lt;/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auth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-constraint&gt;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&lt;/security-constraint&gt;</a:t>
            </a:r>
          </a:p>
          <a:p>
            <a:endParaRPr lang="en-US" sz="1600" dirty="0">
              <a:solidFill>
                <a:schemeClr val="bg1"/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&lt;login-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config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&lt;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auth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-method&gt;BASIC&lt;/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auth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-method&gt;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&lt;realm-name&gt;Test&lt;/realm-name&gt;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&lt;/login-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config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endParaRPr lang="en-US" sz="1600" dirty="0">
              <a:solidFill>
                <a:schemeClr val="bg1"/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&lt;security-role&gt;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&lt;role-name&gt;internal-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-user&lt;/role-name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&lt;/security-role&gt;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security-role&gt;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	&lt;role-name&gt;external-</a:t>
            </a:r>
            <a:r>
              <a:rPr lang="en-US" sz="1600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sz="1600" dirty="0">
                <a:solidFill>
                  <a:schemeClr val="bg1"/>
                </a:solidFill>
                <a:latin typeface="Courier New"/>
              </a:rPr>
              <a:t>-user&lt;/role-name&gt;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/>
              </a:rPr>
              <a:t>&lt;/security-role</a:t>
            </a:r>
            <a:r>
              <a:rPr lang="en-US" sz="1600" dirty="0" smtClean="0">
                <a:solidFill>
                  <a:schemeClr val="bg1"/>
                </a:solidFill>
                <a:latin typeface="Courier New"/>
              </a:rPr>
              <a:t>&gt;</a:t>
            </a:r>
            <a:endParaRPr lang="en-US" sz="1600" dirty="0">
              <a:solidFill>
                <a:schemeClr val="bg1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227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089"/>
            <a:ext cx="8229600" cy="1143000"/>
          </a:xfrm>
        </p:spPr>
        <p:txBody>
          <a:bodyPr/>
          <a:lstStyle/>
          <a:p>
            <a:r>
              <a:rPr lang="en-US" dirty="0" smtClean="0"/>
              <a:t>Tomcat Configuration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137" y="2667787"/>
            <a:ext cx="8825085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/>
              </a:rPr>
              <a:t>&lt;tomcat-users&gt;</a:t>
            </a:r>
          </a:p>
          <a:p>
            <a:endParaRPr lang="en-US" dirty="0">
              <a:solidFill>
                <a:schemeClr val="bg1"/>
              </a:solidFill>
              <a:latin typeface="Courier New"/>
            </a:endParaRP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    &lt;role 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rolename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="</a:t>
            </a:r>
            <a:r>
              <a:rPr lang="en-US" b="1" dirty="0">
                <a:solidFill>
                  <a:schemeClr val="bg1"/>
                </a:solidFill>
                <a:latin typeface="Courier New"/>
              </a:rPr>
              <a:t>internal-</a:t>
            </a:r>
            <a:r>
              <a:rPr lang="en-US" b="1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b="1" dirty="0">
                <a:solidFill>
                  <a:schemeClr val="bg1"/>
                </a:solidFill>
                <a:latin typeface="Courier New"/>
              </a:rPr>
              <a:t>-user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"/&gt;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    &lt;role 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rolename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="external-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-user"/&gt;</a:t>
            </a:r>
          </a:p>
          <a:p>
            <a:endParaRPr lang="en-US" dirty="0">
              <a:solidFill>
                <a:schemeClr val="bg1"/>
              </a:solidFill>
              <a:latin typeface="Courier New"/>
            </a:endParaRP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    &lt;user name="internal-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-user" password="</a:t>
            </a:r>
            <a:r>
              <a:rPr lang="en-US" dirty="0" smtClean="0">
                <a:solidFill>
                  <a:schemeClr val="bg1"/>
                </a:solidFill>
                <a:latin typeface="Courier New"/>
              </a:rPr>
              <a:t>pass”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/>
              </a:rPr>
              <a:t>         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roles="</a:t>
            </a:r>
            <a:r>
              <a:rPr lang="en-US" b="1" dirty="0">
                <a:solidFill>
                  <a:schemeClr val="bg1"/>
                </a:solidFill>
                <a:latin typeface="Courier New"/>
              </a:rPr>
              <a:t>internal-</a:t>
            </a:r>
            <a:r>
              <a:rPr lang="en-US" b="1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b="1" dirty="0">
                <a:solidFill>
                  <a:schemeClr val="bg1"/>
                </a:solidFill>
                <a:latin typeface="Courier New"/>
              </a:rPr>
              <a:t>-user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"/&gt;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    &lt;user name="external-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-user" password="pass" </a:t>
            </a:r>
            <a:endParaRPr lang="en-US" dirty="0" smtClean="0">
              <a:solidFill>
                <a:schemeClr val="bg1"/>
              </a:solidFill>
              <a:latin typeface="Courier New"/>
            </a:endParaRP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/>
              </a:rPr>
              <a:t>         roles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="external-</a:t>
            </a:r>
            <a:r>
              <a:rPr lang="en-US" dirty="0" err="1">
                <a:solidFill>
                  <a:schemeClr val="bg1"/>
                </a:solidFill>
                <a:latin typeface="Courier New"/>
              </a:rPr>
              <a:t>api</a:t>
            </a:r>
            <a:r>
              <a:rPr lang="en-US" dirty="0">
                <a:solidFill>
                  <a:schemeClr val="bg1"/>
                </a:solidFill>
                <a:latin typeface="Courier New"/>
              </a:rPr>
              <a:t>-user"/&gt;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  <a:latin typeface="Courier New"/>
              </a:rPr>
              <a:t>&lt;/tomcat-users&gt;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03" y="1213555"/>
            <a:ext cx="8274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the time-being, the </a:t>
            </a:r>
            <a:r>
              <a:rPr lang="en-US" sz="2800" dirty="0" smtClean="0">
                <a:latin typeface="Courier New"/>
              </a:rPr>
              <a:t>tomcat-</a:t>
            </a:r>
            <a:r>
              <a:rPr lang="en-US" sz="2800" dirty="0" err="1" smtClean="0">
                <a:latin typeface="Courier New"/>
              </a:rPr>
              <a:t>users.xml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 smtClean="0"/>
              <a:t>file will be used to manage user and role assignments. It resembles: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371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API Locally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9997"/>
            <a:ext cx="8229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When running the API locally, use </a:t>
            </a:r>
            <a:r>
              <a:rPr lang="en-US" sz="2000" dirty="0" smtClean="0">
                <a:latin typeface="Courier New"/>
              </a:rPr>
              <a:t>tomcat7:run </a:t>
            </a:r>
            <a:r>
              <a:rPr lang="en-US" sz="2000" dirty="0" smtClean="0"/>
              <a:t>– it will be automatically configured to load </a:t>
            </a:r>
            <a:r>
              <a:rPr lang="en-US" sz="2000" dirty="0" smtClean="0">
                <a:latin typeface="Courier New"/>
              </a:rPr>
              <a:t>tomcat-</a:t>
            </a:r>
            <a:r>
              <a:rPr lang="en-US" sz="2000" dirty="0" err="1" smtClean="0">
                <a:latin typeface="Courier New"/>
              </a:rPr>
              <a:t>users.xml</a:t>
            </a:r>
            <a:r>
              <a:rPr lang="en-US" sz="2000" dirty="0" smtClean="0"/>
              <a:t>, which is found in the </a:t>
            </a:r>
            <a:r>
              <a:rPr lang="en-US" sz="2000" dirty="0" err="1" smtClean="0"/>
              <a:t>api</a:t>
            </a:r>
            <a:r>
              <a:rPr lang="en-US" sz="2000" dirty="0" smtClean="0"/>
              <a:t>-web resource directory.</a:t>
            </a:r>
          </a:p>
          <a:p>
            <a:endParaRPr lang="en-US" sz="2000" dirty="0"/>
          </a:p>
          <a:p>
            <a:r>
              <a:rPr lang="en-US" sz="2000" dirty="0" smtClean="0"/>
              <a:t>If you are a wget user, you can easily issue GET type requests using:</a:t>
            </a:r>
          </a:p>
          <a:p>
            <a:endParaRPr lang="en-US" sz="2000" dirty="0"/>
          </a:p>
          <a:p>
            <a:r>
              <a:rPr lang="en-US" sz="1600" dirty="0">
                <a:latin typeface="Courier New"/>
              </a:rPr>
              <a:t>wget http://internal-api-user:pass@localhost</a:t>
            </a:r>
            <a:r>
              <a:rPr lang="en-US" sz="1600" dirty="0" smtClean="0">
                <a:latin typeface="Courier New"/>
              </a:rPr>
              <a:t>:8080/</a:t>
            </a:r>
            <a:r>
              <a:rPr lang="en-US" sz="1600" dirty="0" err="1">
                <a:latin typeface="Courier New"/>
              </a:rPr>
              <a:t>api</a:t>
            </a:r>
            <a:r>
              <a:rPr lang="en-US" sz="1600" dirty="0">
                <a:latin typeface="Courier New"/>
              </a:rPr>
              <a:t>/v1/</a:t>
            </a:r>
            <a:r>
              <a:rPr lang="en-US" sz="1600" dirty="0" err="1">
                <a:latin typeface="Courier New"/>
              </a:rPr>
              <a:t>esp</a:t>
            </a:r>
            <a:r>
              <a:rPr lang="en-US" sz="1600" dirty="0">
                <a:latin typeface="Courier New"/>
              </a:rPr>
              <a:t>/user/username/</a:t>
            </a:r>
            <a:r>
              <a:rPr lang="en-US" sz="1600" dirty="0" err="1">
                <a:latin typeface="Courier New"/>
              </a:rPr>
              <a:t>lscherr@</a:t>
            </a:r>
            <a:r>
              <a:rPr lang="en-US" sz="1600" dirty="0" err="1" smtClean="0">
                <a:latin typeface="Courier New"/>
              </a:rPr>
              <a:t>cchs.com</a:t>
            </a:r>
            <a:endParaRPr lang="en-US" sz="1600" dirty="0" smtClean="0">
              <a:latin typeface="Courier New"/>
            </a:endParaRPr>
          </a:p>
          <a:p>
            <a:endParaRPr lang="en-US" sz="1600" dirty="0" smtClean="0">
              <a:latin typeface="Courier New"/>
            </a:endParaRPr>
          </a:p>
          <a:p>
            <a:r>
              <a:rPr lang="en-US" sz="2000" dirty="0" smtClean="0"/>
              <a:t>If you are running </a:t>
            </a:r>
            <a:r>
              <a:rPr lang="en-US" sz="2000" dirty="0" err="1" smtClean="0"/>
              <a:t>junit</a:t>
            </a:r>
            <a:r>
              <a:rPr lang="en-US" sz="2000" dirty="0" smtClean="0"/>
              <a:t> tests in </a:t>
            </a:r>
            <a:r>
              <a:rPr lang="en-US" sz="2000" dirty="0" err="1" smtClean="0"/>
              <a:t>api</a:t>
            </a:r>
            <a:r>
              <a:rPr lang="en-US" sz="2000" dirty="0" smtClean="0"/>
              <a:t>-it-web, TJWS will just ignore </a:t>
            </a:r>
            <a:r>
              <a:rPr lang="en-US" sz="2000" dirty="0" err="1" smtClean="0"/>
              <a:t>BasicAuth</a:t>
            </a:r>
            <a:r>
              <a:rPr lang="en-US" sz="2000" dirty="0" smtClean="0"/>
              <a:t> configuration, so nothing to be done – just run as usual.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137374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1524</TotalTime>
  <Words>1272</Words>
  <Application>Microsoft Macintosh PowerPoint</Application>
  <PresentationFormat>On-screen Show (4:3)</PresentationFormat>
  <Paragraphs>198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Twilight</vt:lpstr>
      <vt:lpstr>Resteasy Security</vt:lpstr>
      <vt:lpstr>Security Overview</vt:lpstr>
      <vt:lpstr>Security Gateway Overview</vt:lpstr>
      <vt:lpstr>Why BasicAuth Internally?</vt:lpstr>
      <vt:lpstr>Security Gateway -&gt; Basic Auth Overview</vt:lpstr>
      <vt:lpstr>Considerations</vt:lpstr>
      <vt:lpstr>Configuring in web.xml</vt:lpstr>
      <vt:lpstr>Tomcat Configuration</vt:lpstr>
      <vt:lpstr>Running API Locally</vt:lpstr>
      <vt:lpstr>JAX-RS Roles</vt:lpstr>
      <vt:lpstr>JAX-RS Client</vt:lpstr>
      <vt:lpstr>JAX-RS Clients Continued</vt:lpstr>
      <vt:lpstr>Security Gateway - Camel</vt:lpstr>
      <vt:lpstr>Security Gateway User Permissions Declarative XML</vt:lpstr>
      <vt:lpstr>Security Gateway Apache Camel Configuration</vt:lpstr>
      <vt:lpstr>Security Gateway Exception Handling</vt:lpstr>
      <vt:lpstr>Security Gateway Logging via RabbitMQ</vt:lpstr>
      <vt:lpstr>Security Gateway Logging via RabbitMQ</vt:lpstr>
      <vt:lpstr>Security Gateway RabbitMQ Logging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Resteasy Security</dc:title>
  <dc:creator>Mr Reviewer</dc:creator>
  <cp:lastModifiedBy>Mr Reviewer</cp:lastModifiedBy>
  <cp:revision>22</cp:revision>
  <dcterms:created xsi:type="dcterms:W3CDTF">2012-12-17T17:35:42Z</dcterms:created>
  <dcterms:modified xsi:type="dcterms:W3CDTF">2013-02-18T16:26:55Z</dcterms:modified>
</cp:coreProperties>
</file>