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9.xml" ContentType="application/vnd.openxmlformats-officedocument.presentationml.tags+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4.xml" ContentType="application/vnd.openxmlformats-officedocument.presentationml.notesSlide+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81" r:id="rId3"/>
    <p:sldId id="282" r:id="rId4"/>
    <p:sldId id="393" r:id="rId5"/>
    <p:sldId id="352" r:id="rId6"/>
    <p:sldId id="493" r:id="rId7"/>
    <p:sldId id="354" r:id="rId8"/>
    <p:sldId id="283" r:id="rId9"/>
    <p:sldId id="394" r:id="rId10"/>
    <p:sldId id="496" r:id="rId11"/>
    <p:sldId id="357" r:id="rId12"/>
    <p:sldId id="519" r:id="rId13"/>
    <p:sldId id="474" r:id="rId14"/>
    <p:sldId id="538" r:id="rId15"/>
    <p:sldId id="355" r:id="rId16"/>
    <p:sldId id="318" r:id="rId17"/>
    <p:sldId id="310" r:id="rId18"/>
    <p:sldId id="311" r:id="rId19"/>
    <p:sldId id="312" r:id="rId20"/>
    <p:sldId id="313" r:id="rId21"/>
    <p:sldId id="314" r:id="rId22"/>
    <p:sldId id="315" r:id="rId23"/>
    <p:sldId id="316" r:id="rId24"/>
    <p:sldId id="319" r:id="rId25"/>
    <p:sldId id="320" r:id="rId26"/>
    <p:sldId id="321" r:id="rId27"/>
    <p:sldId id="322" r:id="rId28"/>
    <p:sldId id="347" r:id="rId29"/>
    <p:sldId id="304"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69"/>
    <a:srgbClr val="F27691"/>
    <a:srgbClr val="F69FB2"/>
    <a:srgbClr val="5FA6AE"/>
    <a:srgbClr val="FFE083"/>
    <a:srgbClr val="A8E0DD"/>
    <a:srgbClr val="F2A346"/>
    <a:srgbClr val="1C1C1C"/>
    <a:srgbClr val="F7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93" d="100"/>
          <a:sy n="93" d="100"/>
        </p:scale>
        <p:origin x="91" y="53"/>
      </p:cViewPr>
      <p:guideLst>
        <p:guide orient="horz" pos="2160"/>
        <p:guide pos="3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flip="none" rotWithShape="1">
              <a:gsLst>
                <a:gs pos="100000">
                  <a:schemeClr val="accent1">
                    <a:alpha val="0"/>
                  </a:schemeClr>
                </a:gs>
                <a:gs pos="50000">
                  <a:schemeClr val="accent1"/>
                </a:gs>
              </a:gsLst>
              <a:lin ang="5400000" scaled="0"/>
            </a:gra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4F1-4050-982A-5D9612545DFC}"/>
            </c:ext>
          </c:extLst>
        </c:ser>
        <c:ser>
          <c:idx val="1"/>
          <c:order val="1"/>
          <c:tx>
            <c:strRef>
              <c:f>Sheet1!$C$1</c:f>
              <c:strCache>
                <c:ptCount val="1"/>
                <c:pt idx="0">
                  <c:v>Series 2</c:v>
                </c:pt>
              </c:strCache>
            </c:strRef>
          </c:tx>
          <c:spPr>
            <a:gradFill flip="none" rotWithShape="1">
              <a:gsLst>
                <a:gs pos="100000">
                  <a:schemeClr val="accent2">
                    <a:alpha val="0"/>
                  </a:schemeClr>
                </a:gs>
                <a:gs pos="50000">
                  <a:schemeClr val="accent2"/>
                </a:gs>
              </a:gsLst>
              <a:lin ang="5400000" scaled="0"/>
            </a:gra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4F1-4050-982A-5D9612545DFC}"/>
            </c:ext>
          </c:extLst>
        </c:ser>
        <c:ser>
          <c:idx val="2"/>
          <c:order val="2"/>
          <c:tx>
            <c:strRef>
              <c:f>Sheet1!$D$1</c:f>
              <c:strCache>
                <c:ptCount val="1"/>
                <c:pt idx="0">
                  <c:v>Series 3</c:v>
                </c:pt>
              </c:strCache>
            </c:strRef>
          </c:tx>
          <c:spPr>
            <a:gradFill flip="none" rotWithShape="1">
              <a:gsLst>
                <a:gs pos="100000">
                  <a:schemeClr val="accent3">
                    <a:alpha val="0"/>
                  </a:schemeClr>
                </a:gs>
                <a:gs pos="50000">
                  <a:schemeClr val="accent3"/>
                </a:gs>
              </a:gsLst>
              <a:lin ang="5400000" scaled="0"/>
            </a:gra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4F1-4050-982A-5D9612545DFC}"/>
            </c:ext>
          </c:extLst>
        </c:ser>
        <c:dLbls>
          <c:showLegendKey val="0"/>
          <c:showVal val="0"/>
          <c:showCatName val="0"/>
          <c:showSerName val="0"/>
          <c:showPercent val="0"/>
          <c:showBubbleSize val="0"/>
        </c:dLbls>
        <c:gapWidth val="150"/>
        <c:axId val="302613952"/>
        <c:axId val="302614512"/>
      </c:barChart>
      <c:catAx>
        <c:axId val="302613952"/>
        <c:scaling>
          <c:orientation val="minMax"/>
        </c:scaling>
        <c:delete val="1"/>
        <c:axPos val="b"/>
        <c:numFmt formatCode="General" sourceLinked="1"/>
        <c:majorTickMark val="none"/>
        <c:minorTickMark val="none"/>
        <c:tickLblPos val="nextTo"/>
        <c:crossAx val="302614512"/>
        <c:crosses val="autoZero"/>
        <c:auto val="1"/>
        <c:lblAlgn val="ctr"/>
        <c:lblOffset val="100"/>
        <c:noMultiLvlLbl val="1"/>
      </c:catAx>
      <c:valAx>
        <c:axId val="302614512"/>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30261395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5C6F0-B5B9-4E5B-BE48-682C293DE264}" type="datetimeFigureOut">
              <a:rPr lang="zh-CN" altLang="en-US" smtClean="0"/>
              <a:t>2023/8/19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F86D4-CD65-4638-B5DE-85256906A7D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BF86D4-CD65-4638-B5DE-85256906A7D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0"/>
            <a:ext cx="12192000" cy="3771901"/>
          </a:xfrm>
          <a:custGeom>
            <a:avLst/>
            <a:gdLst>
              <a:gd name="connsiteX0" fmla="*/ 0 w 12192000"/>
              <a:gd name="connsiteY0" fmla="*/ 0 h 5105400"/>
              <a:gd name="connsiteX1" fmla="*/ 12192000 w 12192000"/>
              <a:gd name="connsiteY1" fmla="*/ 0 h 5105400"/>
              <a:gd name="connsiteX2" fmla="*/ 12192000 w 12192000"/>
              <a:gd name="connsiteY2" fmla="*/ 5105400 h 5105400"/>
              <a:gd name="connsiteX3" fmla="*/ 0 w 1219200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12192000" h="5105400">
                <a:moveTo>
                  <a:pt x="0" y="0"/>
                </a:moveTo>
                <a:lnTo>
                  <a:pt x="12192000" y="0"/>
                </a:lnTo>
                <a:lnTo>
                  <a:pt x="12192000" y="5105400"/>
                </a:lnTo>
                <a:lnTo>
                  <a:pt x="0" y="510540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DE29097-F538-4996-AD85-B9AE779776D6}" type="datetimeFigureOut">
              <a:rPr lang="zh-CN" altLang="en-US" smtClean="0"/>
              <a:t>2023/8/19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AF4F00-204B-4839-91A5-AB7ACB7638A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29097-F538-4996-AD85-B9AE779776D6}" type="datetimeFigureOut">
              <a:rPr lang="zh-CN" altLang="en-US" smtClean="0"/>
              <a:t>2023/8/19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F4F00-204B-4839-91A5-AB7ACB7638A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jpe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jpeg"/><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jpeg"/><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7.xml"/><Relationship Id="rId7" Type="http://schemas.openxmlformats.org/officeDocument/2006/relationships/image" Target="../media/image1.jpe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9.xml"/><Relationship Id="rId6" Type="http://schemas.openxmlformats.org/officeDocument/2006/relationships/chart" Target="../charts/chart1.xml"/><Relationship Id="rId5" Type="http://schemas.openxmlformats.org/officeDocument/2006/relationships/image" Target="../media/image2.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3.xml"/><Relationship Id="rId7" Type="http://schemas.openxmlformats.org/officeDocument/2006/relationships/image" Target="../media/image1.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34.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7.xml"/><Relationship Id="rId7" Type="http://schemas.openxmlformats.org/officeDocument/2006/relationships/image" Target="../media/image1.jpe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tags" Target="../tags/tag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0.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39.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jpeg"/><Relationship Id="rId5" Type="http://schemas.openxmlformats.org/officeDocument/2006/relationships/notesSlide" Target="../notesSlides/notesSlide21.xml"/><Relationship Id="rId4" Type="http://schemas.openxmlformats.org/officeDocument/2006/relationships/slideLayout" Target="../slideLayouts/slideLayout1.xml"/><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3.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jpeg"/><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49.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0.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1.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6.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jpeg"/><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1"/>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66725" y="461963"/>
            <a:ext cx="11258550" cy="5934075"/>
            <a:chOff x="466725" y="466725"/>
            <a:chExt cx="11258550" cy="5934075"/>
          </a:xfrm>
        </p:grpSpPr>
        <p:sp>
          <p:nvSpPr>
            <p:cNvPr id="10" name="矩形 9"/>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4074160" y="2366645"/>
              <a:ext cx="4043680" cy="1238885"/>
            </a:xfrm>
            <a:prstGeom prst="rect">
              <a:avLst/>
            </a:prstGeom>
          </p:spPr>
          <p:txBody>
            <a:bodyPr wrap="none">
              <a:noAutofit/>
            </a:bodyPr>
            <a:lstStyle/>
            <a:p>
              <a:pPr algn="ctr"/>
              <a:r>
                <a:rPr lang="en-US" altLang="zh-CN" sz="6600" b="1" dirty="0">
                  <a:solidFill>
                    <a:srgbClr val="F69FB2"/>
                  </a:solidFill>
                  <a:cs typeface="+mn-ea"/>
                  <a:sym typeface="+mn-lt"/>
                </a:rPr>
                <a:t>CSRF</a:t>
              </a:r>
              <a:r>
                <a:rPr lang="zh-CN" altLang="en-US" sz="6600" b="1" dirty="0">
                  <a:solidFill>
                    <a:srgbClr val="F69FB2"/>
                  </a:solidFill>
                  <a:cs typeface="+mn-ea"/>
                  <a:sym typeface="+mn-lt"/>
                </a:rPr>
                <a:t>漏洞攻击</a:t>
              </a:r>
            </a:p>
          </p:txBody>
        </p:sp>
      </p:grpSp>
      <p:sp>
        <p:nvSpPr>
          <p:cNvPr id="3" name="矩形 2"/>
          <p:cNvSpPr/>
          <p:nvPr/>
        </p:nvSpPr>
        <p:spPr>
          <a:xfrm>
            <a:off x="6523348" y="1489435"/>
            <a:ext cx="848413" cy="871409"/>
          </a:xfrm>
          <a:prstGeom prst="rect">
            <a:avLst/>
          </a:prstGeom>
          <a:noFill/>
          <a:ln w="28575">
            <a:solidFill>
              <a:srgbClr val="FFE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195560" y="1281172"/>
            <a:ext cx="352401" cy="361953"/>
          </a:xfrm>
          <a:prstGeom prst="rect">
            <a:avLst/>
          </a:prstGeom>
          <a:noFill/>
          <a:ln w="19050">
            <a:solidFill>
              <a:srgbClr val="A8E0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FA6AE"/>
              </a:solidFill>
            </a:endParaRPr>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7">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44" name="TextBox 20"/>
          <p:cNvSpPr txBox="1"/>
          <p:nvPr/>
        </p:nvSpPr>
        <p:spPr>
          <a:xfrm>
            <a:off x="1388745" y="3480435"/>
            <a:ext cx="8969375" cy="1545590"/>
          </a:xfrm>
          <a:prstGeom prst="rect">
            <a:avLst/>
          </a:prstGeom>
          <a:noFill/>
        </p:spPr>
        <p:txBody>
          <a:bodyPr wrap="square" rtlCol="0">
            <a:noAutofit/>
          </a:bodyPr>
          <a:lstStyle/>
          <a:p>
            <a:r>
              <a:rPr lang="zh-CN" altLang="en-US" sz="2000">
                <a:solidFill>
                  <a:srgbClr val="5FA6AE"/>
                </a:solidFill>
                <a:latin typeface="Agency FB" panose="020B0503020202020204" charset="0"/>
                <a:cs typeface="+mn-ea"/>
                <a:sym typeface="+mn-lt"/>
              </a:rPr>
              <a:t>优点：简单，低成本，可靠，能防范99.99%的攻击者。</a:t>
            </a:r>
          </a:p>
          <a:p>
            <a:endParaRPr lang="zh-CN" altLang="en-US" sz="2000">
              <a:solidFill>
                <a:srgbClr val="5FA6AE"/>
              </a:solidFill>
              <a:latin typeface="Agency FB" panose="020B0503020202020204" charset="0"/>
              <a:cs typeface="+mn-ea"/>
              <a:sym typeface="+mn-lt"/>
            </a:endParaRPr>
          </a:p>
          <a:p>
            <a:r>
              <a:rPr lang="zh-CN" altLang="en-US" sz="2000">
                <a:solidFill>
                  <a:srgbClr val="5FA6AE"/>
                </a:solidFill>
                <a:latin typeface="Agency FB" panose="020B0503020202020204" charset="0"/>
                <a:cs typeface="+mn-ea"/>
                <a:sym typeface="+mn-lt"/>
              </a:rPr>
              <a:t>缺点：对用户不友好，麻烦。</a:t>
            </a:r>
          </a:p>
        </p:txBody>
      </p:sp>
      <p:sp>
        <p:nvSpPr>
          <p:cNvPr id="13" name="矩形: 圆角 60"/>
          <p:cNvSpPr/>
          <p:nvPr>
            <p:custDataLst>
              <p:tags r:id="rId1"/>
            </p:custDataLst>
          </p:nvPr>
        </p:nvSpPr>
        <p:spPr>
          <a:xfrm>
            <a:off x="1265555" y="1639570"/>
            <a:ext cx="8880475" cy="120459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en-US" altLang="zh-CN" sz="2400" b="1" dirty="0">
                <a:solidFill>
                  <a:srgbClr val="F69FB2"/>
                </a:solidFill>
                <a:cs typeface="+mn-ea"/>
                <a:sym typeface="+mn-lt"/>
              </a:rPr>
              <a:t>方法：添加验证码来识别是不是用户主动去发起这个请求，由于一定强度的验证码机器无法识别，因此危险网站不能伪造一个完整的请求。</a:t>
            </a:r>
          </a:p>
        </p:txBody>
      </p:sp>
      <p:sp>
        <p:nvSpPr>
          <p:cNvPr id="4" name="TextBox 12"/>
          <p:cNvSpPr txBox="1"/>
          <p:nvPr>
            <p:custDataLst>
              <p:tags r:id="rId2"/>
            </p:custDataLst>
          </p:nvPr>
        </p:nvSpPr>
        <p:spPr>
          <a:xfrm>
            <a:off x="1174115" y="842645"/>
            <a:ext cx="6402070" cy="645160"/>
          </a:xfrm>
          <a:prstGeom prst="rect">
            <a:avLst/>
          </a:prstGeom>
          <a:noFill/>
        </p:spPr>
        <p:txBody>
          <a:bodyPr wrap="square" rtlCol="0">
            <a:spAutoFit/>
          </a:bodyPr>
          <a:lstStyle/>
          <a:p>
            <a:r>
              <a:rPr lang="zh-CN" altLang="en-US" sz="3600" b="1" dirty="0">
                <a:solidFill>
                  <a:srgbClr val="F69FB2"/>
                </a:solidFill>
                <a:cs typeface="+mn-ea"/>
                <a:sym typeface="+mn-lt"/>
              </a:rPr>
              <a:t>用户操作限制——验证码机制</a:t>
            </a:r>
          </a:p>
        </p:txBody>
      </p:sp>
      <p:pic>
        <p:nvPicPr>
          <p:cNvPr id="39" name="图片 38"/>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7">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9692640" cy="645160"/>
          </a:xfrm>
          <a:prstGeom prst="rect">
            <a:avLst/>
          </a:prstGeom>
          <a:noFill/>
        </p:spPr>
        <p:txBody>
          <a:bodyPr wrap="square" rtlCol="0">
            <a:spAutoFit/>
          </a:bodyPr>
          <a:lstStyle/>
          <a:p>
            <a:r>
              <a:rPr lang="zh-CN" altLang="en-US" sz="3600" b="1" dirty="0">
                <a:solidFill>
                  <a:srgbClr val="F69FB2"/>
                </a:solidFill>
                <a:cs typeface="+mn-ea"/>
                <a:sym typeface="+mn-lt"/>
              </a:rPr>
              <a:t>请求来源限制——验证 HTTP Referer 字段</a:t>
            </a:r>
          </a:p>
        </p:txBody>
      </p:sp>
      <p:sp>
        <p:nvSpPr>
          <p:cNvPr id="13" name="矩形: 圆角 60"/>
          <p:cNvSpPr/>
          <p:nvPr>
            <p:custDataLst>
              <p:tags r:id="rId2"/>
            </p:custDataLst>
          </p:nvPr>
        </p:nvSpPr>
        <p:spPr>
          <a:xfrm>
            <a:off x="1265555" y="1639570"/>
            <a:ext cx="8880475" cy="120459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en-US" altLang="zh-CN" sz="2400" b="1" dirty="0">
                <a:solidFill>
                  <a:srgbClr val="F69FB2"/>
                </a:solidFill>
                <a:cs typeface="+mn-ea"/>
                <a:sym typeface="+mn-lt"/>
              </a:rPr>
              <a:t>方法：在HTTP请求头中有一个字段叫Referer，它记录了请求的来源地址。 服务器需要做的是验证这个来源地址是否合法，如果是来自一些不受信任的网站，则拒绝响应。</a:t>
            </a:r>
          </a:p>
        </p:txBody>
      </p:sp>
      <p:sp>
        <p:nvSpPr>
          <p:cNvPr id="4" name="矩形 3"/>
          <p:cNvSpPr/>
          <p:nvPr>
            <p:custDataLst>
              <p:tags r:id="rId3"/>
            </p:custDataLst>
          </p:nvPr>
        </p:nvSpPr>
        <p:spPr>
          <a:xfrm>
            <a:off x="1020445" y="3335020"/>
            <a:ext cx="10246995" cy="850900"/>
          </a:xfrm>
          <a:prstGeom prst="rect">
            <a:avLst/>
          </a:pr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latin typeface="+mj-ea"/>
                <a:ea typeface="+mj-ea"/>
                <a:cs typeface="+mn-ea"/>
                <a:sym typeface="+mn-lt"/>
              </a:rPr>
              <a:t>http://bank.example/withdraw?account=bob&amp;amount=1000000&amp;for=Mallory</a:t>
            </a:r>
          </a:p>
        </p:txBody>
      </p:sp>
      <p:sp>
        <p:nvSpPr>
          <p:cNvPr id="2" name="文本框 1"/>
          <p:cNvSpPr txBox="1"/>
          <p:nvPr/>
        </p:nvSpPr>
        <p:spPr>
          <a:xfrm>
            <a:off x="1422400" y="4511675"/>
            <a:ext cx="8810625" cy="1014730"/>
          </a:xfrm>
          <a:prstGeom prst="rect">
            <a:avLst/>
          </a:prstGeom>
          <a:noFill/>
        </p:spPr>
        <p:txBody>
          <a:bodyPr wrap="square" rtlCol="0" anchor="t">
            <a:spAutoFit/>
          </a:bodyPr>
          <a:lstStyle/>
          <a:p>
            <a:r>
              <a:rPr lang="zh-CN" altLang="en-US" sz="2000">
                <a:solidFill>
                  <a:srgbClr val="5FA6AE"/>
                </a:solidFill>
                <a:latin typeface="Agency FB" panose="020B0503020202020204" charset="0"/>
                <a:cs typeface="+mn-ea"/>
                <a:sym typeface="+mn-lt"/>
              </a:rPr>
              <a:t>银行网站只需要对于每一个转账请求验证其 Referer 值，如果是以 bank.example 开头的域名，则说明该请求是来自银行网站自己的请求，是合法的。如果 Referer 是其他网站的话，则有可能是黑客的 CSRF 攻击，拒绝该请求。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6">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9692640" cy="645160"/>
          </a:xfrm>
          <a:prstGeom prst="rect">
            <a:avLst/>
          </a:prstGeom>
          <a:noFill/>
        </p:spPr>
        <p:txBody>
          <a:bodyPr wrap="square" rtlCol="0">
            <a:spAutoFit/>
          </a:bodyPr>
          <a:lstStyle/>
          <a:p>
            <a:r>
              <a:rPr lang="zh-CN" altLang="en-US" sz="3600" b="1" dirty="0">
                <a:solidFill>
                  <a:srgbClr val="F69FB2"/>
                </a:solidFill>
                <a:cs typeface="+mn-ea"/>
                <a:sym typeface="+mn-lt"/>
              </a:rPr>
              <a:t>请求来源限制——验证 HTTP Referer 字段</a:t>
            </a:r>
          </a:p>
        </p:txBody>
      </p:sp>
      <p:sp>
        <p:nvSpPr>
          <p:cNvPr id="44" name="TextBox 20"/>
          <p:cNvSpPr txBox="1"/>
          <p:nvPr/>
        </p:nvSpPr>
        <p:spPr>
          <a:xfrm>
            <a:off x="1535430" y="1593215"/>
            <a:ext cx="8969375" cy="3764280"/>
          </a:xfrm>
          <a:prstGeom prst="rect">
            <a:avLst/>
          </a:prstGeom>
          <a:noFill/>
        </p:spPr>
        <p:txBody>
          <a:bodyPr wrap="square" rtlCol="0">
            <a:noAutofit/>
          </a:bodyPr>
          <a:lstStyle/>
          <a:p>
            <a:r>
              <a:rPr lang="zh-CN" altLang="en-US" sz="2000">
                <a:solidFill>
                  <a:srgbClr val="5FA6AE"/>
                </a:solidFill>
                <a:latin typeface="Agency FB" panose="020B0503020202020204" charset="0"/>
                <a:cs typeface="+mn-ea"/>
                <a:sym typeface="+mn-lt"/>
              </a:rPr>
              <a:t>优点：简单易实现。</a:t>
            </a:r>
          </a:p>
          <a:p>
            <a:endParaRPr lang="zh-CN" altLang="en-US" sz="2000">
              <a:solidFill>
                <a:srgbClr val="5FA6AE"/>
              </a:solidFill>
              <a:latin typeface="Agency FB" panose="020B0503020202020204" charset="0"/>
              <a:cs typeface="+mn-ea"/>
              <a:sym typeface="+mn-lt"/>
            </a:endParaRPr>
          </a:p>
          <a:p>
            <a:r>
              <a:rPr lang="zh-CN" altLang="en-US" sz="2000">
                <a:solidFill>
                  <a:srgbClr val="5FA6AE"/>
                </a:solidFill>
                <a:latin typeface="Agency FB" panose="020B0503020202020204" charset="0"/>
                <a:cs typeface="+mn-ea"/>
                <a:sym typeface="+mn-lt"/>
              </a:rPr>
              <a:t>缺点：兼容性不好：每个浏览器对于Referer的具体实现可能有差别。</a:t>
            </a:r>
          </a:p>
          <a:p>
            <a:endParaRPr lang="zh-CN" altLang="en-US" sz="2000">
              <a:solidFill>
                <a:srgbClr val="5FA6AE"/>
              </a:solidFill>
              <a:latin typeface="Agency FB" panose="020B0503020202020204" charset="0"/>
              <a:cs typeface="+mn-ea"/>
              <a:sym typeface="+mn-lt"/>
            </a:endParaRPr>
          </a:p>
          <a:p>
            <a:r>
              <a:rPr lang="zh-CN" altLang="en-US" sz="2000">
                <a:solidFill>
                  <a:srgbClr val="5FA6AE"/>
                </a:solidFill>
                <a:latin typeface="Agency FB" panose="020B0503020202020204" charset="0"/>
                <a:cs typeface="+mn-ea"/>
                <a:sym typeface="+mn-lt"/>
              </a:rPr>
              <a:t>并不一定可靠：由于这个方法严重依赖浏览器自身，因此安全性全看浏览器，对于有些检查不严的浏览器，黑客完全可以把用户浏览器的 Referer 值设为以 bank.example 域名开头的地址，这样就可以通过验证。</a:t>
            </a:r>
          </a:p>
          <a:p>
            <a:endParaRPr lang="zh-CN" altLang="en-US" sz="2000">
              <a:solidFill>
                <a:srgbClr val="5FA6AE"/>
              </a:solidFill>
              <a:latin typeface="Agency FB" panose="020B0503020202020204" charset="0"/>
              <a:cs typeface="+mn-ea"/>
              <a:sym typeface="+mn-lt"/>
            </a:endParaRPr>
          </a:p>
          <a:p>
            <a:r>
              <a:rPr lang="zh-CN" altLang="en-US" sz="2000">
                <a:solidFill>
                  <a:srgbClr val="5FA6AE"/>
                </a:solidFill>
                <a:latin typeface="Agency FB" panose="020B0503020202020204" charset="0"/>
                <a:cs typeface="+mn-ea"/>
                <a:sym typeface="+mn-lt"/>
              </a:rPr>
              <a:t>对用户不友好：Referer值会记录下用户的访问来源，有些用户认为这样会侵犯到他们自己的隐私权。因此有些用户可能会开启浏览器防止跟踪功能，不提供Referer，从而导致正常用户请求被拒绝。</a:t>
            </a:r>
            <a:endParaRPr lang="en-US" altLang="zh-CN" sz="2000" spc="600" dirty="0">
              <a:solidFill>
                <a:srgbClr val="5FA6AE"/>
              </a:solidFill>
              <a:effectLst>
                <a:outerShdw blurRad="38100" dist="19050" dir="2700000" algn="tl" rotWithShape="0">
                  <a:schemeClr val="dk1">
                    <a:alpha val="40000"/>
                  </a:schemeClr>
                </a:outerShdw>
              </a:effectLst>
              <a:latin typeface="Agency FB" panose="020B0503020202020204" charset="0"/>
              <a:cs typeface="+mn-ea"/>
              <a:sym typeface="+mn-lt"/>
            </a:endParaRPr>
          </a:p>
        </p:txBody>
      </p:sp>
      <p:pic>
        <p:nvPicPr>
          <p:cNvPr id="39" name="图片 3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7">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13" name="矩形: 圆角 60"/>
          <p:cNvSpPr/>
          <p:nvPr>
            <p:custDataLst>
              <p:tags r:id="rId1"/>
            </p:custDataLst>
          </p:nvPr>
        </p:nvSpPr>
        <p:spPr>
          <a:xfrm>
            <a:off x="1265555" y="1639570"/>
            <a:ext cx="9567545" cy="43383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sz="2400">
                <a:solidFill>
                  <a:srgbClr val="5FA6AE"/>
                </a:solidFill>
                <a:latin typeface="Agency FB" panose="020B0503020202020204" charset="0"/>
                <a:cs typeface="+mn-ea"/>
                <a:sym typeface="+mn-lt"/>
              </a:rPr>
              <a:t>方法：</a:t>
            </a:r>
          </a:p>
          <a:p>
            <a:pPr>
              <a:lnSpc>
                <a:spcPct val="150000"/>
              </a:lnSpc>
            </a:pPr>
            <a:r>
              <a:rPr sz="2400">
                <a:solidFill>
                  <a:srgbClr val="5FA6AE"/>
                </a:solidFill>
                <a:latin typeface="Agency FB" panose="020B0503020202020204" charset="0"/>
                <a:cs typeface="+mn-ea"/>
                <a:sym typeface="+mn-lt"/>
              </a:rPr>
              <a:t>1. 服务端生成token，token由随机字符串和时间戳组成，再经过算法加密而来。然后存到session中，并将token</a:t>
            </a:r>
            <a:r>
              <a:rPr lang="zh-CN" altLang="en-US" sz="2400">
                <a:solidFill>
                  <a:srgbClr val="5FA6AE"/>
                </a:solidFill>
                <a:latin typeface="Agency FB" panose="020B0503020202020204" charset="0"/>
                <a:cs typeface="+mn-ea"/>
                <a:sym typeface="+mn-lt"/>
              </a:rPr>
              <a:t>放在cookie中</a:t>
            </a:r>
            <a:r>
              <a:rPr sz="2400">
                <a:solidFill>
                  <a:srgbClr val="5FA6AE"/>
                </a:solidFill>
                <a:latin typeface="Agency FB" panose="020B0503020202020204" charset="0"/>
                <a:cs typeface="+mn-ea"/>
                <a:sym typeface="+mn-lt"/>
              </a:rPr>
              <a:t>发送给客户端</a:t>
            </a:r>
          </a:p>
          <a:p>
            <a:pPr>
              <a:lnSpc>
                <a:spcPct val="150000"/>
              </a:lnSpc>
            </a:pPr>
            <a:r>
              <a:rPr lang="en-US" sz="2400">
                <a:solidFill>
                  <a:srgbClr val="5FA6AE"/>
                </a:solidFill>
                <a:latin typeface="Agency FB" panose="020B0503020202020204" charset="0"/>
                <a:cs typeface="+mn-ea"/>
                <a:sym typeface="+mn-lt"/>
              </a:rPr>
              <a:t>2. </a:t>
            </a:r>
            <a:r>
              <a:rPr sz="2400">
                <a:solidFill>
                  <a:srgbClr val="5FA6AE"/>
                </a:solidFill>
                <a:latin typeface="Agency FB" panose="020B0503020202020204" charset="0"/>
                <a:cs typeface="+mn-ea"/>
                <a:sym typeface="+mn-lt"/>
              </a:rPr>
              <a:t>客户端在下一次发送请求时，把token放到请求头</a:t>
            </a:r>
            <a:r>
              <a:rPr lang="zh-CN" sz="2400">
                <a:solidFill>
                  <a:srgbClr val="FF6969"/>
                </a:solidFill>
                <a:latin typeface="Agency FB" panose="020B0503020202020204" charset="0"/>
                <a:cs typeface="+mn-ea"/>
                <a:sym typeface="+mn-lt"/>
              </a:rPr>
              <a:t>作为参数</a:t>
            </a:r>
            <a:r>
              <a:rPr sz="2400">
                <a:solidFill>
                  <a:srgbClr val="5FA6AE"/>
                </a:solidFill>
                <a:latin typeface="Agency FB" panose="020B0503020202020204" charset="0"/>
                <a:cs typeface="+mn-ea"/>
                <a:sym typeface="+mn-lt"/>
              </a:rPr>
              <a:t>一并传给服务端</a:t>
            </a:r>
          </a:p>
          <a:p>
            <a:pPr>
              <a:lnSpc>
                <a:spcPct val="150000"/>
              </a:lnSpc>
            </a:pPr>
            <a:r>
              <a:rPr lang="en-US" sz="2400">
                <a:solidFill>
                  <a:srgbClr val="5FA6AE"/>
                </a:solidFill>
                <a:latin typeface="Agency FB" panose="020B0503020202020204" charset="0"/>
                <a:cs typeface="+mn-ea"/>
                <a:sym typeface="+mn-lt"/>
              </a:rPr>
              <a:t>3. </a:t>
            </a:r>
            <a:r>
              <a:rPr sz="2400">
                <a:solidFill>
                  <a:srgbClr val="5FA6AE"/>
                </a:solidFill>
                <a:latin typeface="Agency FB" panose="020B0503020202020204" charset="0"/>
                <a:cs typeface="+mn-ea"/>
                <a:sym typeface="+mn-lt"/>
              </a:rPr>
              <a:t>服务端收到请求，对比客户端请求头中的token，与session中的token</a:t>
            </a:r>
            <a:r>
              <a:rPr lang="zh-CN" sz="2400">
                <a:solidFill>
                  <a:srgbClr val="5FA6AE"/>
                </a:solidFill>
                <a:latin typeface="Agency FB" panose="020B0503020202020204" charset="0"/>
                <a:cs typeface="+mn-ea"/>
                <a:sym typeface="+mn-lt"/>
              </a:rPr>
              <a:t>是否</a:t>
            </a:r>
            <a:r>
              <a:rPr sz="2400">
                <a:solidFill>
                  <a:srgbClr val="5FA6AE"/>
                </a:solidFill>
                <a:latin typeface="Agency FB" panose="020B0503020202020204" charset="0"/>
                <a:cs typeface="+mn-ea"/>
                <a:sym typeface="+mn-lt"/>
              </a:rPr>
              <a:t>一致，一致则请求有效。再判断是否在有效期内。</a:t>
            </a:r>
            <a:endParaRPr lang="en-US" altLang="zh-CN" sz="2400" b="1" dirty="0">
              <a:solidFill>
                <a:srgbClr val="F69FB2"/>
              </a:solidFill>
              <a:cs typeface="+mn-ea"/>
              <a:sym typeface="+mn-lt"/>
            </a:endParaRPr>
          </a:p>
        </p:txBody>
      </p:sp>
      <p:sp>
        <p:nvSpPr>
          <p:cNvPr id="2" name="TextBox 12"/>
          <p:cNvSpPr txBox="1"/>
          <p:nvPr>
            <p:custDataLst>
              <p:tags r:id="rId2"/>
            </p:custDataLst>
          </p:nvPr>
        </p:nvSpPr>
        <p:spPr>
          <a:xfrm>
            <a:off x="1174115" y="842645"/>
            <a:ext cx="6402070" cy="645160"/>
          </a:xfrm>
          <a:prstGeom prst="rect">
            <a:avLst/>
          </a:prstGeom>
          <a:noFill/>
        </p:spPr>
        <p:txBody>
          <a:bodyPr wrap="square" rtlCol="0">
            <a:spAutoFit/>
          </a:bodyPr>
          <a:lstStyle/>
          <a:p>
            <a:r>
              <a:rPr lang="zh-CN" altLang="en-US" sz="3600" b="1" dirty="0">
                <a:solidFill>
                  <a:srgbClr val="F69FB2"/>
                </a:solidFill>
                <a:cs typeface="+mn-ea"/>
                <a:sym typeface="+mn-lt"/>
              </a:rPr>
              <a:t>额外验证机制——token的使用</a:t>
            </a:r>
          </a:p>
        </p:txBody>
      </p:sp>
      <p:pic>
        <p:nvPicPr>
          <p:cNvPr id="39" name="图片 38"/>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7">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cs typeface="+mn-ea"/>
                <a:sym typeface="+mn-lt"/>
              </a:rPr>
              <a:t>这样就省去了存储token的资源消耗</a:t>
            </a: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8">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13" name="矩形: 圆角 60"/>
          <p:cNvSpPr/>
          <p:nvPr>
            <p:custDataLst>
              <p:tags r:id="rId1"/>
            </p:custDataLst>
          </p:nvPr>
        </p:nvSpPr>
        <p:spPr>
          <a:xfrm>
            <a:off x="1265555" y="1639570"/>
            <a:ext cx="9567545" cy="259270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sz="2400">
                <a:solidFill>
                  <a:srgbClr val="5FA6AE"/>
                </a:solidFill>
                <a:latin typeface="Agency FB" panose="020B0503020202020204" charset="0"/>
                <a:cs typeface="+mn-ea"/>
                <a:sym typeface="+mn-lt"/>
              </a:rPr>
              <a:t>方法：</a:t>
            </a:r>
          </a:p>
          <a:p>
            <a:pPr>
              <a:lnSpc>
                <a:spcPct val="150000"/>
              </a:lnSpc>
            </a:pPr>
            <a:r>
              <a:rPr lang="en-US" sz="2400">
                <a:solidFill>
                  <a:srgbClr val="5FA6AE"/>
                </a:solidFill>
                <a:latin typeface="Agency FB" panose="020B0503020202020204" charset="0"/>
                <a:cs typeface="+mn-ea"/>
                <a:sym typeface="+mn-lt"/>
              </a:rPr>
              <a:t>1. </a:t>
            </a:r>
            <a:r>
              <a:rPr sz="2400">
                <a:solidFill>
                  <a:srgbClr val="5FA6AE"/>
                </a:solidFill>
                <a:latin typeface="Agency FB" panose="020B0503020202020204" charset="0"/>
                <a:cs typeface="+mn-ea"/>
                <a:sym typeface="+mn-lt"/>
              </a:rPr>
              <a:t>用户登录后客户端生成token（随机且加密），放到cookie里面</a:t>
            </a:r>
          </a:p>
          <a:p>
            <a:pPr>
              <a:lnSpc>
                <a:spcPct val="150000"/>
              </a:lnSpc>
            </a:pPr>
            <a:r>
              <a:rPr lang="en-US" sz="2400">
                <a:solidFill>
                  <a:srgbClr val="5FA6AE"/>
                </a:solidFill>
                <a:latin typeface="Agency FB" panose="020B0503020202020204" charset="0"/>
                <a:cs typeface="+mn-ea"/>
                <a:sym typeface="+mn-lt"/>
              </a:rPr>
              <a:t>2. </a:t>
            </a:r>
            <a:r>
              <a:rPr sz="2400">
                <a:solidFill>
                  <a:srgbClr val="5FA6AE"/>
                </a:solidFill>
                <a:latin typeface="Agency FB" panose="020B0503020202020204" charset="0"/>
                <a:cs typeface="+mn-ea"/>
                <a:sym typeface="+mn-lt"/>
              </a:rPr>
              <a:t>发请求时，获取cookie值，然后将token放在URL参数中，发给服务端</a:t>
            </a:r>
          </a:p>
          <a:p>
            <a:pPr>
              <a:lnSpc>
                <a:spcPct val="150000"/>
              </a:lnSpc>
            </a:pPr>
            <a:r>
              <a:rPr lang="en-US" sz="2400">
                <a:solidFill>
                  <a:srgbClr val="5FA6AE"/>
                </a:solidFill>
                <a:latin typeface="Agency FB" panose="020B0503020202020204" charset="0"/>
                <a:cs typeface="+mn-ea"/>
                <a:sym typeface="+mn-lt"/>
              </a:rPr>
              <a:t>3. </a:t>
            </a:r>
            <a:r>
              <a:rPr sz="2400">
                <a:solidFill>
                  <a:srgbClr val="5FA6AE"/>
                </a:solidFill>
                <a:latin typeface="Agency FB" panose="020B0503020202020204" charset="0"/>
                <a:cs typeface="+mn-ea"/>
                <a:sym typeface="+mn-lt"/>
              </a:rPr>
              <a:t>服务端接收到请求，比较cookie和URL参数中的token是否相同</a:t>
            </a:r>
          </a:p>
        </p:txBody>
      </p:sp>
      <p:sp>
        <p:nvSpPr>
          <p:cNvPr id="4" name="TextBox 12"/>
          <p:cNvSpPr txBox="1"/>
          <p:nvPr>
            <p:custDataLst>
              <p:tags r:id="rId2"/>
            </p:custDataLst>
          </p:nvPr>
        </p:nvSpPr>
        <p:spPr>
          <a:xfrm>
            <a:off x="1174115" y="842645"/>
            <a:ext cx="6402070" cy="645160"/>
          </a:xfrm>
          <a:prstGeom prst="rect">
            <a:avLst/>
          </a:prstGeom>
          <a:noFill/>
        </p:spPr>
        <p:txBody>
          <a:bodyPr wrap="square" rtlCol="0">
            <a:spAutoFit/>
          </a:bodyPr>
          <a:lstStyle/>
          <a:p>
            <a:r>
              <a:rPr lang="zh-CN" altLang="en-US" sz="3600" b="1" dirty="0">
                <a:solidFill>
                  <a:srgbClr val="F69FB2"/>
                </a:solidFill>
                <a:cs typeface="+mn-ea"/>
                <a:sym typeface="+mn-lt"/>
              </a:rPr>
              <a:t>双重</a:t>
            </a:r>
            <a:r>
              <a:rPr lang="en-US" altLang="zh-CN" sz="3600" b="1" dirty="0">
                <a:solidFill>
                  <a:srgbClr val="F69FB2"/>
                </a:solidFill>
                <a:cs typeface="+mn-ea"/>
                <a:sym typeface="+mn-lt"/>
              </a:rPr>
              <a:t>COOKIE</a:t>
            </a:r>
          </a:p>
        </p:txBody>
      </p:sp>
      <p:sp>
        <p:nvSpPr>
          <p:cNvPr id="25" name="Shape 1954"/>
          <p:cNvSpPr/>
          <p:nvPr>
            <p:custDataLst>
              <p:tags r:id="rId3"/>
            </p:custDataLst>
          </p:nvPr>
        </p:nvSpPr>
        <p:spPr>
          <a:xfrm>
            <a:off x="1390015" y="4580890"/>
            <a:ext cx="9573260" cy="1103630"/>
          </a:xfrm>
          <a:prstGeom prst="roundRect">
            <a:avLst>
              <a:gd name="adj" fmla="val 29245"/>
            </a:avLst>
          </a:prstGeom>
          <a:solidFill>
            <a:srgbClr val="F69FB2"/>
          </a:solidFill>
          <a:ln w="12700">
            <a:miter lim="400000"/>
          </a:ln>
        </p:spPr>
        <p:txBody>
          <a:bodyPr lIns="25400" tIns="25400" rIns="25400" bIns="25400" anchor="ctr"/>
          <a:lstStyle/>
          <a:p>
            <a:pPr algn="ctr" defTabSz="412750" hangingPunct="0">
              <a:defRPr sz="3200">
                <a:solidFill>
                  <a:srgbClr val="FFFFFF"/>
                </a:solidFill>
              </a:defRPr>
            </a:pPr>
            <a:r>
              <a:rPr lang="zh-CN" sz="2000" spc="600" dirty="0">
                <a:effectLst>
                  <a:outerShdw blurRad="38100" dist="19050" dir="2700000" algn="tl" rotWithShape="0">
                    <a:schemeClr val="dk1">
                      <a:alpha val="40000"/>
                    </a:schemeClr>
                  </a:outerShdw>
                </a:effectLst>
                <a:cs typeface="Calibri" panose="020F0502020204030204" pitchFamily="34" charset="0"/>
                <a:sym typeface="+mn-lt"/>
              </a:rPr>
              <a:t>这样就省去了服务器存储</a:t>
            </a:r>
            <a:r>
              <a:rPr lang="en-US" altLang="zh-CN" sz="2000" spc="600" dirty="0">
                <a:effectLst>
                  <a:outerShdw blurRad="38100" dist="19050" dir="2700000" algn="tl" rotWithShape="0">
                    <a:schemeClr val="dk1">
                      <a:alpha val="40000"/>
                    </a:schemeClr>
                  </a:outerShdw>
                </a:effectLst>
                <a:cs typeface="Calibri" panose="020F0502020204030204" pitchFamily="34" charset="0"/>
                <a:sym typeface="+mn-lt"/>
              </a:rPr>
              <a:t>token</a:t>
            </a:r>
            <a:r>
              <a:rPr lang="zh-CN" altLang="en-US" sz="2000" spc="600" dirty="0">
                <a:effectLst>
                  <a:outerShdw blurRad="38100" dist="19050" dir="2700000" algn="tl" rotWithShape="0">
                    <a:schemeClr val="dk1">
                      <a:alpha val="40000"/>
                    </a:schemeClr>
                  </a:outerShdw>
                </a:effectLst>
                <a:cs typeface="Calibri" panose="020F0502020204030204" pitchFamily="34" charset="0"/>
                <a:sym typeface="+mn-lt"/>
              </a:rPr>
              <a:t>的资源消耗，但如果有其他漏洞（例如XSS），攻击者可以注入Cookie，那么该防御方式失效。</a:t>
            </a:r>
          </a:p>
        </p:txBody>
      </p:sp>
      <p:pic>
        <p:nvPicPr>
          <p:cNvPr id="39" name="图片 38"/>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0"/>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4">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5" name="矩形 60"/>
          <p:cNvSpPr/>
          <p:nvPr/>
        </p:nvSpPr>
        <p:spPr>
          <a:xfrm>
            <a:off x="3762375" y="2946796"/>
            <a:ext cx="5609590" cy="615315"/>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zh-CN" altLang="en-US" sz="4000" b="1" dirty="0">
                <a:solidFill>
                  <a:srgbClr val="F69FB2"/>
                </a:solidFill>
                <a:cs typeface="+mn-ea"/>
                <a:sym typeface="+mn-lt"/>
              </a:rPr>
              <a:t>基于</a:t>
            </a:r>
            <a:r>
              <a:rPr lang="en-US" altLang="zh-CN" sz="4000" b="1" dirty="0">
                <a:solidFill>
                  <a:srgbClr val="F69FB2"/>
                </a:solidFill>
                <a:cs typeface="+mn-ea"/>
                <a:sym typeface="+mn-lt"/>
              </a:rPr>
              <a:t>DVWA</a:t>
            </a:r>
            <a:r>
              <a:rPr lang="zh-CN" altLang="en-US" sz="4000" b="1" dirty="0">
                <a:solidFill>
                  <a:srgbClr val="F69FB2"/>
                </a:solidFill>
                <a:cs typeface="+mn-ea"/>
                <a:sym typeface="+mn-lt"/>
              </a:rPr>
              <a:t>实现</a:t>
            </a:r>
            <a:r>
              <a:rPr lang="en-US" altLang="zh-CN" sz="4000" b="1" dirty="0">
                <a:solidFill>
                  <a:srgbClr val="F69FB2"/>
                </a:solidFill>
                <a:cs typeface="+mn-ea"/>
                <a:sym typeface="+mn-lt"/>
              </a:rPr>
              <a:t>CSRF</a:t>
            </a:r>
            <a:r>
              <a:rPr lang="zh-CN" altLang="en-US" sz="4000" b="1" dirty="0">
                <a:solidFill>
                  <a:srgbClr val="F69FB2"/>
                </a:solidFill>
                <a:cs typeface="+mn-ea"/>
                <a:sym typeface="+mn-lt"/>
              </a:rPr>
              <a:t>攻击</a:t>
            </a:r>
          </a:p>
        </p:txBody>
      </p:sp>
      <p:sp>
        <p:nvSpPr>
          <p:cNvPr id="42" name="文本框 41"/>
          <p:cNvSpPr txBox="1"/>
          <p:nvPr/>
        </p:nvSpPr>
        <p:spPr>
          <a:xfrm>
            <a:off x="5087620" y="1437640"/>
            <a:ext cx="2042160" cy="1323439"/>
          </a:xfrm>
          <a:prstGeom prst="rect">
            <a:avLst/>
          </a:prstGeom>
          <a:noFill/>
        </p:spPr>
        <p:txBody>
          <a:bodyPr wrap="square" rtlCol="0">
            <a:spAutoFit/>
          </a:bodyPr>
          <a:lstStyle/>
          <a:p>
            <a:pPr algn="ctr"/>
            <a:r>
              <a:rPr lang="en-US" altLang="zh-CN" sz="8000" b="1">
                <a:solidFill>
                  <a:srgbClr val="F69FB2"/>
                </a:solidFill>
                <a:latin typeface="Calibri" panose="020F0502020204030204" pitchFamily="34" charset="0"/>
                <a:cs typeface="Calibri" panose="020F0502020204030204" pitchFamily="34" charset="0"/>
                <a:sym typeface="+mn-lt"/>
              </a:rPr>
              <a:t>03</a:t>
            </a:r>
            <a:endParaRPr lang="zh-CN" altLang="en-US" sz="8000" b="1" dirty="0">
              <a:solidFill>
                <a:srgbClr val="F69FB2"/>
              </a:solidFill>
              <a:latin typeface="Calibri" panose="020F0502020204030204" pitchFamily="34" charset="0"/>
              <a:cs typeface="Calibri" panose="020F0502020204030204" pitchFamily="34" charset="0"/>
              <a:sym typeface="+mn-lt"/>
            </a:endParaRPr>
          </a:p>
        </p:txBody>
      </p:sp>
      <p:pic>
        <p:nvPicPr>
          <p:cNvPr id="20" name="图片 19"/>
          <p:cNvPicPr>
            <a:picLocks noChangeAspect="1"/>
          </p:cNvPicPr>
          <p:nvPr/>
        </p:nvPicPr>
        <p:blipFill rotWithShape="1">
          <a:blip r:embed="rId4" cstate="print">
            <a:extLst>
              <a:ext uri="{28A0092B-C50C-407E-A947-70E740481C1C}">
                <a14:useLocalDpi xmlns:a14="http://schemas.microsoft.com/office/drawing/2010/main" val="0"/>
              </a:ext>
            </a:extLst>
          </a:blip>
          <a:srcRect t="38033" b="24201"/>
          <a:stretch>
            <a:fillRect/>
          </a:stretch>
        </p:blipFill>
        <p:spPr>
          <a:xfrm>
            <a:off x="4004310" y="1007110"/>
            <a:ext cx="4287520" cy="4676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368"/>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graphicFrame>
        <p:nvGraphicFramePr>
          <p:cNvPr id="13" name="Chart 15"/>
          <p:cNvGraphicFramePr/>
          <p:nvPr/>
        </p:nvGraphicFramePr>
        <p:xfrm>
          <a:off x="6464300" y="1144270"/>
          <a:ext cx="5260975" cy="3848735"/>
        </p:xfrm>
        <a:graphic>
          <a:graphicData uri="http://schemas.openxmlformats.org/drawingml/2006/chart">
            <c:chart xmlns:c="http://schemas.openxmlformats.org/drawingml/2006/chart" xmlns:r="http://schemas.openxmlformats.org/officeDocument/2006/relationships" r:id="rId6"/>
          </a:graphicData>
        </a:graphic>
      </p:graphicFrame>
      <p:sp>
        <p:nvSpPr>
          <p:cNvPr id="18" name="Freeform 171"/>
          <p:cNvSpPr>
            <a:spLocks noEditPoints="1"/>
          </p:cNvSpPr>
          <p:nvPr/>
        </p:nvSpPr>
        <p:spPr bwMode="auto">
          <a:xfrm>
            <a:off x="1292047" y="1729831"/>
            <a:ext cx="488212" cy="418466"/>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rgbClr val="F69FB2"/>
          </a:solidFill>
          <a:ln>
            <a:noFill/>
          </a:ln>
        </p:spPr>
        <p:txBody>
          <a:bodyPr vert="horz" wrap="square" lIns="91440" tIns="45720" rIns="91440" bIns="45720" numCol="1" anchor="t" anchorCtr="0" compatLnSpc="1"/>
          <a:lstStyle/>
          <a:p>
            <a:endParaRPr lang="en-US">
              <a:solidFill>
                <a:schemeClr val="tx2">
                  <a:lumMod val="50000"/>
                </a:schemeClr>
              </a:solidFill>
              <a:latin typeface="Agency FB" panose="020B0503020202020204" charset="0"/>
              <a:cs typeface="+mn-ea"/>
              <a:sym typeface="+mn-lt"/>
            </a:endParaRPr>
          </a:p>
        </p:txBody>
      </p:sp>
      <p:sp>
        <p:nvSpPr>
          <p:cNvPr id="19" name="TextBox 23"/>
          <p:cNvSpPr txBox="1"/>
          <p:nvPr/>
        </p:nvSpPr>
        <p:spPr>
          <a:xfrm>
            <a:off x="1934898" y="1656962"/>
            <a:ext cx="690880" cy="491490"/>
          </a:xfrm>
          <a:prstGeom prst="rect">
            <a:avLst/>
          </a:prstGeom>
          <a:noFill/>
        </p:spPr>
        <p:txBody>
          <a:bodyPr wrap="none" rtlCol="0">
            <a:spAutoFit/>
          </a:bodyPr>
          <a:lstStyle/>
          <a:p>
            <a:pPr>
              <a:lnSpc>
                <a:spcPct val="130000"/>
              </a:lnSpc>
            </a:pPr>
            <a:r>
              <a:rPr lang="zh-CN" altLang="en-US" sz="2000" b="1" dirty="0">
                <a:solidFill>
                  <a:srgbClr val="F69FB2"/>
                </a:solidFill>
                <a:latin typeface="Agency FB" panose="020B0503020202020204" charset="0"/>
                <a:cs typeface="+mn-ea"/>
                <a:sym typeface="+mn-lt"/>
              </a:rPr>
              <a:t>靶机</a:t>
            </a:r>
          </a:p>
        </p:txBody>
      </p:sp>
      <p:sp>
        <p:nvSpPr>
          <p:cNvPr id="20" name="Rectangle 25"/>
          <p:cNvSpPr/>
          <p:nvPr/>
        </p:nvSpPr>
        <p:spPr>
          <a:xfrm>
            <a:off x="1199011" y="2166344"/>
            <a:ext cx="4749209" cy="810260"/>
          </a:xfrm>
          <a:prstGeom prst="rect">
            <a:avLst/>
          </a:prstGeom>
        </p:spPr>
        <p:txBody>
          <a:bodyPr wrap="square">
            <a:spAutoFit/>
          </a:bodyPr>
          <a:lstStyle/>
          <a:p>
            <a:pPr>
              <a:lnSpc>
                <a:spcPct val="130000"/>
              </a:lnSpc>
            </a:pPr>
            <a:r>
              <a:rPr lang="en-US">
                <a:solidFill>
                  <a:srgbClr val="F69FB2"/>
                </a:solidFill>
                <a:latin typeface="Calibri" panose="020F0502020204030204" pitchFamily="34" charset="0"/>
                <a:cs typeface="Calibri" panose="020F0502020204030204" pitchFamily="34" charset="0"/>
                <a:sym typeface="+mn-lt"/>
              </a:rPr>
              <a:t>Windows XP</a:t>
            </a:r>
            <a:r>
              <a:rPr lang="zh-CN" altLang="en-US">
                <a:solidFill>
                  <a:srgbClr val="F69FB2"/>
                </a:solidFill>
                <a:latin typeface="Calibri" panose="020F0502020204030204" pitchFamily="34" charset="0"/>
                <a:cs typeface="Calibri" panose="020F0502020204030204" pitchFamily="34" charset="0"/>
                <a:sym typeface="+mn-lt"/>
              </a:rPr>
              <a:t>虚拟机，需要安装</a:t>
            </a:r>
            <a:r>
              <a:rPr lang="en-US" altLang="zh-CN">
                <a:solidFill>
                  <a:srgbClr val="F69FB2"/>
                </a:solidFill>
                <a:latin typeface="Calibri" panose="020F0502020204030204" pitchFamily="34" charset="0"/>
                <a:cs typeface="Calibri" panose="020F0502020204030204" pitchFamily="34" charset="0"/>
                <a:sym typeface="+mn-lt"/>
              </a:rPr>
              <a:t>Php study</a:t>
            </a:r>
            <a:r>
              <a:rPr lang="zh-CN" altLang="en-US">
                <a:solidFill>
                  <a:srgbClr val="F69FB2"/>
                </a:solidFill>
                <a:latin typeface="Calibri" panose="020F0502020204030204" pitchFamily="34" charset="0"/>
                <a:cs typeface="Calibri" panose="020F0502020204030204" pitchFamily="34" charset="0"/>
                <a:sym typeface="+mn-lt"/>
              </a:rPr>
              <a:t>。</a:t>
            </a:r>
          </a:p>
          <a:p>
            <a:pPr>
              <a:lnSpc>
                <a:spcPct val="130000"/>
              </a:lnSpc>
            </a:pPr>
            <a:r>
              <a:rPr lang="en-US" altLang="zh-CN">
                <a:solidFill>
                  <a:srgbClr val="F69FB2"/>
                </a:solidFill>
                <a:latin typeface="Calibri" panose="020F0502020204030204" pitchFamily="34" charset="0"/>
                <a:cs typeface="Calibri" panose="020F0502020204030204" pitchFamily="34" charset="0"/>
                <a:sym typeface="+mn-lt"/>
              </a:rPr>
              <a:t>IP</a:t>
            </a:r>
            <a:r>
              <a:rPr lang="zh-CN" altLang="en-US">
                <a:solidFill>
                  <a:srgbClr val="F69FB2"/>
                </a:solidFill>
                <a:latin typeface="Calibri" panose="020F0502020204030204" pitchFamily="34" charset="0"/>
                <a:cs typeface="Calibri" panose="020F0502020204030204" pitchFamily="34" charset="0"/>
                <a:sym typeface="+mn-lt"/>
              </a:rPr>
              <a:t>地址为</a:t>
            </a:r>
            <a:r>
              <a:rPr lang="en-US" altLang="zh-CN">
                <a:solidFill>
                  <a:srgbClr val="F69FB2"/>
                </a:solidFill>
                <a:latin typeface="Calibri" panose="020F0502020204030204" pitchFamily="34" charset="0"/>
                <a:cs typeface="Calibri" panose="020F0502020204030204" pitchFamily="34" charset="0"/>
                <a:sym typeface="+mn-lt"/>
              </a:rPr>
              <a:t>192.168.32.134</a:t>
            </a:r>
          </a:p>
        </p:txBody>
      </p:sp>
      <p:sp>
        <p:nvSpPr>
          <p:cNvPr id="22" name="Rectangle 28"/>
          <p:cNvSpPr/>
          <p:nvPr/>
        </p:nvSpPr>
        <p:spPr>
          <a:xfrm>
            <a:off x="1198880" y="4890770"/>
            <a:ext cx="7396480" cy="810260"/>
          </a:xfrm>
          <a:prstGeom prst="rect">
            <a:avLst/>
          </a:prstGeom>
        </p:spPr>
        <p:txBody>
          <a:bodyPr wrap="square">
            <a:spAutoFit/>
          </a:bodyPr>
          <a:lstStyle/>
          <a:p>
            <a:pPr>
              <a:lnSpc>
                <a:spcPct val="130000"/>
              </a:lnSpc>
            </a:pPr>
            <a:r>
              <a:rPr lang="en-US" altLang="zh-CN">
                <a:solidFill>
                  <a:srgbClr val="5FA6AE"/>
                </a:solidFill>
                <a:latin typeface="Agency FB" panose="020B0503020202020204" charset="0"/>
                <a:cs typeface="+mn-ea"/>
                <a:sym typeface="+mn-lt"/>
              </a:rPr>
              <a:t>     </a:t>
            </a:r>
            <a:r>
              <a:rPr lang="zh-CN" altLang="en-US">
                <a:solidFill>
                  <a:srgbClr val="5FA6AE"/>
                </a:solidFill>
                <a:latin typeface="Agency FB" panose="020B0503020202020204" charset="0"/>
                <a:cs typeface="+mn-ea"/>
                <a:sym typeface="+mn-lt"/>
              </a:rPr>
              <a:t>前期攻击准备操作类似于</a:t>
            </a:r>
            <a:r>
              <a:rPr lang="en-US" altLang="zh-CN">
                <a:solidFill>
                  <a:srgbClr val="5FA6AE"/>
                </a:solidFill>
                <a:latin typeface="Agency FB" panose="020B0503020202020204" charset="0"/>
                <a:cs typeface="+mn-ea"/>
                <a:sym typeface="+mn-lt"/>
              </a:rPr>
              <a:t>SQL</a:t>
            </a:r>
            <a:r>
              <a:rPr lang="zh-CN" altLang="en-US">
                <a:solidFill>
                  <a:srgbClr val="5FA6AE"/>
                </a:solidFill>
                <a:latin typeface="Agency FB" panose="020B0503020202020204" charset="0"/>
                <a:cs typeface="+mn-ea"/>
                <a:sym typeface="+mn-lt"/>
              </a:rPr>
              <a:t>注入实验。我们需要在</a:t>
            </a:r>
            <a:r>
              <a:rPr lang="en-US" altLang="zh-CN">
                <a:solidFill>
                  <a:srgbClr val="5FA6AE"/>
                </a:solidFill>
                <a:latin typeface="Agency FB" panose="020B0503020202020204" charset="0"/>
                <a:cs typeface="+mn-ea"/>
                <a:sym typeface="+mn-lt"/>
              </a:rPr>
              <a:t>kali</a:t>
            </a:r>
            <a:r>
              <a:rPr lang="zh-CN" altLang="en-US">
                <a:solidFill>
                  <a:srgbClr val="5FA6AE"/>
                </a:solidFill>
                <a:latin typeface="Agency FB" panose="020B0503020202020204" charset="0"/>
                <a:cs typeface="+mn-ea"/>
                <a:sym typeface="+mn-lt"/>
              </a:rPr>
              <a:t>主机的火狐浏览器中输入靶机的</a:t>
            </a:r>
            <a:r>
              <a:rPr lang="en-US" altLang="zh-CN">
                <a:solidFill>
                  <a:srgbClr val="5FA6AE"/>
                </a:solidFill>
                <a:latin typeface="Agency FB" panose="020B0503020202020204" charset="0"/>
                <a:cs typeface="+mn-ea"/>
                <a:sym typeface="+mn-lt"/>
              </a:rPr>
              <a:t>IP</a:t>
            </a:r>
            <a:r>
              <a:rPr lang="zh-CN" altLang="en-US">
                <a:solidFill>
                  <a:srgbClr val="5FA6AE"/>
                </a:solidFill>
                <a:latin typeface="Agency FB" panose="020B0503020202020204" charset="0"/>
                <a:cs typeface="+mn-ea"/>
                <a:sym typeface="+mn-lt"/>
              </a:rPr>
              <a:t>地址，进入</a:t>
            </a:r>
            <a:r>
              <a:rPr lang="en-US" altLang="zh-CN">
                <a:solidFill>
                  <a:srgbClr val="5FA6AE"/>
                </a:solidFill>
                <a:latin typeface="Agency FB" panose="020B0503020202020204" charset="0"/>
                <a:cs typeface="+mn-ea"/>
                <a:sym typeface="+mn-lt"/>
              </a:rPr>
              <a:t>dvwa</a:t>
            </a:r>
            <a:r>
              <a:rPr lang="zh-CN" altLang="en-US">
                <a:solidFill>
                  <a:srgbClr val="5FA6AE"/>
                </a:solidFill>
                <a:latin typeface="Agency FB" panose="020B0503020202020204" charset="0"/>
                <a:cs typeface="+mn-ea"/>
                <a:sym typeface="+mn-lt"/>
              </a:rPr>
              <a:t>页面。</a:t>
            </a:r>
          </a:p>
        </p:txBody>
      </p:sp>
      <p:sp>
        <p:nvSpPr>
          <p:cNvPr id="23" name="TextBox 29"/>
          <p:cNvSpPr txBox="1"/>
          <p:nvPr/>
        </p:nvSpPr>
        <p:spPr>
          <a:xfrm>
            <a:off x="1934898" y="3159002"/>
            <a:ext cx="944880" cy="491490"/>
          </a:xfrm>
          <a:prstGeom prst="rect">
            <a:avLst/>
          </a:prstGeom>
          <a:noFill/>
        </p:spPr>
        <p:txBody>
          <a:bodyPr wrap="none" rtlCol="0">
            <a:spAutoFit/>
          </a:bodyPr>
          <a:lstStyle/>
          <a:p>
            <a:pPr>
              <a:lnSpc>
                <a:spcPct val="130000"/>
              </a:lnSpc>
            </a:pPr>
            <a:r>
              <a:rPr lang="zh-CN" altLang="en-US" sz="2000" b="1" dirty="0">
                <a:solidFill>
                  <a:srgbClr val="5FA6AE"/>
                </a:solidFill>
                <a:latin typeface="Agency FB" panose="020B0503020202020204" charset="0"/>
                <a:cs typeface="+mn-ea"/>
                <a:sym typeface="+mn-lt"/>
              </a:rPr>
              <a:t>攻击机</a:t>
            </a:r>
          </a:p>
        </p:txBody>
      </p:sp>
      <p:sp>
        <p:nvSpPr>
          <p:cNvPr id="24" name="Rectangle 33"/>
          <p:cNvSpPr/>
          <p:nvPr/>
        </p:nvSpPr>
        <p:spPr>
          <a:xfrm>
            <a:off x="1292225" y="3700780"/>
            <a:ext cx="5266055" cy="810260"/>
          </a:xfrm>
          <a:prstGeom prst="rect">
            <a:avLst/>
          </a:prstGeom>
        </p:spPr>
        <p:txBody>
          <a:bodyPr wrap="square">
            <a:spAutoFit/>
          </a:bodyPr>
          <a:lstStyle/>
          <a:p>
            <a:pPr>
              <a:lnSpc>
                <a:spcPct val="130000"/>
              </a:lnSpc>
            </a:pPr>
            <a:r>
              <a:rPr lang="en-US">
                <a:solidFill>
                  <a:srgbClr val="5FA6AE"/>
                </a:solidFill>
                <a:latin typeface="Calibri" panose="020F0502020204030204" pitchFamily="34" charset="0"/>
                <a:cs typeface="Calibri" panose="020F0502020204030204" pitchFamily="34" charset="0"/>
                <a:sym typeface="+mn-lt"/>
              </a:rPr>
              <a:t>Kali</a:t>
            </a:r>
            <a:r>
              <a:rPr lang="zh-CN" altLang="en-US">
                <a:solidFill>
                  <a:srgbClr val="5FA6AE"/>
                </a:solidFill>
                <a:latin typeface="Calibri" panose="020F0502020204030204" pitchFamily="34" charset="0"/>
                <a:cs typeface="Calibri" panose="020F0502020204030204" pitchFamily="34" charset="0"/>
                <a:sym typeface="+mn-lt"/>
              </a:rPr>
              <a:t>虚拟机。需要配置</a:t>
            </a:r>
            <a:r>
              <a:rPr lang="en-US" altLang="zh-CN">
                <a:solidFill>
                  <a:srgbClr val="5FA6AE"/>
                </a:solidFill>
                <a:latin typeface="Calibri" panose="020F0502020204030204" pitchFamily="34" charset="0"/>
                <a:cs typeface="Calibri" panose="020F0502020204030204" pitchFamily="34" charset="0"/>
                <a:sym typeface="+mn-lt"/>
              </a:rPr>
              <a:t>dvwa</a:t>
            </a:r>
            <a:r>
              <a:rPr lang="zh-CN" altLang="en-US">
                <a:solidFill>
                  <a:srgbClr val="5FA6AE"/>
                </a:solidFill>
                <a:latin typeface="Calibri" panose="020F0502020204030204" pitchFamily="34" charset="0"/>
                <a:cs typeface="Calibri" panose="020F0502020204030204" pitchFamily="34" charset="0"/>
                <a:sym typeface="+mn-lt"/>
              </a:rPr>
              <a:t>和抓包软件</a:t>
            </a:r>
            <a:r>
              <a:rPr lang="en-US" altLang="zh-CN">
                <a:solidFill>
                  <a:srgbClr val="5FA6AE"/>
                </a:solidFill>
                <a:latin typeface="Calibri" panose="020F0502020204030204" pitchFamily="34" charset="0"/>
                <a:cs typeface="Calibri" panose="020F0502020204030204" pitchFamily="34" charset="0"/>
                <a:sym typeface="+mn-lt"/>
              </a:rPr>
              <a:t>Burp Suite</a:t>
            </a:r>
            <a:r>
              <a:rPr lang="zh-CN" altLang="en-US">
                <a:solidFill>
                  <a:srgbClr val="5FA6AE"/>
                </a:solidFill>
                <a:latin typeface="Calibri" panose="020F0502020204030204" pitchFamily="34" charset="0"/>
                <a:cs typeface="Calibri" panose="020F0502020204030204" pitchFamily="34" charset="0"/>
                <a:sym typeface="+mn-lt"/>
              </a:rPr>
              <a:t>。</a:t>
            </a:r>
          </a:p>
          <a:p>
            <a:pPr>
              <a:lnSpc>
                <a:spcPct val="130000"/>
              </a:lnSpc>
            </a:pPr>
            <a:r>
              <a:rPr lang="en-US" altLang="zh-CN">
                <a:solidFill>
                  <a:srgbClr val="5FA6AE"/>
                </a:solidFill>
                <a:latin typeface="Calibri" panose="020F0502020204030204" pitchFamily="34" charset="0"/>
                <a:cs typeface="Calibri" panose="020F0502020204030204" pitchFamily="34" charset="0"/>
                <a:sym typeface="+mn-lt"/>
              </a:rPr>
              <a:t>IP</a:t>
            </a:r>
            <a:r>
              <a:rPr lang="zh-CN" altLang="en-US">
                <a:solidFill>
                  <a:srgbClr val="5FA6AE"/>
                </a:solidFill>
                <a:latin typeface="Calibri" panose="020F0502020204030204" pitchFamily="34" charset="0"/>
                <a:cs typeface="Calibri" panose="020F0502020204030204" pitchFamily="34" charset="0"/>
                <a:sym typeface="+mn-lt"/>
              </a:rPr>
              <a:t>地址为</a:t>
            </a:r>
            <a:r>
              <a:rPr lang="en-US" altLang="zh-CN">
                <a:solidFill>
                  <a:srgbClr val="5FA6AE"/>
                </a:solidFill>
                <a:latin typeface="Calibri" panose="020F0502020204030204" pitchFamily="34" charset="0"/>
                <a:cs typeface="Calibri" panose="020F0502020204030204" pitchFamily="34" charset="0"/>
                <a:sym typeface="+mn-lt"/>
              </a:rPr>
              <a:t>192.168.32.132</a:t>
            </a:r>
            <a:r>
              <a:rPr lang="zh-CN" altLang="en-US">
                <a:solidFill>
                  <a:srgbClr val="5FA6AE"/>
                </a:solidFill>
                <a:latin typeface="Calibri" panose="020F0502020204030204" pitchFamily="34" charset="0"/>
                <a:cs typeface="Calibri" panose="020F0502020204030204" pitchFamily="34" charset="0"/>
                <a:sym typeface="+mn-lt"/>
              </a:rPr>
              <a:t>。</a:t>
            </a:r>
          </a:p>
        </p:txBody>
      </p:sp>
      <p:sp>
        <p:nvSpPr>
          <p:cNvPr id="25" name="Freeform 173"/>
          <p:cNvSpPr>
            <a:spLocks noEditPoints="1"/>
          </p:cNvSpPr>
          <p:nvPr/>
        </p:nvSpPr>
        <p:spPr bwMode="auto">
          <a:xfrm>
            <a:off x="1353382" y="3159283"/>
            <a:ext cx="448091" cy="418466"/>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rgbClr val="5FA6AE"/>
          </a:solidFill>
          <a:ln>
            <a:noFill/>
          </a:ln>
        </p:spPr>
        <p:txBody>
          <a:bodyPr vert="horz" wrap="square" lIns="91440" tIns="45720" rIns="91440" bIns="45720" numCol="1" anchor="t" anchorCtr="0" compatLnSpc="1"/>
          <a:lstStyle/>
          <a:p>
            <a:endParaRPr lang="en-US">
              <a:latin typeface="Agency FB" panose="020B0503020202020204" charset="0"/>
              <a:cs typeface="+mn-ea"/>
              <a:sym typeface="+mn-lt"/>
            </a:endParaRPr>
          </a:p>
        </p:txBody>
      </p:sp>
      <p:sp>
        <p:nvSpPr>
          <p:cNvPr id="34" name="TextBox 12"/>
          <p:cNvSpPr txBox="1"/>
          <p:nvPr>
            <p:custDataLst>
              <p:tags r:id="rId1"/>
            </p:custDataLst>
          </p:nvPr>
        </p:nvSpPr>
        <p:spPr>
          <a:xfrm>
            <a:off x="1140460" y="842645"/>
            <a:ext cx="5603875" cy="645160"/>
          </a:xfrm>
          <a:prstGeom prst="rect">
            <a:avLst/>
          </a:prstGeom>
          <a:noFill/>
        </p:spPr>
        <p:txBody>
          <a:bodyPr wrap="square" rtlCol="0">
            <a:spAutoFit/>
          </a:bodyPr>
          <a:lstStyle/>
          <a:p>
            <a:r>
              <a:rPr lang="zh-CN" altLang="en-US" sz="3600" b="1" dirty="0">
                <a:solidFill>
                  <a:srgbClr val="F69FB2"/>
                </a:solidFill>
                <a:cs typeface="+mn-ea"/>
                <a:sym typeface="+mn-lt"/>
              </a:rPr>
              <a:t>实验环境</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40460" y="842645"/>
            <a:ext cx="5603875" cy="645160"/>
          </a:xfrm>
          <a:prstGeom prst="rect">
            <a:avLst/>
          </a:prstGeom>
          <a:noFill/>
        </p:spPr>
        <p:txBody>
          <a:bodyPr wrap="square" rtlCol="0">
            <a:spAutoFit/>
          </a:bodyPr>
          <a:lstStyle/>
          <a:p>
            <a:r>
              <a:rPr lang="en-US" altLang="id-ID" sz="3600" b="1" dirty="0">
                <a:solidFill>
                  <a:srgbClr val="F69FB2"/>
                </a:solidFill>
                <a:cs typeface="+mn-ea"/>
                <a:sym typeface="+mn-lt"/>
              </a:rPr>
              <a:t>LOW</a:t>
            </a:r>
            <a:r>
              <a:rPr lang="zh-CN" altLang="en-US" sz="3600" b="1" dirty="0">
                <a:solidFill>
                  <a:srgbClr val="F69FB2"/>
                </a:solidFill>
                <a:cs typeface="+mn-ea"/>
                <a:sym typeface="+mn-lt"/>
              </a:rPr>
              <a:t>模式下修改用户密码</a:t>
            </a:r>
          </a:p>
        </p:txBody>
      </p:sp>
      <p:pic>
        <p:nvPicPr>
          <p:cNvPr id="2" name="图片 1" descr="83e0ccf59958934498a43dbe2d59b12"/>
          <p:cNvPicPr>
            <a:picLocks noChangeAspect="1"/>
          </p:cNvPicPr>
          <p:nvPr/>
        </p:nvPicPr>
        <p:blipFill>
          <a:blip r:embed="rId6"/>
          <a:stretch>
            <a:fillRect/>
          </a:stretch>
        </p:blipFill>
        <p:spPr>
          <a:xfrm>
            <a:off x="3763010" y="1654810"/>
            <a:ext cx="7521575" cy="4170680"/>
          </a:xfrm>
          <a:prstGeom prst="rect">
            <a:avLst/>
          </a:prstGeom>
        </p:spPr>
      </p:pic>
      <p:sp>
        <p:nvSpPr>
          <p:cNvPr id="44" name="TextBox 20"/>
          <p:cNvSpPr txBox="1"/>
          <p:nvPr/>
        </p:nvSpPr>
        <p:spPr>
          <a:xfrm>
            <a:off x="1140460" y="2188210"/>
            <a:ext cx="3699510" cy="2861310"/>
          </a:xfrm>
          <a:prstGeom prst="rect">
            <a:avLst/>
          </a:prstGeom>
          <a:noFill/>
        </p:spPr>
        <p:txBody>
          <a:bodyPr wrap="square" rtlCol="0">
            <a:sp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在安全级别为</a:t>
            </a:r>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low</a:t>
            </a:r>
            <a:r>
              <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模式时，用户修改密码不需要输入现有密码。</a:t>
            </a:r>
          </a:p>
          <a:p>
            <a:endParaRPr lang="zh-CN" altLang="id-ID"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a:p>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lang="zh-CN" altLang="id-ID"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提交新密码后会提示</a:t>
            </a:r>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“password changed”</a:t>
            </a:r>
            <a:r>
              <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，表明密码修改成功。</a:t>
            </a:r>
          </a:p>
          <a:p>
            <a:endPar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a:p>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复制此时的页面链接进行攻击准备。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7">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1"/>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8">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13" name="矩形 12"/>
          <p:cNvSpPr/>
          <p:nvPr/>
        </p:nvSpPr>
        <p:spPr>
          <a:xfrm>
            <a:off x="850265" y="1871980"/>
            <a:ext cx="10246995" cy="850900"/>
          </a:xfrm>
          <a:prstGeom prst="rect">
            <a:avLst/>
          </a:pr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1" name="矩形: 圆角 60"/>
          <p:cNvSpPr/>
          <p:nvPr/>
        </p:nvSpPr>
        <p:spPr>
          <a:xfrm>
            <a:off x="1991995" y="3060700"/>
            <a:ext cx="4582160" cy="4902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cs typeface="+mn-ea"/>
                <a:sym typeface="+mn-lt"/>
              </a:rPr>
              <a:t>构造恶意链接</a:t>
            </a:r>
          </a:p>
        </p:txBody>
      </p:sp>
      <p:sp>
        <p:nvSpPr>
          <p:cNvPr id="2" name="文本框 1"/>
          <p:cNvSpPr txBox="1"/>
          <p:nvPr/>
        </p:nvSpPr>
        <p:spPr>
          <a:xfrm>
            <a:off x="1366520" y="1974850"/>
            <a:ext cx="9364345" cy="645160"/>
          </a:xfrm>
          <a:prstGeom prst="rect">
            <a:avLst/>
          </a:prstGeom>
          <a:noFill/>
        </p:spPr>
        <p:txBody>
          <a:bodyPr wrap="square" rtlCol="0" anchor="t">
            <a:spAutoFit/>
          </a:bodyPr>
          <a:lstStyle/>
          <a:p>
            <a:r>
              <a:rPr lang="zh-CN" altLang="en-US">
                <a:latin typeface="微软雅黑 Light" panose="020B0502040204020203" charset="-122"/>
                <a:ea typeface="微软雅黑 Light" panose="020B0502040204020203" charset="-122"/>
              </a:rPr>
              <a:t>http://192.168.32.134/dvwa/vulnerabilities/csrf/?password_new=123456&amp;password_conf=123456&amp;Change=Change</a:t>
            </a:r>
          </a:p>
        </p:txBody>
      </p:sp>
      <p:sp>
        <p:nvSpPr>
          <p:cNvPr id="4" name="TextBox 12"/>
          <p:cNvSpPr txBox="1"/>
          <p:nvPr>
            <p:custDataLst>
              <p:tags r:id="rId1"/>
            </p:custDataLst>
          </p:nvPr>
        </p:nvSpPr>
        <p:spPr>
          <a:xfrm>
            <a:off x="1140460" y="842645"/>
            <a:ext cx="5603875" cy="645160"/>
          </a:xfrm>
          <a:prstGeom prst="rect">
            <a:avLst/>
          </a:prstGeom>
          <a:noFill/>
        </p:spPr>
        <p:txBody>
          <a:bodyPr wrap="square" rtlCol="0">
            <a:spAutoFit/>
          </a:bodyPr>
          <a:lstStyle/>
          <a:p>
            <a:r>
              <a:rPr lang="en-US" altLang="id-ID" sz="3600" b="1" dirty="0">
                <a:solidFill>
                  <a:srgbClr val="F69FB2"/>
                </a:solidFill>
                <a:cs typeface="+mn-ea"/>
                <a:sym typeface="+mn-lt"/>
              </a:rPr>
              <a:t>LOW</a:t>
            </a:r>
            <a:r>
              <a:rPr lang="zh-CN" altLang="en-US" sz="3600" b="1" dirty="0">
                <a:solidFill>
                  <a:srgbClr val="F69FB2"/>
                </a:solidFill>
                <a:cs typeface="+mn-ea"/>
                <a:sym typeface="+mn-lt"/>
              </a:rPr>
              <a:t>模式下修改用户密码</a:t>
            </a:r>
          </a:p>
        </p:txBody>
      </p:sp>
      <p:sp>
        <p:nvSpPr>
          <p:cNvPr id="5" name="下箭头 4"/>
          <p:cNvSpPr/>
          <p:nvPr/>
        </p:nvSpPr>
        <p:spPr>
          <a:xfrm>
            <a:off x="7312025" y="2879725"/>
            <a:ext cx="487045" cy="892175"/>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65000"/>
                  <a:lumOff val="35000"/>
                </a:schemeClr>
              </a:solidFill>
              <a:cs typeface="+mn-ea"/>
              <a:sym typeface="+mn-lt"/>
            </a:endParaRPr>
          </a:p>
        </p:txBody>
      </p:sp>
      <p:sp>
        <p:nvSpPr>
          <p:cNvPr id="7" name="矩形 6"/>
          <p:cNvSpPr/>
          <p:nvPr>
            <p:custDataLst>
              <p:tags r:id="rId2"/>
            </p:custDataLst>
          </p:nvPr>
        </p:nvSpPr>
        <p:spPr>
          <a:xfrm>
            <a:off x="850265" y="3928745"/>
            <a:ext cx="10246995" cy="850900"/>
          </a:xfrm>
          <a:prstGeom prst="rect">
            <a:avLst/>
          </a:pr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custDataLst>
              <p:tags r:id="rId3"/>
            </p:custDataLst>
          </p:nvPr>
        </p:nvSpPr>
        <p:spPr>
          <a:xfrm>
            <a:off x="1366520" y="4031615"/>
            <a:ext cx="9364345" cy="645160"/>
          </a:xfrm>
          <a:prstGeom prst="rect">
            <a:avLst/>
          </a:prstGeom>
          <a:noFill/>
        </p:spPr>
        <p:txBody>
          <a:bodyPr wrap="square" rtlCol="0" anchor="t">
            <a:spAutoFit/>
          </a:bodyPr>
          <a:lstStyle/>
          <a:p>
            <a:r>
              <a:rPr lang="zh-CN" altLang="en-US">
                <a:latin typeface="微软雅黑 Light" panose="020B0502040204020203" charset="-122"/>
                <a:ea typeface="微软雅黑 Light" panose="020B0502040204020203" charset="-122"/>
              </a:rPr>
              <a:t>http://192.168.32.134/dvwa/vulnerabilities/csrf/?password_new=</a:t>
            </a:r>
            <a:r>
              <a:rPr lang="en-US" altLang="zh-CN">
                <a:solidFill>
                  <a:schemeClr val="bg1"/>
                </a:solidFill>
                <a:latin typeface="微软雅黑 Light" panose="020B0502040204020203" charset="-122"/>
                <a:ea typeface="微软雅黑 Light" panose="020B0502040204020203" charset="-122"/>
              </a:rPr>
              <a:t>new_password</a:t>
            </a:r>
            <a:r>
              <a:rPr lang="zh-CN" altLang="en-US">
                <a:latin typeface="微软雅黑 Light" panose="020B0502040204020203" charset="-122"/>
                <a:ea typeface="微软雅黑 Light" panose="020B0502040204020203" charset="-122"/>
              </a:rPr>
              <a:t>&amp;password_conf=</a:t>
            </a:r>
            <a:r>
              <a:rPr lang="en-US" altLang="zh-CN">
                <a:solidFill>
                  <a:schemeClr val="bg1"/>
                </a:solidFill>
                <a:latin typeface="微软雅黑 Light" panose="020B0502040204020203" charset="-122"/>
                <a:ea typeface="微软雅黑 Light" panose="020B0502040204020203" charset="-122"/>
                <a:sym typeface="+mn-ea"/>
              </a:rPr>
              <a:t>new_password</a:t>
            </a:r>
            <a:r>
              <a:rPr lang="zh-CN" altLang="en-US">
                <a:latin typeface="微软雅黑 Light" panose="020B0502040204020203" charset="-122"/>
                <a:ea typeface="微软雅黑 Light" panose="020B0502040204020203" charset="-122"/>
              </a:rPr>
              <a:t>&amp;Change=Change</a:t>
            </a:r>
          </a:p>
        </p:txBody>
      </p:sp>
      <p:sp>
        <p:nvSpPr>
          <p:cNvPr id="9" name="矩形: 圆角 60"/>
          <p:cNvSpPr/>
          <p:nvPr>
            <p:custDataLst>
              <p:tags r:id="rId4"/>
            </p:custDataLst>
          </p:nvPr>
        </p:nvSpPr>
        <p:spPr>
          <a:xfrm>
            <a:off x="1366520" y="5123815"/>
            <a:ext cx="9105265" cy="4902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65000"/>
                    <a:lumOff val="35000"/>
                  </a:schemeClr>
                </a:solidFill>
                <a:cs typeface="+mn-ea"/>
                <a:sym typeface="+mn-lt"/>
              </a:rPr>
              <a:t>new_password</a:t>
            </a:r>
            <a:r>
              <a:rPr lang="zh-CN" altLang="en-US">
                <a:solidFill>
                  <a:schemeClr val="tx1">
                    <a:lumMod val="65000"/>
                    <a:lumOff val="35000"/>
                  </a:schemeClr>
                </a:solidFill>
                <a:cs typeface="+mn-ea"/>
                <a:sym typeface="+mn-lt"/>
              </a:rPr>
              <a:t>就是攻击者想要修改的密码。只要用户点进恶意链接，密码就会被修改。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7">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1"/>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8">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13" name="矩形 12"/>
          <p:cNvSpPr/>
          <p:nvPr/>
        </p:nvSpPr>
        <p:spPr>
          <a:xfrm>
            <a:off x="850265" y="1871980"/>
            <a:ext cx="10246995" cy="850900"/>
          </a:xfrm>
          <a:prstGeom prst="rect">
            <a:avLst/>
          </a:pr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1" name="矩形: 圆角 60"/>
          <p:cNvSpPr/>
          <p:nvPr/>
        </p:nvSpPr>
        <p:spPr>
          <a:xfrm>
            <a:off x="1991995" y="3060700"/>
            <a:ext cx="4582160" cy="4902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cs typeface="+mn-ea"/>
                <a:sym typeface="+mn-lt"/>
              </a:rPr>
              <a:t>使用短链接生成器进行缩短</a:t>
            </a:r>
          </a:p>
        </p:txBody>
      </p:sp>
      <p:sp>
        <p:nvSpPr>
          <p:cNvPr id="2" name="文本框 1"/>
          <p:cNvSpPr txBox="1"/>
          <p:nvPr/>
        </p:nvSpPr>
        <p:spPr>
          <a:xfrm>
            <a:off x="1366520" y="1974850"/>
            <a:ext cx="9364345" cy="645160"/>
          </a:xfrm>
          <a:prstGeom prst="rect">
            <a:avLst/>
          </a:prstGeom>
          <a:noFill/>
        </p:spPr>
        <p:txBody>
          <a:bodyPr wrap="square" rtlCol="0" anchor="t">
            <a:spAutoFit/>
          </a:bodyPr>
          <a:lstStyle/>
          <a:p>
            <a:r>
              <a:rPr lang="zh-CN" altLang="en-US">
                <a:latin typeface="微软雅黑 Light" panose="020B0502040204020203" charset="-122"/>
                <a:ea typeface="微软雅黑 Light" panose="020B0502040204020203" charset="-122"/>
                <a:sym typeface="+mn-ea"/>
              </a:rPr>
              <a:t>http://192.168.32.134/dvwa/vulnerabilities/csrf/?password_new=</a:t>
            </a:r>
            <a:r>
              <a:rPr lang="en-US" altLang="zh-CN">
                <a:solidFill>
                  <a:schemeClr val="bg1"/>
                </a:solidFill>
                <a:latin typeface="微软雅黑 Light" panose="020B0502040204020203" charset="-122"/>
                <a:ea typeface="微软雅黑 Light" panose="020B0502040204020203" charset="-122"/>
                <a:sym typeface="+mn-ea"/>
              </a:rPr>
              <a:t>new_password</a:t>
            </a:r>
            <a:r>
              <a:rPr lang="zh-CN" altLang="en-US">
                <a:latin typeface="微软雅黑 Light" panose="020B0502040204020203" charset="-122"/>
                <a:ea typeface="微软雅黑 Light" panose="020B0502040204020203" charset="-122"/>
                <a:sym typeface="+mn-ea"/>
              </a:rPr>
              <a:t>&amp;password_conf=</a:t>
            </a:r>
            <a:r>
              <a:rPr lang="en-US" altLang="zh-CN">
                <a:solidFill>
                  <a:schemeClr val="bg1"/>
                </a:solidFill>
                <a:latin typeface="微软雅黑 Light" panose="020B0502040204020203" charset="-122"/>
                <a:ea typeface="微软雅黑 Light" panose="020B0502040204020203" charset="-122"/>
                <a:sym typeface="+mn-ea"/>
              </a:rPr>
              <a:t>new_password</a:t>
            </a:r>
            <a:r>
              <a:rPr lang="zh-CN" altLang="en-US">
                <a:latin typeface="微软雅黑 Light" panose="020B0502040204020203" charset="-122"/>
                <a:ea typeface="微软雅黑 Light" panose="020B0502040204020203" charset="-122"/>
                <a:sym typeface="+mn-ea"/>
              </a:rPr>
              <a:t>&amp;Change=Change</a:t>
            </a:r>
            <a:endParaRPr lang="zh-CN" altLang="en-US">
              <a:latin typeface="微软雅黑 Light" panose="020B0502040204020203" charset="-122"/>
              <a:ea typeface="微软雅黑 Light" panose="020B0502040204020203" charset="-122"/>
            </a:endParaRPr>
          </a:p>
        </p:txBody>
      </p:sp>
      <p:sp>
        <p:nvSpPr>
          <p:cNvPr id="4" name="TextBox 12"/>
          <p:cNvSpPr txBox="1"/>
          <p:nvPr>
            <p:custDataLst>
              <p:tags r:id="rId1"/>
            </p:custDataLst>
          </p:nvPr>
        </p:nvSpPr>
        <p:spPr>
          <a:xfrm>
            <a:off x="1140460" y="842645"/>
            <a:ext cx="5603875" cy="645160"/>
          </a:xfrm>
          <a:prstGeom prst="rect">
            <a:avLst/>
          </a:prstGeom>
          <a:noFill/>
        </p:spPr>
        <p:txBody>
          <a:bodyPr wrap="square" rtlCol="0">
            <a:spAutoFit/>
          </a:bodyPr>
          <a:lstStyle/>
          <a:p>
            <a:r>
              <a:rPr lang="en-US" altLang="id-ID" sz="3600" b="1" dirty="0">
                <a:solidFill>
                  <a:srgbClr val="F69FB2"/>
                </a:solidFill>
                <a:cs typeface="+mn-ea"/>
                <a:sym typeface="+mn-lt"/>
              </a:rPr>
              <a:t>LOW</a:t>
            </a:r>
            <a:r>
              <a:rPr lang="zh-CN" altLang="en-US" sz="3600" b="1" dirty="0">
                <a:solidFill>
                  <a:srgbClr val="F69FB2"/>
                </a:solidFill>
                <a:cs typeface="+mn-ea"/>
                <a:sym typeface="+mn-lt"/>
              </a:rPr>
              <a:t>模式下修改用户密码</a:t>
            </a:r>
          </a:p>
        </p:txBody>
      </p:sp>
      <p:sp>
        <p:nvSpPr>
          <p:cNvPr id="5" name="下箭头 4"/>
          <p:cNvSpPr/>
          <p:nvPr/>
        </p:nvSpPr>
        <p:spPr>
          <a:xfrm>
            <a:off x="7312025" y="2879725"/>
            <a:ext cx="487045" cy="892175"/>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65000"/>
                  <a:lumOff val="35000"/>
                </a:schemeClr>
              </a:solidFill>
              <a:cs typeface="+mn-ea"/>
              <a:sym typeface="+mn-lt"/>
            </a:endParaRPr>
          </a:p>
        </p:txBody>
      </p:sp>
      <p:sp>
        <p:nvSpPr>
          <p:cNvPr id="7" name="矩形 6"/>
          <p:cNvSpPr/>
          <p:nvPr>
            <p:custDataLst>
              <p:tags r:id="rId2"/>
            </p:custDataLst>
          </p:nvPr>
        </p:nvSpPr>
        <p:spPr>
          <a:xfrm>
            <a:off x="850265" y="3928745"/>
            <a:ext cx="10246995" cy="577215"/>
          </a:xfrm>
          <a:prstGeom prst="rect">
            <a:avLst/>
          </a:pr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custDataLst>
              <p:tags r:id="rId3"/>
            </p:custDataLst>
          </p:nvPr>
        </p:nvSpPr>
        <p:spPr>
          <a:xfrm>
            <a:off x="1366520" y="4031615"/>
            <a:ext cx="9364345" cy="368300"/>
          </a:xfrm>
          <a:prstGeom prst="rect">
            <a:avLst/>
          </a:prstGeom>
          <a:noFill/>
        </p:spPr>
        <p:txBody>
          <a:bodyPr wrap="square" rtlCol="0" anchor="t">
            <a:spAutoFit/>
          </a:bodyPr>
          <a:lstStyle/>
          <a:p>
            <a:pPr algn="ctr"/>
            <a:r>
              <a:rPr lang="zh-CN" altLang="en-US">
                <a:latin typeface="微软雅黑 Light" panose="020B0502040204020203" charset="-122"/>
                <a:ea typeface="微软雅黑 Light" panose="020B0502040204020203" charset="-122"/>
              </a:rPr>
              <a:t>http://mtw.so/60BaRG</a:t>
            </a:r>
          </a:p>
        </p:txBody>
      </p:sp>
      <p:sp>
        <p:nvSpPr>
          <p:cNvPr id="9" name="矩形: 圆角 60"/>
          <p:cNvSpPr/>
          <p:nvPr>
            <p:custDataLst>
              <p:tags r:id="rId4"/>
            </p:custDataLst>
          </p:nvPr>
        </p:nvSpPr>
        <p:spPr>
          <a:xfrm>
            <a:off x="1366520" y="5123815"/>
            <a:ext cx="9105265" cy="4902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cs typeface="+mn-ea"/>
                <a:sym typeface="+mn-lt"/>
              </a:rPr>
              <a:t>生成后的短链接作用与之前的链接相同，但是目的性不强，容易引诱用户点击。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1"/>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138091" y="2663011"/>
            <a:ext cx="2076359" cy="144655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6000" b="1" u="none" strike="noStrike" kern="1200" cap="none" spc="0" normalizeH="0" baseline="0" noProof="0" dirty="0">
                <a:ln>
                  <a:noFill/>
                </a:ln>
                <a:solidFill>
                  <a:srgbClr val="F69FB2"/>
                </a:solidFill>
                <a:effectLst/>
                <a:uLnTx/>
                <a:uFillTx/>
                <a:cs typeface="+mn-ea"/>
                <a:sym typeface="+mn-lt"/>
              </a:rPr>
              <a:t>目录</a:t>
            </a:r>
            <a:endParaRPr kumimoji="0" lang="en-US" altLang="zh-CN" sz="6000" b="1" u="none" strike="noStrike" kern="1200" cap="none" spc="0" normalizeH="0" baseline="0" noProof="0" dirty="0">
              <a:ln>
                <a:noFill/>
              </a:ln>
              <a:solidFill>
                <a:srgbClr val="F69FB2"/>
              </a:solidFill>
              <a:effectLst/>
              <a:uLnTx/>
              <a:uFillTx/>
              <a:cs typeface="+mn-ea"/>
              <a:sym typeface="+mn-lt"/>
            </a:endParaRPr>
          </a:p>
          <a:p>
            <a:pPr marL="0" marR="0" lvl="0" indent="0" algn="r" defTabSz="914400" rtl="0" eaLnBrk="1" fontAlgn="auto" latinLnBrk="0" hangingPunct="1">
              <a:lnSpc>
                <a:spcPct val="100000"/>
              </a:lnSpc>
              <a:spcBef>
                <a:spcPts val="0"/>
              </a:spcBef>
              <a:spcAft>
                <a:spcPts val="0"/>
              </a:spcAft>
              <a:buClrTx/>
              <a:buSzTx/>
              <a:buFontTx/>
              <a:buNone/>
              <a:defRPr/>
            </a:pPr>
            <a:r>
              <a:rPr lang="en-US" altLang="zh-CN" sz="2800" dirty="0">
                <a:solidFill>
                  <a:srgbClr val="F69FB2"/>
                </a:solidFill>
                <a:latin typeface="Calibri" panose="020F0502020204030204" pitchFamily="34" charset="0"/>
                <a:cs typeface="Calibri" panose="020F0502020204030204" pitchFamily="34" charset="0"/>
                <a:sym typeface="+mn-lt"/>
              </a:rPr>
              <a:t>CONENTS</a:t>
            </a:r>
            <a:endParaRPr kumimoji="0" lang="zh-CN" altLang="en-US" sz="2800" u="none" strike="noStrike" kern="1200" cap="none" spc="0" normalizeH="0" baseline="0" noProof="0" dirty="0">
              <a:ln>
                <a:noFill/>
              </a:ln>
              <a:solidFill>
                <a:srgbClr val="F69FB2"/>
              </a:solidFill>
              <a:effectLst/>
              <a:uLnTx/>
              <a:uFillTx/>
              <a:latin typeface="Calibri" panose="020F0502020204030204" pitchFamily="34" charset="0"/>
              <a:cs typeface="Calibri" panose="020F0502020204030204" pitchFamily="34" charset="0"/>
              <a:sym typeface="+mn-lt"/>
            </a:endParaRPr>
          </a:p>
        </p:txBody>
      </p:sp>
      <p:cxnSp>
        <p:nvCxnSpPr>
          <p:cNvPr id="5" name="直接连接符 4"/>
          <p:cNvCxnSpPr/>
          <p:nvPr/>
        </p:nvCxnSpPr>
        <p:spPr>
          <a:xfrm>
            <a:off x="5003800" y="2101850"/>
            <a:ext cx="0" cy="2654300"/>
          </a:xfrm>
          <a:prstGeom prst="line">
            <a:avLst/>
          </a:prstGeom>
          <a:ln w="38100">
            <a:solidFill>
              <a:srgbClr val="F69FB2"/>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092226" y="2271801"/>
            <a:ext cx="3055306" cy="538942"/>
            <a:chOff x="6471956" y="1349146"/>
            <a:chExt cx="3055306" cy="538942"/>
          </a:xfrm>
        </p:grpSpPr>
        <p:sp>
          <p:nvSpPr>
            <p:cNvPr id="29" name="TextBox 119"/>
            <p:cNvSpPr txBox="1"/>
            <p:nvPr/>
          </p:nvSpPr>
          <p:spPr>
            <a:xfrm>
              <a:off x="7058341" y="1349146"/>
              <a:ext cx="2468921" cy="460375"/>
            </a:xfrm>
            <a:prstGeom prst="rect">
              <a:avLst/>
            </a:prstGeom>
            <a:noFill/>
          </p:spPr>
          <p:txBody>
            <a:bodyPr wrap="square" rtlCol="0">
              <a:spAutoFit/>
            </a:bodyPr>
            <a:lstStyle/>
            <a:p>
              <a:pPr defTabSz="914400"/>
              <a:r>
                <a:rPr lang="en-US" altLang="id-ID" sz="2400" b="1" dirty="0">
                  <a:solidFill>
                    <a:srgbClr val="F69FB2"/>
                  </a:solidFill>
                  <a:latin typeface="+mj-ea"/>
                  <a:ea typeface="+mj-ea"/>
                  <a:cs typeface="+mn-ea"/>
                  <a:sym typeface="+mn-lt"/>
                </a:rPr>
                <a:t>CSRF</a:t>
              </a:r>
              <a:r>
                <a:rPr lang="zh-CN" altLang="en-US" sz="2400" b="1" dirty="0">
                  <a:solidFill>
                    <a:srgbClr val="F69FB2"/>
                  </a:solidFill>
                  <a:latin typeface="+mj-ea"/>
                  <a:ea typeface="+mj-ea"/>
                  <a:cs typeface="+mn-ea"/>
                  <a:sym typeface="+mn-lt"/>
                </a:rPr>
                <a:t>原理</a:t>
              </a:r>
            </a:p>
          </p:txBody>
        </p:sp>
        <p:sp>
          <p:nvSpPr>
            <p:cNvPr id="7" name="文本框 6"/>
            <p:cNvSpPr txBox="1"/>
            <p:nvPr/>
          </p:nvSpPr>
          <p:spPr>
            <a:xfrm>
              <a:off x="6471956" y="1366118"/>
              <a:ext cx="706045" cy="521970"/>
            </a:xfrm>
            <a:prstGeom prst="rect">
              <a:avLst/>
            </a:prstGeom>
            <a:noFill/>
          </p:spPr>
          <p:txBody>
            <a:bodyPr wrap="square" rtlCol="0">
              <a:spAutoFit/>
            </a:bodyPr>
            <a:lstStyle/>
            <a:p>
              <a:pPr algn="ctr"/>
              <a:r>
                <a:rPr lang="en-US" altLang="zh-CN" sz="2800" b="1">
                  <a:solidFill>
                    <a:srgbClr val="F69FB2"/>
                  </a:solidFill>
                  <a:latin typeface="+mj-ea"/>
                  <a:cs typeface="+mn-ea"/>
                  <a:sym typeface="+mn-lt"/>
                </a:rPr>
                <a:t>01.</a:t>
              </a:r>
              <a:endParaRPr lang="zh-CN" altLang="en-US" sz="2800">
                <a:cs typeface="+mn-ea"/>
                <a:sym typeface="+mn-lt"/>
              </a:endParaRPr>
            </a:p>
          </p:txBody>
        </p:sp>
      </p:grpSp>
      <p:grpSp>
        <p:nvGrpSpPr>
          <p:cNvPr id="43" name="组合 42"/>
          <p:cNvGrpSpPr/>
          <p:nvPr/>
        </p:nvGrpSpPr>
        <p:grpSpPr>
          <a:xfrm>
            <a:off x="6092226" y="3154581"/>
            <a:ext cx="3055306" cy="538942"/>
            <a:chOff x="6471956" y="1349146"/>
            <a:chExt cx="3055306" cy="538942"/>
          </a:xfrm>
        </p:grpSpPr>
        <p:sp>
          <p:nvSpPr>
            <p:cNvPr id="44" name="TextBox 119"/>
            <p:cNvSpPr txBox="1"/>
            <p:nvPr/>
          </p:nvSpPr>
          <p:spPr>
            <a:xfrm>
              <a:off x="7058341" y="1349146"/>
              <a:ext cx="2468921" cy="460375"/>
            </a:xfrm>
            <a:prstGeom prst="rect">
              <a:avLst/>
            </a:prstGeom>
            <a:noFill/>
          </p:spPr>
          <p:txBody>
            <a:bodyPr wrap="square" rtlCol="0">
              <a:spAutoFit/>
            </a:bodyPr>
            <a:lstStyle/>
            <a:p>
              <a:pPr defTabSz="914400"/>
              <a:r>
                <a:rPr lang="en-US" altLang="id-ID" sz="2400" b="1" dirty="0">
                  <a:solidFill>
                    <a:srgbClr val="F69FB2"/>
                  </a:solidFill>
                  <a:latin typeface="+mj-ea"/>
                  <a:ea typeface="+mj-ea"/>
                  <a:cs typeface="+mn-ea"/>
                  <a:sym typeface="+mn-lt"/>
                </a:rPr>
                <a:t>CSRF</a:t>
              </a:r>
              <a:r>
                <a:rPr lang="zh-CN" altLang="en-US" sz="2400" b="1" dirty="0">
                  <a:solidFill>
                    <a:srgbClr val="F69FB2"/>
                  </a:solidFill>
                  <a:latin typeface="+mj-ea"/>
                  <a:ea typeface="+mj-ea"/>
                  <a:cs typeface="+mn-ea"/>
                  <a:sym typeface="+mn-lt"/>
                </a:rPr>
                <a:t>防御</a:t>
              </a:r>
            </a:p>
          </p:txBody>
        </p:sp>
        <p:sp>
          <p:nvSpPr>
            <p:cNvPr id="46" name="文本框 45"/>
            <p:cNvSpPr txBox="1"/>
            <p:nvPr/>
          </p:nvSpPr>
          <p:spPr>
            <a:xfrm>
              <a:off x="6471956" y="1366118"/>
              <a:ext cx="706045" cy="521970"/>
            </a:xfrm>
            <a:prstGeom prst="rect">
              <a:avLst/>
            </a:prstGeom>
            <a:noFill/>
          </p:spPr>
          <p:txBody>
            <a:bodyPr wrap="square" rtlCol="0">
              <a:spAutoFit/>
            </a:bodyPr>
            <a:lstStyle/>
            <a:p>
              <a:pPr algn="ctr"/>
              <a:r>
                <a:rPr lang="en-US" altLang="zh-CN" sz="2800" b="1">
                  <a:solidFill>
                    <a:srgbClr val="F69FB2"/>
                  </a:solidFill>
                  <a:latin typeface="+mj-ea"/>
                  <a:cs typeface="+mn-ea"/>
                  <a:sym typeface="+mn-lt"/>
                </a:rPr>
                <a:t>02.</a:t>
              </a:r>
              <a:endParaRPr lang="zh-CN" altLang="en-US" sz="2800">
                <a:cs typeface="+mn-ea"/>
                <a:sym typeface="+mn-lt"/>
              </a:endParaRPr>
            </a:p>
          </p:txBody>
        </p:sp>
      </p:grpSp>
      <p:grpSp>
        <p:nvGrpSpPr>
          <p:cNvPr id="47" name="组合 46"/>
          <p:cNvGrpSpPr/>
          <p:nvPr/>
        </p:nvGrpSpPr>
        <p:grpSpPr>
          <a:xfrm>
            <a:off x="6092226" y="4037361"/>
            <a:ext cx="5102225" cy="538942"/>
            <a:chOff x="6471956" y="1349146"/>
            <a:chExt cx="5102225" cy="538942"/>
          </a:xfrm>
        </p:grpSpPr>
        <p:sp>
          <p:nvSpPr>
            <p:cNvPr id="48" name="TextBox 119"/>
            <p:cNvSpPr txBox="1"/>
            <p:nvPr/>
          </p:nvSpPr>
          <p:spPr>
            <a:xfrm>
              <a:off x="7058061" y="1349146"/>
              <a:ext cx="4516120" cy="460375"/>
            </a:xfrm>
            <a:prstGeom prst="rect">
              <a:avLst/>
            </a:prstGeom>
            <a:noFill/>
          </p:spPr>
          <p:txBody>
            <a:bodyPr wrap="square" rtlCol="0">
              <a:spAutoFit/>
            </a:bodyPr>
            <a:lstStyle/>
            <a:p>
              <a:pPr defTabSz="914400"/>
              <a:r>
                <a:rPr lang="zh-CN" altLang="id-ID" sz="2400" b="1" dirty="0">
                  <a:solidFill>
                    <a:srgbClr val="F69FB2"/>
                  </a:solidFill>
                  <a:latin typeface="+mj-ea"/>
                  <a:ea typeface="+mj-ea"/>
                  <a:cs typeface="+mn-ea"/>
                  <a:sym typeface="+mn-lt"/>
                </a:rPr>
                <a:t>基于</a:t>
              </a:r>
              <a:r>
                <a:rPr lang="en-US" altLang="zh-CN" sz="2400" b="1" dirty="0">
                  <a:solidFill>
                    <a:srgbClr val="F69FB2"/>
                  </a:solidFill>
                  <a:latin typeface="+mj-ea"/>
                  <a:ea typeface="+mj-ea"/>
                  <a:cs typeface="+mn-ea"/>
                  <a:sym typeface="+mn-lt"/>
                </a:rPr>
                <a:t>DVMA</a:t>
              </a:r>
              <a:r>
                <a:rPr lang="zh-CN" altLang="en-US" sz="2400" b="1" dirty="0">
                  <a:solidFill>
                    <a:srgbClr val="F69FB2"/>
                  </a:solidFill>
                  <a:latin typeface="+mj-ea"/>
                  <a:ea typeface="+mj-ea"/>
                  <a:cs typeface="+mn-ea"/>
                  <a:sym typeface="+mn-lt"/>
                </a:rPr>
                <a:t>实现</a:t>
              </a:r>
              <a:r>
                <a:rPr lang="en-US" altLang="zh-CN" sz="2400" b="1" dirty="0">
                  <a:solidFill>
                    <a:srgbClr val="F69FB2"/>
                  </a:solidFill>
                  <a:latin typeface="+mj-ea"/>
                  <a:ea typeface="+mj-ea"/>
                  <a:cs typeface="+mn-ea"/>
                  <a:sym typeface="+mn-lt"/>
                </a:rPr>
                <a:t>CSRF</a:t>
              </a:r>
              <a:r>
                <a:rPr lang="zh-CN" altLang="en-US" sz="2400" b="1" dirty="0">
                  <a:solidFill>
                    <a:srgbClr val="F69FB2"/>
                  </a:solidFill>
                  <a:latin typeface="+mj-ea"/>
                  <a:ea typeface="+mj-ea"/>
                  <a:cs typeface="+mn-ea"/>
                  <a:sym typeface="+mn-lt"/>
                </a:rPr>
                <a:t>攻击</a:t>
              </a:r>
            </a:p>
          </p:txBody>
        </p:sp>
        <p:sp>
          <p:nvSpPr>
            <p:cNvPr id="50" name="文本框 49"/>
            <p:cNvSpPr txBox="1"/>
            <p:nvPr/>
          </p:nvSpPr>
          <p:spPr>
            <a:xfrm>
              <a:off x="6471956" y="1366118"/>
              <a:ext cx="706045" cy="521970"/>
            </a:xfrm>
            <a:prstGeom prst="rect">
              <a:avLst/>
            </a:prstGeom>
            <a:noFill/>
          </p:spPr>
          <p:txBody>
            <a:bodyPr wrap="square" rtlCol="0">
              <a:spAutoFit/>
            </a:bodyPr>
            <a:lstStyle/>
            <a:p>
              <a:pPr algn="ctr"/>
              <a:r>
                <a:rPr lang="en-US" altLang="zh-CN" sz="2800" b="1">
                  <a:solidFill>
                    <a:srgbClr val="F69FB2"/>
                  </a:solidFill>
                  <a:latin typeface="+mj-ea"/>
                  <a:cs typeface="+mn-ea"/>
                  <a:sym typeface="+mn-lt"/>
                </a:rPr>
                <a:t>03.</a:t>
              </a:r>
              <a:endParaRPr lang="zh-CN" altLang="en-US" sz="2800">
                <a:cs typeface="+mn-ea"/>
                <a:sym typeface="+mn-lt"/>
              </a:endParaRPr>
            </a:p>
          </p:txBody>
        </p:sp>
      </p:grpSp>
      <p:pic>
        <p:nvPicPr>
          <p:cNvPr id="2" name="图片 1"/>
          <p:cNvPicPr>
            <a:picLocks noChangeAspect="1"/>
          </p:cNvPicPr>
          <p:nvPr>
            <p:custDataLst>
              <p:tags r:id="rId1"/>
            </p:custDataLst>
          </p:nvPr>
        </p:nvPicPr>
        <p:blipFill rotWithShape="1">
          <a:blip r:embed="rId5">
            <a:extLst>
              <a:ext uri="{28A0092B-C50C-407E-A947-70E740481C1C}">
                <a14:useLocalDpi xmlns:a14="http://schemas.microsoft.com/office/drawing/2010/main" val="0"/>
              </a:ext>
            </a:extLst>
          </a:blip>
          <a:srcRect t="38033" b="24201"/>
          <a:stretch>
            <a:fillRect/>
          </a:stretch>
        </p:blipFill>
        <p:spPr>
          <a:xfrm>
            <a:off x="4214307" y="-1176536"/>
            <a:ext cx="6289758" cy="686042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40460" y="842645"/>
            <a:ext cx="5603875" cy="645160"/>
          </a:xfrm>
          <a:prstGeom prst="rect">
            <a:avLst/>
          </a:prstGeom>
          <a:noFill/>
        </p:spPr>
        <p:txBody>
          <a:bodyPr wrap="square" rtlCol="0">
            <a:spAutoFit/>
          </a:bodyPr>
          <a:lstStyle/>
          <a:p>
            <a:r>
              <a:rPr lang="en-US" altLang="id-ID" sz="3600" b="1" dirty="0">
                <a:solidFill>
                  <a:srgbClr val="F69FB2"/>
                </a:solidFill>
                <a:cs typeface="+mn-ea"/>
                <a:sym typeface="+mn-lt"/>
              </a:rPr>
              <a:t>LOW</a:t>
            </a:r>
            <a:r>
              <a:rPr lang="zh-CN" altLang="en-US" sz="3600" b="1" dirty="0">
                <a:solidFill>
                  <a:srgbClr val="F69FB2"/>
                </a:solidFill>
                <a:cs typeface="+mn-ea"/>
                <a:sym typeface="+mn-lt"/>
              </a:rPr>
              <a:t>模式下修改用户密码</a:t>
            </a:r>
          </a:p>
        </p:txBody>
      </p:sp>
      <p:sp>
        <p:nvSpPr>
          <p:cNvPr id="44" name="TextBox 20"/>
          <p:cNvSpPr txBox="1"/>
          <p:nvPr/>
        </p:nvSpPr>
        <p:spPr>
          <a:xfrm>
            <a:off x="1140460" y="1560195"/>
            <a:ext cx="4692015" cy="3560445"/>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cd /var/www/html</a:t>
            </a:r>
          </a:p>
          <a:p>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vim csrf.html</a:t>
            </a:r>
          </a:p>
          <a:p>
            <a:pPr indent="457200"/>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firefox csrf.html</a:t>
            </a:r>
            <a:endParaRPr lang="en-US" altLang="zh-CN" strike="noStrike" spc="600" dirty="0">
              <a:solidFill>
                <a:srgbClr val="F69FB2"/>
              </a:solidFill>
              <a:latin typeface="Calibri" panose="020F0502020204030204" pitchFamily="34" charset="0"/>
              <a:cs typeface="Calibri" panose="020F0502020204030204" pitchFamily="34" charset="0"/>
              <a:sym typeface="+mn-lt"/>
            </a:endParaRPr>
          </a:p>
          <a:p>
            <a:endParaRPr lang="zh-CN" altLang="id-ID"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a:p>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lang="en-US" altLang="zh-CN" strike="noStrike" spc="600" dirty="0">
                <a:solidFill>
                  <a:schemeClr val="tx1"/>
                </a:solidFill>
                <a:effectLst/>
                <a:latin typeface="Calibri" panose="020F0502020204030204" pitchFamily="34" charset="0"/>
                <a:cs typeface="Calibri" panose="020F0502020204030204" pitchFamily="34" charset="0"/>
                <a:sym typeface="+mn-lt"/>
              </a:rPr>
              <a:t> </a:t>
            </a:r>
            <a:r>
              <a:rPr lang="zh-CN" altLang="en-US" strike="noStrike" spc="600" dirty="0">
                <a:solidFill>
                  <a:schemeClr val="tx1"/>
                </a:solidFill>
                <a:effectLst/>
                <a:latin typeface="Calibri" panose="020F0502020204030204" pitchFamily="34" charset="0"/>
                <a:cs typeface="Calibri" panose="020F0502020204030204" pitchFamily="34" charset="0"/>
                <a:sym typeface="+mn-lt"/>
              </a:rPr>
              <a:t>构建一个</a:t>
            </a:r>
            <a:r>
              <a:rPr lang="en-US" altLang="zh-CN" strike="noStrike" spc="600" dirty="0">
                <a:solidFill>
                  <a:schemeClr val="tx1"/>
                </a:solidFill>
                <a:effectLst/>
                <a:latin typeface="Calibri" panose="020F0502020204030204" pitchFamily="34" charset="0"/>
                <a:cs typeface="Calibri" panose="020F0502020204030204" pitchFamily="34" charset="0"/>
                <a:sym typeface="+mn-lt"/>
              </a:rPr>
              <a:t>html</a:t>
            </a:r>
            <a:r>
              <a:rPr lang="zh-CN" altLang="en-US" strike="noStrike" spc="600" dirty="0">
                <a:solidFill>
                  <a:schemeClr val="tx1"/>
                </a:solidFill>
                <a:effectLst/>
                <a:latin typeface="Calibri" panose="020F0502020204030204" pitchFamily="34" charset="0"/>
                <a:cs typeface="Calibri" panose="020F0502020204030204" pitchFamily="34" charset="0"/>
                <a:sym typeface="+mn-lt"/>
              </a:rPr>
              <a:t>页面，放入引诱信息。将攻击链接隐藏在此页面里，诱导用户进行点击。</a:t>
            </a:r>
          </a:p>
          <a:p>
            <a:r>
              <a:rPr lang="en-US" altLang="zh-CN" strike="noStrike" spc="600" dirty="0">
                <a:solidFill>
                  <a:schemeClr val="tx1"/>
                </a:solidFill>
                <a:effectLst/>
                <a:latin typeface="Calibri" panose="020F0502020204030204" pitchFamily="34" charset="0"/>
                <a:cs typeface="Calibri" panose="020F0502020204030204" pitchFamily="34" charset="0"/>
                <a:sym typeface="+mn-lt"/>
              </a:rPr>
              <a:t>    </a:t>
            </a:r>
            <a:r>
              <a:rPr lang="zh-CN" altLang="en-US" strike="noStrike" spc="600" dirty="0">
                <a:solidFill>
                  <a:schemeClr val="tx1"/>
                </a:solidFill>
                <a:effectLst/>
                <a:latin typeface="Calibri" panose="020F0502020204030204" pitchFamily="34" charset="0"/>
                <a:cs typeface="Calibri" panose="020F0502020204030204" pitchFamily="34" charset="0"/>
                <a:sym typeface="+mn-lt"/>
              </a:rPr>
              <a:t>用户点击之后，将自动跳转至</a:t>
            </a:r>
            <a:r>
              <a:rPr lang="en-US" altLang="zh-CN" strike="noStrike" spc="600" dirty="0">
                <a:solidFill>
                  <a:schemeClr val="tx1"/>
                </a:solidFill>
                <a:effectLst/>
                <a:latin typeface="Calibri" panose="020F0502020204030204" pitchFamily="34" charset="0"/>
                <a:cs typeface="Calibri" panose="020F0502020204030204" pitchFamily="34" charset="0"/>
                <a:sym typeface="+mn-lt"/>
              </a:rPr>
              <a:t>dvwa</a:t>
            </a:r>
            <a:r>
              <a:rPr lang="zh-CN" altLang="en-US" strike="noStrike" spc="600" dirty="0">
                <a:solidFill>
                  <a:schemeClr val="tx1"/>
                </a:solidFill>
                <a:effectLst/>
                <a:latin typeface="Calibri" panose="020F0502020204030204" pitchFamily="34" charset="0"/>
                <a:cs typeface="Calibri" panose="020F0502020204030204" pitchFamily="34" charset="0"/>
                <a:sym typeface="+mn-lt"/>
              </a:rPr>
              <a:t>修改密码界面，且密码被成功修改</a:t>
            </a:r>
            <a:r>
              <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a:t>
            </a:r>
          </a:p>
        </p:txBody>
      </p:sp>
      <p:pic>
        <p:nvPicPr>
          <p:cNvPr id="4" name="图片 3" descr="c79471f90d85f7c49e75f0f494215d3"/>
          <p:cNvPicPr>
            <a:picLocks noChangeAspect="1"/>
          </p:cNvPicPr>
          <p:nvPr/>
        </p:nvPicPr>
        <p:blipFill>
          <a:blip r:embed="rId6"/>
          <a:stretch>
            <a:fillRect/>
          </a:stretch>
        </p:blipFill>
        <p:spPr>
          <a:xfrm>
            <a:off x="6070600" y="1268730"/>
            <a:ext cx="5529580" cy="2070735"/>
          </a:xfrm>
          <a:prstGeom prst="rect">
            <a:avLst/>
          </a:prstGeom>
        </p:spPr>
      </p:pic>
      <p:pic>
        <p:nvPicPr>
          <p:cNvPr id="5" name="图片 4" descr="1166d2bca98e3c7a5c709d03fc557b6"/>
          <p:cNvPicPr>
            <a:picLocks noChangeAspect="1"/>
          </p:cNvPicPr>
          <p:nvPr/>
        </p:nvPicPr>
        <p:blipFill>
          <a:blip r:embed="rId7"/>
          <a:stretch>
            <a:fillRect/>
          </a:stretch>
        </p:blipFill>
        <p:spPr>
          <a:xfrm>
            <a:off x="6096000" y="3486150"/>
            <a:ext cx="5504180" cy="2197735"/>
          </a:xfrm>
          <a:prstGeom prst="rect">
            <a:avLst/>
          </a:prstGeom>
        </p:spPr>
      </p:pic>
      <p:pic>
        <p:nvPicPr>
          <p:cNvPr id="7" name="图片 6" descr="cfc5f9fa145d3c2550b72171d7b088e"/>
          <p:cNvPicPr>
            <a:picLocks noChangeAspect="1"/>
          </p:cNvPicPr>
          <p:nvPr/>
        </p:nvPicPr>
        <p:blipFill>
          <a:blip r:embed="rId8"/>
          <a:stretch>
            <a:fillRect/>
          </a:stretch>
        </p:blipFill>
        <p:spPr>
          <a:xfrm>
            <a:off x="1874520" y="4514215"/>
            <a:ext cx="3707765" cy="17094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1"/>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7">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61" name="矩形: 圆角 60"/>
          <p:cNvSpPr/>
          <p:nvPr/>
        </p:nvSpPr>
        <p:spPr>
          <a:xfrm>
            <a:off x="1366520" y="1833245"/>
            <a:ext cx="4937125" cy="4902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cs typeface="+mn-ea"/>
                <a:sym typeface="+mn-lt"/>
              </a:rPr>
              <a:t>此时如果使用之前的攻击方法，攻击会失败。</a:t>
            </a:r>
          </a:p>
        </p:txBody>
      </p:sp>
      <p:sp>
        <p:nvSpPr>
          <p:cNvPr id="4" name="TextBox 12"/>
          <p:cNvSpPr txBox="1"/>
          <p:nvPr>
            <p:custDataLst>
              <p:tags r:id="rId1"/>
            </p:custDataLst>
          </p:nvPr>
        </p:nvSpPr>
        <p:spPr>
          <a:xfrm>
            <a:off x="856615" y="842645"/>
            <a:ext cx="6170930" cy="645160"/>
          </a:xfrm>
          <a:prstGeom prst="rect">
            <a:avLst/>
          </a:prstGeom>
          <a:noFill/>
        </p:spPr>
        <p:txBody>
          <a:bodyPr wrap="square" rtlCol="0">
            <a:spAutoFit/>
          </a:bodyPr>
          <a:lstStyle/>
          <a:p>
            <a:pPr lvl="1"/>
            <a:r>
              <a:rPr lang="en-US" altLang="zh-CN" sz="3600" b="1" dirty="0">
                <a:solidFill>
                  <a:srgbClr val="F69FB2"/>
                </a:solidFill>
                <a:cs typeface="+mn-ea"/>
                <a:sym typeface="+mn-lt"/>
              </a:rPr>
              <a:t>MEDIUM</a:t>
            </a:r>
            <a:r>
              <a:rPr lang="zh-CN" altLang="en-US" sz="3600" b="1" dirty="0">
                <a:solidFill>
                  <a:srgbClr val="F69FB2"/>
                </a:solidFill>
                <a:cs typeface="+mn-ea"/>
                <a:sym typeface="+mn-lt"/>
              </a:rPr>
              <a:t>模式下修改用户密码</a:t>
            </a:r>
          </a:p>
        </p:txBody>
      </p:sp>
      <p:sp>
        <p:nvSpPr>
          <p:cNvPr id="9" name="矩形: 圆角 60"/>
          <p:cNvSpPr/>
          <p:nvPr>
            <p:custDataLst>
              <p:tags r:id="rId2"/>
            </p:custDataLst>
          </p:nvPr>
        </p:nvSpPr>
        <p:spPr>
          <a:xfrm>
            <a:off x="2279650" y="5379085"/>
            <a:ext cx="7077710" cy="4902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想要破解，必须让</a:t>
            </a:r>
            <a:r>
              <a:rPr lang="en-US" altLang="zh-CN">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referer</a:t>
            </a:r>
            <a:r>
              <a:rPr lang="zh-CN" altLang="en-US">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参数包含主机</a:t>
            </a:r>
            <a:r>
              <a:rPr lang="en-US" altLang="zh-CN">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IP</a:t>
            </a:r>
          </a:p>
        </p:txBody>
      </p:sp>
      <p:pic>
        <p:nvPicPr>
          <p:cNvPr id="11" name="图片 10" descr="822760b464ab1660bbe7420245b725e"/>
          <p:cNvPicPr>
            <a:picLocks noChangeAspect="1"/>
          </p:cNvPicPr>
          <p:nvPr/>
        </p:nvPicPr>
        <p:blipFill>
          <a:blip r:embed="rId8"/>
          <a:stretch>
            <a:fillRect/>
          </a:stretch>
        </p:blipFill>
        <p:spPr>
          <a:xfrm>
            <a:off x="7635240" y="970915"/>
            <a:ext cx="3583940" cy="1630045"/>
          </a:xfrm>
          <a:prstGeom prst="rect">
            <a:avLst/>
          </a:prstGeom>
        </p:spPr>
      </p:pic>
      <p:pic>
        <p:nvPicPr>
          <p:cNvPr id="16" name="图片 15" descr="5cd233e860d0c5e6f3d40e7d1e664f0"/>
          <p:cNvPicPr>
            <a:picLocks noChangeAspect="1"/>
          </p:cNvPicPr>
          <p:nvPr/>
        </p:nvPicPr>
        <p:blipFill>
          <a:blip r:embed="rId9"/>
          <a:stretch>
            <a:fillRect/>
          </a:stretch>
        </p:blipFill>
        <p:spPr>
          <a:xfrm>
            <a:off x="1534795" y="2846705"/>
            <a:ext cx="8768715" cy="1090295"/>
          </a:xfrm>
          <a:prstGeom prst="rect">
            <a:avLst/>
          </a:prstGeom>
        </p:spPr>
      </p:pic>
      <p:sp>
        <p:nvSpPr>
          <p:cNvPr id="44" name="TextBox 20"/>
          <p:cNvSpPr txBox="1"/>
          <p:nvPr>
            <p:custDataLst>
              <p:tags r:id="rId3"/>
            </p:custDataLst>
          </p:nvPr>
        </p:nvSpPr>
        <p:spPr>
          <a:xfrm>
            <a:off x="1174115" y="4182745"/>
            <a:ext cx="9618980" cy="1090295"/>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在</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medium</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模式下，加入了一个函数</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stripos()</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。它的作用是判断</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HTTP</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请求的来源地址与主机</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IP</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名称是否相同。我们使用</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Kali</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主机攻击</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Windows XP</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靶机的请求会被拦截。</a:t>
            </a:r>
            <a:endParaRPr lang="zh-CN" altLang="id-ID"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a:p>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lang="en-US" altLang="zh-CN" strike="noStrike" spc="600" dirty="0">
                <a:solidFill>
                  <a:schemeClr val="tx1"/>
                </a:solidFill>
                <a:effectLst/>
                <a:latin typeface="Calibri" panose="020F0502020204030204" pitchFamily="34" charset="0"/>
                <a:cs typeface="Calibri" panose="020F0502020204030204" pitchFamily="34" charset="0"/>
                <a:sym typeface="+mn-lt"/>
              </a:rPr>
              <a:t> </a:t>
            </a:r>
            <a:endPar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40460" y="842645"/>
            <a:ext cx="5603875" cy="645160"/>
          </a:xfrm>
          <a:prstGeom prst="rect">
            <a:avLst/>
          </a:prstGeom>
          <a:noFill/>
        </p:spPr>
        <p:txBody>
          <a:bodyPr wrap="square" rtlCol="0">
            <a:spAutoFit/>
          </a:bodyPr>
          <a:lstStyle/>
          <a:p>
            <a:r>
              <a:rPr lang="en-US" altLang="zh-CN" sz="3600" b="1" dirty="0">
                <a:solidFill>
                  <a:srgbClr val="F69FB2"/>
                </a:solidFill>
                <a:cs typeface="+mn-ea"/>
                <a:sym typeface="+mn-lt"/>
              </a:rPr>
              <a:t>MEDIUM</a:t>
            </a:r>
            <a:r>
              <a:rPr lang="zh-CN" altLang="en-US" sz="3600" b="1" dirty="0">
                <a:solidFill>
                  <a:srgbClr val="F69FB2"/>
                </a:solidFill>
                <a:cs typeface="+mn-ea"/>
                <a:sym typeface="+mn-lt"/>
              </a:rPr>
              <a:t>模式下修改用户密码</a:t>
            </a:r>
          </a:p>
        </p:txBody>
      </p:sp>
      <p:sp>
        <p:nvSpPr>
          <p:cNvPr id="44" name="TextBox 20"/>
          <p:cNvSpPr txBox="1"/>
          <p:nvPr/>
        </p:nvSpPr>
        <p:spPr>
          <a:xfrm>
            <a:off x="1519555" y="1648460"/>
            <a:ext cx="8969375" cy="3560445"/>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采用</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kali</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攻击机自带的抓包软件</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Burp Suite</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。可以利用抓包软件更改</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referer</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a:t>
            </a:r>
            <a:endPar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a:p>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在终端中以</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root</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模式下输入</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burpsuite</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即可打开软件。</a:t>
            </a:r>
            <a:endParaRPr lang="zh-CN" altLang="id-ID"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a:p>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lang="en-US" altLang="zh-CN" strike="noStrike" spc="600" dirty="0">
                <a:solidFill>
                  <a:schemeClr val="tx1"/>
                </a:solidFill>
                <a:effectLst/>
                <a:latin typeface="Calibri" panose="020F0502020204030204" pitchFamily="34" charset="0"/>
                <a:cs typeface="Calibri" panose="020F0502020204030204" pitchFamily="34" charset="0"/>
                <a:sym typeface="+mn-lt"/>
              </a:rPr>
              <a:t> </a:t>
            </a:r>
          </a:p>
          <a:p>
            <a:pPr indent="457200"/>
            <a:r>
              <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注意：火狐浏览器并不信任</a:t>
            </a:r>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Burp Suite</a:t>
            </a:r>
            <a:r>
              <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，需要预先在http://burp下载</a:t>
            </a:r>
            <a:r>
              <a:rPr lang="en-US" altLang="zh-CN"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CA</a:t>
            </a:r>
            <a:r>
              <a:rPr lang="zh-CN" altLang="en-US" strike="noStrike" spc="600"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证书，并手动设置火狐浏览器信任此软件证书，才可以进行抓包操作。</a:t>
            </a:r>
          </a:p>
        </p:txBody>
      </p:sp>
      <p:pic>
        <p:nvPicPr>
          <p:cNvPr id="2" name="图片 1" descr="bc90b48b3a3bfefa5def06ca92f8550"/>
          <p:cNvPicPr>
            <a:picLocks noChangeAspect="1"/>
          </p:cNvPicPr>
          <p:nvPr/>
        </p:nvPicPr>
        <p:blipFill>
          <a:blip r:embed="rId6"/>
          <a:stretch>
            <a:fillRect/>
          </a:stretch>
        </p:blipFill>
        <p:spPr>
          <a:xfrm>
            <a:off x="2058035" y="3766820"/>
            <a:ext cx="7658100" cy="2209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6">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5603875" cy="645160"/>
          </a:xfrm>
          <a:prstGeom prst="rect">
            <a:avLst/>
          </a:prstGeom>
          <a:noFill/>
        </p:spPr>
        <p:txBody>
          <a:bodyPr wrap="square" rtlCol="0">
            <a:spAutoFit/>
          </a:bodyPr>
          <a:lstStyle/>
          <a:p>
            <a:r>
              <a:rPr lang="en-US" altLang="zh-CN" sz="3600" b="1" dirty="0">
                <a:solidFill>
                  <a:srgbClr val="F69FB2"/>
                </a:solidFill>
                <a:cs typeface="+mn-ea"/>
                <a:sym typeface="+mn-lt"/>
              </a:rPr>
              <a:t>MEDIUM</a:t>
            </a:r>
            <a:r>
              <a:rPr lang="zh-CN" altLang="en-US" sz="3600" b="1" dirty="0">
                <a:solidFill>
                  <a:srgbClr val="F69FB2"/>
                </a:solidFill>
                <a:cs typeface="+mn-ea"/>
                <a:sym typeface="+mn-lt"/>
              </a:rPr>
              <a:t>模式下修改用户密码</a:t>
            </a:r>
          </a:p>
        </p:txBody>
      </p:sp>
      <p:sp>
        <p:nvSpPr>
          <p:cNvPr id="44" name="TextBox 20"/>
          <p:cNvSpPr txBox="1"/>
          <p:nvPr/>
        </p:nvSpPr>
        <p:spPr>
          <a:xfrm>
            <a:off x="1519555" y="1487805"/>
            <a:ext cx="8969375" cy="3560445"/>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使用</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firefox csrf.html</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命令打开之前的引诱标签页面。用户点击引诱链接后，我们需要手动添加</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referer</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信息。以此绕过</a:t>
            </a:r>
            <a:r>
              <a:rPr lang="en-US" altLang="zh-CN"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stripos()</a:t>
            </a:r>
            <a:r>
              <a:rPr lang="zh-CN" altLang="en-US"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函数的一致性检查。</a:t>
            </a:r>
          </a:p>
        </p:txBody>
      </p:sp>
      <p:pic>
        <p:nvPicPr>
          <p:cNvPr id="4" name="图片 3" descr="59c222a5dfd34298e9c45827a45281e"/>
          <p:cNvPicPr>
            <a:picLocks noChangeAspect="1"/>
          </p:cNvPicPr>
          <p:nvPr/>
        </p:nvPicPr>
        <p:blipFill>
          <a:blip r:embed="rId7"/>
          <a:srcRect t="26228"/>
          <a:stretch>
            <a:fillRect/>
          </a:stretch>
        </p:blipFill>
        <p:spPr>
          <a:xfrm>
            <a:off x="1983740" y="3412490"/>
            <a:ext cx="8040370" cy="2650490"/>
          </a:xfrm>
          <a:prstGeom prst="rect">
            <a:avLst/>
          </a:prstGeom>
        </p:spPr>
      </p:pic>
      <p:sp>
        <p:nvSpPr>
          <p:cNvPr id="61" name="矩形: 圆角 60"/>
          <p:cNvSpPr/>
          <p:nvPr>
            <p:custDataLst>
              <p:tags r:id="rId2"/>
            </p:custDataLst>
          </p:nvPr>
        </p:nvSpPr>
        <p:spPr>
          <a:xfrm>
            <a:off x="2751455" y="2675890"/>
            <a:ext cx="6133465" cy="4902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mj-ea"/>
                <a:ea typeface="+mj-ea"/>
                <a:cs typeface="+mn-ea"/>
                <a:sym typeface="+mn-lt"/>
              </a:rPr>
              <a:t>Referer: http://192.168.32.134/dvwa-master/csrf.html</a:t>
            </a:r>
          </a:p>
        </p:txBody>
      </p:sp>
      <p:sp>
        <p:nvSpPr>
          <p:cNvPr id="7" name="文本框 6"/>
          <p:cNvSpPr txBox="1"/>
          <p:nvPr/>
        </p:nvSpPr>
        <p:spPr>
          <a:xfrm>
            <a:off x="7399020" y="5417820"/>
            <a:ext cx="4064000" cy="645160"/>
          </a:xfrm>
          <a:prstGeom prst="rect">
            <a:avLst/>
          </a:prstGeom>
          <a:noFill/>
        </p:spPr>
        <p:txBody>
          <a:bodyPr wrap="square" rtlCol="0">
            <a:spAutoFit/>
          </a:bodyPr>
          <a:lstStyle/>
          <a:p>
            <a:r>
              <a:rPr lang="zh-CN" altLang="en-US">
                <a:latin typeface="+mn-ea"/>
                <a:cs typeface="+mn-ea"/>
              </a:rPr>
              <a:t>接着点击</a:t>
            </a:r>
            <a:r>
              <a:rPr lang="en-US" altLang="zh-CN">
                <a:latin typeface="+mn-ea"/>
                <a:cs typeface="+mn-ea"/>
              </a:rPr>
              <a:t>Forward</a:t>
            </a:r>
            <a:r>
              <a:rPr lang="zh-CN" altLang="en-US">
                <a:latin typeface="+mn-ea"/>
                <a:cs typeface="+mn-ea"/>
              </a:rPr>
              <a:t>，攻击成功。</a:t>
            </a:r>
          </a:p>
          <a:p>
            <a:r>
              <a:rPr lang="zh-CN" altLang="en-US">
                <a:latin typeface="+mn-ea"/>
                <a:cs typeface="+mn-ea"/>
              </a:rPr>
              <a:t>用户的密码被修改了。</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7">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5603875" cy="645160"/>
          </a:xfrm>
          <a:prstGeom prst="rect">
            <a:avLst/>
          </a:prstGeom>
          <a:noFill/>
        </p:spPr>
        <p:txBody>
          <a:bodyPr wrap="square" rtlCol="0">
            <a:spAutoFit/>
          </a:bodyPr>
          <a:lstStyle/>
          <a:p>
            <a:r>
              <a:rPr lang="en-US" altLang="zh-CN" sz="3600" b="1" dirty="0">
                <a:solidFill>
                  <a:srgbClr val="F69FB2"/>
                </a:solidFill>
                <a:cs typeface="+mn-ea"/>
                <a:sym typeface="+mn-lt"/>
              </a:rPr>
              <a:t>HIGH</a:t>
            </a:r>
            <a:r>
              <a:rPr lang="zh-CN" altLang="en-US" sz="3600" b="1" dirty="0">
                <a:solidFill>
                  <a:srgbClr val="F69FB2"/>
                </a:solidFill>
                <a:cs typeface="+mn-ea"/>
                <a:sym typeface="+mn-lt"/>
              </a:rPr>
              <a:t>模式下修改用户密码</a:t>
            </a:r>
          </a:p>
        </p:txBody>
      </p:sp>
      <p:sp>
        <p:nvSpPr>
          <p:cNvPr id="44" name="TextBox 20"/>
          <p:cNvSpPr txBox="1"/>
          <p:nvPr/>
        </p:nvSpPr>
        <p:spPr>
          <a:xfrm>
            <a:off x="1519555" y="1619885"/>
            <a:ext cx="8969375" cy="781050"/>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在</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high</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模式下，我们先正常提交修改密码的请求。可以发现连接中多了一串</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user_token</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的字符串。</a:t>
            </a:r>
          </a:p>
        </p:txBody>
      </p:sp>
      <p:sp>
        <p:nvSpPr>
          <p:cNvPr id="13" name="矩形 12"/>
          <p:cNvSpPr/>
          <p:nvPr>
            <p:custDataLst>
              <p:tags r:id="rId2"/>
            </p:custDataLst>
          </p:nvPr>
        </p:nvSpPr>
        <p:spPr>
          <a:xfrm>
            <a:off x="972185" y="2595245"/>
            <a:ext cx="10246995" cy="850900"/>
          </a:xfrm>
          <a:prstGeom prst="rect">
            <a:avLst/>
          </a:pr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a:solidFill>
                  <a:schemeClr val="tx1">
                    <a:lumMod val="65000"/>
                    <a:lumOff val="35000"/>
                  </a:schemeClr>
                </a:solidFill>
                <a:latin typeface="微软雅黑 Light" panose="020B0502040204020203" charset="-122"/>
                <a:ea typeface="微软雅黑 Light" panose="020B0502040204020203" charset="-122"/>
                <a:cs typeface="+mn-ea"/>
                <a:sym typeface="+mn-lt"/>
              </a:rPr>
              <a:t>http://192.168.32.134/dvwa/vulnerabilities/csrf/?password_new=password&amp;password_conf=password&amp;Change=Change&amp;</a:t>
            </a:r>
            <a:r>
              <a:rPr lang="zh-CN" altLang="en-US">
                <a:solidFill>
                  <a:schemeClr val="bg1"/>
                </a:solidFill>
                <a:latin typeface="微软雅黑 Light" panose="020B0502040204020203" charset="-122"/>
                <a:ea typeface="微软雅黑 Light" panose="020B0502040204020203" charset="-122"/>
                <a:cs typeface="+mn-ea"/>
                <a:sym typeface="+mn-lt"/>
              </a:rPr>
              <a:t>user_token=300460f38e5e05ca99b78432dc3cf777</a:t>
            </a:r>
          </a:p>
        </p:txBody>
      </p:sp>
      <p:sp>
        <p:nvSpPr>
          <p:cNvPr id="5" name="TextBox 20"/>
          <p:cNvSpPr txBox="1"/>
          <p:nvPr>
            <p:custDataLst>
              <p:tags r:id="rId3"/>
            </p:custDataLst>
          </p:nvPr>
        </p:nvSpPr>
        <p:spPr>
          <a:xfrm>
            <a:off x="1519555" y="3771900"/>
            <a:ext cx="8969375" cy="781050"/>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token机制，用户每次访问改密页面时，服务器都会返回一个随机的token，当浏览器向服务器发起请求时，需要提交token参数，而服务器在收到请求时，会优先检查token，只有token正确，才会处理客户端的请求。</a:t>
            </a:r>
          </a:p>
          <a:p>
            <a:pPr indent="457200"/>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因此，在进行</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HIGH</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模式下的</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CSRF</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攻击时，需要获取用户的</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token</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值。</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5603875" cy="645160"/>
          </a:xfrm>
          <a:prstGeom prst="rect">
            <a:avLst/>
          </a:prstGeom>
          <a:noFill/>
        </p:spPr>
        <p:txBody>
          <a:bodyPr wrap="square" rtlCol="0">
            <a:spAutoFit/>
          </a:bodyPr>
          <a:lstStyle/>
          <a:p>
            <a:r>
              <a:rPr lang="en-US" altLang="zh-CN" sz="3600" b="1" dirty="0">
                <a:solidFill>
                  <a:srgbClr val="F69FB2"/>
                </a:solidFill>
                <a:cs typeface="+mn-ea"/>
                <a:sym typeface="+mn-lt"/>
              </a:rPr>
              <a:t>HIGH</a:t>
            </a:r>
            <a:r>
              <a:rPr lang="zh-CN" altLang="en-US" sz="3600" b="1" dirty="0">
                <a:solidFill>
                  <a:srgbClr val="F69FB2"/>
                </a:solidFill>
                <a:cs typeface="+mn-ea"/>
                <a:sym typeface="+mn-lt"/>
              </a:rPr>
              <a:t>模式下修改用户密码</a:t>
            </a:r>
          </a:p>
        </p:txBody>
      </p:sp>
      <p:sp>
        <p:nvSpPr>
          <p:cNvPr id="44" name="TextBox 20"/>
          <p:cNvSpPr txBox="1"/>
          <p:nvPr/>
        </p:nvSpPr>
        <p:spPr>
          <a:xfrm>
            <a:off x="1519555" y="1619885"/>
            <a:ext cx="8969375" cy="781050"/>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下载</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Burp Suite</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的插件</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CSRF Token Tracker</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并进行配置，帮助我们获取用户</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token</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a:t>
            </a:r>
          </a:p>
        </p:txBody>
      </p:sp>
      <p:pic>
        <p:nvPicPr>
          <p:cNvPr id="2" name="图片 1" descr="a15bf2b610398c1347a6e77574bd67a"/>
          <p:cNvPicPr>
            <a:picLocks noChangeAspect="1"/>
          </p:cNvPicPr>
          <p:nvPr/>
        </p:nvPicPr>
        <p:blipFill>
          <a:blip r:embed="rId6"/>
          <a:stretch>
            <a:fillRect/>
          </a:stretch>
        </p:blipFill>
        <p:spPr>
          <a:xfrm>
            <a:off x="1049655" y="2485390"/>
            <a:ext cx="6266815" cy="3114040"/>
          </a:xfrm>
          <a:prstGeom prst="rect">
            <a:avLst/>
          </a:prstGeom>
        </p:spPr>
      </p:pic>
      <p:pic>
        <p:nvPicPr>
          <p:cNvPr id="4" name="图片 3" descr="3b4472d9a01e692a700b3abb1d2ed07"/>
          <p:cNvPicPr>
            <a:picLocks noChangeAspect="1"/>
          </p:cNvPicPr>
          <p:nvPr/>
        </p:nvPicPr>
        <p:blipFill>
          <a:blip r:embed="rId7"/>
          <a:stretch>
            <a:fillRect/>
          </a:stretch>
        </p:blipFill>
        <p:spPr>
          <a:xfrm>
            <a:off x="5714365" y="3069590"/>
            <a:ext cx="5524500" cy="25298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5603875" cy="645160"/>
          </a:xfrm>
          <a:prstGeom prst="rect">
            <a:avLst/>
          </a:prstGeom>
          <a:noFill/>
        </p:spPr>
        <p:txBody>
          <a:bodyPr wrap="square" rtlCol="0">
            <a:spAutoFit/>
          </a:bodyPr>
          <a:lstStyle/>
          <a:p>
            <a:r>
              <a:rPr lang="en-US" altLang="zh-CN" sz="3600" b="1" dirty="0">
                <a:solidFill>
                  <a:srgbClr val="F69FB2"/>
                </a:solidFill>
                <a:cs typeface="+mn-ea"/>
                <a:sym typeface="+mn-lt"/>
              </a:rPr>
              <a:t>HIGH</a:t>
            </a:r>
            <a:r>
              <a:rPr lang="zh-CN" altLang="en-US" sz="3600" b="1" dirty="0">
                <a:solidFill>
                  <a:srgbClr val="F69FB2"/>
                </a:solidFill>
                <a:cs typeface="+mn-ea"/>
                <a:sym typeface="+mn-lt"/>
              </a:rPr>
              <a:t>模式下修改用户密码</a:t>
            </a:r>
          </a:p>
        </p:txBody>
      </p:sp>
      <p:sp>
        <p:nvSpPr>
          <p:cNvPr id="44" name="TextBox 20"/>
          <p:cNvSpPr txBox="1"/>
          <p:nvPr/>
        </p:nvSpPr>
        <p:spPr>
          <a:xfrm>
            <a:off x="1519555" y="1619885"/>
            <a:ext cx="8969375" cy="781050"/>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接着按照</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medium</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模式下的攻击步骤进行攻击。可以看到点击链接后，</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Token Hacker</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已经成功获取了用户的</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Token</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值。</a:t>
            </a:r>
          </a:p>
        </p:txBody>
      </p:sp>
      <p:pic>
        <p:nvPicPr>
          <p:cNvPr id="5" name="图片 4" descr="4c6f87e922868a90062fdd1ee9afcfe"/>
          <p:cNvPicPr>
            <a:picLocks noChangeAspect="1"/>
          </p:cNvPicPr>
          <p:nvPr/>
        </p:nvPicPr>
        <p:blipFill>
          <a:blip r:embed="rId6"/>
          <a:stretch>
            <a:fillRect/>
          </a:stretch>
        </p:blipFill>
        <p:spPr>
          <a:xfrm>
            <a:off x="1799590" y="2400935"/>
            <a:ext cx="8511540" cy="31572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5603875" cy="645160"/>
          </a:xfrm>
          <a:prstGeom prst="rect">
            <a:avLst/>
          </a:prstGeom>
          <a:noFill/>
        </p:spPr>
        <p:txBody>
          <a:bodyPr wrap="square" rtlCol="0">
            <a:spAutoFit/>
          </a:bodyPr>
          <a:lstStyle/>
          <a:p>
            <a:r>
              <a:rPr lang="en-US" altLang="zh-CN" sz="3600" b="1" dirty="0">
                <a:solidFill>
                  <a:srgbClr val="F69FB2"/>
                </a:solidFill>
                <a:cs typeface="+mn-ea"/>
                <a:sym typeface="+mn-lt"/>
              </a:rPr>
              <a:t>HIGH</a:t>
            </a:r>
            <a:r>
              <a:rPr lang="zh-CN" altLang="en-US" sz="3600" b="1" dirty="0">
                <a:solidFill>
                  <a:srgbClr val="F69FB2"/>
                </a:solidFill>
                <a:cs typeface="+mn-ea"/>
                <a:sym typeface="+mn-lt"/>
              </a:rPr>
              <a:t>模式下修改用户密码</a:t>
            </a:r>
          </a:p>
        </p:txBody>
      </p:sp>
      <p:sp>
        <p:nvSpPr>
          <p:cNvPr id="44" name="TextBox 20"/>
          <p:cNvSpPr txBox="1"/>
          <p:nvPr/>
        </p:nvSpPr>
        <p:spPr>
          <a:xfrm>
            <a:off x="1519555" y="1619885"/>
            <a:ext cx="8969375" cy="781050"/>
          </a:xfrm>
          <a:prstGeom prst="rect">
            <a:avLst/>
          </a:prstGeom>
          <a:noFill/>
        </p:spPr>
        <p:txBody>
          <a:bodyPr wrap="square" rtlCol="0">
            <a:noAutofit/>
          </a:bodyPr>
          <a:lstStyle/>
          <a:p>
            <a:r>
              <a:rPr lang="en-US" altLang="zh-CN" strike="noStrike" spc="600" dirty="0">
                <a:solidFill>
                  <a:srgbClr val="F69FB2"/>
                </a:solidFill>
                <a:latin typeface="Calibri" panose="020F0502020204030204" pitchFamily="34" charset="0"/>
                <a:cs typeface="Calibri" panose="020F0502020204030204" pitchFamily="34" charset="0"/>
                <a:sym typeface="+mn-lt"/>
              </a:rPr>
              <a:t>  </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接着在链接中加入</a:t>
            </a:r>
            <a:r>
              <a:rPr lang="zh-CN" altLang="id-ID" strike="noStrike" spc="600" dirty="0">
                <a:solidFill>
                  <a:schemeClr val="accent6">
                    <a:lumMod val="75000"/>
                  </a:schemeClr>
                </a:solidFill>
                <a:effectLst>
                  <a:outerShdw blurRad="38100" dist="19050" dir="2700000" algn="tl" rotWithShape="0">
                    <a:schemeClr val="dk1">
                      <a:alpha val="40000"/>
                    </a:schemeClr>
                  </a:outerShdw>
                </a:effectLst>
                <a:latin typeface="微软雅黑 Light" panose="020B0502040204020203" charset="-122"/>
                <a:ea typeface="微软雅黑 Light" panose="020B0502040204020203" charset="-122"/>
                <a:cs typeface="Calibri" panose="020F0502020204030204" pitchFamily="34" charset="0"/>
                <a:sym typeface="+mn-lt"/>
              </a:rPr>
              <a:t>user_token=7b3cbfc7aecbf7d623ab73e111e9f10f</a:t>
            </a:r>
            <a:r>
              <a:rPr lang="zh-CN" altLang="id-ID"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，添加</a:t>
            </a:r>
            <a:r>
              <a:rPr lang="en-US" altLang="zh-CN"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Referer</a:t>
            </a:r>
            <a:r>
              <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参数，即可成功修改用户密码。</a:t>
            </a:r>
          </a:p>
        </p:txBody>
      </p:sp>
      <p:pic>
        <p:nvPicPr>
          <p:cNvPr id="2" name="图片 1" descr="a29ed237c3873d6de721a1a88e49722"/>
          <p:cNvPicPr>
            <a:picLocks noChangeAspect="1"/>
          </p:cNvPicPr>
          <p:nvPr/>
        </p:nvPicPr>
        <p:blipFill>
          <a:blip r:embed="rId6"/>
          <a:stretch>
            <a:fillRect/>
          </a:stretch>
        </p:blipFill>
        <p:spPr>
          <a:xfrm>
            <a:off x="1870075" y="2533015"/>
            <a:ext cx="7960995" cy="32950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6">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6402070" cy="645160"/>
          </a:xfrm>
          <a:prstGeom prst="rect">
            <a:avLst/>
          </a:prstGeom>
          <a:noFill/>
        </p:spPr>
        <p:txBody>
          <a:bodyPr wrap="square" rtlCol="0">
            <a:spAutoFit/>
          </a:bodyPr>
          <a:lstStyle/>
          <a:p>
            <a:r>
              <a:rPr lang="en-US" altLang="zh-CN" sz="3600" b="1" dirty="0">
                <a:solidFill>
                  <a:srgbClr val="F69FB2"/>
                </a:solidFill>
                <a:cs typeface="+mn-ea"/>
                <a:sym typeface="+mn-lt"/>
              </a:rPr>
              <a:t>IMPOSSILE</a:t>
            </a:r>
            <a:r>
              <a:rPr lang="zh-CN" altLang="en-US" sz="3600" b="1" dirty="0">
                <a:solidFill>
                  <a:srgbClr val="F69FB2"/>
                </a:solidFill>
                <a:cs typeface="+mn-ea"/>
                <a:sym typeface="+mn-lt"/>
              </a:rPr>
              <a:t>模式源码</a:t>
            </a:r>
          </a:p>
        </p:txBody>
      </p:sp>
      <p:sp>
        <p:nvSpPr>
          <p:cNvPr id="44" name="TextBox 20"/>
          <p:cNvSpPr txBox="1"/>
          <p:nvPr/>
        </p:nvSpPr>
        <p:spPr>
          <a:xfrm>
            <a:off x="1519555" y="1619885"/>
            <a:ext cx="8969375" cy="781050"/>
          </a:xfrm>
          <a:prstGeom prst="rect">
            <a:avLst/>
          </a:prstGeom>
          <a:noFill/>
        </p:spPr>
        <p:txBody>
          <a:bodyPr wrap="square" rtlCol="0">
            <a:noAutofit/>
          </a:bodyPr>
          <a:lstStyle/>
          <a:p>
            <a:r>
              <a:rPr lang="en-US" altLang="zh-CN" spc="600" dirty="0">
                <a:solidFill>
                  <a:srgbClr val="F69FB2"/>
                </a:solidFill>
                <a:latin typeface="Calibri" panose="020F0502020204030204" pitchFamily="34" charset="0"/>
                <a:cs typeface="Calibri" panose="020F0502020204030204" pitchFamily="34" charset="0"/>
                <a:sym typeface="+mn-lt"/>
              </a:rPr>
              <a:t>  </a:t>
            </a:r>
            <a:r>
              <a:rPr lang="zh-CN" altLang="id-ID"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r>
              <a:rPr spc="600" dirty="0">
                <a:effectLst>
                  <a:outerShdw blurRad="38100" dist="19050" dir="2700000" algn="tl" rotWithShape="0">
                    <a:schemeClr val="dk1">
                      <a:alpha val="40000"/>
                    </a:schemeClr>
                  </a:outerShdw>
                </a:effectLst>
                <a:cs typeface="Calibri" panose="020F0502020204030204" pitchFamily="34" charset="0"/>
                <a:sym typeface="+mn-lt"/>
              </a:rPr>
              <a:t>可以看到，Impossible级别的代码要求用户输入原始密码，攻击者在不知道原始密码的情况下，无论如何都无法进行CSRF攻击</a:t>
            </a:r>
            <a:endParaRPr lang="zh-CN" altLang="en-US"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p:txBody>
      </p:sp>
      <p:pic>
        <p:nvPicPr>
          <p:cNvPr id="4" name="图片 3"/>
          <p:cNvPicPr>
            <a:picLocks noChangeAspect="1"/>
          </p:cNvPicPr>
          <p:nvPr>
            <p:custDataLst>
              <p:tags r:id="rId2"/>
            </p:custDataLst>
          </p:nvPr>
        </p:nvPicPr>
        <p:blipFill>
          <a:blip r:embed="rId7"/>
          <a:stretch>
            <a:fillRect/>
          </a:stretch>
        </p:blipFill>
        <p:spPr>
          <a:xfrm>
            <a:off x="1355090" y="2782570"/>
            <a:ext cx="8176895" cy="28352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2421"/>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66725" y="461963"/>
            <a:ext cx="11258550" cy="5934075"/>
            <a:chOff x="466725" y="466725"/>
            <a:chExt cx="11258550" cy="5934075"/>
          </a:xfrm>
        </p:grpSpPr>
        <p:sp>
          <p:nvSpPr>
            <p:cNvPr id="10" name="矩形 9"/>
            <p:cNvSpPr/>
            <p:nvPr/>
          </p:nvSpPr>
          <p:spPr>
            <a:xfrm>
              <a:off x="466725" y="466725"/>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4303277" y="3324682"/>
              <a:ext cx="3570209" cy="769441"/>
            </a:xfrm>
            <a:prstGeom prst="rect">
              <a:avLst/>
            </a:prstGeom>
          </p:spPr>
          <p:txBody>
            <a:bodyPr wrap="none">
              <a:spAutoFit/>
            </a:bodyPr>
            <a:lstStyle/>
            <a:p>
              <a:pPr algn="ctr"/>
              <a:r>
                <a:rPr lang="zh-CN" altLang="en-US" sz="4400" b="1" dirty="0">
                  <a:solidFill>
                    <a:srgbClr val="F69FB2"/>
                  </a:solidFill>
                  <a:cs typeface="+mn-ea"/>
                  <a:sym typeface="+mn-lt"/>
                </a:rPr>
                <a:t>感谢您的观看</a:t>
              </a:r>
            </a:p>
          </p:txBody>
        </p:sp>
        <p:sp>
          <p:nvSpPr>
            <p:cNvPr id="23" name="矩形 22"/>
            <p:cNvSpPr/>
            <p:nvPr/>
          </p:nvSpPr>
          <p:spPr>
            <a:xfrm>
              <a:off x="4287034" y="2354888"/>
              <a:ext cx="3625656" cy="1014730"/>
            </a:xfrm>
            <a:prstGeom prst="rect">
              <a:avLst/>
            </a:prstGeom>
          </p:spPr>
          <p:txBody>
            <a:bodyPr wrap="square">
              <a:spAutoFit/>
            </a:bodyPr>
            <a:lstStyle/>
            <a:p>
              <a:pPr algn="dist"/>
              <a:r>
                <a:rPr lang="en-US" altLang="zh-CN" sz="6000" b="1" spc="300">
                  <a:solidFill>
                    <a:srgbClr val="F69FB2"/>
                  </a:solidFill>
                  <a:latin typeface="Calibri" panose="020F0502020204030204" pitchFamily="34" charset="0"/>
                  <a:cs typeface="Calibri" panose="020F0502020204030204" pitchFamily="34" charset="0"/>
                  <a:sym typeface="+mn-lt"/>
                </a:rPr>
                <a:t>THANKU</a:t>
              </a:r>
              <a:endParaRPr lang="zh-CN" altLang="en-US" sz="6000" b="1" dirty="0">
                <a:solidFill>
                  <a:srgbClr val="F69FB2"/>
                </a:solidFill>
                <a:latin typeface="Calibri" panose="020F0502020204030204" pitchFamily="34" charset="0"/>
                <a:cs typeface="Calibri" panose="020F0502020204030204" pitchFamily="34" charset="0"/>
                <a:sym typeface="+mn-lt"/>
              </a:endParaRPr>
            </a:p>
          </p:txBody>
        </p:sp>
      </p:gr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78013" y="1198702"/>
            <a:ext cx="3309744" cy="3487598"/>
            <a:chOff x="6523348" y="1281172"/>
            <a:chExt cx="1024613" cy="1079672"/>
          </a:xfrm>
        </p:grpSpPr>
        <p:sp>
          <p:nvSpPr>
            <p:cNvPr id="3" name="矩形 2"/>
            <p:cNvSpPr/>
            <p:nvPr/>
          </p:nvSpPr>
          <p:spPr>
            <a:xfrm>
              <a:off x="6523348" y="1489435"/>
              <a:ext cx="848413" cy="871409"/>
            </a:xfrm>
            <a:prstGeom prst="rect">
              <a:avLst/>
            </a:prstGeom>
            <a:noFill/>
            <a:ln w="28575">
              <a:solidFill>
                <a:srgbClr val="FFE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195560" y="1281172"/>
              <a:ext cx="352401" cy="361953"/>
            </a:xfrm>
            <a:prstGeom prst="rect">
              <a:avLst/>
            </a:prstGeom>
            <a:noFill/>
            <a:ln w="19050">
              <a:solidFill>
                <a:srgbClr val="A8E0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FA6AE"/>
                </a:solidFill>
              </a:endParaRPr>
            </a:p>
          </p:txBody>
        </p:sp>
      </p:gr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5674"/>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5" name="矩形 60"/>
          <p:cNvSpPr/>
          <p:nvPr/>
        </p:nvSpPr>
        <p:spPr>
          <a:xfrm>
            <a:off x="3309329" y="2803286"/>
            <a:ext cx="5573342" cy="738505"/>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algn="ctr" eaLnBrk="1" hangingPunct="1">
              <a:spcBef>
                <a:spcPct val="0"/>
              </a:spcBef>
              <a:buNone/>
            </a:pPr>
            <a:r>
              <a:rPr lang="en-US" altLang="zh-CN" sz="4800" b="1" dirty="0">
                <a:solidFill>
                  <a:srgbClr val="F69FB2"/>
                </a:solidFill>
                <a:cs typeface="+mn-ea"/>
                <a:sym typeface="+mn-lt"/>
              </a:rPr>
              <a:t>CSRF</a:t>
            </a:r>
            <a:r>
              <a:rPr lang="zh-CN" altLang="en-US" sz="4800" b="1" dirty="0">
                <a:solidFill>
                  <a:srgbClr val="F69FB2"/>
                </a:solidFill>
                <a:cs typeface="+mn-ea"/>
                <a:sym typeface="+mn-lt"/>
              </a:rPr>
              <a:t>原理</a:t>
            </a:r>
          </a:p>
        </p:txBody>
      </p:sp>
      <p:sp>
        <p:nvSpPr>
          <p:cNvPr id="42" name="文本框 41"/>
          <p:cNvSpPr txBox="1"/>
          <p:nvPr/>
        </p:nvSpPr>
        <p:spPr>
          <a:xfrm>
            <a:off x="5087620" y="1437640"/>
            <a:ext cx="2042160" cy="1323439"/>
          </a:xfrm>
          <a:prstGeom prst="rect">
            <a:avLst/>
          </a:prstGeom>
          <a:noFill/>
        </p:spPr>
        <p:txBody>
          <a:bodyPr wrap="square" rtlCol="0">
            <a:spAutoFit/>
          </a:bodyPr>
          <a:lstStyle/>
          <a:p>
            <a:pPr algn="ctr"/>
            <a:r>
              <a:rPr lang="en-US" altLang="zh-CN" sz="8000" b="1" dirty="0">
                <a:solidFill>
                  <a:srgbClr val="F69FB2"/>
                </a:solidFill>
                <a:latin typeface="Calibri" panose="020F0502020204030204" pitchFamily="34" charset="0"/>
                <a:cs typeface="Calibri" panose="020F0502020204030204" pitchFamily="34" charset="0"/>
                <a:sym typeface="+mn-lt"/>
              </a:rPr>
              <a:t>01</a:t>
            </a:r>
            <a:endParaRPr lang="zh-CN" altLang="en-US" sz="8000" b="1" dirty="0">
              <a:solidFill>
                <a:srgbClr val="F69FB2"/>
              </a:solidFill>
              <a:latin typeface="Calibri" panose="020F0502020204030204" pitchFamily="34" charset="0"/>
              <a:cs typeface="Calibri" panose="020F0502020204030204" pitchFamily="34" charset="0"/>
              <a:sym typeface="+mn-lt"/>
            </a:endParaRPr>
          </a:p>
        </p:txBody>
      </p:sp>
      <p:pic>
        <p:nvPicPr>
          <p:cNvPr id="2" name="图片 1"/>
          <p:cNvPicPr>
            <a:picLocks noChangeAspect="1"/>
          </p:cNvPicPr>
          <p:nvPr>
            <p:custDataLst>
              <p:tags r:id="rId1"/>
            </p:custDataLst>
          </p:nvPr>
        </p:nvPicPr>
        <p:blipFill rotWithShape="1">
          <a:blip r:embed="rId5" cstate="print">
            <a:extLst>
              <a:ext uri="{28A0092B-C50C-407E-A947-70E740481C1C}">
                <a14:useLocalDpi xmlns:a14="http://schemas.microsoft.com/office/drawing/2010/main" val="0"/>
              </a:ext>
            </a:extLst>
          </a:blip>
          <a:srcRect t="38033" b="24201"/>
          <a:stretch>
            <a:fillRect/>
          </a:stretch>
        </p:blipFill>
        <p:spPr>
          <a:xfrm>
            <a:off x="2787650" y="351155"/>
            <a:ext cx="6484620" cy="70726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0"/>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831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5">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pic>
        <p:nvPicPr>
          <p:cNvPr id="39" name="图片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sp>
        <p:nvSpPr>
          <p:cNvPr id="3" name="TextBox 12"/>
          <p:cNvSpPr txBox="1"/>
          <p:nvPr>
            <p:custDataLst>
              <p:tags r:id="rId1"/>
            </p:custDataLst>
          </p:nvPr>
        </p:nvSpPr>
        <p:spPr>
          <a:xfrm>
            <a:off x="1174115" y="842645"/>
            <a:ext cx="6402070" cy="645160"/>
          </a:xfrm>
          <a:prstGeom prst="rect">
            <a:avLst/>
          </a:prstGeom>
          <a:noFill/>
        </p:spPr>
        <p:txBody>
          <a:bodyPr wrap="square" rtlCol="0">
            <a:spAutoFit/>
          </a:bodyPr>
          <a:lstStyle/>
          <a:p>
            <a:r>
              <a:rPr lang="en-US" altLang="zh-CN" sz="3600" b="1" dirty="0">
                <a:solidFill>
                  <a:srgbClr val="F69FB2"/>
                </a:solidFill>
                <a:cs typeface="+mn-ea"/>
                <a:sym typeface="+mn-lt"/>
              </a:rPr>
              <a:t>HTTP</a:t>
            </a:r>
            <a:r>
              <a:rPr lang="zh-CN" altLang="en-US" sz="3600" b="1" dirty="0">
                <a:solidFill>
                  <a:srgbClr val="F69FB2"/>
                </a:solidFill>
                <a:cs typeface="+mn-ea"/>
                <a:sym typeface="+mn-lt"/>
              </a:rPr>
              <a:t>协议：无记忆性</a:t>
            </a:r>
          </a:p>
        </p:txBody>
      </p:sp>
      <p:sp>
        <p:nvSpPr>
          <p:cNvPr id="4" name="文本框 3"/>
          <p:cNvSpPr txBox="1"/>
          <p:nvPr/>
        </p:nvSpPr>
        <p:spPr>
          <a:xfrm>
            <a:off x="1364615" y="1893570"/>
            <a:ext cx="9411970" cy="2345690"/>
          </a:xfrm>
          <a:prstGeom prst="rect">
            <a:avLst/>
          </a:prstGeom>
          <a:noFill/>
        </p:spPr>
        <p:txBody>
          <a:bodyPr wrap="square" rtlCol="0" anchor="t">
            <a:noAutofit/>
          </a:bodyPr>
          <a:lstStyle/>
          <a:p>
            <a:r>
              <a:rPr lang="zh-CN" altLang="en-US" sz="2000">
                <a:solidFill>
                  <a:srgbClr val="5FA6AE"/>
                </a:solidFill>
                <a:latin typeface="Agency FB" panose="020B0503020202020204" charset="0"/>
                <a:cs typeface="+mn-ea"/>
                <a:sym typeface="+mn-lt"/>
              </a:rPr>
              <a:t> HTTP是一种无状态协议，即服务器不会保留与客户交易时的状态。</a:t>
            </a:r>
          </a:p>
          <a:p>
            <a:endParaRPr lang="zh-CN" altLang="en-US" sz="2000">
              <a:solidFill>
                <a:srgbClr val="5FA6AE"/>
              </a:solidFill>
              <a:latin typeface="Agency FB" panose="020B0503020202020204" charset="0"/>
              <a:cs typeface="+mn-ea"/>
              <a:sym typeface="+mn-lt"/>
            </a:endParaRPr>
          </a:p>
          <a:p>
            <a:r>
              <a:rPr lang="zh-CN" altLang="en-US" sz="2000">
                <a:solidFill>
                  <a:srgbClr val="5FA6AE"/>
                </a:solidFill>
                <a:latin typeface="Agency FB" panose="020B0503020202020204" charset="0"/>
                <a:cs typeface="+mn-ea"/>
                <a:sym typeface="+mn-lt"/>
              </a:rPr>
              <a:t>假设用户在网站A的某一个页面上已经完成了登录操作，当在该网站的另一个页面上执行的操作需要验证用户登录的时候仍然需要用户再次登录，因为</a:t>
            </a:r>
            <a:r>
              <a:rPr lang="en-US" altLang="zh-CN" sz="2000">
                <a:solidFill>
                  <a:srgbClr val="5FA6AE"/>
                </a:solidFill>
                <a:latin typeface="Agency FB" panose="020B0503020202020204" charset="0"/>
                <a:cs typeface="+mn-ea"/>
                <a:sym typeface="+mn-lt"/>
              </a:rPr>
              <a:t>HTTP</a:t>
            </a:r>
            <a:r>
              <a:rPr lang="zh-CN" altLang="en-US" sz="2000">
                <a:solidFill>
                  <a:srgbClr val="5FA6AE"/>
                </a:solidFill>
                <a:latin typeface="Agency FB" panose="020B0503020202020204" charset="0"/>
                <a:cs typeface="+mn-ea"/>
                <a:sym typeface="+mn-lt"/>
              </a:rPr>
              <a:t>不会维持用户的登录状态它不知道用户已经登陆过了。</a:t>
            </a:r>
          </a:p>
          <a:p>
            <a:endParaRPr lang="zh-CN" altLang="en-US" sz="2000">
              <a:solidFill>
                <a:srgbClr val="5FA6AE"/>
              </a:solidFill>
              <a:latin typeface="Agency FB" panose="020B0503020202020204" charset="0"/>
              <a:cs typeface="+mn-ea"/>
              <a:sym typeface="+mn-lt"/>
            </a:endParaRPr>
          </a:p>
          <a:p>
            <a:r>
              <a:rPr lang="zh-CN" altLang="en-US" sz="2000">
                <a:solidFill>
                  <a:srgbClr val="5FA6AE"/>
                </a:solidFill>
                <a:latin typeface="Agency FB" panose="020B0503020202020204" charset="0"/>
                <a:cs typeface="+mn-ea"/>
                <a:sym typeface="+mn-lt"/>
              </a:rPr>
              <a:t> 因为要多次登录太过麻烦，为了让服务器能够记住用户引入了 Cookie 机制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6">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6402070" cy="645160"/>
          </a:xfrm>
          <a:prstGeom prst="rect">
            <a:avLst/>
          </a:prstGeom>
          <a:noFill/>
        </p:spPr>
        <p:txBody>
          <a:bodyPr wrap="square" rtlCol="0">
            <a:spAutoFit/>
          </a:bodyPr>
          <a:lstStyle/>
          <a:p>
            <a:r>
              <a:rPr lang="en-US" altLang="zh-CN" sz="3600" b="1" dirty="0">
                <a:solidFill>
                  <a:srgbClr val="F69FB2"/>
                </a:solidFill>
                <a:cs typeface="+mn-ea"/>
                <a:sym typeface="+mn-lt"/>
              </a:rPr>
              <a:t>COOKIE</a:t>
            </a:r>
            <a:r>
              <a:rPr lang="zh-CN" altLang="en-US" sz="3600" b="1" dirty="0">
                <a:solidFill>
                  <a:srgbClr val="F69FB2"/>
                </a:solidFill>
                <a:cs typeface="+mn-ea"/>
                <a:sym typeface="+mn-lt"/>
              </a:rPr>
              <a:t>机制</a:t>
            </a:r>
          </a:p>
        </p:txBody>
      </p:sp>
      <p:sp>
        <p:nvSpPr>
          <p:cNvPr id="44" name="TextBox 20"/>
          <p:cNvSpPr txBox="1"/>
          <p:nvPr/>
        </p:nvSpPr>
        <p:spPr>
          <a:xfrm>
            <a:off x="1441450" y="1756410"/>
            <a:ext cx="8969375" cy="3346450"/>
          </a:xfrm>
          <a:prstGeom prst="rect">
            <a:avLst/>
          </a:prstGeom>
          <a:noFill/>
        </p:spPr>
        <p:txBody>
          <a:bodyPr wrap="square" rtlCol="0">
            <a:noAutofit/>
          </a:bodyPr>
          <a:lstStyle/>
          <a:p>
            <a:r>
              <a:rPr lang="zh-CN" altLang="en-US" sz="2000">
                <a:solidFill>
                  <a:srgbClr val="5FA6AE"/>
                </a:solidFill>
                <a:latin typeface="Agency FB" panose="020B0503020202020204" charset="0"/>
                <a:cs typeface="+mn-ea"/>
                <a:sym typeface="+mn-lt"/>
              </a:rPr>
              <a:t>当用户访问站点的时候，站点会为该用户分配一个 Cookie 值，站点使用该 Cookie 值来标记用户，当用户浏览器接受到包含 Cookie 值的数据包后，会将 Cookie 的值取出，存放到浏览器中，随后浏览器会在发往该站点的数据包中</a:t>
            </a:r>
            <a:r>
              <a:rPr lang="zh-CN" altLang="en-US" sz="2000" b="1" dirty="0">
                <a:solidFill>
                  <a:srgbClr val="F69FB2"/>
                </a:solidFill>
                <a:cs typeface="+mn-ea"/>
                <a:sym typeface="+mn-lt"/>
              </a:rPr>
              <a:t>自动地填充</a:t>
            </a:r>
            <a:r>
              <a:rPr lang="zh-CN" altLang="en-US" sz="2000">
                <a:solidFill>
                  <a:srgbClr val="5FA6AE"/>
                </a:solidFill>
                <a:latin typeface="Agency FB" panose="020B0503020202020204" charset="0"/>
                <a:cs typeface="+mn-ea"/>
                <a:sym typeface="+mn-lt"/>
              </a:rPr>
              <a:t>该 Cookie 值。</a:t>
            </a:r>
          </a:p>
          <a:p>
            <a:endParaRPr lang="zh-CN" altLang="en-US" sz="2000">
              <a:solidFill>
                <a:srgbClr val="5FA6AE"/>
              </a:solidFill>
              <a:latin typeface="Agency FB" panose="020B0503020202020204" charset="0"/>
              <a:cs typeface="+mn-ea"/>
              <a:sym typeface="+mn-lt"/>
            </a:endParaRPr>
          </a:p>
          <a:p>
            <a:r>
              <a:rPr lang="zh-CN" altLang="en-US" sz="2000">
                <a:solidFill>
                  <a:srgbClr val="5FA6AE"/>
                </a:solidFill>
                <a:latin typeface="Agency FB" panose="020B0503020202020204" charset="0"/>
                <a:cs typeface="+mn-ea"/>
                <a:sym typeface="+mn-lt"/>
              </a:rPr>
              <a:t>当浏览器自动完成Cookie的填充，目标网站会误认为该数据包就是管理员发送的，会以</a:t>
            </a:r>
            <a:r>
              <a:rPr lang="zh-CN" altLang="en-US" sz="2000" b="1" dirty="0">
                <a:solidFill>
                  <a:srgbClr val="F69FB2"/>
                </a:solidFill>
                <a:cs typeface="+mn-ea"/>
                <a:sym typeface="+mn-lt"/>
              </a:rPr>
              <a:t>管理员的权限</a:t>
            </a:r>
            <a:r>
              <a:rPr lang="zh-CN" altLang="en-US" sz="2000">
                <a:solidFill>
                  <a:srgbClr val="5FA6AE"/>
                </a:solidFill>
                <a:latin typeface="Agency FB" panose="020B0503020202020204" charset="0"/>
                <a:cs typeface="+mn-ea"/>
                <a:sym typeface="+mn-lt"/>
              </a:rPr>
              <a:t>进行相关的操作。</a:t>
            </a:r>
          </a:p>
        </p:txBody>
      </p:sp>
      <p:pic>
        <p:nvPicPr>
          <p:cNvPr id="2" name="图片 1"/>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6">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6402070" cy="645160"/>
          </a:xfrm>
          <a:prstGeom prst="rect">
            <a:avLst/>
          </a:prstGeom>
          <a:noFill/>
        </p:spPr>
        <p:txBody>
          <a:bodyPr wrap="square" rtlCol="0">
            <a:spAutoFit/>
          </a:bodyPr>
          <a:lstStyle/>
          <a:p>
            <a:r>
              <a:rPr lang="en-US" altLang="zh-CN" sz="3600" b="1" dirty="0">
                <a:solidFill>
                  <a:srgbClr val="F69FB2"/>
                </a:solidFill>
                <a:cs typeface="+mn-ea"/>
                <a:sym typeface="+mn-lt"/>
              </a:rPr>
              <a:t>CSRF</a:t>
            </a:r>
            <a:r>
              <a:rPr lang="zh-CN" altLang="en-US" sz="3600" b="1" dirty="0">
                <a:solidFill>
                  <a:srgbClr val="F69FB2"/>
                </a:solidFill>
                <a:cs typeface="+mn-ea"/>
                <a:sym typeface="+mn-lt"/>
              </a:rPr>
              <a:t>基本概念</a:t>
            </a:r>
          </a:p>
        </p:txBody>
      </p:sp>
      <p:sp>
        <p:nvSpPr>
          <p:cNvPr id="44" name="TextBox 20"/>
          <p:cNvSpPr txBox="1"/>
          <p:nvPr/>
        </p:nvSpPr>
        <p:spPr>
          <a:xfrm>
            <a:off x="1519555" y="2137410"/>
            <a:ext cx="8969375" cy="1539240"/>
          </a:xfrm>
          <a:prstGeom prst="rect">
            <a:avLst/>
          </a:prstGeom>
          <a:noFill/>
        </p:spPr>
        <p:txBody>
          <a:bodyPr wrap="square" rtlCol="0">
            <a:noAutofit/>
          </a:bodyPr>
          <a:lstStyle/>
          <a:p>
            <a:r>
              <a:rPr lang="zh-CN" altLang="en-US" sz="2400" b="1" strike="noStrike" dirty="0">
                <a:solidFill>
                  <a:srgbClr val="F69FB2"/>
                </a:solidFill>
                <a:cs typeface="+mn-ea"/>
                <a:sym typeface="+mn-lt"/>
              </a:rPr>
              <a:t>   CSRF（跨站请求伪造）</a:t>
            </a:r>
            <a:r>
              <a:rPr lang="zh-CN" altLang="en-US" sz="2000" strike="noStrike">
                <a:solidFill>
                  <a:srgbClr val="5FA6AE"/>
                </a:solidFill>
                <a:latin typeface="Agency FB" panose="020B0503020202020204" charset="0"/>
                <a:cs typeface="+mn-ea"/>
                <a:sym typeface="+mn-lt"/>
              </a:rPr>
              <a:t>是指利用受害者尚未失效的身份认证信息（cookie、会话等），诱骗其点击恶意链接，在受害人不知情的情况下以受害人的身份向（身份认证信息所对应的）服务器发送请求，从而完成非法操作（转账，改密码等）。</a:t>
            </a:r>
          </a:p>
          <a:p>
            <a:endParaRPr strike="noStrike" spc="600" dirty="0">
              <a:effectLst>
                <a:outerShdw blurRad="38100" dist="19050" dir="2700000" algn="tl" rotWithShape="0">
                  <a:schemeClr val="dk1">
                    <a:alpha val="40000"/>
                  </a:schemeClr>
                </a:outerShdw>
              </a:effectLst>
              <a:cs typeface="Calibri" panose="020F0502020204030204" pitchFamily="34" charset="0"/>
              <a:sym typeface="+mn-lt"/>
            </a:endParaRPr>
          </a:p>
          <a:p>
            <a:endParaRPr lang="zh-CN" altLang="en-US" strike="noStrike"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p:txBody>
      </p:sp>
      <p:pic>
        <p:nvPicPr>
          <p:cNvPr id="2" name="图片 1"/>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6">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6402070" cy="645160"/>
          </a:xfrm>
          <a:prstGeom prst="rect">
            <a:avLst/>
          </a:prstGeom>
          <a:noFill/>
        </p:spPr>
        <p:txBody>
          <a:bodyPr wrap="square" rtlCol="0">
            <a:spAutoFit/>
          </a:bodyPr>
          <a:lstStyle/>
          <a:p>
            <a:r>
              <a:rPr lang="zh-CN" altLang="en-US" sz="3600" b="1" dirty="0">
                <a:solidFill>
                  <a:srgbClr val="F69FB2"/>
                </a:solidFill>
                <a:cs typeface="+mn-ea"/>
                <a:sym typeface="+mn-lt"/>
              </a:rPr>
              <a:t>典型</a:t>
            </a:r>
            <a:r>
              <a:rPr lang="en-US" altLang="zh-CN" sz="3600" b="1" dirty="0">
                <a:solidFill>
                  <a:srgbClr val="F69FB2"/>
                </a:solidFill>
                <a:cs typeface="+mn-ea"/>
                <a:sym typeface="+mn-lt"/>
              </a:rPr>
              <a:t>CSRF</a:t>
            </a:r>
            <a:r>
              <a:rPr lang="zh-CN" altLang="en-US" sz="3600" b="1" dirty="0">
                <a:solidFill>
                  <a:srgbClr val="F69FB2"/>
                </a:solidFill>
                <a:cs typeface="+mn-ea"/>
                <a:sym typeface="+mn-lt"/>
              </a:rPr>
              <a:t>例子</a:t>
            </a:r>
          </a:p>
        </p:txBody>
      </p:sp>
      <p:sp>
        <p:nvSpPr>
          <p:cNvPr id="44" name="TextBox 20"/>
          <p:cNvSpPr txBox="1"/>
          <p:nvPr/>
        </p:nvSpPr>
        <p:spPr>
          <a:xfrm>
            <a:off x="1519555" y="1443355"/>
            <a:ext cx="8969375" cy="1539240"/>
          </a:xfrm>
          <a:prstGeom prst="rect">
            <a:avLst/>
          </a:prstGeom>
          <a:noFill/>
        </p:spPr>
        <p:txBody>
          <a:bodyPr wrap="square" rtlCol="0">
            <a:noAutofit/>
          </a:bodyPr>
          <a:lstStyle/>
          <a:p>
            <a:r>
              <a:rPr lang="en-US" altLang="zh-CN" spc="600" dirty="0">
                <a:solidFill>
                  <a:srgbClr val="F69FB2"/>
                </a:solidFill>
                <a:latin typeface="Calibri" panose="020F0502020204030204" pitchFamily="34" charset="0"/>
                <a:cs typeface="Calibri" panose="020F0502020204030204" pitchFamily="34" charset="0"/>
                <a:sym typeface="+mn-lt"/>
              </a:rPr>
              <a:t>  </a:t>
            </a:r>
            <a:r>
              <a:rPr lang="zh-CN" altLang="id-ID"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rPr>
              <a:t> </a:t>
            </a:r>
            <a:endParaRPr spc="600" dirty="0">
              <a:effectLst>
                <a:outerShdw blurRad="38100" dist="19050" dir="2700000" algn="tl" rotWithShape="0">
                  <a:schemeClr val="dk1">
                    <a:alpha val="40000"/>
                  </a:schemeClr>
                </a:outerShdw>
              </a:effectLst>
              <a:cs typeface="Calibri" panose="020F0502020204030204" pitchFamily="34" charset="0"/>
              <a:sym typeface="+mn-lt"/>
            </a:endParaRPr>
          </a:p>
          <a:p>
            <a:endParaRPr lang="zh-CN" altLang="en-US" spc="600"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lt"/>
            </a:endParaRPr>
          </a:p>
        </p:txBody>
      </p:sp>
      <p:pic>
        <p:nvPicPr>
          <p:cNvPr id="39" name="图片 38"/>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pic>
        <p:nvPicPr>
          <p:cNvPr id="4" name="图片 3"/>
          <p:cNvPicPr>
            <a:picLocks noChangeAspect="1"/>
          </p:cNvPicPr>
          <p:nvPr/>
        </p:nvPicPr>
        <p:blipFill>
          <a:blip r:embed="rId7"/>
          <a:stretch>
            <a:fillRect/>
          </a:stretch>
        </p:blipFill>
        <p:spPr>
          <a:xfrm>
            <a:off x="1914525" y="1560195"/>
            <a:ext cx="7825105" cy="45573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124"/>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4">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5" name="矩形 60"/>
          <p:cNvSpPr/>
          <p:nvPr/>
        </p:nvSpPr>
        <p:spPr>
          <a:xfrm>
            <a:off x="4613910" y="3013710"/>
            <a:ext cx="3094355" cy="923290"/>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har char="•"/>
              <a:defRPr sz="20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stStyle>
          <a:p>
            <a:pPr marL="0" lvl="0" indent="0" eaLnBrk="1" hangingPunct="1">
              <a:spcBef>
                <a:spcPct val="0"/>
              </a:spcBef>
              <a:buNone/>
            </a:pPr>
            <a:r>
              <a:rPr lang="en-US" altLang="zh-CN" sz="6000" b="1">
                <a:solidFill>
                  <a:srgbClr val="F69FB2"/>
                </a:solidFill>
                <a:cs typeface="+mn-ea"/>
                <a:sym typeface="+mn-lt"/>
              </a:rPr>
              <a:t>CSRF</a:t>
            </a:r>
            <a:r>
              <a:rPr lang="zh-CN" altLang="en-US" sz="6000" b="1">
                <a:solidFill>
                  <a:srgbClr val="F69FB2"/>
                </a:solidFill>
                <a:cs typeface="+mn-ea"/>
                <a:sym typeface="+mn-lt"/>
              </a:rPr>
              <a:t>防御</a:t>
            </a:r>
          </a:p>
        </p:txBody>
      </p:sp>
      <p:sp>
        <p:nvSpPr>
          <p:cNvPr id="42" name="文本框 41"/>
          <p:cNvSpPr txBox="1"/>
          <p:nvPr/>
        </p:nvSpPr>
        <p:spPr>
          <a:xfrm>
            <a:off x="5087620" y="1437640"/>
            <a:ext cx="2042160" cy="1323439"/>
          </a:xfrm>
          <a:prstGeom prst="rect">
            <a:avLst/>
          </a:prstGeom>
          <a:noFill/>
        </p:spPr>
        <p:txBody>
          <a:bodyPr wrap="square" rtlCol="0">
            <a:spAutoFit/>
          </a:bodyPr>
          <a:lstStyle/>
          <a:p>
            <a:pPr algn="ctr"/>
            <a:r>
              <a:rPr lang="en-US" altLang="zh-CN" sz="8000" b="1">
                <a:solidFill>
                  <a:srgbClr val="F69FB2"/>
                </a:solidFill>
                <a:latin typeface="Calibri" panose="020F0502020204030204" pitchFamily="34" charset="0"/>
                <a:cs typeface="Calibri" panose="020F0502020204030204" pitchFamily="34" charset="0"/>
                <a:sym typeface="+mn-lt"/>
              </a:rPr>
              <a:t>02</a:t>
            </a:r>
            <a:endParaRPr lang="zh-CN" altLang="en-US" sz="8000" b="1" dirty="0">
              <a:solidFill>
                <a:srgbClr val="F69FB2"/>
              </a:solidFill>
              <a:latin typeface="Calibri" panose="020F0502020204030204" pitchFamily="34" charset="0"/>
              <a:cs typeface="Calibri" panose="020F0502020204030204" pitchFamily="34" charset="0"/>
              <a:sym typeface="+mn-lt"/>
            </a:endParaRPr>
          </a:p>
        </p:txBody>
      </p:sp>
      <p:pic>
        <p:nvPicPr>
          <p:cNvPr id="20" name="图片 19"/>
          <p:cNvPicPr>
            <a:picLocks noChangeAspect="1"/>
          </p:cNvPicPr>
          <p:nvPr/>
        </p:nvPicPr>
        <p:blipFill rotWithShape="1">
          <a:blip r:embed="rId4" cstate="print">
            <a:extLst>
              <a:ext uri="{28A0092B-C50C-407E-A947-70E740481C1C}">
                <a14:useLocalDpi xmlns:a14="http://schemas.microsoft.com/office/drawing/2010/main" val="0"/>
              </a:ext>
            </a:extLst>
          </a:blip>
          <a:srcRect t="38033" b="24201"/>
          <a:stretch>
            <a:fillRect/>
          </a:stretch>
        </p:blipFill>
        <p:spPr>
          <a:xfrm>
            <a:off x="3875405" y="191135"/>
            <a:ext cx="5356225" cy="5843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4F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0" b="20"/>
          <a:stretch>
            <a:fillRect/>
          </a:stretch>
        </p:blipFill>
        <p:spPr/>
      </p:pic>
      <p:sp>
        <p:nvSpPr>
          <p:cNvPr id="14" name="矩形 13"/>
          <p:cNvSpPr/>
          <p:nvPr/>
        </p:nvSpPr>
        <p:spPr>
          <a:xfrm>
            <a:off x="0" y="-4883"/>
            <a:ext cx="12192000" cy="3771900"/>
          </a:xfrm>
          <a:prstGeom prst="rect">
            <a:avLst/>
          </a:prstGeom>
          <a:solidFill>
            <a:schemeClr val="accent2">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466725" y="461963"/>
            <a:ext cx="11258550" cy="59340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sp>
        <p:nvSpPr>
          <p:cNvPr id="26" name="任意多边形: 形状 25"/>
          <p:cNvSpPr/>
          <p:nvPr/>
        </p:nvSpPr>
        <p:spPr>
          <a:xfrm>
            <a:off x="9272164" y="4378976"/>
            <a:ext cx="4467225" cy="4467225"/>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FE083">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0" y="5684108"/>
            <a:ext cx="1173892" cy="1173892"/>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75315" y="-2086710"/>
            <a:ext cx="920685"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1981944" y="3936712"/>
            <a:ext cx="749588" cy="749588"/>
          </a:xfrm>
          <a:custGeom>
            <a:avLst/>
            <a:gdLst>
              <a:gd name="connsiteX0" fmla="*/ 586946 w 1173892"/>
              <a:gd name="connsiteY0" fmla="*/ 128716 h 1173892"/>
              <a:gd name="connsiteX1" fmla="*/ 128716 w 1173892"/>
              <a:gd name="connsiteY1" fmla="*/ 586946 h 1173892"/>
              <a:gd name="connsiteX2" fmla="*/ 586946 w 1173892"/>
              <a:gd name="connsiteY2" fmla="*/ 1045176 h 1173892"/>
              <a:gd name="connsiteX3" fmla="*/ 1045176 w 1173892"/>
              <a:gd name="connsiteY3" fmla="*/ 586946 h 1173892"/>
              <a:gd name="connsiteX4" fmla="*/ 586946 w 1173892"/>
              <a:gd name="connsiteY4" fmla="*/ 128716 h 1173892"/>
              <a:gd name="connsiteX5" fmla="*/ 586946 w 1173892"/>
              <a:gd name="connsiteY5" fmla="*/ 0 h 1173892"/>
              <a:gd name="connsiteX6" fmla="*/ 1173892 w 1173892"/>
              <a:gd name="connsiteY6" fmla="*/ 586946 h 1173892"/>
              <a:gd name="connsiteX7" fmla="*/ 586946 w 1173892"/>
              <a:gd name="connsiteY7" fmla="*/ 1173892 h 1173892"/>
              <a:gd name="connsiteX8" fmla="*/ 0 w 1173892"/>
              <a:gd name="connsiteY8" fmla="*/ 586946 h 1173892"/>
              <a:gd name="connsiteX9" fmla="*/ 586946 w 1173892"/>
              <a:gd name="connsiteY9" fmla="*/ 0 h 117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892" h="1173892">
                <a:moveTo>
                  <a:pt x="586946" y="128716"/>
                </a:moveTo>
                <a:cubicBezTo>
                  <a:pt x="333873" y="128716"/>
                  <a:pt x="128716" y="333873"/>
                  <a:pt x="128716" y="586946"/>
                </a:cubicBezTo>
                <a:cubicBezTo>
                  <a:pt x="128716" y="840019"/>
                  <a:pt x="333873" y="1045176"/>
                  <a:pt x="586946" y="1045176"/>
                </a:cubicBezTo>
                <a:cubicBezTo>
                  <a:pt x="840019" y="1045176"/>
                  <a:pt x="1045176" y="840019"/>
                  <a:pt x="1045176" y="586946"/>
                </a:cubicBezTo>
                <a:cubicBezTo>
                  <a:pt x="1045176" y="333873"/>
                  <a:pt x="840019" y="128716"/>
                  <a:pt x="586946" y="128716"/>
                </a:cubicBezTo>
                <a:close/>
                <a:moveTo>
                  <a:pt x="586946" y="0"/>
                </a:moveTo>
                <a:cubicBezTo>
                  <a:pt x="911107" y="0"/>
                  <a:pt x="1173892" y="262785"/>
                  <a:pt x="1173892" y="586946"/>
                </a:cubicBezTo>
                <a:cubicBezTo>
                  <a:pt x="1173892" y="911107"/>
                  <a:pt x="911107" y="1173892"/>
                  <a:pt x="586946" y="1173892"/>
                </a:cubicBezTo>
                <a:cubicBezTo>
                  <a:pt x="262785" y="1173892"/>
                  <a:pt x="0" y="911107"/>
                  <a:pt x="0" y="586946"/>
                </a:cubicBezTo>
                <a:cubicBezTo>
                  <a:pt x="0" y="262785"/>
                  <a:pt x="262785" y="0"/>
                  <a:pt x="586946" y="0"/>
                </a:cubicBezTo>
                <a:close/>
              </a:path>
            </a:pathLst>
          </a:custGeom>
          <a:solidFill>
            <a:srgbClr val="F69FB2">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hidden="1"/>
          <p:cNvPicPr>
            <a:picLocks noChangeAspect="1"/>
          </p:cNvPicPr>
          <p:nvPr/>
        </p:nvPicPr>
        <p:blipFill rotWithShape="1">
          <a:blip r:embed="rId7">
            <a:extLst>
              <a:ext uri="{28A0092B-C50C-407E-A947-70E740481C1C}">
                <a14:useLocalDpi xmlns:a14="http://schemas.microsoft.com/office/drawing/2010/main" val="0"/>
              </a:ext>
            </a:extLst>
          </a:blip>
          <a:srcRect t="38033" b="24201"/>
          <a:stretch>
            <a:fillRect/>
          </a:stretch>
        </p:blipFill>
        <p:spPr>
          <a:xfrm>
            <a:off x="2515682" y="-2421"/>
            <a:ext cx="6289758" cy="6860421"/>
          </a:xfrm>
          <a:prstGeom prst="rect">
            <a:avLst/>
          </a:prstGeom>
        </p:spPr>
      </p:pic>
      <p:sp>
        <p:nvSpPr>
          <p:cNvPr id="34" name="TextBox 12"/>
          <p:cNvSpPr txBox="1"/>
          <p:nvPr>
            <p:custDataLst>
              <p:tags r:id="rId1"/>
            </p:custDataLst>
          </p:nvPr>
        </p:nvSpPr>
        <p:spPr>
          <a:xfrm>
            <a:off x="1174115" y="842645"/>
            <a:ext cx="6402070" cy="645160"/>
          </a:xfrm>
          <a:prstGeom prst="rect">
            <a:avLst/>
          </a:prstGeom>
          <a:noFill/>
        </p:spPr>
        <p:txBody>
          <a:bodyPr wrap="square" rtlCol="0">
            <a:spAutoFit/>
          </a:bodyPr>
          <a:lstStyle/>
          <a:p>
            <a:r>
              <a:rPr lang="zh-CN" altLang="en-US" sz="3600" b="1" dirty="0">
                <a:solidFill>
                  <a:srgbClr val="F69FB2"/>
                </a:solidFill>
                <a:cs typeface="+mn-ea"/>
                <a:sym typeface="+mn-lt"/>
              </a:rPr>
              <a:t>防范思路</a:t>
            </a:r>
          </a:p>
        </p:txBody>
      </p:sp>
      <p:sp>
        <p:nvSpPr>
          <p:cNvPr id="44" name="TextBox 20"/>
          <p:cNvSpPr txBox="1"/>
          <p:nvPr/>
        </p:nvSpPr>
        <p:spPr>
          <a:xfrm>
            <a:off x="1493520" y="1936750"/>
            <a:ext cx="8969375" cy="1043305"/>
          </a:xfrm>
          <a:prstGeom prst="rect">
            <a:avLst/>
          </a:prstGeom>
          <a:noFill/>
        </p:spPr>
        <p:txBody>
          <a:bodyPr wrap="square" rtlCol="0">
            <a:noAutofit/>
          </a:bodyPr>
          <a:lstStyle/>
          <a:p>
            <a:r>
              <a:rPr lang="zh-CN" altLang="en-US" sz="2000">
                <a:solidFill>
                  <a:srgbClr val="5FA6AE"/>
                </a:solidFill>
                <a:latin typeface="Agency FB" panose="020B0503020202020204" charset="0"/>
                <a:cs typeface="+mn-ea"/>
                <a:sym typeface="+mn-lt"/>
              </a:rPr>
              <a:t> 我们要保护的对象是那些可以直接产生数据改变的服务，而对于读取数据的服</a:t>
            </a:r>
          </a:p>
          <a:p>
            <a:endParaRPr lang="zh-CN" altLang="en-US" sz="2000">
              <a:solidFill>
                <a:srgbClr val="5FA6AE"/>
              </a:solidFill>
              <a:latin typeface="Agency FB" panose="020B0503020202020204" charset="0"/>
              <a:cs typeface="+mn-ea"/>
              <a:sym typeface="+mn-lt"/>
            </a:endParaRPr>
          </a:p>
          <a:p>
            <a:r>
              <a:rPr lang="zh-CN" altLang="en-US" sz="2000">
                <a:solidFill>
                  <a:srgbClr val="5FA6AE"/>
                </a:solidFill>
                <a:latin typeface="Agency FB" panose="020B0503020202020204" charset="0"/>
                <a:cs typeface="+mn-ea"/>
                <a:sym typeface="+mn-lt"/>
              </a:rPr>
              <a:t>务，则不需要进行CSRF的保护。</a:t>
            </a:r>
          </a:p>
          <a:p>
            <a:endParaRPr spc="600" dirty="0">
              <a:effectLst>
                <a:outerShdw blurRad="38100" dist="19050" dir="2700000" algn="tl" rotWithShape="0">
                  <a:schemeClr val="dk1">
                    <a:alpha val="40000"/>
                  </a:schemeClr>
                </a:outerShdw>
              </a:effectLst>
              <a:cs typeface="Calibri" panose="020F0502020204030204" pitchFamily="34" charset="0"/>
              <a:sym typeface="+mn-lt"/>
            </a:endParaRPr>
          </a:p>
          <a:p>
            <a:endParaRPr spc="600" dirty="0">
              <a:effectLst>
                <a:outerShdw blurRad="38100" dist="19050" dir="2700000" algn="tl" rotWithShape="0">
                  <a:schemeClr val="dk1">
                    <a:alpha val="40000"/>
                  </a:schemeClr>
                </a:outerShdw>
              </a:effectLst>
              <a:cs typeface="Calibri" panose="020F0502020204030204" pitchFamily="34" charset="0"/>
              <a:sym typeface="+mn-lt"/>
            </a:endParaRPr>
          </a:p>
        </p:txBody>
      </p:sp>
      <p:sp>
        <p:nvSpPr>
          <p:cNvPr id="25" name="Shape 1954"/>
          <p:cNvSpPr/>
          <p:nvPr>
            <p:custDataLst>
              <p:tags r:id="rId2"/>
            </p:custDataLst>
          </p:nvPr>
        </p:nvSpPr>
        <p:spPr>
          <a:xfrm>
            <a:off x="1600200" y="3429000"/>
            <a:ext cx="9351645" cy="761365"/>
          </a:xfrm>
          <a:prstGeom prst="roundRect">
            <a:avLst>
              <a:gd name="adj" fmla="val 29245"/>
            </a:avLst>
          </a:prstGeom>
          <a:solidFill>
            <a:srgbClr val="F69FB2"/>
          </a:solidFill>
          <a:ln w="12700">
            <a:miter lim="400000"/>
          </a:ln>
        </p:spPr>
        <p:txBody>
          <a:bodyPr lIns="25400" tIns="25400" rIns="25400" bIns="25400" anchor="ctr"/>
          <a:lstStyle/>
          <a:p>
            <a:pPr algn="ctr" defTabSz="412750" hangingPunct="0">
              <a:defRPr sz="3200">
                <a:solidFill>
                  <a:srgbClr val="FFFFFF"/>
                </a:solidFill>
              </a:defRPr>
            </a:pPr>
            <a:r>
              <a:rPr sz="2000" spc="600" dirty="0">
                <a:effectLst>
                  <a:outerShdw blurRad="38100" dist="19050" dir="2700000" algn="tl" rotWithShape="0">
                    <a:schemeClr val="dk1">
                      <a:alpha val="40000"/>
                    </a:schemeClr>
                  </a:outerShdw>
                </a:effectLst>
                <a:cs typeface="Calibri" panose="020F0502020204030204" pitchFamily="34" charset="0"/>
                <a:sym typeface="+mn-lt"/>
              </a:rPr>
              <a:t>保护的关键，是在请求中放入黑客所不能伪造的信息</a:t>
            </a:r>
            <a:endParaRPr sz="2000" b="1" kern="0">
              <a:solidFill>
                <a:schemeClr val="bg1"/>
              </a:solidFill>
              <a:cs typeface="+mn-ea"/>
              <a:sym typeface="+mn-lt"/>
            </a:endParaRPr>
          </a:p>
        </p:txBody>
      </p:sp>
      <p:pic>
        <p:nvPicPr>
          <p:cNvPr id="39" name="图片 38"/>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rot="3220857">
            <a:off x="-1675561" y="-7873612"/>
            <a:ext cx="6289758" cy="1816552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KSO_WPP_MARK_KEY" val="53506da6-401b-42d5-a906-f727e035e113"/>
  <p:tag name="COMMONDATA" val="eyJoZGlkIjoiNWQwZjhkNzg4YjUwNTBmOTIzNjcxNmY2NDRjNDcwZD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3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5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0,&quot;width&quot;:709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m2lx4w1">
      <a:majorFont>
        <a:latin typeface="Agency FB"/>
        <a:ea typeface="微软雅黑"/>
        <a:cs typeface=""/>
      </a:majorFont>
      <a:minorFont>
        <a:latin typeface="Agency FB"/>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A346"/>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solidFill>
              <a:schemeClr val="tx1">
                <a:lumMod val="65000"/>
                <a:lumOff val="35000"/>
              </a:schemeClr>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1679</Words>
  <Application>Microsoft Office PowerPoint</Application>
  <PresentationFormat>宽屏</PresentationFormat>
  <Paragraphs>153</Paragraphs>
  <Slides>29</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微软雅黑</vt:lpstr>
      <vt:lpstr>微软雅黑 Light</vt:lpstr>
      <vt:lpstr>Agency FB</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CSD SJTU</cp:lastModifiedBy>
  <cp:revision>108</cp:revision>
  <dcterms:created xsi:type="dcterms:W3CDTF">2017-08-22T13:33:00Z</dcterms:created>
  <dcterms:modified xsi:type="dcterms:W3CDTF">2023-08-19T15:40:41Z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BB7BA1B549854CA4BBB66225F36CA4DD_12</vt:lpwstr>
  </property>
  <property fmtid="{D5CDD505-2E9C-101B-9397-08002B2CF9AE}" pid="3" name="KSOProductBuildVer">
    <vt:lpwstr>2052-11.1.0.14036</vt:lpwstr>
  </property>
</Properties>
</file>