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355" r:id="rId5"/>
    <p:sldId id="304" r:id="rId7"/>
    <p:sldId id="299" r:id="rId8"/>
    <p:sldId id="353" r:id="rId9"/>
    <p:sldId id="325" r:id="rId10"/>
    <p:sldId id="354" r:id="rId11"/>
    <p:sldId id="305" r:id="rId12"/>
    <p:sldId id="306" r:id="rId13"/>
    <p:sldId id="308" r:id="rId14"/>
    <p:sldId id="307" r:id="rId15"/>
    <p:sldId id="309" r:id="rId16"/>
    <p:sldId id="311" r:id="rId17"/>
    <p:sldId id="314" r:id="rId18"/>
    <p:sldId id="320" r:id="rId19"/>
    <p:sldId id="321" r:id="rId20"/>
    <p:sldId id="327" r:id="rId21"/>
    <p:sldId id="328" r:id="rId22"/>
    <p:sldId id="349" r:id="rId23"/>
    <p:sldId id="350" r:id="rId24"/>
    <p:sldId id="351" r:id="rId25"/>
    <p:sldId id="352" r:id="rId26"/>
    <p:sldId id="323" r:id="rId27"/>
    <p:sldId id="322" r:id="rId28"/>
    <p:sldId id="324" r:id="rId29"/>
    <p:sldId id="341" r:id="rId30"/>
    <p:sldId id="342" r:id="rId31"/>
    <p:sldId id="343" r:id="rId32"/>
    <p:sldId id="273" r:id="rId33"/>
    <p:sldId id="274" r:id="rId34"/>
    <p:sldId id="388" r:id="rId35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3333CC"/>
    <a:srgbClr val="A50021"/>
    <a:srgbClr val="990033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 autoAdjust="0"/>
    <p:restoredTop sz="81292" autoAdjust="0"/>
  </p:normalViewPr>
  <p:slideViewPr>
    <p:cSldViewPr>
      <p:cViewPr varScale="1">
        <p:scale>
          <a:sx n="105" d="100"/>
          <a:sy n="105" d="100"/>
        </p:scale>
        <p:origin x="24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430FFA9-89AA-49C0-BCB1-89AB658C7859}" type="datetimeFigureOut">
              <a:rPr lang="en-US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3BC647F-16EA-4453-BE48-5372BC82197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4" Type="http://schemas.openxmlformats.org/officeDocument/2006/relationships/hyperlink" Target="http://en.wikipedia.org/wiki/John_Mauchly" TargetMode="External"/><Relationship Id="rId3" Type="http://schemas.openxmlformats.org/officeDocument/2006/relationships/hyperlink" Target="http://en.wikipedia.org/wiki/J._Presper_Eckert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6" Type="http://schemas.openxmlformats.org/officeDocument/2006/relationships/hyperlink" Target="http://en.wikipedia.org/wiki/Gordon_Moore" TargetMode="External"/><Relationship Id="rId5" Type="http://schemas.openxmlformats.org/officeDocument/2006/relationships/hyperlink" Target="http://en.wikipedia.org/wiki/Integrated_circuit" TargetMode="External"/><Relationship Id="rId4" Type="http://schemas.openxmlformats.org/officeDocument/2006/relationships/hyperlink" Target="http://en.wikipedia.org/wiki/Transistor" TargetMode="External"/><Relationship Id="rId3" Type="http://schemas.openxmlformats.org/officeDocument/2006/relationships/hyperlink" Target="http://en.wikipedia.org/wiki/History_of_computing_hardware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C97659-6C04-48EA-B305-2919BD7837F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3F7174-B5CE-4698-942E-9D9643AE1D32}" type="datetime1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0723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9C2066-EAD7-4429-8E04-0535B5AC5019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zh-CN" altLang="en-US"/>
              <a:t>单总线分解为地址总线、数据总线和控制总线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4BDABE-8A85-4142-A3E5-2F8F594E1655}" type="datetime1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277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CC4124-E82E-409F-AAA6-E103386CCD6C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en-US" altLang="zh-CN"/>
              <a:t>CPU-</a:t>
            </a:r>
            <a:r>
              <a:rPr lang="zh-CN" altLang="en-US"/>
              <a:t>存储器总线</a:t>
            </a:r>
            <a:endParaRPr lang="zh-CN" altLang="en-US"/>
          </a:p>
          <a:p>
            <a:pPr eaLnBrk="1" hangingPunct="1"/>
            <a:r>
              <a:rPr lang="en-US" altLang="zh-CN"/>
              <a:t>CPU-I/O</a:t>
            </a:r>
            <a:r>
              <a:rPr lang="zh-CN" altLang="en-US"/>
              <a:t>总线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C7DD7C-3902-4142-BC26-F3DD6FD26ABD}" type="datetime1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4819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230E39-8C53-4210-A637-D3BE843E3E1D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zh-CN" altLang="en-US"/>
              <a:t>主存也与</a:t>
            </a:r>
            <a:r>
              <a:rPr lang="en-US" altLang="zh-CN"/>
              <a:t>I/O</a:t>
            </a:r>
            <a:r>
              <a:rPr lang="zh-CN" altLang="en-US"/>
              <a:t>总线连接</a:t>
            </a:r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It is about how memory and I/O are associated with addresses.</a:t>
            </a:r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EAFC0E-0C03-4D72-BDBC-5B8CA9EC83B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Whether the CPU is aware of the type of object being accessed.</a:t>
            </a: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7B2F52-43F8-44DF-BD3D-284462B9A7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AA517-9BFD-43DF-9125-F9B2D3E04A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22ECC7-770A-4B4A-9751-032C5906221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Derived from a 1945 computer architecture description by John von Neumann and others.</a:t>
            </a:r>
            <a:endParaRPr lang="en-US" altLang="zh-CN"/>
          </a:p>
          <a:p>
            <a:r>
              <a:rPr lang="en-US" altLang="zh-CN"/>
              <a:t>Q: How did he get this idea?</a:t>
            </a:r>
            <a:endParaRPr lang="en-US" altLang="zh-CN"/>
          </a:p>
          <a:p>
            <a:r>
              <a:rPr lang="en-US" altLang="zh-CN"/>
              <a:t>A: From Alan Turing’s paper of 1936 in which he described a hypothetical machine called “universal computing machine”(now known as the “universal Turing machine”). Turing was a PHD student at the Institute for Advanced Study in Princeton during 1936-1937. von Neumann was involved in Manhattan Project which require huge amounts of calculation. This drew him to the design of stored-program computer, the EDVAC, together with </a:t>
            </a:r>
            <a:r>
              <a:rPr lang="en-US" altLang="zh-CN">
                <a:hlinkClick r:id="rId3" tooltip="J. Presper Eckert"/>
              </a:rPr>
              <a:t>J. Presper Eckert</a:t>
            </a:r>
            <a:r>
              <a:rPr lang="en-US" altLang="zh-CN"/>
              <a:t> and </a:t>
            </a:r>
            <a:r>
              <a:rPr lang="en-US" altLang="zh-CN">
                <a:hlinkClick r:id="rId4" tooltip="John Mauchly"/>
              </a:rPr>
              <a:t>John Mauchly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8C61EF-0773-41A8-AEED-6F6DB7928AAE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Both Von Neumann architecture (or Princeton architecture) and Harvard architecture are stored-program computers.</a:t>
            </a:r>
            <a:endParaRPr lang="en-US" altLang="zh-CN"/>
          </a:p>
          <a:p>
            <a:r>
              <a:rPr lang="en-US" altLang="zh-CN"/>
              <a:t>Q:What’s the problem with the Princeton architecture?</a:t>
            </a:r>
            <a:endParaRPr lang="en-US" altLang="zh-CN"/>
          </a:p>
          <a:p>
            <a:r>
              <a:rPr lang="en-US" altLang="zh-CN"/>
              <a:t>A:an instruction fetch and a data operation cannot occur at the same time because they share a common bus (which is referred to as the Von Neumann bottleneck and limits the performance of the system)</a:t>
            </a:r>
            <a:endParaRPr lang="en-US" altLang="zh-CN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205BD8-331F-4FE7-9A9D-95D62FB2AB37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 dirty="0"/>
              <a:t>Moore’s law is the observation that over the </a:t>
            </a:r>
            <a:r>
              <a:rPr lang="en-US" altLang="zh-CN" dirty="0">
                <a:hlinkClick r:id="rId3" tooltip="History of computing hardware"/>
              </a:rPr>
              <a:t>history of computing hardware</a:t>
            </a:r>
            <a:r>
              <a:rPr lang="en-US" altLang="zh-CN" dirty="0"/>
              <a:t>, the number of </a:t>
            </a:r>
            <a:r>
              <a:rPr lang="en-US" altLang="zh-CN" dirty="0">
                <a:hlinkClick r:id="rId4" tooltip="Transistor"/>
              </a:rPr>
              <a:t>transistors</a:t>
            </a:r>
            <a:r>
              <a:rPr lang="en-US" altLang="zh-CN" dirty="0"/>
              <a:t> on </a:t>
            </a:r>
            <a:r>
              <a:rPr lang="en-US" altLang="zh-CN" dirty="0">
                <a:hlinkClick r:id="rId5" tooltip="Integrated circuit"/>
              </a:rPr>
              <a:t>integrated circuits</a:t>
            </a:r>
            <a:r>
              <a:rPr lang="en-US" altLang="zh-CN" dirty="0"/>
              <a:t> doubles approximately every two years. The law is named after Intel co-founder </a:t>
            </a:r>
            <a:r>
              <a:rPr lang="en-US" altLang="zh-CN" dirty="0">
                <a:hlinkClick r:id="rId6" tooltip="Gordon Moore"/>
              </a:rPr>
              <a:t>Gordon E. Moore</a:t>
            </a:r>
            <a:r>
              <a:rPr lang="en-US" altLang="zh-CN" dirty="0"/>
              <a:t>, who described the trend in his 1965 paper.</a:t>
            </a: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740E23-D71F-411C-B86D-2B3084920AF8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Why hierarchy? What is its goal? Why does it work?</a:t>
            </a:r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A6879A-7ABD-4A43-BCA1-81CE29EEBE3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Q:Why binary?</a:t>
            </a:r>
            <a:endParaRPr lang="en-US" altLang="zh-CN"/>
          </a:p>
          <a:p>
            <a:r>
              <a:rPr lang="en-US" altLang="zh-CN"/>
              <a:t>A:it is a electronic computer and it is natural to use high and low voltages to represent data.</a:t>
            </a:r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7FD402-6D8E-4437-B19F-E9721F861FFF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09FE15-2D73-4311-ABDD-224E372B0134}" type="datetime1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3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A5EF5B-CCA0-457A-BBD2-5B125B8103A6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zh-CN" altLang="en-US"/>
              <a:t>不同字长存储器的地址安排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 altLang="zh-CN"/>
              <a:t>16</a:t>
            </a:r>
            <a:r>
              <a:rPr lang="zh-CN" altLang="en-US"/>
              <a:t>位时同一行两个字节地址的最低</a:t>
            </a:r>
            <a:r>
              <a:rPr lang="en-US" altLang="zh-CN"/>
              <a:t>1</a:t>
            </a:r>
            <a:r>
              <a:rPr lang="zh-CN" altLang="en-US"/>
              <a:t>位不同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 altLang="zh-CN"/>
              <a:t>32</a:t>
            </a:r>
            <a:r>
              <a:rPr lang="zh-CN" altLang="en-US"/>
              <a:t>位时同一行</a:t>
            </a:r>
            <a:r>
              <a:rPr lang="en-US" altLang="zh-CN"/>
              <a:t>4</a:t>
            </a:r>
            <a:r>
              <a:rPr lang="zh-CN" altLang="en-US"/>
              <a:t>个字节地址的最低</a:t>
            </a:r>
            <a:r>
              <a:rPr lang="en-US" altLang="zh-CN"/>
              <a:t>2</a:t>
            </a:r>
            <a:r>
              <a:rPr lang="zh-CN" altLang="en-US"/>
              <a:t>位不同</a:t>
            </a:r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615E8C6-B0D8-4A74-8A6A-1C3E5BFC27F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06013-7445-4086-91F4-C08144A1A71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DA5C9-C61B-40B2-A7A5-F53FD6FFF3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8A31C-A9AB-4D17-96BC-2A0D09D4841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 algn="l"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8770C5E7-D149-45D8-989E-ED1E3059E42C}" type="slidenum">
              <a:rPr lang="en-US"/>
            </a:fld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3AF00-B977-4AEE-AE6F-7C9236E06D48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98E62-D034-416B-80F8-4AAF04F2E4D3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785BF-F08B-40BC-BDD8-61D21D68FFBF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776F0-8F84-40AB-9CFF-8D7D04002512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53A82-7A3C-4431-BA09-F289FBF176FF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98A7-EECC-47FF-856C-730D6DC1E434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0300F-4C43-4C23-BDED-9F386F131659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1D7BC-F488-4C9B-858F-87EF1BACCA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CA9D8-6300-49FD-81F7-D8C3C4B66E38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4469E-91CE-478E-BBDA-FCEF38B756B4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B6271-D5C6-4E54-82E6-F277D8F1C0EF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867BE-37F0-4777-8748-7C7852F0F8A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9F634-3533-4BC3-836B-F8843E6C22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43308-98FD-4405-A37D-50E0A14893D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2FB4C-229D-4E88-96B0-0C387FB2B6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B4624-E55A-45E5-8D6F-C3AB378868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87AB1-0564-4C3B-91BD-C3EB4ED419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21322-81CE-4408-AB34-4ADF348E89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633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9BDA830-1EFB-4DF6-8FDF-E5C23B7B4218}" type="slidenum">
              <a:rPr lang="en-US" altLang="zh-CN"/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10668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248E0687-AE31-4E75-BE0D-D00E22E278B0}" type="slidenum">
              <a:rPr lang="en-US" smtClean="0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5.w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9" Type="http://schemas.openxmlformats.org/officeDocument/2006/relationships/notesSlide" Target="../notesSlides/notesSlide2.xml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6.png"/><Relationship Id="rId15" Type="http://schemas.openxmlformats.org/officeDocument/2006/relationships/oleObject" Target="../embeddings/oleObject1.bin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jpeg"/><Relationship Id="rId11" Type="http://schemas.openxmlformats.org/officeDocument/2006/relationships/image" Target="../media/image12.png"/><Relationship Id="rId10" Type="http://schemas.openxmlformats.org/officeDocument/2006/relationships/image" Target="../media/image11.jpe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oc.sjtu.edu.cn/" TargetMode="Externa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hyperlink" Target="file:///upload.wikimedia.org/wikipedia/commons/3/3f/Harvard_architecture.svg" TargetMode="Externa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295400"/>
            <a:ext cx="8153400" cy="30480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A50021"/>
                </a:solidFill>
              </a:rPr>
              <a:t>Lecture 01: Introduction to </a:t>
            </a:r>
            <a:br>
              <a:rPr lang="en-US" altLang="zh-CN" sz="3200" b="1">
                <a:solidFill>
                  <a:srgbClr val="A50021"/>
                </a:solidFill>
              </a:rPr>
            </a:br>
            <a:r>
              <a:rPr lang="en-US" altLang="zh-CN" sz="3200" b="1">
                <a:solidFill>
                  <a:srgbClr val="A50021"/>
                </a:solidFill>
              </a:rPr>
              <a:t>Microcomputer &amp; Embedded Systems</a:t>
            </a:r>
            <a:endParaRPr lang="en-US" altLang="zh-CN" sz="3200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Microcomputer System</a:t>
            </a:r>
            <a:endParaRPr lang="en-US" altLang="zh-CN">
              <a:solidFill>
                <a:srgbClr val="A50021"/>
              </a:solidFill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Microcomputer</a:t>
            </a:r>
            <a:endParaRPr lang="en-US" altLang="zh-CN"/>
          </a:p>
          <a:p>
            <a:pPr eaLnBrk="1" hangingPunct="1"/>
            <a:r>
              <a:rPr lang="en-US" altLang="zh-CN"/>
              <a:t>Peripheral I/O devices</a:t>
            </a:r>
            <a:endParaRPr lang="en-US" altLang="zh-CN"/>
          </a:p>
          <a:p>
            <a:pPr eaLnBrk="1" hangingPunct="1"/>
            <a:r>
              <a:rPr lang="en-US" altLang="zh-CN"/>
              <a:t>Software</a:t>
            </a:r>
            <a:endParaRPr lang="en-US" altLang="zh-CN"/>
          </a:p>
          <a:p>
            <a:pPr lvl="1" eaLnBrk="1" hangingPunct="1"/>
            <a:r>
              <a:rPr lang="en-US" altLang="zh-CN"/>
              <a:t>System software</a:t>
            </a:r>
            <a:endParaRPr lang="en-US" altLang="zh-CN"/>
          </a:p>
          <a:p>
            <a:pPr lvl="2" eaLnBrk="1" hangingPunct="1"/>
            <a:r>
              <a:rPr lang="en-US" altLang="zh-CN"/>
              <a:t>e.g., OS, compilers, drivers</a:t>
            </a:r>
            <a:endParaRPr lang="en-US" altLang="zh-CN"/>
          </a:p>
          <a:p>
            <a:pPr lvl="1" eaLnBrk="1" hangingPunct="1"/>
            <a:r>
              <a:rPr lang="en-US" altLang="zh-CN"/>
              <a:t>Application software</a:t>
            </a:r>
            <a:endParaRPr lang="en-US" altLang="zh-CN"/>
          </a:p>
          <a:p>
            <a:pPr lvl="2" eaLnBrk="1" hangingPunct="1"/>
            <a:r>
              <a:rPr lang="en-US" altLang="zh-CN"/>
              <a:t>e.g. Word, MatLab, Media player, Latex…</a:t>
            </a:r>
            <a:endParaRPr lang="en-US" altLang="zh-CN"/>
          </a:p>
        </p:txBody>
      </p:sp>
      <p:pic>
        <p:nvPicPr>
          <p:cNvPr id="15364" name="Picture 6" descr="10269370_99991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47800"/>
            <a:ext cx="34671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Microcomputer System Structure </a:t>
            </a:r>
            <a:endParaRPr lang="en-US" altLang="zh-CN"/>
          </a:p>
        </p:txBody>
      </p:sp>
      <p:graphicFrame>
        <p:nvGraphicFramePr>
          <p:cNvPr id="16387" name="Object 2"/>
          <p:cNvGraphicFramePr>
            <a:graphicFrameLocks noChangeAspect="1"/>
          </p:cNvGraphicFramePr>
          <p:nvPr/>
        </p:nvGraphicFramePr>
        <p:xfrm>
          <a:off x="1066800" y="1524000"/>
          <a:ext cx="7121525" cy="469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Picture" r:id="rId1" imgW="4800600" imgH="3162300" progId="Word.Picture.8">
                  <p:embed/>
                </p:oleObj>
              </mc:Choice>
              <mc:Fallback>
                <p:oleObj name="Picture" r:id="rId1" imgW="4800600" imgH="31623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0"/>
                        <a:ext cx="7121525" cy="469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Hardware: CPU (1) - ALU</a:t>
            </a:r>
            <a:endParaRPr lang="en-US" altLang="zh-CN">
              <a:solidFill>
                <a:srgbClr val="A50021"/>
              </a:solidFill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Arithmetic Logic Unit (ALU)</a:t>
            </a:r>
            <a:endParaRPr lang="en-US" altLang="zh-CN" sz="2400" dirty="0"/>
          </a:p>
          <a:p>
            <a:pPr lvl="1" eaLnBrk="1" hangingPunct="1"/>
            <a:r>
              <a:rPr lang="en-US" altLang="zh-CN" sz="2000" dirty="0">
                <a:solidFill>
                  <a:srgbClr val="333399"/>
                </a:solidFill>
              </a:rPr>
              <a:t>Arithmetic functions: </a:t>
            </a:r>
            <a:r>
              <a:rPr lang="en-US" altLang="zh-CN" sz="2000" dirty="0"/>
              <a:t>add, subtract, multiply and divide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>
                <a:solidFill>
                  <a:srgbClr val="333399"/>
                </a:solidFill>
              </a:rPr>
              <a:t>Logic functions: </a:t>
            </a:r>
            <a:r>
              <a:rPr lang="en-US" altLang="zh-CN" sz="2000" dirty="0"/>
              <a:t>AND, OR, and NOT</a:t>
            </a:r>
            <a:endParaRPr lang="en-US" altLang="zh-CN" sz="2000" dirty="0"/>
          </a:p>
          <a:p>
            <a:pPr eaLnBrk="1" hangingPunct="1"/>
            <a:r>
              <a:rPr lang="en-US" altLang="zh-CN" sz="2400" dirty="0"/>
              <a:t>ALU is a multifunctional calculator</a:t>
            </a:r>
            <a:endParaRPr lang="en-US" altLang="zh-CN" sz="2400" dirty="0"/>
          </a:p>
          <a:p>
            <a:pPr lvl="1" eaLnBrk="1" hangingPunct="1"/>
            <a:r>
              <a:rPr lang="en-US" altLang="zh-CN" sz="2000" dirty="0"/>
              <a:t>What specific calculation will be taken depends on the particular control signal</a:t>
            </a:r>
            <a:endParaRPr lang="en-US" altLang="zh-CN" sz="2000" dirty="0"/>
          </a:p>
          <a:p>
            <a:pPr eaLnBrk="1" hangingPunct="1"/>
            <a:r>
              <a:rPr lang="en-US" altLang="zh-CN" sz="2400" dirty="0"/>
              <a:t>Two inputs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Calculation result can be temporarily stored in one of the </a:t>
            </a:r>
            <a:r>
              <a:rPr lang="en-US" altLang="zh-CN" sz="2400" i="1" dirty="0">
                <a:solidFill>
                  <a:srgbClr val="FF0000"/>
                </a:solidFill>
              </a:rPr>
              <a:t>registers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lvl="1"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7086600" y="2590800"/>
            <a:ext cx="1728788" cy="647700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rgbClr val="FF33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7591425" y="1870075"/>
            <a:ext cx="0" cy="7207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8383588" y="1870075"/>
            <a:ext cx="0" cy="7207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7951788" y="3238500"/>
            <a:ext cx="0" cy="9366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670800" y="2754313"/>
            <a:ext cx="939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99"/>
                </a:solidFill>
              </a:rPr>
              <a:t>ALU</a:t>
            </a:r>
            <a:endParaRPr lang="en-US" altLang="zh-CN" sz="1800" b="1">
              <a:solidFill>
                <a:srgbClr val="003399"/>
              </a:solidFill>
            </a:endParaRP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7159625" y="41021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solidFill>
                  <a:schemeClr val="bg2"/>
                </a:solidFill>
              </a:rPr>
              <a:t>      </a:t>
            </a:r>
            <a:r>
              <a:rPr lang="en-US" altLang="zh-CN" sz="1800" b="1">
                <a:solidFill>
                  <a:schemeClr val="bg2"/>
                </a:solidFill>
              </a:rPr>
              <a:t>results</a:t>
            </a:r>
            <a:endParaRPr lang="zh-CN" altLang="en-US" sz="1800" b="1">
              <a:solidFill>
                <a:schemeClr val="bg2"/>
              </a:solidFill>
            </a:endParaRP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6705600" y="2971800"/>
            <a:ext cx="579438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Text Box 9"/>
          <p:cNvSpPr txBox="1">
            <a:spLocks noChangeArrowheads="1"/>
          </p:cNvSpPr>
          <p:nvPr/>
        </p:nvSpPr>
        <p:spPr bwMode="auto">
          <a:xfrm>
            <a:off x="5791200" y="2667000"/>
            <a:ext cx="99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</a:rPr>
              <a:t>control</a:t>
            </a:r>
            <a:endParaRPr lang="en-US" altLang="zh-CN" sz="1800" b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</a:rPr>
              <a:t> signal</a:t>
            </a:r>
            <a:endParaRPr lang="zh-CN" altLang="en-US" sz="1800" b="1">
              <a:solidFill>
                <a:schemeClr val="bg2"/>
              </a:solidFill>
            </a:endParaRPr>
          </a:p>
        </p:txBody>
      </p:sp>
      <p:sp>
        <p:nvSpPr>
          <p:cNvPr id="17420" name="Text Box 9"/>
          <p:cNvSpPr txBox="1">
            <a:spLocks noChangeArrowheads="1"/>
          </p:cNvSpPr>
          <p:nvPr/>
        </p:nvSpPr>
        <p:spPr bwMode="auto">
          <a:xfrm>
            <a:off x="6705600" y="15240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solidFill>
                  <a:schemeClr val="bg2"/>
                </a:solidFill>
              </a:rPr>
              <a:t>      </a:t>
            </a:r>
            <a:r>
              <a:rPr lang="en-US" altLang="zh-CN" sz="1800" b="1">
                <a:solidFill>
                  <a:schemeClr val="bg2"/>
                </a:solidFill>
              </a:rPr>
              <a:t>Input</a:t>
            </a:r>
            <a:endParaRPr lang="zh-CN" altLang="en-US" sz="1800" b="1">
              <a:solidFill>
                <a:schemeClr val="bg2"/>
              </a:solidFill>
            </a:endParaRPr>
          </a:p>
        </p:txBody>
      </p:sp>
      <p:sp>
        <p:nvSpPr>
          <p:cNvPr id="17421" name="Text Box 9"/>
          <p:cNvSpPr txBox="1">
            <a:spLocks noChangeArrowheads="1"/>
          </p:cNvSpPr>
          <p:nvPr/>
        </p:nvSpPr>
        <p:spPr bwMode="auto">
          <a:xfrm>
            <a:off x="7696200" y="15240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solidFill>
                  <a:schemeClr val="bg2"/>
                </a:solidFill>
              </a:rPr>
              <a:t>      </a:t>
            </a:r>
            <a:r>
              <a:rPr lang="en-US" altLang="zh-CN" sz="1800" b="1">
                <a:solidFill>
                  <a:schemeClr val="bg2"/>
                </a:solidFill>
              </a:rPr>
              <a:t>Input</a:t>
            </a:r>
            <a:endParaRPr lang="zh-CN" altLang="en-US" sz="1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Hardware: CPU (2) - CU</a:t>
            </a:r>
            <a:endParaRPr lang="en-US" altLang="zh-CN">
              <a:solidFill>
                <a:srgbClr val="A50021"/>
              </a:solidFill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Control Unit works under </a:t>
            </a:r>
            <a:r>
              <a:rPr lang="en-US" altLang="zh-CN" sz="2800" i="1" dirty="0">
                <a:solidFill>
                  <a:srgbClr val="7030A0"/>
                </a:solidFill>
              </a:rPr>
              <a:t>instructions </a:t>
            </a:r>
            <a:r>
              <a:rPr lang="zh-CN" altLang="en-US" sz="2800" b="1" i="1" dirty="0">
                <a:solidFill>
                  <a:srgbClr val="7030A0"/>
                </a:solidFill>
              </a:rPr>
              <a:t>指令</a:t>
            </a:r>
            <a:endParaRPr lang="en-US" altLang="zh-CN" sz="2800" b="1" i="1" dirty="0">
              <a:solidFill>
                <a:srgbClr val="7030A0"/>
              </a:solidFill>
            </a:endParaRPr>
          </a:p>
          <a:p>
            <a:pPr eaLnBrk="1" hangingPunct="1"/>
            <a:r>
              <a:rPr lang="en-US" altLang="zh-CN" sz="2800" dirty="0"/>
              <a:t>An instruction is a pre-defined code which defines a specific operation, processing and exchanging information among CPU, memory and I/O devices.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CU contains an </a:t>
            </a:r>
            <a:r>
              <a:rPr lang="en-US" altLang="zh-CN" sz="2800" i="1" dirty="0">
                <a:solidFill>
                  <a:srgbClr val="7030A0"/>
                </a:solidFill>
              </a:rPr>
              <a:t>instruction decoder </a:t>
            </a:r>
            <a:r>
              <a:rPr lang="zh-CN" altLang="en-US" sz="2800" b="1" i="1" dirty="0">
                <a:solidFill>
                  <a:srgbClr val="7030A0"/>
                </a:solidFill>
              </a:rPr>
              <a:t>指令解码器</a:t>
            </a:r>
            <a:endParaRPr lang="en-US" altLang="zh-CN" sz="2800" b="1" i="1" dirty="0">
              <a:solidFill>
                <a:srgbClr val="7030A0"/>
              </a:solidFill>
            </a:endParaRPr>
          </a:p>
          <a:p>
            <a:pPr lvl="1" eaLnBrk="1" hangingPunct="1"/>
            <a:r>
              <a:rPr lang="en-US" altLang="zh-CN" sz="2400" dirty="0"/>
              <a:t>decodes an instruction and generates all control signals, coordinating all activities within the computer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CU contains a </a:t>
            </a:r>
            <a:r>
              <a:rPr lang="en-US" altLang="zh-CN" sz="2800" i="1" dirty="0">
                <a:solidFill>
                  <a:srgbClr val="7030A0"/>
                </a:solidFill>
              </a:rPr>
              <a:t>program counter </a:t>
            </a:r>
            <a:r>
              <a:rPr lang="zh-CN" altLang="en-US" sz="2800" b="1" i="1" dirty="0">
                <a:solidFill>
                  <a:srgbClr val="7030A0"/>
                </a:solidFill>
              </a:rPr>
              <a:t>程序计数器</a:t>
            </a:r>
            <a:endParaRPr lang="en-US" altLang="zh-CN" sz="2800" b="1" dirty="0"/>
          </a:p>
          <a:p>
            <a:pPr lvl="1" eaLnBrk="1" hangingPunct="1"/>
            <a:r>
              <a:rPr lang="en-US" altLang="zh-CN" sz="2400" dirty="0"/>
              <a:t>points to the address of the next instruction to be executed</a:t>
            </a:r>
            <a:endParaRPr lang="en-US" altLang="zh-CN" sz="2400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z="4000">
                <a:solidFill>
                  <a:srgbClr val="A50021"/>
                </a:solidFill>
              </a:rPr>
              <a:t>Hardware: CPU (3) – Instruction Set</a:t>
            </a:r>
            <a:endParaRPr lang="en-US" altLang="zh-CN" sz="4000">
              <a:solidFill>
                <a:srgbClr val="A50021"/>
              </a:solidFill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rgbClr val="333399"/>
                </a:solidFill>
              </a:rPr>
              <a:t>The instruction set </a:t>
            </a:r>
            <a:r>
              <a:rPr lang="zh-CN" altLang="en-US" sz="2400" b="1" dirty="0">
                <a:solidFill>
                  <a:srgbClr val="333399"/>
                </a:solidFill>
              </a:rPr>
              <a:t>指令集</a:t>
            </a:r>
            <a:endParaRPr lang="en-US" altLang="zh-CN" sz="2400" b="1" dirty="0">
              <a:solidFill>
                <a:srgbClr val="333399"/>
              </a:solidFill>
            </a:endParaRPr>
          </a:p>
          <a:p>
            <a:pPr lvl="1" eaLnBrk="1" hangingPunct="1"/>
            <a:r>
              <a:rPr lang="en-US" altLang="zh-CN" sz="1800" dirty="0"/>
              <a:t>All recognizable instructions by the instruction decoder</a:t>
            </a:r>
            <a:endParaRPr lang="en-US" altLang="zh-CN" sz="1800" dirty="0"/>
          </a:p>
          <a:p>
            <a:pPr eaLnBrk="1" hangingPunct="1"/>
            <a:r>
              <a:rPr lang="en-US" altLang="zh-CN" sz="2200" dirty="0">
                <a:solidFill>
                  <a:srgbClr val="333399"/>
                </a:solidFill>
              </a:rPr>
              <a:t>CISC (Complex Instruction Set Computers)</a:t>
            </a:r>
            <a:endParaRPr lang="en-US" altLang="zh-CN" sz="2200" dirty="0">
              <a:solidFill>
                <a:srgbClr val="333399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Variable instruction length (1 </a:t>
            </a:r>
            <a:r>
              <a:rPr lang="en-US" altLang="zh-CN" sz="1800" b="1" dirty="0">
                <a:solidFill>
                  <a:srgbClr val="FF0000"/>
                </a:solidFill>
              </a:rPr>
              <a:t>word-</a:t>
            </a:r>
            <a:r>
              <a:rPr lang="en-US" altLang="zh-CN" sz="1800" dirty="0"/>
              <a:t> </a:t>
            </a:r>
            <a:r>
              <a:rPr lang="en-US" altLang="zh-CN" sz="1800" i="1" dirty="0"/>
              <a:t>n</a:t>
            </a:r>
            <a:r>
              <a:rPr lang="en-US" altLang="zh-CN" sz="1800" dirty="0"/>
              <a:t> words) 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Variable execution time of different format instructions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More instruction formats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Upwardly compatible (new instruction set contains earlier generation’s instructions) </a:t>
            </a:r>
            <a:endParaRPr lang="en-US" altLang="zh-CN" sz="1800" dirty="0"/>
          </a:p>
          <a:p>
            <a:pPr lvl="1" eaLnBrk="1" hangingPunct="1"/>
            <a:r>
              <a:rPr lang="en-US" altLang="zh-CN" sz="1800" dirty="0"/>
              <a:t>e.g., 80x86 family has more than 3000 instructions</a:t>
            </a:r>
            <a:endParaRPr lang="en-US" altLang="zh-CN" sz="1800" dirty="0"/>
          </a:p>
          <a:p>
            <a:pPr eaLnBrk="1" hangingPunct="1"/>
            <a:r>
              <a:rPr lang="en-US" altLang="zh-CN" sz="2200" dirty="0">
                <a:solidFill>
                  <a:srgbClr val="333399"/>
                </a:solidFill>
              </a:rPr>
              <a:t>RISC (Reduced Instruction Set Computers) </a:t>
            </a:r>
            <a:endParaRPr lang="en-US" altLang="zh-CN" sz="2200" dirty="0">
              <a:solidFill>
                <a:srgbClr val="333399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Fixed size (1 word)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Fixed time for all instructions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Easy to </a:t>
            </a:r>
            <a:r>
              <a:rPr lang="en-US" altLang="zh-CN" sz="1800" b="1" dirty="0">
                <a:solidFill>
                  <a:srgbClr val="FF0000"/>
                </a:solidFill>
              </a:rPr>
              <a:t>pipeline</a:t>
            </a:r>
            <a:r>
              <a:rPr lang="en-US" altLang="zh-CN" sz="1800" dirty="0"/>
              <a:t> the RISC instructions (fast)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Fewer formats (simple hardware, shorter design cycle)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e.g., PowerPC, MIPS, ARM, PIC’s MCU</a:t>
            </a:r>
            <a:endParaRPr lang="en-US" altLang="zh-CN" sz="1800" dirty="0"/>
          </a:p>
        </p:txBody>
      </p:sp>
      <p:pic>
        <p:nvPicPr>
          <p:cNvPr id="19460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6764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4958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Hardware: Memory</a:t>
            </a:r>
            <a:endParaRPr lang="en-US" altLang="zh-CN">
              <a:solidFill>
                <a:srgbClr val="A50021"/>
              </a:solidFill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381000" y="4541838"/>
            <a:ext cx="8229600" cy="2011362"/>
          </a:xfrm>
        </p:spPr>
        <p:txBody>
          <a:bodyPr/>
          <a:lstStyle/>
          <a:p>
            <a:pPr eaLnBrk="1" hangingPunct="1"/>
            <a:r>
              <a:rPr lang="en-US" altLang="zh-CN" sz="2800"/>
              <a:t>Memory </a:t>
            </a:r>
            <a:r>
              <a:rPr lang="en-US" altLang="zh-CN" sz="2800" b="1">
                <a:solidFill>
                  <a:srgbClr val="FF0000"/>
                </a:solidFill>
              </a:rPr>
              <a:t>hierarchy</a:t>
            </a:r>
            <a:endParaRPr lang="en-US" altLang="zh-CN" sz="2800" b="1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000" i="1"/>
              <a:t>Registers</a:t>
            </a:r>
            <a:endParaRPr lang="en-US" altLang="zh-CN" sz="2000" i="1"/>
          </a:p>
          <a:p>
            <a:pPr lvl="1" eaLnBrk="1" hangingPunct="1"/>
            <a:r>
              <a:rPr lang="en-US" altLang="zh-CN" sz="2000" i="1"/>
              <a:t>Cache</a:t>
            </a:r>
            <a:endParaRPr lang="en-US" altLang="zh-CN" sz="2000" i="1"/>
          </a:p>
          <a:p>
            <a:pPr lvl="1" eaLnBrk="1" hangingPunct="1"/>
            <a:r>
              <a:rPr lang="en-US" altLang="zh-CN" sz="2000" i="1"/>
              <a:t>Primary memory: ROM, RAM</a:t>
            </a:r>
            <a:endParaRPr lang="en-US" altLang="zh-CN" sz="2000" i="1"/>
          </a:p>
          <a:p>
            <a:pPr lvl="1" eaLnBrk="1" hangingPunct="1"/>
            <a:r>
              <a:rPr lang="en-US" altLang="zh-CN" sz="2000" i="1"/>
              <a:t>Secondary memory: magnetic disk, optical memory, tape, …</a:t>
            </a:r>
            <a:endParaRPr lang="en-US" altLang="zh-CN" sz="2000" i="1"/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890588" y="846138"/>
          <a:ext cx="776446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Picture" r:id="rId1" imgW="4457700" imgH="2463800" progId="Word.Picture.8">
                  <p:embed/>
                </p:oleObj>
              </mc:Choice>
              <mc:Fallback>
                <p:oleObj name="Picture" r:id="rId1" imgW="4457700" imgH="24638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846138"/>
                        <a:ext cx="776446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1608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Hardware: Memory</a:t>
            </a:r>
            <a:endParaRPr lang="en-US" altLang="zh-CN">
              <a:solidFill>
                <a:srgbClr val="A50021"/>
              </a:solidFill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301625" y="1371600"/>
            <a:ext cx="7165975" cy="5257800"/>
          </a:xfrm>
        </p:spPr>
        <p:txBody>
          <a:bodyPr/>
          <a:lstStyle/>
          <a:p>
            <a:pPr eaLnBrk="1" hangingPunct="1"/>
            <a:r>
              <a:rPr lang="en-US" altLang="zh-CN" sz="2400" i="1" dirty="0">
                <a:solidFill>
                  <a:srgbClr val="7030A0"/>
                </a:solidFill>
              </a:rPr>
              <a:t>Bit (b): </a:t>
            </a:r>
            <a:r>
              <a:rPr lang="en-US" altLang="zh-CN" sz="2000" dirty="0"/>
              <a:t>a </a:t>
            </a:r>
            <a:r>
              <a:rPr lang="en-US" altLang="zh-CN" sz="2000" dirty="0">
                <a:solidFill>
                  <a:srgbClr val="FF0000"/>
                </a:solidFill>
              </a:rPr>
              <a:t>binary</a:t>
            </a:r>
            <a:r>
              <a:rPr lang="en-US" altLang="zh-CN" sz="2000" dirty="0"/>
              <a:t> digit that can have the value 0 or 1</a:t>
            </a:r>
            <a:endParaRPr lang="en-US" altLang="zh-CN" sz="2000" dirty="0"/>
          </a:p>
          <a:p>
            <a:pPr eaLnBrk="1" hangingPunct="1"/>
            <a:r>
              <a:rPr lang="en-US" altLang="zh-CN" sz="2400" i="1" dirty="0">
                <a:solidFill>
                  <a:srgbClr val="7030A0"/>
                </a:solidFill>
              </a:rPr>
              <a:t>Byte (B): </a:t>
            </a:r>
            <a:r>
              <a:rPr lang="en-US" altLang="zh-CN" sz="2000" dirty="0"/>
              <a:t>consists of 8 bits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smallest unit that can be addressed in microcomputers</a:t>
            </a:r>
            <a:endParaRPr lang="en-US" altLang="zh-CN" sz="2000" dirty="0"/>
          </a:p>
          <a:p>
            <a:pPr eaLnBrk="1" hangingPunct="1"/>
            <a:r>
              <a:rPr lang="en-US" altLang="zh-CN" sz="2400" i="1" dirty="0">
                <a:solidFill>
                  <a:srgbClr val="333399"/>
                </a:solidFill>
              </a:rPr>
              <a:t>Nibble</a:t>
            </a:r>
            <a:r>
              <a:rPr lang="en-US" altLang="zh-CN" sz="2400" b="1" i="1" dirty="0">
                <a:solidFill>
                  <a:srgbClr val="333399"/>
                </a:solidFill>
              </a:rPr>
              <a:t>: </a:t>
            </a:r>
            <a:r>
              <a:rPr lang="en-US" altLang="zh-CN" sz="2000" dirty="0"/>
              <a:t>is half a byte (4bits)</a:t>
            </a:r>
            <a:endParaRPr lang="en-US" altLang="zh-CN" sz="2000" dirty="0"/>
          </a:p>
          <a:p>
            <a:pPr eaLnBrk="1" hangingPunct="1"/>
            <a:r>
              <a:rPr lang="en-US" altLang="zh-CN" sz="2400" b="1" i="1" dirty="0">
                <a:solidFill>
                  <a:srgbClr val="FF0000"/>
                </a:solidFill>
              </a:rPr>
              <a:t>Word, </a:t>
            </a:r>
            <a:r>
              <a:rPr lang="zh-CN" altLang="en-US" sz="2400" b="1" i="1" dirty="0">
                <a:solidFill>
                  <a:srgbClr val="FF0000"/>
                </a:solidFill>
              </a:rPr>
              <a:t>字</a:t>
            </a:r>
            <a:r>
              <a:rPr lang="en-US" altLang="zh-CN" sz="2400" i="1" dirty="0">
                <a:solidFill>
                  <a:srgbClr val="7030A0"/>
                </a:solidFill>
              </a:rPr>
              <a:t>: </a:t>
            </a:r>
            <a:r>
              <a:rPr lang="en-US" altLang="zh-CN" sz="2000" dirty="0"/>
              <a:t>the maximum number of bits that a CPU can process at one time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depends on the width of the CPU’s registers and that of the data bus</a:t>
            </a:r>
            <a:endParaRPr lang="en-US" altLang="zh-CN" sz="2000" dirty="0"/>
          </a:p>
          <a:p>
            <a:pPr lvl="2" eaLnBrk="1" hangingPunct="1"/>
            <a:r>
              <a:rPr lang="en-US" altLang="zh-CN" sz="1800" dirty="0"/>
              <a:t>e.g., if the width of the data bus is 16 bits, then a word is 16 bits; if the width of the data bus is 32 bits, then a word is 32 bits</a:t>
            </a:r>
            <a:endParaRPr lang="en-US" altLang="zh-CN" sz="1800" dirty="0"/>
          </a:p>
          <a:p>
            <a:pPr eaLnBrk="1" hangingPunct="1"/>
            <a:r>
              <a:rPr lang="en-US" altLang="zh-CN" sz="2600" i="1" dirty="0">
                <a:solidFill>
                  <a:srgbClr val="7030A0"/>
                </a:solidFill>
              </a:rPr>
              <a:t>Double word, </a:t>
            </a:r>
            <a:r>
              <a:rPr lang="zh-CN" altLang="en-US" sz="2600" b="1" i="1" dirty="0">
                <a:solidFill>
                  <a:srgbClr val="7030A0"/>
                </a:solidFill>
              </a:rPr>
              <a:t>双字</a:t>
            </a:r>
            <a:endParaRPr lang="en-US" altLang="zh-CN" sz="2600" b="1" i="1" dirty="0">
              <a:solidFill>
                <a:srgbClr val="7030A0"/>
              </a:solidFill>
            </a:endParaRPr>
          </a:p>
          <a:p>
            <a:pPr eaLnBrk="1" hangingPunct="1"/>
            <a:r>
              <a:rPr lang="en-US" altLang="zh-CN" sz="2400" dirty="0"/>
              <a:t>Kilo, Mega, Giga, </a:t>
            </a:r>
            <a:r>
              <a:rPr lang="en-US" altLang="zh-CN" sz="2400" dirty="0" err="1"/>
              <a:t>Tera</a:t>
            </a:r>
            <a:r>
              <a:rPr lang="en-US" altLang="zh-CN" sz="2400" dirty="0"/>
              <a:t>, Peta, …</a:t>
            </a:r>
            <a:endParaRPr lang="en-US" altLang="zh-CN" sz="2400" dirty="0"/>
          </a:p>
          <a:p>
            <a:pPr lvl="1" eaLnBrk="1" hangingPunct="1"/>
            <a:endParaRPr lang="en-US" altLang="zh-CN" sz="2400" i="1" dirty="0">
              <a:solidFill>
                <a:srgbClr val="7030A0"/>
              </a:solidFill>
            </a:endParaRPr>
          </a:p>
          <a:p>
            <a:pPr lvl="1" eaLnBrk="1" hangingPunct="1"/>
            <a:endParaRPr lang="en-US" altLang="zh-CN" sz="2000" i="1" dirty="0">
              <a:solidFill>
                <a:srgbClr val="7030A0"/>
              </a:solidFill>
            </a:endParaRPr>
          </a:p>
        </p:txBody>
      </p:sp>
      <p:grpSp>
        <p:nvGrpSpPr>
          <p:cNvPr id="22532" name="组合 1"/>
          <p:cNvGrpSpPr/>
          <p:nvPr/>
        </p:nvGrpSpPr>
        <p:grpSpPr bwMode="auto">
          <a:xfrm>
            <a:off x="6708775" y="2105025"/>
            <a:ext cx="2590800" cy="725488"/>
            <a:chOff x="6629401" y="1443981"/>
            <a:chExt cx="2590800" cy="726104"/>
          </a:xfrm>
        </p:grpSpPr>
        <p:sp>
          <p:nvSpPr>
            <p:cNvPr id="22534" name="Rectangle 12"/>
            <p:cNvSpPr>
              <a:spLocks noChangeArrowheads="1"/>
            </p:cNvSpPr>
            <p:nvPr/>
          </p:nvSpPr>
          <p:spPr bwMode="auto">
            <a:xfrm>
              <a:off x="8817137" y="1449360"/>
              <a:ext cx="208970" cy="720725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  <p:sp>
          <p:nvSpPr>
            <p:cNvPr id="22535" name="Rectangle 12"/>
            <p:cNvSpPr>
              <a:spLocks noChangeArrowheads="1"/>
            </p:cNvSpPr>
            <p:nvPr/>
          </p:nvSpPr>
          <p:spPr bwMode="auto">
            <a:xfrm>
              <a:off x="7779315" y="1449360"/>
              <a:ext cx="208970" cy="720725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  <p:sp>
          <p:nvSpPr>
            <p:cNvPr id="22536" name="Rectangle 12"/>
            <p:cNvSpPr>
              <a:spLocks noChangeArrowheads="1"/>
            </p:cNvSpPr>
            <p:nvPr/>
          </p:nvSpPr>
          <p:spPr bwMode="auto">
            <a:xfrm>
              <a:off x="7987695" y="1447800"/>
              <a:ext cx="208970" cy="720725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  <p:sp>
          <p:nvSpPr>
            <p:cNvPr id="22537" name="Rectangle 12"/>
            <p:cNvSpPr>
              <a:spLocks noChangeArrowheads="1"/>
            </p:cNvSpPr>
            <p:nvPr/>
          </p:nvSpPr>
          <p:spPr bwMode="auto">
            <a:xfrm>
              <a:off x="8197635" y="1449360"/>
              <a:ext cx="208970" cy="720725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  <p:sp>
          <p:nvSpPr>
            <p:cNvPr id="22538" name="Rectangle 12"/>
            <p:cNvSpPr>
              <a:spLocks noChangeArrowheads="1"/>
            </p:cNvSpPr>
            <p:nvPr/>
          </p:nvSpPr>
          <p:spPr bwMode="auto">
            <a:xfrm>
              <a:off x="8402412" y="1447800"/>
              <a:ext cx="208970" cy="720725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  <p:sp>
          <p:nvSpPr>
            <p:cNvPr id="22539" name="Rectangle 12"/>
            <p:cNvSpPr>
              <a:spLocks noChangeArrowheads="1"/>
            </p:cNvSpPr>
            <p:nvPr/>
          </p:nvSpPr>
          <p:spPr bwMode="auto">
            <a:xfrm>
              <a:off x="8609311" y="1449360"/>
              <a:ext cx="208970" cy="720725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7571497" y="1449360"/>
              <a:ext cx="208970" cy="720725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  <p:sp>
          <p:nvSpPr>
            <p:cNvPr id="22541" name="Rectangle 12"/>
            <p:cNvSpPr>
              <a:spLocks noChangeArrowheads="1"/>
            </p:cNvSpPr>
            <p:nvPr/>
          </p:nvSpPr>
          <p:spPr bwMode="auto">
            <a:xfrm>
              <a:off x="7363606" y="1443981"/>
              <a:ext cx="208970" cy="720726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6629401" y="1614200"/>
              <a:ext cx="2590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ea typeface="楷体_GB2312" pitchFamily="49" charset="-122"/>
                </a:rPr>
                <a:t>1 0 1 0 1 0 1 0</a:t>
              </a:r>
              <a:endParaRPr lang="en-US" altLang="zh-CN" sz="2000" dirty="0">
                <a:ea typeface="楷体_GB2312" pitchFamily="49" charset="-122"/>
              </a:endParaRPr>
            </a:p>
          </p:txBody>
        </p:sp>
      </p:grpSp>
      <p:pic>
        <p:nvPicPr>
          <p:cNvPr id="22533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7620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5"/>
          <p:cNvGraphicFramePr>
            <a:graphicFrameLocks noChangeAspect="1"/>
          </p:cNvGraphicFramePr>
          <p:nvPr/>
        </p:nvGraphicFramePr>
        <p:xfrm>
          <a:off x="304800" y="1295400"/>
          <a:ext cx="7270750" cy="585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Picture" r:id="rId1" imgW="5257800" imgH="4445000" progId="Word.Picture.8">
                  <p:embed/>
                </p:oleObj>
              </mc:Choice>
              <mc:Fallback>
                <p:oleObj name="Picture" r:id="rId1" imgW="5257800" imgH="44450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7270750" cy="585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5407"/>
            <a:ext cx="8305800" cy="8382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A50021"/>
                </a:solidFill>
              </a:rPr>
              <a:t>Memory Module Organization</a:t>
            </a:r>
            <a:endParaRPr lang="zh-CN" altLang="en-US" dirty="0">
              <a:solidFill>
                <a:srgbClr val="A50021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46482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400" b="1" dirty="0">
                <a:solidFill>
                  <a:srgbClr val="333399"/>
                </a:solidFill>
              </a:rPr>
              <a:t>To organize a memory module with given memory chips</a:t>
            </a:r>
            <a:endParaRPr lang="en-US" altLang="zh-CN" sz="2400" b="1" dirty="0">
              <a:solidFill>
                <a:srgbClr val="333399"/>
              </a:solidFill>
            </a:endParaRPr>
          </a:p>
          <a:p>
            <a:pPr eaLnBrk="1" hangingPunct="1">
              <a:defRPr/>
            </a:pPr>
            <a:endParaRPr lang="en-US" altLang="zh-CN" sz="2800" b="1" dirty="0">
              <a:solidFill>
                <a:srgbClr val="FF3300"/>
              </a:solidFill>
            </a:endParaRP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FF3300"/>
                </a:solidFill>
              </a:rPr>
              <a:t>8-bit</a:t>
            </a:r>
            <a:endParaRPr lang="zh-CN" altLang="en-US" sz="2800" b="1" dirty="0">
              <a:solidFill>
                <a:srgbClr val="FF3300"/>
              </a:solidFill>
            </a:endParaRPr>
          </a:p>
          <a:p>
            <a:pPr eaLnBrk="1" hangingPunct="1">
              <a:defRPr/>
            </a:pPr>
            <a:endParaRPr lang="zh-CN" altLang="en-US" b="1" dirty="0">
              <a:solidFill>
                <a:srgbClr val="FF3300"/>
              </a:solidFill>
            </a:endParaRPr>
          </a:p>
          <a:p>
            <a:pPr eaLnBrk="1" hangingPunct="1">
              <a:defRPr/>
            </a:pPr>
            <a:endParaRPr lang="en-US" altLang="zh-CN" sz="2800" b="1" dirty="0">
              <a:solidFill>
                <a:srgbClr val="FF3300"/>
              </a:solidFill>
            </a:endParaRP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FF3300"/>
                </a:solidFill>
              </a:rPr>
              <a:t>16-bit</a:t>
            </a:r>
            <a:endParaRPr lang="zh-CN" altLang="en-US" sz="2800" b="1" dirty="0">
              <a:solidFill>
                <a:srgbClr val="FF3300"/>
              </a:solidFill>
            </a:endParaRPr>
          </a:p>
          <a:p>
            <a:pPr eaLnBrk="1" hangingPunct="1">
              <a:defRPr/>
            </a:pPr>
            <a:endParaRPr lang="en-US" altLang="zh-CN" b="1" dirty="0">
              <a:solidFill>
                <a:srgbClr val="FF3300"/>
              </a:solidFill>
            </a:endParaRP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FF3300"/>
                </a:solidFill>
              </a:rPr>
              <a:t>32-bit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-1143000" y="1447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4727261" y="1594780"/>
            <a:ext cx="4229100" cy="173181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To organize a memory module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：</a:t>
            </a:r>
            <a:endParaRPr lang="zh-CN" altLang="en-US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285750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lang="en-US" altLang="zh-CN" sz="1400" b="1" dirty="0">
                <a:solidFill>
                  <a:schemeClr val="bg2"/>
                </a:solidFill>
                <a:latin typeface="Arial" panose="020B0604020202020204" pitchFamily="34" charset="0"/>
              </a:rPr>
              <a:t>If the module needs bigger 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</a:rPr>
              <a:t>unit of transfer</a:t>
            </a:r>
            <a:r>
              <a:rPr lang="en-US" altLang="zh-CN" sz="1400" b="1" dirty="0">
                <a:solidFill>
                  <a:schemeClr val="bg2"/>
                </a:solidFill>
                <a:latin typeface="Arial" panose="020B0604020202020204" pitchFamily="34" charset="0"/>
              </a:rPr>
              <a:t> than that of given memory chips,  </a:t>
            </a:r>
            <a:br>
              <a:rPr lang="en-US" altLang="zh-CN" sz="1400" b="1" dirty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US" altLang="zh-CN" sz="1400" b="1" i="1" dirty="0">
                <a:solidFill>
                  <a:srgbClr val="7030A0"/>
                </a:solidFill>
                <a:latin typeface="Arial" panose="020B0604020202020204" pitchFamily="34" charset="0"/>
              </a:rPr>
              <a:t>bit extension</a:t>
            </a:r>
            <a:endParaRPr lang="zh-CN" altLang="en-US" sz="1400" b="1" i="1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285750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lang="en-US" altLang="zh-CN" sz="1400" b="1" dirty="0">
                <a:solidFill>
                  <a:schemeClr val="bg2"/>
                </a:solidFill>
                <a:latin typeface="Arial" panose="020B0604020202020204" pitchFamily="34" charset="0"/>
              </a:rPr>
              <a:t>If the module needs larger number of words than that of given memory chips,  </a:t>
            </a:r>
            <a:r>
              <a:rPr lang="en-US" altLang="zh-CN" sz="1400" b="1" i="1" dirty="0">
                <a:solidFill>
                  <a:srgbClr val="7030A0"/>
                </a:solidFill>
                <a:latin typeface="Arial" panose="020B0604020202020204" pitchFamily="34" charset="0"/>
              </a:rPr>
              <a:t>word extension</a:t>
            </a:r>
            <a:endParaRPr lang="zh-CN" altLang="en-US" sz="1400" b="1" i="1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Hardware: Bus</a:t>
            </a:r>
            <a:endParaRPr lang="zh-CN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3975"/>
            <a:ext cx="8534400" cy="5211763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A bus </a:t>
            </a:r>
            <a:r>
              <a:rPr lang="en-US" altLang="zh-CN" sz="2800" b="1" dirty="0"/>
              <a:t>is a communication pathway connecting two or more devices</a:t>
            </a:r>
            <a:endParaRPr lang="en-US" altLang="zh-CN" sz="2800" b="1" dirty="0"/>
          </a:p>
          <a:p>
            <a:pPr lvl="1" eaLnBrk="1" hangingPunct="1"/>
            <a:r>
              <a:rPr lang="en-US" altLang="zh-CN" sz="2400" dirty="0"/>
              <a:t>A </a:t>
            </a:r>
            <a:r>
              <a:rPr lang="en-US" altLang="zh-CN" sz="2400" b="1" dirty="0">
                <a:solidFill>
                  <a:srgbClr val="0070C0"/>
                </a:solidFill>
              </a:rPr>
              <a:t>shared</a:t>
            </a:r>
            <a:r>
              <a:rPr lang="en-US" altLang="zh-CN" sz="2400" dirty="0"/>
              <a:t> transmission medium: so one device at a time</a:t>
            </a:r>
            <a:endParaRPr lang="en-US" altLang="zh-CN" sz="2400" dirty="0"/>
          </a:p>
          <a:p>
            <a:pPr lvl="1" eaLnBrk="1" hangingPunct="1"/>
            <a:r>
              <a:rPr lang="en-US" altLang="zh-CN" sz="2400" b="1" dirty="0"/>
              <a:t>System bus: </a:t>
            </a:r>
            <a:r>
              <a:rPr lang="en-US" altLang="zh-CN" sz="2400" dirty="0"/>
              <a:t>connects major computer components (processor, memory, I/O)</a:t>
            </a:r>
            <a:endParaRPr lang="en-US" altLang="zh-CN" dirty="0"/>
          </a:p>
          <a:p>
            <a:pPr lvl="1" eaLnBrk="1" hangingPunct="1"/>
            <a:r>
              <a:rPr lang="en-US" altLang="zh-CN" sz="2400" b="1" i="1" dirty="0">
                <a:solidFill>
                  <a:srgbClr val="FF0000"/>
                </a:solidFill>
              </a:rPr>
              <a:t>Arbitration, </a:t>
            </a:r>
            <a:r>
              <a:rPr lang="zh-CN" altLang="en-US" sz="2400" b="1" i="1" dirty="0">
                <a:solidFill>
                  <a:srgbClr val="FF0000"/>
                </a:solidFill>
              </a:rPr>
              <a:t>仲裁 </a:t>
            </a:r>
            <a:r>
              <a:rPr lang="en-US" altLang="zh-CN" sz="2400" b="1" i="1" dirty="0">
                <a:solidFill>
                  <a:srgbClr val="FF0000"/>
                </a:solidFill>
              </a:rPr>
              <a:t>?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lvl="2" eaLnBrk="1" hangingPunct="1"/>
            <a:r>
              <a:rPr lang="en-US" altLang="zh-CN" sz="2200" dirty="0"/>
              <a:t>Distributed protocols</a:t>
            </a:r>
            <a:endParaRPr lang="en-US" altLang="zh-CN" sz="2200" dirty="0"/>
          </a:p>
          <a:p>
            <a:pPr lvl="3" eaLnBrk="1" hangingPunct="1"/>
            <a:r>
              <a:rPr lang="en-US" altLang="zh-CN" sz="2200" dirty="0"/>
              <a:t>e.g., CSMA/CD in Ethernet</a:t>
            </a:r>
            <a:endParaRPr lang="en-US" altLang="zh-CN" sz="2200" dirty="0"/>
          </a:p>
          <a:p>
            <a:pPr lvl="2" eaLnBrk="1" hangingPunct="1"/>
            <a:r>
              <a:rPr lang="en-US" altLang="zh-CN" sz="2200" dirty="0"/>
              <a:t>Centralized scheme:</a:t>
            </a:r>
            <a:endParaRPr lang="en-US" altLang="zh-CN" sz="2200" dirty="0"/>
          </a:p>
          <a:p>
            <a:pPr lvl="3" eaLnBrk="1" hangingPunct="1"/>
            <a:r>
              <a:rPr lang="en-US" altLang="zh-CN" sz="2200" dirty="0"/>
              <a:t>Master/Slave</a:t>
            </a:r>
            <a:endParaRPr lang="en-US" altLang="zh-CN" sz="2200" dirty="0"/>
          </a:p>
          <a:p>
            <a:pPr lvl="4" eaLnBrk="1" hangingPunct="1"/>
            <a:r>
              <a:rPr lang="en-US" altLang="zh-CN" sz="2200" dirty="0"/>
              <a:t>Master activates a bus</a:t>
            </a:r>
            <a:endParaRPr lang="en-US" altLang="zh-CN" sz="2200" dirty="0"/>
          </a:p>
          <a:p>
            <a:pPr lvl="4" eaLnBrk="1" hangingPunct="1"/>
            <a:r>
              <a:rPr lang="en-US" altLang="zh-CN" sz="2200" dirty="0"/>
              <a:t>Slave passively waits for the Master's commands</a:t>
            </a:r>
            <a:endParaRPr lang="zh-CN" altLang="en-US" sz="2200" dirty="0"/>
          </a:p>
        </p:txBody>
      </p:sp>
      <p:pic>
        <p:nvPicPr>
          <p:cNvPr id="26628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242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Hardware: Bus</a:t>
            </a: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343400"/>
          </a:xfrm>
        </p:spPr>
        <p:txBody>
          <a:bodyPr/>
          <a:lstStyle/>
          <a:p>
            <a:pPr eaLnBrk="1" hangingPunct="1"/>
            <a:r>
              <a:rPr lang="en-US" altLang="zh-CN" sz="2400" b="1" dirty="0"/>
              <a:t>Type</a:t>
            </a:r>
            <a:endParaRPr lang="en-US" altLang="zh-CN" sz="2400" b="1" dirty="0"/>
          </a:p>
          <a:p>
            <a:pPr lvl="1" eaLnBrk="1" hangingPunct="1"/>
            <a:r>
              <a:rPr lang="en-US" altLang="zh-CN" sz="2000" dirty="0"/>
              <a:t>Dedicated (e.g., physical dedication)/Multiplexed (e.g., time multiplexing)</a:t>
            </a:r>
            <a:endParaRPr lang="en-US" altLang="zh-CN" sz="2000" dirty="0"/>
          </a:p>
          <a:p>
            <a:pPr eaLnBrk="1" hangingPunct="1"/>
            <a:r>
              <a:rPr lang="en-US" altLang="zh-CN" sz="2400" b="1" dirty="0"/>
              <a:t>Arbitration</a:t>
            </a:r>
            <a:endParaRPr lang="en-US" altLang="zh-CN" sz="2400" b="1" dirty="0"/>
          </a:p>
          <a:p>
            <a:pPr lvl="1" eaLnBrk="1" hangingPunct="1"/>
            <a:r>
              <a:rPr lang="en-US" altLang="zh-CN" sz="2000" dirty="0"/>
              <a:t>Centralized: </a:t>
            </a:r>
            <a:r>
              <a:rPr lang="en-US" altLang="zh-CN" sz="2000" i="1" dirty="0">
                <a:solidFill>
                  <a:srgbClr val="7030A0"/>
                </a:solidFill>
              </a:rPr>
              <a:t>bus controller </a:t>
            </a:r>
            <a:r>
              <a:rPr lang="en-US" altLang="zh-CN" sz="2000" dirty="0"/>
              <a:t>responsible for allocating time on a bus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Distributed: each module has access control logic and collaborate</a:t>
            </a:r>
            <a:endParaRPr lang="en-US" altLang="zh-CN" sz="2000" dirty="0"/>
          </a:p>
          <a:p>
            <a:pPr eaLnBrk="1" hangingPunct="1"/>
            <a:r>
              <a:rPr lang="en-US" altLang="zh-CN" sz="2400" b="1" dirty="0"/>
              <a:t>Timing</a:t>
            </a:r>
            <a:endParaRPr lang="en-US" altLang="zh-CN" sz="2400" b="1" dirty="0"/>
          </a:p>
          <a:p>
            <a:pPr lvl="1" eaLnBrk="1" hangingPunct="1"/>
            <a:r>
              <a:rPr lang="en-US" altLang="zh-CN" sz="2000" dirty="0"/>
              <a:t>Synchronous: events on the bus is determined by a global clock, a single 1-0 transmission is referred to as a </a:t>
            </a:r>
            <a:r>
              <a:rPr lang="en-US" altLang="zh-CN" sz="2000" i="1" dirty="0">
                <a:solidFill>
                  <a:srgbClr val="7030A0"/>
                </a:solidFill>
              </a:rPr>
              <a:t>bus cycle</a:t>
            </a:r>
            <a:endParaRPr lang="en-US" altLang="zh-CN" sz="2000" i="1" dirty="0">
              <a:solidFill>
                <a:srgbClr val="7030A0"/>
              </a:solidFill>
            </a:endParaRPr>
          </a:p>
          <a:p>
            <a:pPr lvl="1" eaLnBrk="1" hangingPunct="1"/>
            <a:r>
              <a:rPr lang="en-US" altLang="zh-CN" sz="2000" dirty="0"/>
              <a:t>Asynchronous: devices have their own clocks and communicate before and after an event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9552" y="989856"/>
            <a:ext cx="6851848" cy="18070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Reference Book:</a:t>
            </a:r>
            <a:endParaRPr kumimoji="1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GB" altLang="zh-CN" sz="3600" dirty="0">
                <a:solidFill>
                  <a:srgbClr val="000000"/>
                </a:solidFill>
                <a:latin typeface="Arial Black" panose="020B0A04020102020204" pitchFamily="34" charset="0"/>
              </a:rPr>
              <a:t>William Stallings Computer Organization and Architecture</a:t>
            </a:r>
            <a:endParaRPr kumimoji="1" lang="en-GB" altLang="zh-CN" sz="36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762000"/>
            <a:ext cx="1771806" cy="23417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886200"/>
            <a:ext cx="8077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r>
              <a:rPr kumimoji="1"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微型计算机原理与接口技术（第四版）</a:t>
            </a:r>
            <a:endParaRPr kumimoji="1" lang="en-GB" altLang="zh-CN" sz="3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</a:t>
            </a:r>
            <a:endParaRPr kumimoji="1" lang="en-US" altLang="zh-CN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3400" y="2813985"/>
            <a:ext cx="2973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0000"/>
                </a:solidFill>
                <a:latin typeface="Arial Black" panose="020B0A04020102020204" pitchFamily="34" charset="0"/>
              </a:rPr>
              <a:t>Chapter 1 &amp; 2</a:t>
            </a:r>
            <a:endParaRPr kumimoji="1" lang="en-US" altLang="zh-CN" sz="2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6200"/>
            <a:ext cx="8588375" cy="1143000"/>
          </a:xfrm>
        </p:spPr>
        <p:txBody>
          <a:bodyPr/>
          <a:lstStyle/>
          <a:p>
            <a:pPr eaLnBrk="1" hangingPunct="1"/>
            <a:r>
              <a:rPr lang="en-US" altLang="zh-CN" sz="4000">
                <a:solidFill>
                  <a:srgbClr val="A50021"/>
                </a:solidFill>
              </a:rPr>
              <a:t>Single-bus Structure</a:t>
            </a:r>
            <a:endParaRPr lang="zh-CN" altLang="en-US" sz="4000">
              <a:solidFill>
                <a:srgbClr val="A50021"/>
              </a:solidFill>
            </a:endParaRPr>
          </a:p>
        </p:txBody>
      </p:sp>
      <p:grpSp>
        <p:nvGrpSpPr>
          <p:cNvPr id="29699" name="组合 32"/>
          <p:cNvGrpSpPr/>
          <p:nvPr/>
        </p:nvGrpSpPr>
        <p:grpSpPr bwMode="auto">
          <a:xfrm>
            <a:off x="357188" y="1143000"/>
            <a:ext cx="8286750" cy="3743325"/>
            <a:chOff x="323850" y="1285875"/>
            <a:chExt cx="8804268" cy="4200525"/>
          </a:xfrm>
        </p:grpSpPr>
        <p:sp>
          <p:nvSpPr>
            <p:cNvPr id="29703" name="Rectangle 3"/>
            <p:cNvSpPr>
              <a:spLocks noChangeArrowheads="1"/>
            </p:cNvSpPr>
            <p:nvPr/>
          </p:nvSpPr>
          <p:spPr bwMode="auto">
            <a:xfrm>
              <a:off x="539740" y="1362475"/>
              <a:ext cx="1607370" cy="4115018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9704" name="Text Box 4"/>
            <p:cNvSpPr txBox="1">
              <a:spLocks noChangeArrowheads="1"/>
            </p:cNvSpPr>
            <p:nvPr/>
          </p:nvSpPr>
          <p:spPr bwMode="auto">
            <a:xfrm>
              <a:off x="323850" y="2840038"/>
              <a:ext cx="18367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bg2"/>
                  </a:solidFill>
                  <a:ea typeface="楷体_GB2312" pitchFamily="49" charset="-122"/>
                </a:rPr>
                <a:t>CPU</a:t>
              </a:r>
              <a:endParaRPr lang="en-US" altLang="zh-CN" sz="28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29705" name="Rectangle 5"/>
            <p:cNvSpPr>
              <a:spLocks noChangeArrowheads="1"/>
            </p:cNvSpPr>
            <p:nvPr/>
          </p:nvSpPr>
          <p:spPr bwMode="auto">
            <a:xfrm>
              <a:off x="2771167" y="2511473"/>
              <a:ext cx="1224502" cy="1148999"/>
            </a:xfrm>
            <a:prstGeom prst="rect">
              <a:avLst/>
            </a:prstGeom>
            <a:solidFill>
              <a:srgbClr val="66CCFF"/>
            </a:solidFill>
            <a:ln w="31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9706" name="Rectangle 6"/>
            <p:cNvSpPr>
              <a:spLocks noChangeArrowheads="1"/>
            </p:cNvSpPr>
            <p:nvPr/>
          </p:nvSpPr>
          <p:spPr bwMode="auto">
            <a:xfrm>
              <a:off x="4356610" y="2511473"/>
              <a:ext cx="1224502" cy="1148999"/>
            </a:xfrm>
            <a:prstGeom prst="rect">
              <a:avLst/>
            </a:prstGeom>
            <a:solidFill>
              <a:srgbClr val="66CCFF"/>
            </a:solidFill>
            <a:ln w="31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9707" name="Rectangle 7"/>
            <p:cNvSpPr>
              <a:spLocks noChangeArrowheads="1"/>
            </p:cNvSpPr>
            <p:nvPr/>
          </p:nvSpPr>
          <p:spPr bwMode="auto">
            <a:xfrm>
              <a:off x="6011205" y="2511473"/>
              <a:ext cx="1226189" cy="1148999"/>
            </a:xfrm>
            <a:prstGeom prst="rect">
              <a:avLst/>
            </a:prstGeom>
            <a:solidFill>
              <a:srgbClr val="66CCFF"/>
            </a:solidFill>
            <a:ln w="31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9708" name="Rectangle 8"/>
            <p:cNvSpPr>
              <a:spLocks noChangeArrowheads="1"/>
            </p:cNvSpPr>
            <p:nvPr/>
          </p:nvSpPr>
          <p:spPr bwMode="auto">
            <a:xfrm>
              <a:off x="7557855" y="2511473"/>
              <a:ext cx="974879" cy="646646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9709" name="Rectangle 9"/>
            <p:cNvSpPr>
              <a:spLocks noChangeArrowheads="1"/>
            </p:cNvSpPr>
            <p:nvPr/>
          </p:nvSpPr>
          <p:spPr bwMode="auto">
            <a:xfrm>
              <a:off x="7557855" y="3359417"/>
              <a:ext cx="974879" cy="646646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9710" name="Text Box 10"/>
            <p:cNvSpPr txBox="1">
              <a:spLocks noChangeArrowheads="1"/>
            </p:cNvSpPr>
            <p:nvPr/>
          </p:nvSpPr>
          <p:spPr bwMode="auto">
            <a:xfrm>
              <a:off x="2146300" y="2840038"/>
              <a:ext cx="18367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bg2"/>
                  </a:solidFill>
                  <a:ea typeface="楷体_GB2312" pitchFamily="49" charset="-122"/>
                </a:rPr>
                <a:t>RAM</a:t>
              </a:r>
              <a:endParaRPr lang="en-US" altLang="zh-CN" sz="28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29711" name="Text Box 11"/>
            <p:cNvSpPr txBox="1">
              <a:spLocks noChangeArrowheads="1"/>
            </p:cNvSpPr>
            <p:nvPr/>
          </p:nvSpPr>
          <p:spPr bwMode="auto">
            <a:xfrm>
              <a:off x="3744913" y="2840038"/>
              <a:ext cx="18367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bg2"/>
                  </a:solidFill>
                  <a:ea typeface="楷体_GB2312" pitchFamily="49" charset="-122"/>
                </a:rPr>
                <a:t>ROM</a:t>
              </a:r>
              <a:endParaRPr lang="en-US" altLang="zh-CN" sz="28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29712" name="Text Box 12"/>
            <p:cNvSpPr txBox="1">
              <a:spLocks noChangeArrowheads="1"/>
            </p:cNvSpPr>
            <p:nvPr/>
          </p:nvSpPr>
          <p:spPr bwMode="auto">
            <a:xfrm>
              <a:off x="6804025" y="2579688"/>
              <a:ext cx="2324093" cy="414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IO</a:t>
              </a:r>
              <a:r>
                <a:rPr lang="zh-CN" altLang="en-US" sz="1800" b="1">
                  <a:solidFill>
                    <a:schemeClr val="bg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device</a:t>
              </a:r>
              <a:endParaRPr lang="zh-CN" altLang="en-US" sz="18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29713" name="Text Box 13"/>
            <p:cNvSpPr txBox="1">
              <a:spLocks noChangeArrowheads="1"/>
            </p:cNvSpPr>
            <p:nvPr/>
          </p:nvSpPr>
          <p:spPr bwMode="auto">
            <a:xfrm>
              <a:off x="6804025" y="3432176"/>
              <a:ext cx="2324093" cy="414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IO</a:t>
              </a:r>
              <a:r>
                <a:rPr lang="zh-CN" altLang="en-US" sz="1800" b="1">
                  <a:solidFill>
                    <a:schemeClr val="bg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device</a:t>
              </a:r>
              <a:endParaRPr lang="zh-CN" altLang="en-US" sz="18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29714" name="Text Box 14"/>
            <p:cNvSpPr txBox="1">
              <a:spLocks noChangeArrowheads="1"/>
            </p:cNvSpPr>
            <p:nvPr/>
          </p:nvSpPr>
          <p:spPr bwMode="auto">
            <a:xfrm>
              <a:off x="5334000" y="2886075"/>
              <a:ext cx="23431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bg2"/>
                  </a:solidFill>
                  <a:ea typeface="楷体_GB2312" pitchFamily="49" charset="-122"/>
                </a:rPr>
                <a:t>I/O</a:t>
              </a:r>
              <a:r>
                <a:rPr lang="zh-CN" altLang="en-US" sz="2000" b="1">
                  <a:solidFill>
                    <a:schemeClr val="bg2"/>
                  </a:solidFill>
                  <a:ea typeface="楷体_GB2312" pitchFamily="49" charset="-122"/>
                </a:rPr>
                <a:t>  </a:t>
              </a:r>
              <a:r>
                <a:rPr lang="en-US" altLang="zh-CN" sz="2000" b="1">
                  <a:solidFill>
                    <a:schemeClr val="bg2"/>
                  </a:solidFill>
                  <a:ea typeface="楷体_GB2312" pitchFamily="49" charset="-122"/>
                </a:rPr>
                <a:t>ports</a:t>
              </a:r>
              <a:endParaRPr lang="zh-CN" altLang="en-US" sz="20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29715" name="Line 15"/>
            <p:cNvSpPr>
              <a:spLocks noChangeShapeType="1"/>
            </p:cNvSpPr>
            <p:nvPr/>
          </p:nvSpPr>
          <p:spPr bwMode="auto">
            <a:xfrm>
              <a:off x="2146300" y="1789113"/>
              <a:ext cx="61801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6" name="Line 16"/>
            <p:cNvSpPr>
              <a:spLocks noChangeShapeType="1"/>
            </p:cNvSpPr>
            <p:nvPr/>
          </p:nvSpPr>
          <p:spPr bwMode="auto">
            <a:xfrm>
              <a:off x="2146300" y="4597400"/>
              <a:ext cx="61801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7" name="Line 17"/>
            <p:cNvSpPr>
              <a:spLocks noChangeShapeType="1"/>
            </p:cNvSpPr>
            <p:nvPr/>
          </p:nvSpPr>
          <p:spPr bwMode="auto">
            <a:xfrm>
              <a:off x="2146300" y="5173663"/>
              <a:ext cx="61801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8" name="Line 18"/>
            <p:cNvSpPr>
              <a:spLocks noChangeShapeType="1"/>
            </p:cNvSpPr>
            <p:nvPr/>
          </p:nvSpPr>
          <p:spPr bwMode="auto">
            <a:xfrm flipV="1">
              <a:off x="3744913" y="3660775"/>
              <a:ext cx="0" cy="9366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9" name="Line 19"/>
            <p:cNvSpPr>
              <a:spLocks noChangeShapeType="1"/>
            </p:cNvSpPr>
            <p:nvPr/>
          </p:nvSpPr>
          <p:spPr bwMode="auto">
            <a:xfrm flipV="1">
              <a:off x="3203575" y="3660775"/>
              <a:ext cx="0" cy="15128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0" name="Line 20"/>
            <p:cNvSpPr>
              <a:spLocks noChangeShapeType="1"/>
            </p:cNvSpPr>
            <p:nvPr/>
          </p:nvSpPr>
          <p:spPr bwMode="auto">
            <a:xfrm>
              <a:off x="3419475" y="1789113"/>
              <a:ext cx="0" cy="7223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1" name="Line 21"/>
            <p:cNvSpPr>
              <a:spLocks noChangeShapeType="1"/>
            </p:cNvSpPr>
            <p:nvPr/>
          </p:nvSpPr>
          <p:spPr bwMode="auto">
            <a:xfrm>
              <a:off x="4932363" y="1789113"/>
              <a:ext cx="0" cy="7223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2" name="Line 22"/>
            <p:cNvSpPr>
              <a:spLocks noChangeShapeType="1"/>
            </p:cNvSpPr>
            <p:nvPr/>
          </p:nvSpPr>
          <p:spPr bwMode="auto">
            <a:xfrm>
              <a:off x="6588125" y="1789113"/>
              <a:ext cx="0" cy="7223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3" name="Line 23"/>
            <p:cNvSpPr>
              <a:spLocks noChangeShapeType="1"/>
            </p:cNvSpPr>
            <p:nvPr/>
          </p:nvSpPr>
          <p:spPr bwMode="auto">
            <a:xfrm flipV="1">
              <a:off x="5281613" y="3660775"/>
              <a:ext cx="0" cy="9366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4" name="Line 24"/>
            <p:cNvSpPr>
              <a:spLocks noChangeShapeType="1"/>
            </p:cNvSpPr>
            <p:nvPr/>
          </p:nvSpPr>
          <p:spPr bwMode="auto">
            <a:xfrm flipV="1">
              <a:off x="6843713" y="3660775"/>
              <a:ext cx="0" cy="9366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5" name="Line 25"/>
            <p:cNvSpPr>
              <a:spLocks noChangeShapeType="1"/>
            </p:cNvSpPr>
            <p:nvPr/>
          </p:nvSpPr>
          <p:spPr bwMode="auto">
            <a:xfrm flipV="1">
              <a:off x="4716463" y="3660775"/>
              <a:ext cx="0" cy="15128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6" name="Line 26"/>
            <p:cNvSpPr>
              <a:spLocks noChangeShapeType="1"/>
            </p:cNvSpPr>
            <p:nvPr/>
          </p:nvSpPr>
          <p:spPr bwMode="auto">
            <a:xfrm flipV="1">
              <a:off x="6372225" y="3660775"/>
              <a:ext cx="0" cy="15128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7" name="Line 27"/>
            <p:cNvSpPr>
              <a:spLocks noChangeShapeType="1"/>
            </p:cNvSpPr>
            <p:nvPr/>
          </p:nvSpPr>
          <p:spPr bwMode="auto">
            <a:xfrm flipH="1">
              <a:off x="7237413" y="2776538"/>
              <a:ext cx="307975" cy="2603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8" name="Line 28"/>
            <p:cNvSpPr>
              <a:spLocks noChangeShapeType="1"/>
            </p:cNvSpPr>
            <p:nvPr/>
          </p:nvSpPr>
          <p:spPr bwMode="auto">
            <a:xfrm flipH="1" flipV="1">
              <a:off x="7237413" y="3359150"/>
              <a:ext cx="307975" cy="2603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9" name="Text Box 29"/>
            <p:cNvSpPr txBox="1">
              <a:spLocks noChangeArrowheads="1"/>
            </p:cNvSpPr>
            <p:nvPr/>
          </p:nvSpPr>
          <p:spPr bwMode="auto">
            <a:xfrm>
              <a:off x="3492500" y="1285875"/>
              <a:ext cx="649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bg2"/>
                  </a:solidFill>
                </a:rPr>
                <a:t>AB</a:t>
              </a:r>
              <a:endParaRPr lang="en-US" altLang="zh-CN" sz="1800" b="1">
                <a:solidFill>
                  <a:schemeClr val="bg2"/>
                </a:solidFill>
              </a:endParaRPr>
            </a:p>
          </p:txBody>
        </p:sp>
        <p:sp>
          <p:nvSpPr>
            <p:cNvPr id="29730" name="Text Box 30"/>
            <p:cNvSpPr txBox="1">
              <a:spLocks noChangeArrowheads="1"/>
            </p:cNvSpPr>
            <p:nvPr/>
          </p:nvSpPr>
          <p:spPr bwMode="auto">
            <a:xfrm>
              <a:off x="8316913" y="5029200"/>
              <a:ext cx="6492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bg2"/>
                  </a:solidFill>
                </a:rPr>
                <a:t>CB</a:t>
              </a:r>
              <a:endParaRPr lang="en-US" altLang="zh-CN" sz="1800" b="1">
                <a:solidFill>
                  <a:schemeClr val="bg2"/>
                </a:solidFill>
              </a:endParaRPr>
            </a:p>
          </p:txBody>
        </p:sp>
        <p:sp>
          <p:nvSpPr>
            <p:cNvPr id="29731" name="Text Box 31"/>
            <p:cNvSpPr txBox="1">
              <a:spLocks noChangeArrowheads="1"/>
            </p:cNvSpPr>
            <p:nvPr/>
          </p:nvSpPr>
          <p:spPr bwMode="auto">
            <a:xfrm>
              <a:off x="8316913" y="4310063"/>
              <a:ext cx="6492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bg2"/>
                  </a:solidFill>
                </a:rPr>
                <a:t>DB</a:t>
              </a:r>
              <a:endParaRPr lang="en-US" altLang="zh-CN" sz="1800" b="1">
                <a:solidFill>
                  <a:schemeClr val="bg2"/>
                </a:solidFill>
              </a:endParaRPr>
            </a:p>
          </p:txBody>
        </p:sp>
      </p:grpSp>
      <p:sp>
        <p:nvSpPr>
          <p:cNvPr id="29700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993775" y="5170488"/>
            <a:ext cx="5184775" cy="1512887"/>
          </a:xfrm>
          <a:solidFill>
            <a:schemeClr val="accent1"/>
          </a:solidFill>
          <a:ln>
            <a:solidFill>
              <a:srgbClr val="FF3300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A bus connects all modules</a:t>
            </a:r>
            <a:endParaRPr lang="zh-CN" altLang="en-US" sz="2000" b="1"/>
          </a:p>
          <a:p>
            <a:pPr eaLnBrk="1" hangingPunct="1">
              <a:lnSpc>
                <a:spcPct val="90000"/>
              </a:lnSpc>
            </a:pPr>
            <a:r>
              <a:rPr lang="en-US" altLang="zh-CN" sz="2000" b="1">
                <a:solidFill>
                  <a:srgbClr val="FF3300"/>
                </a:solidFill>
              </a:rPr>
              <a:t>pro</a:t>
            </a:r>
            <a:r>
              <a:rPr lang="zh-CN" altLang="en-US" sz="2000" b="1">
                <a:solidFill>
                  <a:srgbClr val="FF3300"/>
                </a:solidFill>
              </a:rPr>
              <a:t>：</a:t>
            </a:r>
            <a:r>
              <a:rPr lang="en-US" altLang="zh-CN" sz="2000" b="1"/>
              <a:t>simple</a:t>
            </a:r>
            <a:endParaRPr lang="zh-CN" altLang="en-US" sz="2000" b="1"/>
          </a:p>
          <a:p>
            <a:pPr eaLnBrk="1" hangingPunct="1">
              <a:lnSpc>
                <a:spcPct val="90000"/>
              </a:lnSpc>
            </a:pPr>
            <a:r>
              <a:rPr lang="en-US" altLang="zh-CN" sz="2000" b="1">
                <a:solidFill>
                  <a:srgbClr val="FF3300"/>
                </a:solidFill>
              </a:rPr>
              <a:t>con</a:t>
            </a:r>
            <a:r>
              <a:rPr lang="zh-CN" altLang="en-US" sz="2000" b="1">
                <a:solidFill>
                  <a:srgbClr val="FF3300"/>
                </a:solidFill>
              </a:rPr>
              <a:t>：</a:t>
            </a:r>
            <a:r>
              <a:rPr lang="en-US" altLang="zh-CN" sz="2000" b="1"/>
              <a:t>poor performance in terms of throughput</a:t>
            </a:r>
            <a:endParaRPr lang="zh-CN" altLang="en-US" sz="2000" b="1"/>
          </a:p>
        </p:txBody>
      </p:sp>
      <p:pic>
        <p:nvPicPr>
          <p:cNvPr id="29701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55181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矩形 1"/>
          <p:cNvSpPr>
            <a:spLocks noChangeArrowheads="1"/>
          </p:cNvSpPr>
          <p:nvPr/>
        </p:nvSpPr>
        <p:spPr bwMode="auto">
          <a:xfrm>
            <a:off x="6335713" y="5791200"/>
            <a:ext cx="942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Why</a:t>
            </a:r>
            <a:endParaRPr lang="zh-CN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812212" cy="832398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A50021"/>
                </a:solidFill>
              </a:rPr>
              <a:t>CPU-Central Dual-Bus Structure</a:t>
            </a:r>
            <a:endParaRPr lang="zh-CN" altLang="en-US" dirty="0"/>
          </a:p>
        </p:txBody>
      </p:sp>
      <p:grpSp>
        <p:nvGrpSpPr>
          <p:cNvPr id="31747" name="组合 29"/>
          <p:cNvGrpSpPr/>
          <p:nvPr/>
        </p:nvGrpSpPr>
        <p:grpSpPr bwMode="auto">
          <a:xfrm>
            <a:off x="762000" y="1447800"/>
            <a:ext cx="7620000" cy="3248025"/>
            <a:chOff x="309563" y="1628775"/>
            <a:chExt cx="8377237" cy="3744913"/>
          </a:xfrm>
        </p:grpSpPr>
        <p:sp>
          <p:nvSpPr>
            <p:cNvPr id="31749" name="Rectangle 3"/>
            <p:cNvSpPr>
              <a:spLocks noChangeArrowheads="1"/>
            </p:cNvSpPr>
            <p:nvPr/>
          </p:nvSpPr>
          <p:spPr bwMode="auto">
            <a:xfrm>
              <a:off x="915168" y="1844757"/>
              <a:ext cx="1605637" cy="157960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50" name="Text Box 4"/>
            <p:cNvSpPr txBox="1">
              <a:spLocks noChangeArrowheads="1"/>
            </p:cNvSpPr>
            <p:nvPr/>
          </p:nvSpPr>
          <p:spPr bwMode="auto">
            <a:xfrm>
              <a:off x="684213" y="2349500"/>
              <a:ext cx="18367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bg2"/>
                  </a:solidFill>
                  <a:ea typeface="楷体_GB2312" pitchFamily="49" charset="-122"/>
                </a:rPr>
                <a:t>CPU</a:t>
              </a:r>
              <a:endParaRPr lang="en-US" altLang="zh-CN" sz="28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922149" y="4207750"/>
              <a:ext cx="1223425" cy="1147634"/>
            </a:xfrm>
            <a:prstGeom prst="rect">
              <a:avLst/>
            </a:prstGeom>
            <a:solidFill>
              <a:srgbClr val="66CCFF"/>
            </a:solidFill>
            <a:ln w="31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52" name="Text Box 6"/>
            <p:cNvSpPr txBox="1">
              <a:spLocks noChangeArrowheads="1"/>
            </p:cNvSpPr>
            <p:nvPr/>
          </p:nvSpPr>
          <p:spPr bwMode="auto">
            <a:xfrm>
              <a:off x="309563" y="4508500"/>
              <a:ext cx="1836737" cy="39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bg2"/>
                  </a:solidFill>
                  <a:ea typeface="楷体_GB2312" pitchFamily="49" charset="-122"/>
                </a:rPr>
                <a:t>Memory</a:t>
              </a:r>
              <a:endParaRPr lang="zh-CN" altLang="en-US" sz="16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31753" name="Line 7"/>
            <p:cNvSpPr>
              <a:spLocks noChangeShapeType="1"/>
            </p:cNvSpPr>
            <p:nvPr/>
          </p:nvSpPr>
          <p:spPr bwMode="auto">
            <a:xfrm>
              <a:off x="2506663" y="2133600"/>
              <a:ext cx="618013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4" name="Line 8"/>
            <p:cNvSpPr>
              <a:spLocks noChangeShapeType="1"/>
            </p:cNvSpPr>
            <p:nvPr/>
          </p:nvSpPr>
          <p:spPr bwMode="auto">
            <a:xfrm>
              <a:off x="1476375" y="3424238"/>
              <a:ext cx="0" cy="7826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3203200" y="2849625"/>
              <a:ext cx="1225171" cy="1149465"/>
            </a:xfrm>
            <a:prstGeom prst="rect">
              <a:avLst/>
            </a:prstGeom>
            <a:solidFill>
              <a:srgbClr val="66CCFF"/>
            </a:solidFill>
            <a:ln w="31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56" name="Text Box 10"/>
            <p:cNvSpPr txBox="1">
              <a:spLocks noChangeArrowheads="1"/>
            </p:cNvSpPr>
            <p:nvPr/>
          </p:nvSpPr>
          <p:spPr bwMode="auto">
            <a:xfrm>
              <a:off x="2484438" y="3163888"/>
              <a:ext cx="2052637" cy="425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I/O ports</a:t>
              </a:r>
              <a:endParaRPr lang="zh-CN" altLang="en-US" sz="18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31757" name="Rectangle 11"/>
            <p:cNvSpPr>
              <a:spLocks noChangeArrowheads="1"/>
            </p:cNvSpPr>
            <p:nvPr/>
          </p:nvSpPr>
          <p:spPr bwMode="auto">
            <a:xfrm>
              <a:off x="4859450" y="2849625"/>
              <a:ext cx="1223425" cy="1149465"/>
            </a:xfrm>
            <a:prstGeom prst="rect">
              <a:avLst/>
            </a:prstGeom>
            <a:solidFill>
              <a:srgbClr val="66CCFF"/>
            </a:solidFill>
            <a:ln w="31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58" name="Text Box 12"/>
            <p:cNvSpPr txBox="1">
              <a:spLocks noChangeArrowheads="1"/>
            </p:cNvSpPr>
            <p:nvPr/>
          </p:nvSpPr>
          <p:spPr bwMode="auto">
            <a:xfrm>
              <a:off x="4175125" y="3163888"/>
              <a:ext cx="2052639" cy="425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I/O ports</a:t>
              </a:r>
              <a:endParaRPr lang="zh-CN" altLang="en-US" sz="18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31759" name="Rectangle 13"/>
            <p:cNvSpPr>
              <a:spLocks noChangeArrowheads="1"/>
            </p:cNvSpPr>
            <p:nvPr/>
          </p:nvSpPr>
          <p:spPr bwMode="auto">
            <a:xfrm>
              <a:off x="7093380" y="2849625"/>
              <a:ext cx="1223425" cy="1149465"/>
            </a:xfrm>
            <a:prstGeom prst="rect">
              <a:avLst/>
            </a:prstGeom>
            <a:solidFill>
              <a:srgbClr val="66CCFF"/>
            </a:solidFill>
            <a:ln w="31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60" name="Text Box 14"/>
            <p:cNvSpPr txBox="1">
              <a:spLocks noChangeArrowheads="1"/>
            </p:cNvSpPr>
            <p:nvPr/>
          </p:nvSpPr>
          <p:spPr bwMode="auto">
            <a:xfrm>
              <a:off x="6382845" y="3163888"/>
              <a:ext cx="2052637" cy="425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I/O ports</a:t>
              </a:r>
              <a:endParaRPr lang="zh-CN" altLang="en-US" sz="18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31761" name="Line 15"/>
            <p:cNvSpPr>
              <a:spLocks noChangeShapeType="1"/>
            </p:cNvSpPr>
            <p:nvPr/>
          </p:nvSpPr>
          <p:spPr bwMode="auto">
            <a:xfrm>
              <a:off x="3779838" y="2133600"/>
              <a:ext cx="0" cy="7350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2" name="Line 16"/>
            <p:cNvSpPr>
              <a:spLocks noChangeShapeType="1"/>
            </p:cNvSpPr>
            <p:nvPr/>
          </p:nvSpPr>
          <p:spPr bwMode="auto">
            <a:xfrm>
              <a:off x="5364163" y="2133600"/>
              <a:ext cx="0" cy="7159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3" name="Line 17"/>
            <p:cNvSpPr>
              <a:spLocks noChangeShapeType="1"/>
            </p:cNvSpPr>
            <p:nvPr/>
          </p:nvSpPr>
          <p:spPr bwMode="auto">
            <a:xfrm>
              <a:off x="7667625" y="2133600"/>
              <a:ext cx="0" cy="7159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4" name="Line 18"/>
            <p:cNvSpPr>
              <a:spLocks noChangeShapeType="1"/>
            </p:cNvSpPr>
            <p:nvPr/>
          </p:nvSpPr>
          <p:spPr bwMode="auto">
            <a:xfrm>
              <a:off x="3779838" y="3998913"/>
              <a:ext cx="0" cy="7350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5" name="Rectangle 19"/>
            <p:cNvSpPr>
              <a:spLocks noChangeArrowheads="1"/>
            </p:cNvSpPr>
            <p:nvPr/>
          </p:nvSpPr>
          <p:spPr bwMode="auto">
            <a:xfrm>
              <a:off x="7093380" y="4727572"/>
              <a:ext cx="1474359" cy="646116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66" name="Text Box 20"/>
            <p:cNvSpPr txBox="1">
              <a:spLocks noChangeArrowheads="1"/>
            </p:cNvSpPr>
            <p:nvPr/>
          </p:nvSpPr>
          <p:spPr bwMode="auto">
            <a:xfrm>
              <a:off x="6508719" y="4795838"/>
              <a:ext cx="2059019" cy="425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IO</a:t>
              </a:r>
              <a:r>
                <a:rPr lang="zh-CN" altLang="en-US" sz="1800" b="1">
                  <a:solidFill>
                    <a:schemeClr val="bg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device</a:t>
              </a:r>
              <a:endParaRPr lang="zh-CN" altLang="en-US" sz="18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31767" name="Rectangle 21"/>
            <p:cNvSpPr>
              <a:spLocks noChangeArrowheads="1"/>
            </p:cNvSpPr>
            <p:nvPr/>
          </p:nvSpPr>
          <p:spPr bwMode="auto">
            <a:xfrm>
              <a:off x="4741541" y="4727572"/>
              <a:ext cx="1392190" cy="646116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68" name="Text Box 22"/>
            <p:cNvSpPr txBox="1">
              <a:spLocks noChangeArrowheads="1"/>
            </p:cNvSpPr>
            <p:nvPr/>
          </p:nvSpPr>
          <p:spPr bwMode="auto">
            <a:xfrm>
              <a:off x="3995548" y="4772025"/>
              <a:ext cx="2232215" cy="425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IO</a:t>
              </a:r>
              <a:r>
                <a:rPr lang="zh-CN" altLang="en-US" sz="1800" b="1">
                  <a:solidFill>
                    <a:schemeClr val="bg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device</a:t>
              </a:r>
              <a:endParaRPr lang="zh-CN" altLang="en-US" sz="18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31769" name="Rectangle 23"/>
            <p:cNvSpPr>
              <a:spLocks noChangeArrowheads="1"/>
            </p:cNvSpPr>
            <p:nvPr/>
          </p:nvSpPr>
          <p:spPr bwMode="auto">
            <a:xfrm>
              <a:off x="2979806" y="4709269"/>
              <a:ext cx="1391038" cy="646116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70" name="Text Box 24"/>
            <p:cNvSpPr txBox="1">
              <a:spLocks noChangeArrowheads="1"/>
            </p:cNvSpPr>
            <p:nvPr/>
          </p:nvSpPr>
          <p:spPr bwMode="auto">
            <a:xfrm>
              <a:off x="2320101" y="4778375"/>
              <a:ext cx="2180463" cy="425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IO</a:t>
              </a:r>
              <a:r>
                <a:rPr lang="zh-CN" altLang="en-US" sz="1800" b="1">
                  <a:solidFill>
                    <a:schemeClr val="bg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device</a:t>
              </a:r>
              <a:endParaRPr lang="zh-CN" altLang="en-US" sz="18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31771" name="Line 25"/>
            <p:cNvSpPr>
              <a:spLocks noChangeShapeType="1"/>
            </p:cNvSpPr>
            <p:nvPr/>
          </p:nvSpPr>
          <p:spPr bwMode="auto">
            <a:xfrm>
              <a:off x="5580063" y="3998913"/>
              <a:ext cx="0" cy="7350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2" name="Line 26"/>
            <p:cNvSpPr>
              <a:spLocks noChangeShapeType="1"/>
            </p:cNvSpPr>
            <p:nvPr/>
          </p:nvSpPr>
          <p:spPr bwMode="auto">
            <a:xfrm>
              <a:off x="7685088" y="3975100"/>
              <a:ext cx="0" cy="7350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3" name="Text Box 27"/>
            <p:cNvSpPr txBox="1">
              <a:spLocks noChangeArrowheads="1"/>
            </p:cNvSpPr>
            <p:nvPr/>
          </p:nvSpPr>
          <p:spPr bwMode="auto">
            <a:xfrm>
              <a:off x="3779838" y="1628775"/>
              <a:ext cx="3384550" cy="425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bg2"/>
                  </a:solidFill>
                </a:rPr>
                <a:t>I/O bus</a:t>
              </a:r>
              <a:endParaRPr lang="zh-CN" altLang="en-US" sz="1800" b="1">
                <a:solidFill>
                  <a:schemeClr val="bg2"/>
                </a:solidFill>
              </a:endParaRPr>
            </a:p>
          </p:txBody>
        </p:sp>
        <p:sp>
          <p:nvSpPr>
            <p:cNvPr id="31774" name="Text Box 28"/>
            <p:cNvSpPr txBox="1">
              <a:spLocks noChangeArrowheads="1"/>
            </p:cNvSpPr>
            <p:nvPr/>
          </p:nvSpPr>
          <p:spPr bwMode="auto">
            <a:xfrm>
              <a:off x="1476375" y="3644900"/>
              <a:ext cx="1932766" cy="425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bg2"/>
                  </a:solidFill>
                </a:rPr>
                <a:t>Memory bus</a:t>
              </a:r>
              <a:endParaRPr lang="zh-CN" altLang="en-US" sz="1800" b="1">
                <a:solidFill>
                  <a:schemeClr val="bg2"/>
                </a:solidFill>
              </a:endParaRPr>
            </a:p>
          </p:txBody>
        </p:sp>
      </p:grpSp>
      <p:sp>
        <p:nvSpPr>
          <p:cNvPr id="3174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900113" y="5135563"/>
            <a:ext cx="8015287" cy="1570037"/>
          </a:xfrm>
          <a:solidFill>
            <a:srgbClr val="DDDDDD"/>
          </a:solidFill>
          <a:ln w="28575">
            <a:solidFill>
              <a:srgbClr val="FF3300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solidFill>
                  <a:schemeClr val="bg2"/>
                </a:solidFill>
              </a:rPr>
              <a:t>A dedicated bus between CPU and memory, and a dedicated bus between CPU and I/O devices</a:t>
            </a:r>
            <a:endParaRPr lang="zh-CN" altLang="en-US" sz="1800" b="1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solidFill>
                  <a:srgbClr val="FF3300"/>
                </a:solidFill>
              </a:rPr>
              <a:t>pro</a:t>
            </a:r>
            <a:r>
              <a:rPr lang="zh-CN" altLang="en-US" sz="1800" b="1">
                <a:solidFill>
                  <a:schemeClr val="bg2"/>
                </a:solidFill>
              </a:rPr>
              <a:t>：</a:t>
            </a:r>
            <a:r>
              <a:rPr lang="en-US" altLang="zh-CN" sz="1800" b="1">
                <a:solidFill>
                  <a:schemeClr val="bg2"/>
                </a:solidFill>
              </a:rPr>
              <a:t>efficient in terms of data transfer</a:t>
            </a:r>
            <a:endParaRPr lang="zh-CN" altLang="en-US" sz="1800" b="1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solidFill>
                  <a:srgbClr val="FF3300"/>
                </a:solidFill>
              </a:rPr>
              <a:t>con</a:t>
            </a:r>
            <a:r>
              <a:rPr lang="zh-CN" altLang="en-US" sz="1800" b="1">
                <a:solidFill>
                  <a:schemeClr val="bg2"/>
                </a:solidFill>
              </a:rPr>
              <a:t>：</a:t>
            </a:r>
            <a:r>
              <a:rPr lang="en-US" altLang="zh-CN" sz="1800" b="1">
                <a:solidFill>
                  <a:schemeClr val="bg2"/>
                </a:solidFill>
              </a:rPr>
              <a:t>information between memory and I/O devices has to go through CPU. Therefore, poor CPU performance</a:t>
            </a:r>
            <a:endParaRPr lang="zh-CN" altLang="en-US" sz="1800" b="1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509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A50021"/>
                </a:solidFill>
              </a:rPr>
              <a:t>Memory-Central Dual-Bus Structure</a:t>
            </a:r>
            <a:endParaRPr lang="zh-CN" altLang="en-US" sz="4000" dirty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933450" y="2611438"/>
            <a:ext cx="1606550" cy="1579562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84213" y="3222625"/>
            <a:ext cx="1836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  <a:ea typeface="楷体_GB2312" pitchFamily="49" charset="-122"/>
              </a:rPr>
              <a:t>CPU</a:t>
            </a:r>
            <a:endParaRPr lang="en-US" altLang="zh-CN" sz="2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652838" y="2611438"/>
            <a:ext cx="1223962" cy="1149350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040063" y="2895600"/>
            <a:ext cx="1836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bg2"/>
                </a:solidFill>
                <a:ea typeface="楷体_GB2312" pitchFamily="49" charset="-122"/>
              </a:rPr>
              <a:t>Memory</a:t>
            </a:r>
            <a:endParaRPr lang="zh-CN" altLang="en-US" sz="20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684213" y="1876425"/>
            <a:ext cx="80025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1763713" y="1876425"/>
            <a:ext cx="0" cy="7826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253038" y="2592388"/>
            <a:ext cx="1223962" cy="1149350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652963" y="2906713"/>
            <a:ext cx="2052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bg2"/>
                </a:solidFill>
                <a:ea typeface="楷体_GB2312" pitchFamily="49" charset="-122"/>
              </a:rPr>
              <a:t>I/O</a:t>
            </a:r>
            <a:r>
              <a:rPr lang="zh-CN" altLang="en-US" sz="2000" b="1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 pitchFamily="49" charset="-122"/>
              </a:rPr>
              <a:t>port</a:t>
            </a:r>
            <a:endParaRPr lang="zh-CN" altLang="en-US" sz="20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7092950" y="2592388"/>
            <a:ext cx="1223963" cy="1149350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6443663" y="2906713"/>
            <a:ext cx="2052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bg2"/>
                </a:solidFill>
                <a:ea typeface="楷体_GB2312" pitchFamily="49" charset="-122"/>
              </a:rPr>
              <a:t>I/O port</a:t>
            </a:r>
            <a:endParaRPr lang="zh-CN" altLang="en-US" sz="20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4265613" y="1876425"/>
            <a:ext cx="0" cy="7350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5757863" y="1876425"/>
            <a:ext cx="0" cy="715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7667625" y="1876425"/>
            <a:ext cx="0" cy="715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>
            <a:off x="2540000" y="3200400"/>
            <a:ext cx="1117600" cy="2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7342188" y="4470400"/>
            <a:ext cx="974725" cy="646113"/>
          </a:xfrm>
          <a:prstGeom prst="rect">
            <a:avLst/>
          </a:prstGeom>
          <a:solidFill>
            <a:srgbClr val="CC99FF"/>
          </a:solidFill>
          <a:ln w="317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6588125" y="4538663"/>
            <a:ext cx="1979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bg2"/>
                </a:solidFill>
                <a:ea typeface="楷体_GB2312" pitchFamily="49" charset="-122"/>
              </a:rPr>
              <a:t>IO</a:t>
            </a:r>
            <a:r>
              <a:rPr lang="zh-CN" altLang="en-US" sz="1800" b="1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1800" b="1">
                <a:solidFill>
                  <a:schemeClr val="bg2"/>
                </a:solidFill>
                <a:ea typeface="楷体_GB2312" pitchFamily="49" charset="-122"/>
              </a:rPr>
              <a:t>device</a:t>
            </a: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5395913" y="4470400"/>
            <a:ext cx="974725" cy="646113"/>
          </a:xfrm>
          <a:prstGeom prst="rect">
            <a:avLst/>
          </a:prstGeom>
          <a:solidFill>
            <a:srgbClr val="CC99FF"/>
          </a:solidFill>
          <a:ln w="317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4649788" y="4583113"/>
            <a:ext cx="1979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bg2"/>
                </a:solidFill>
                <a:ea typeface="楷体_GB2312" pitchFamily="49" charset="-122"/>
              </a:rPr>
              <a:t>IO</a:t>
            </a:r>
            <a:r>
              <a:rPr lang="zh-CN" altLang="en-US" sz="1800" b="1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1800" b="1">
                <a:solidFill>
                  <a:schemeClr val="bg2"/>
                </a:solidFill>
                <a:ea typeface="楷体_GB2312" pitchFamily="49" charset="-122"/>
              </a:rPr>
              <a:t>device</a:t>
            </a: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5973763" y="3741738"/>
            <a:ext cx="0" cy="7350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7685088" y="3717925"/>
            <a:ext cx="0" cy="7350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5" name="Text Box 24"/>
          <p:cNvSpPr txBox="1">
            <a:spLocks noChangeArrowheads="1"/>
          </p:cNvSpPr>
          <p:nvPr/>
        </p:nvSpPr>
        <p:spPr bwMode="auto">
          <a:xfrm>
            <a:off x="4140200" y="1371600"/>
            <a:ext cx="216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</a:rPr>
              <a:t>I/O</a:t>
            </a:r>
            <a:r>
              <a:rPr lang="zh-CN" altLang="en-US" sz="1800" b="1">
                <a:solidFill>
                  <a:schemeClr val="bg2"/>
                </a:solidFill>
              </a:rPr>
              <a:t> </a:t>
            </a:r>
            <a:r>
              <a:rPr lang="en-US" altLang="zh-CN" sz="1800" b="1">
                <a:solidFill>
                  <a:schemeClr val="bg2"/>
                </a:solidFill>
              </a:rPr>
              <a:t>bus</a:t>
            </a:r>
            <a:endParaRPr lang="zh-CN" altLang="en-US" sz="1800" b="1">
              <a:solidFill>
                <a:schemeClr val="bg2"/>
              </a:solidFill>
            </a:endParaRPr>
          </a:p>
        </p:txBody>
      </p:sp>
      <p:sp>
        <p:nvSpPr>
          <p:cNvPr id="33816" name="Text Box 26"/>
          <p:cNvSpPr txBox="1">
            <a:spLocks noChangeArrowheads="1"/>
          </p:cNvSpPr>
          <p:nvPr/>
        </p:nvSpPr>
        <p:spPr bwMode="auto">
          <a:xfrm>
            <a:off x="2627313" y="3316288"/>
            <a:ext cx="1182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</a:rPr>
              <a:t>Memory bus</a:t>
            </a:r>
            <a:endParaRPr lang="zh-CN" altLang="en-US" sz="1800" b="1">
              <a:solidFill>
                <a:schemeClr val="bg2"/>
              </a:solidFill>
            </a:endParaRPr>
          </a:p>
        </p:txBody>
      </p:sp>
      <p:sp>
        <p:nvSpPr>
          <p:cNvPr id="3381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85800" y="4800600"/>
            <a:ext cx="4248150" cy="1441450"/>
          </a:xfrm>
          <a:solidFill>
            <a:srgbClr val="DDDDDD"/>
          </a:solidFill>
          <a:ln>
            <a:solidFill>
              <a:srgbClr val="FF3300"/>
            </a:solidFill>
            <a:miter lim="800000"/>
          </a:ln>
        </p:spPr>
        <p:txBody>
          <a:bodyPr/>
          <a:lstStyle/>
          <a:p>
            <a:pPr eaLnBrk="1" hangingPunct="1"/>
            <a:r>
              <a:rPr lang="en-US" altLang="zh-CN" sz="2400" b="1"/>
              <a:t>Gain both High CPU performance and data transfer throughput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A50021"/>
                </a:solidFill>
              </a:rPr>
              <a:t>Hardware: BUS (1) – Data Bus</a:t>
            </a:r>
            <a:endParaRPr lang="en-US" altLang="zh-CN" sz="4000" dirty="0">
              <a:solidFill>
                <a:srgbClr val="A50021"/>
              </a:solidFill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0292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Used to provide a path for moving data between system modules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Bidirectional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CPU </a:t>
            </a:r>
            <a:r>
              <a:rPr lang="en-US" altLang="zh-CN" sz="2400" b="1" dirty="0">
                <a:solidFill>
                  <a:srgbClr val="FF0000"/>
                </a:solidFill>
              </a:rPr>
              <a:t>read</a:t>
            </a:r>
            <a:r>
              <a:rPr lang="en-US" altLang="zh-CN" sz="2400" dirty="0"/>
              <a:t>: Memory (I/O device) -&gt; CPU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CPU </a:t>
            </a:r>
            <a:r>
              <a:rPr lang="en-US" altLang="zh-CN" sz="2400" b="1" dirty="0">
                <a:solidFill>
                  <a:srgbClr val="FF0000"/>
                </a:solidFill>
              </a:rPr>
              <a:t>write</a:t>
            </a:r>
            <a:r>
              <a:rPr lang="en-US" altLang="zh-CN" sz="2400" dirty="0"/>
              <a:t>: CPU -&gt; Memory (I/O device) 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The width of data bus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is as wide as the registers of a CPU (i.e. the width of a </a:t>
            </a:r>
            <a:r>
              <a:rPr lang="en-US" altLang="zh-CN" sz="2400" b="1" i="1" dirty="0">
                <a:solidFill>
                  <a:srgbClr val="00B0F0"/>
                </a:solidFill>
              </a:rPr>
              <a:t>word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determines how much data the processor can read or write in one memory or I/O cycle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Which also defines a </a:t>
            </a:r>
            <a:r>
              <a:rPr lang="en-US" altLang="zh-CN" sz="2400" b="1" dirty="0">
                <a:solidFill>
                  <a:srgbClr val="00B0F0"/>
                </a:solidFill>
              </a:rPr>
              <a:t>word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/>
              <a:t>of this computer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A50021"/>
                </a:solidFill>
              </a:rPr>
              <a:t>Hardware: BUS (2) - Address Bus</a:t>
            </a:r>
            <a:endParaRPr lang="en-US" altLang="zh-CN" sz="4000" dirty="0">
              <a:solidFill>
                <a:srgbClr val="A50021"/>
              </a:solidFill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4708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Used to designate the source or destination of the data on </a:t>
            </a:r>
            <a:r>
              <a:rPr lang="en-US" altLang="zh-CN" sz="2800"/>
              <a:t>the address </a:t>
            </a:r>
            <a:r>
              <a:rPr lang="en-US" altLang="zh-CN" sz="2800" dirty="0"/>
              <a:t>bus that the processor intends to communicate with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7030A0"/>
                </a:solidFill>
              </a:rPr>
              <a:t>Unidirectional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CPU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/>
              <a:t> memory or I/O devices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The width of the address bus, </a:t>
            </a:r>
            <a:r>
              <a:rPr lang="en-US" altLang="zh-CN" sz="2800" i="1" dirty="0"/>
              <a:t>n</a:t>
            </a:r>
            <a:endParaRPr lang="en-US" altLang="zh-CN" sz="2800" i="1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determines the total number of memory locations addressable by a given CPU, which is </a:t>
            </a:r>
            <a:r>
              <a:rPr lang="en-US" altLang="zh-CN" sz="2400" b="1" dirty="0"/>
              <a:t>2</a:t>
            </a:r>
            <a:r>
              <a:rPr lang="en-US" altLang="zh-CN" sz="2400" b="1" i="1" baseline="30000" dirty="0"/>
              <a:t>n</a:t>
            </a:r>
            <a:endParaRPr lang="en-US" altLang="zh-CN" sz="2400" b="1" i="1" baseline="30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e.g., </a:t>
            </a:r>
            <a:r>
              <a:rPr lang="en-US" altLang="zh-CN" sz="2400" dirty="0"/>
              <a:t>8086 has a 20-bit address bus which corresponds to 2</a:t>
            </a:r>
            <a:r>
              <a:rPr lang="en-US" altLang="zh-CN" sz="2400" baseline="30000" dirty="0"/>
              <a:t>20</a:t>
            </a:r>
            <a:r>
              <a:rPr lang="en-US" altLang="zh-CN" sz="2400" dirty="0"/>
              <a:t> addresses or 1M (1 Meg) addresses or memory locations; 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>
                <a:solidFill>
                  <a:srgbClr val="FF0000"/>
                </a:solidFill>
              </a:rPr>
              <a:t>Pentium has 32-bit address bus, what is the size of its addressable memory?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>
                <a:solidFill>
                  <a:srgbClr val="FF0000"/>
                </a:solidFill>
              </a:rPr>
              <a:t>How to calculate the capacity (size) of memory that a CPU can support then?</a:t>
            </a:r>
            <a:endParaRPr lang="en-US" altLang="zh-CN" sz="2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381000" y="103188"/>
            <a:ext cx="8382000" cy="96361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A50021"/>
                </a:solidFill>
              </a:rPr>
              <a:t>Hardware: BUS (3) – Control Bus</a:t>
            </a:r>
            <a:endParaRPr lang="en-US" altLang="zh-CN" sz="4000" dirty="0">
              <a:solidFill>
                <a:srgbClr val="A50021"/>
              </a:solidFill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Used to control each module and the use of data and address buses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Command and timing information between modules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e.g., memory read/write, IO read/write, Bus request/grant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Consists of two sets of unidirectional control signals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Command signal: CPU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/>
              <a:t> Memory (I/O device)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State signal: Memory (I/O device)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/>
              <a:t> CPU</a:t>
            </a:r>
            <a:endParaRPr lang="en-US" altLang="zh-CN" sz="2400" dirty="0"/>
          </a:p>
          <a:p>
            <a:pPr eaLnBrk="1" hangingPunct="1"/>
            <a:r>
              <a:rPr lang="en-US" altLang="zh-CN" sz="2800" dirty="0" err="1">
                <a:solidFill>
                  <a:srgbClr val="FF0000"/>
                </a:solidFill>
              </a:rPr>
              <a:t>Input/Output</a:t>
            </a:r>
            <a:r>
              <a:rPr lang="en-US" altLang="zh-CN" sz="2800" dirty="0">
                <a:solidFill>
                  <a:srgbClr val="FF0000"/>
                </a:solidFill>
              </a:rPr>
              <a:t> is defined from the processor’s point of view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400" dirty="0"/>
              <a:t>e.g., when Memory (I/O device) Read is active, data is input to the processor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600200"/>
            <a:ext cx="8458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/>
              <a:t>Memory-mapped I/O, </a:t>
            </a:r>
            <a:r>
              <a:rPr lang="zh-CN" altLang="en-US" sz="2800" b="1" dirty="0"/>
              <a:t>存储器映像寻址方式</a:t>
            </a:r>
            <a:endParaRPr lang="zh-CN" altLang="en-US" sz="28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One single address space for both memory and I/O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Status and data registers of I/O modules are treated as memory locations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Using the same machine instructions to access both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e.g., ARM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/>
              <a:t>Isolated I/O, I/O</a:t>
            </a:r>
            <a:r>
              <a:rPr lang="zh-CN" altLang="en-US" sz="2800" b="1" dirty="0"/>
              <a:t>单独编址方式</a:t>
            </a:r>
            <a:endParaRPr lang="zh-CN" altLang="en-US" sz="28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Two separate address spaces for memory and I/O modules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Using different sets of accessing instructions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e.g., Intel 8086</a:t>
            </a:r>
            <a:endParaRPr lang="zh-CN" altLang="en-US" sz="2400" dirty="0"/>
          </a:p>
        </p:txBody>
      </p:sp>
      <p:sp>
        <p:nvSpPr>
          <p:cNvPr id="38915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4000" dirty="0">
                <a:solidFill>
                  <a:srgbClr val="A50021"/>
                </a:solidFill>
              </a:rPr>
              <a:t>Addressing Schemes </a:t>
            </a:r>
            <a:r>
              <a:rPr lang="zh-CN" altLang="en-US" sz="40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寻址方式</a:t>
            </a:r>
            <a:endParaRPr lang="en-US" altLang="zh-CN" sz="4000" b="1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4000" dirty="0">
                <a:solidFill>
                  <a:srgbClr val="A50021"/>
                </a:solidFill>
              </a:rPr>
              <a:t>Memory-mapped I/O </a:t>
            </a:r>
            <a:endParaRPr lang="zh-CN" altLang="en-US" sz="4000" dirty="0">
              <a:solidFill>
                <a:srgbClr val="A50021"/>
              </a:solidFill>
            </a:endParaRPr>
          </a:p>
        </p:txBody>
      </p:sp>
      <p:graphicFrame>
        <p:nvGraphicFramePr>
          <p:cNvPr id="40963" name="Object 4"/>
          <p:cNvGraphicFramePr>
            <a:graphicFrameLocks noChangeAspect="1"/>
          </p:cNvGraphicFramePr>
          <p:nvPr/>
        </p:nvGraphicFramePr>
        <p:xfrm>
          <a:off x="1331913" y="2152650"/>
          <a:ext cx="6624637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Picture" r:id="rId1" imgW="3429000" imgH="1828800" progId="Word.Picture.8">
                  <p:embed/>
                </p:oleObj>
              </mc:Choice>
              <mc:Fallback>
                <p:oleObj name="Picture" r:id="rId1" imgW="3429000" imgH="18288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152650"/>
                        <a:ext cx="6624637" cy="353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4000" dirty="0">
                <a:solidFill>
                  <a:srgbClr val="A50021"/>
                </a:solidFill>
              </a:rPr>
              <a:t>Isolated I/O</a:t>
            </a:r>
            <a:endParaRPr lang="zh-CN" altLang="en-US" sz="4000" dirty="0">
              <a:solidFill>
                <a:srgbClr val="A50021"/>
              </a:solidFill>
            </a:endParaRPr>
          </a:p>
        </p:txBody>
      </p:sp>
      <p:graphicFrame>
        <p:nvGraphicFramePr>
          <p:cNvPr id="41987" name="Object 4"/>
          <p:cNvGraphicFramePr>
            <a:graphicFrameLocks noChangeAspect="1"/>
          </p:cNvGraphicFramePr>
          <p:nvPr/>
        </p:nvGraphicFramePr>
        <p:xfrm>
          <a:off x="396875" y="1676400"/>
          <a:ext cx="4824413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Picture" r:id="rId1" imgW="3429000" imgH="1828800" progId="Word.Picture.8">
                  <p:embed/>
                </p:oleObj>
              </mc:Choice>
              <mc:Fallback>
                <p:oleObj name="Picture" r:id="rId1" imgW="3429000" imgH="18288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1676400"/>
                        <a:ext cx="4824413" cy="257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1439863" y="4800600"/>
            <a:ext cx="3024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/>
              <a:t>Dedicated address lines</a:t>
            </a:r>
            <a:endParaRPr lang="zh-CN" altLang="en-US" sz="1800" b="1"/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5410200" y="4800600"/>
            <a:ext cx="312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/>
              <a:t>Multiplexing address lines</a:t>
            </a:r>
            <a:endParaRPr lang="zh-CN" altLang="en-US" sz="1800" b="1"/>
          </a:p>
        </p:txBody>
      </p:sp>
      <p:graphicFrame>
        <p:nvGraphicFramePr>
          <p:cNvPr id="41990" name="Object 7"/>
          <p:cNvGraphicFramePr>
            <a:graphicFrameLocks noChangeAspect="1"/>
          </p:cNvGraphicFramePr>
          <p:nvPr/>
        </p:nvGraphicFramePr>
        <p:xfrm>
          <a:off x="4211638" y="1676400"/>
          <a:ext cx="4824412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Picture" r:id="rId3" imgW="3424555" imgH="1830070" progId="Word.Picture.8">
                  <p:embed/>
                </p:oleObj>
              </mc:Choice>
              <mc:Fallback>
                <p:oleObj name="Picture" r:id="rId3" imgW="3424555" imgH="183007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676400"/>
                        <a:ext cx="4824412" cy="257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33400" y="5338763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FF0000"/>
                </a:solidFill>
              </a:rPr>
              <a:t>What is the essential difference between the memory-mapped and isolated I/O addressing schemes?</a:t>
            </a:r>
            <a:endParaRPr lang="zh-CN" altLang="en-US" sz="20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79216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A50021"/>
                </a:solidFill>
              </a:rPr>
              <a:t>Microcontrollers (MCS) </a:t>
            </a:r>
            <a:r>
              <a:rPr lang="zh-CN" altLang="en-US" sz="40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微控制器</a:t>
            </a:r>
            <a:endParaRPr lang="en-US" altLang="zh-CN" sz="4000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333399"/>
                </a:solidFill>
              </a:rPr>
              <a:t>A microcontroller has a CPU </a:t>
            </a:r>
            <a:r>
              <a:rPr lang="en-US" altLang="zh-CN" sz="2400">
                <a:solidFill>
                  <a:srgbClr val="00B0F0"/>
                </a:solidFill>
              </a:rPr>
              <a:t>in addition to </a:t>
            </a:r>
            <a:r>
              <a:rPr lang="en-US" altLang="zh-CN" sz="2400">
                <a:solidFill>
                  <a:srgbClr val="333399"/>
                </a:solidFill>
              </a:rPr>
              <a:t>a fixed amount of RAM, ROM, I/O ports on one single chip</a:t>
            </a:r>
            <a:endParaRPr lang="en-US" altLang="zh-CN" sz="2400">
              <a:solidFill>
                <a:srgbClr val="333399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333399"/>
                </a:solidFill>
              </a:rPr>
              <a:t>Ideal for applications in which cost and space are critical</a:t>
            </a:r>
            <a:endParaRPr lang="en-US" altLang="zh-CN" sz="2400">
              <a:solidFill>
                <a:srgbClr val="333399"/>
              </a:solidFill>
            </a:endParaRPr>
          </a:p>
          <a:p>
            <a:pPr eaLnBrk="1" hangingPunct="1"/>
            <a:r>
              <a:rPr lang="en-US" altLang="zh-CN" sz="2200">
                <a:solidFill>
                  <a:srgbClr val="333399"/>
                </a:solidFill>
              </a:rPr>
              <a:t>Example: a TV remote control does not need the computing power of a 486</a:t>
            </a:r>
            <a:endParaRPr lang="en-US" altLang="zh-CN" sz="2200">
              <a:solidFill>
                <a:srgbClr val="333399"/>
              </a:solidFill>
            </a:endParaRP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581400"/>
            <a:ext cx="41910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8" descr="800px-Columbia_Supercomputer_-_NASA_Advanced_Supercomputing_Facility.jp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2922588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8" descr="220px-EDSAC_(10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2565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zh-CN" dirty="0"/>
              <a:t>What is a computer?</a:t>
            </a:r>
            <a:endParaRPr lang="en-US" altLang="zh-CN" dirty="0"/>
          </a:p>
        </p:txBody>
      </p:sp>
      <p:pic>
        <p:nvPicPr>
          <p:cNvPr id="4101" name="Picture 4" descr="DSCF0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26035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7" descr="800px-Dell_PowerEdge_Server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8382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图片 9" descr="800px-DM_IBM_S360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14400"/>
            <a:ext cx="2741613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图片 5" descr="716px-Intertec_Superbrai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18256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图片 10" descr="800px-G5_supplying_Wikipedia_via_Gigabit_at_the_Lange_Nacht_der_Wissenschaften_2006_in_Dresden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71800"/>
            <a:ext cx="274320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7" descr="1201-low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65"/>
          <a:stretch>
            <a:fillRect/>
          </a:stretch>
        </p:blipFill>
        <p:spPr bwMode="gray">
          <a:xfrm>
            <a:off x="4114800" y="5715000"/>
            <a:ext cx="18510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图片 11" descr="embedded computer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00600"/>
            <a:ext cx="1792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31" descr="3CR99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543800" y="5521325"/>
            <a:ext cx="1306513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1" descr="pixstar_gcx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200400" y="6096000"/>
            <a:ext cx="9525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图片 6" descr="800px-Acer_Aspire_8920_Gemstone_by_Georgy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33600"/>
            <a:ext cx="16906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9" descr="SonyM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181600" y="4572000"/>
            <a:ext cx="11525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23" descr="r38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"/>
          <a:stretch>
            <a:fillRect/>
          </a:stretch>
        </p:blipFill>
        <p:spPr bwMode="gray">
          <a:xfrm>
            <a:off x="7162800" y="5105400"/>
            <a:ext cx="558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13" name="Object 2"/>
          <p:cNvGraphicFramePr>
            <a:graphicFrameLocks noChangeAspect="1"/>
          </p:cNvGraphicFramePr>
          <p:nvPr/>
        </p:nvGraphicFramePr>
        <p:xfrm>
          <a:off x="5638800" y="6019800"/>
          <a:ext cx="16002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Image" r:id="rId15" imgW="4152900" imgH="1333500" progId="Photoshop.Image.10">
                  <p:embed/>
                </p:oleObj>
              </mc:Choice>
              <mc:Fallback>
                <p:oleObj name="Image" r:id="rId15" imgW="4152900" imgH="1333500" progId="Photoshop.Image.1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5638800" y="6019800"/>
                        <a:ext cx="16002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79216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A50021"/>
                </a:solidFill>
              </a:rPr>
              <a:t>Embedded Systems </a:t>
            </a:r>
            <a:r>
              <a:rPr lang="zh-CN" altLang="en-US" sz="40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嵌入式系统</a:t>
            </a:r>
            <a:endParaRPr lang="en-US" altLang="zh-CN" sz="4000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5238"/>
            <a:ext cx="87630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33399"/>
                </a:solidFill>
              </a:rPr>
              <a:t>An embedded system uses a </a:t>
            </a:r>
            <a:r>
              <a:rPr lang="en-US" altLang="zh-CN" sz="2400" b="1" i="1" dirty="0">
                <a:solidFill>
                  <a:srgbClr val="333399"/>
                </a:solidFill>
              </a:rPr>
              <a:t>microcontroller</a:t>
            </a:r>
            <a:r>
              <a:rPr lang="en-US" altLang="zh-CN" sz="2400" dirty="0">
                <a:solidFill>
                  <a:srgbClr val="333399"/>
                </a:solidFill>
              </a:rPr>
              <a:t> or a </a:t>
            </a:r>
            <a:r>
              <a:rPr lang="en-US" altLang="zh-CN" sz="2400" b="1" i="1" dirty="0">
                <a:solidFill>
                  <a:srgbClr val="333399"/>
                </a:solidFill>
              </a:rPr>
              <a:t>microprocessor</a:t>
            </a:r>
            <a:r>
              <a:rPr lang="en-US" altLang="zh-CN" sz="2400" dirty="0">
                <a:solidFill>
                  <a:srgbClr val="333399"/>
                </a:solidFill>
              </a:rPr>
              <a:t> to </a:t>
            </a:r>
            <a:r>
              <a:rPr lang="en-US" altLang="zh-CN" sz="2400" dirty="0">
                <a:solidFill>
                  <a:srgbClr val="00B0F0"/>
                </a:solidFill>
              </a:rPr>
              <a:t>do one task and one task only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333399"/>
                </a:solidFill>
              </a:rPr>
              <a:t>Example: toys, TV remote, keyless entry, etc. </a:t>
            </a:r>
            <a:endParaRPr lang="en-US" altLang="zh-CN" sz="2000" dirty="0">
              <a:solidFill>
                <a:srgbClr val="3333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33399"/>
                </a:solidFill>
              </a:rPr>
              <a:t>Using microcontrollers is cheap but sometimes inadequate for the task</a:t>
            </a:r>
            <a:endParaRPr lang="en-US" altLang="zh-CN" sz="2400" dirty="0">
              <a:solidFill>
                <a:srgbClr val="3333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33399"/>
                </a:solidFill>
              </a:rPr>
              <a:t>Microcontrollers differ in terms of their RAM,ROM, I/O sizes and type.</a:t>
            </a:r>
            <a:endParaRPr lang="en-US" altLang="zh-CN" sz="2400" dirty="0">
              <a:solidFill>
                <a:srgbClr val="333399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333399"/>
                </a:solidFill>
              </a:rPr>
              <a:t>ROM (often used as program memory, like BIOS)</a:t>
            </a:r>
            <a:endParaRPr lang="en-US" altLang="zh-CN" sz="2000" dirty="0">
              <a:solidFill>
                <a:srgbClr val="333399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>
                <a:solidFill>
                  <a:srgbClr val="333399"/>
                </a:solidFill>
              </a:rPr>
              <a:t>OTP (One Time-Programmable) </a:t>
            </a:r>
            <a:endParaRPr lang="en-US" altLang="zh-CN" sz="1800" dirty="0">
              <a:solidFill>
                <a:srgbClr val="333399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>
                <a:solidFill>
                  <a:srgbClr val="333399"/>
                </a:solidFill>
              </a:rPr>
              <a:t>UV-ROM, EEPROM</a:t>
            </a:r>
            <a:endParaRPr lang="en-US" altLang="zh-CN" sz="1800" dirty="0">
              <a:solidFill>
                <a:srgbClr val="333399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>
                <a:solidFill>
                  <a:srgbClr val="333399"/>
                </a:solidFill>
              </a:rPr>
              <a:t>Flash memory</a:t>
            </a:r>
            <a:endParaRPr lang="en-US" altLang="zh-CN" sz="1800" dirty="0">
              <a:solidFill>
                <a:srgbClr val="333399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333399"/>
                </a:solidFill>
              </a:rPr>
              <a:t>RAM (can be used as both program mem and data mem)</a:t>
            </a:r>
            <a:endParaRPr lang="en-US" altLang="zh-CN" sz="2000" dirty="0">
              <a:solidFill>
                <a:srgbClr val="333399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>
                <a:solidFill>
                  <a:srgbClr val="333399"/>
                </a:solidFill>
              </a:rPr>
              <a:t>SRAM(static RAM):cache</a:t>
            </a:r>
            <a:endParaRPr lang="en-US" altLang="zh-CN" sz="1800" dirty="0">
              <a:solidFill>
                <a:srgbClr val="333399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>
                <a:solidFill>
                  <a:srgbClr val="333399"/>
                </a:solidFill>
              </a:rPr>
              <a:t>DRAM(Dynamic RAM): main memory</a:t>
            </a:r>
            <a:endParaRPr lang="en-US" altLang="zh-CN" sz="1800" dirty="0">
              <a:solidFill>
                <a:srgbClr val="333399"/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en-US" altLang="zh-CN" sz="1600" dirty="0">
                <a:solidFill>
                  <a:srgbClr val="333399"/>
                </a:solidFill>
              </a:rPr>
              <a:t>SDRAM (</a:t>
            </a:r>
            <a:r>
              <a:rPr lang="en-US" altLang="zh-CN" sz="1600" dirty="0" err="1">
                <a:solidFill>
                  <a:srgbClr val="333399"/>
                </a:solidFill>
              </a:rPr>
              <a:t>Synchrous</a:t>
            </a:r>
            <a:r>
              <a:rPr lang="en-US" altLang="zh-CN" sz="1600" dirty="0">
                <a:solidFill>
                  <a:srgbClr val="333399"/>
                </a:solidFill>
              </a:rPr>
              <a:t> DRAM)</a:t>
            </a:r>
            <a:endParaRPr lang="en-US" altLang="zh-CN" sz="1600" dirty="0">
              <a:solidFill>
                <a:srgbClr val="333399"/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en-US" altLang="zh-CN" sz="1600" dirty="0">
                <a:solidFill>
                  <a:srgbClr val="333399"/>
                </a:solidFill>
              </a:rPr>
              <a:t>DDR DRAM (Double Data Rate DRAM)</a:t>
            </a:r>
            <a:endParaRPr lang="en-US" altLang="zh-CN" sz="1600" dirty="0">
              <a:solidFill>
                <a:srgbClr val="333399"/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en-US" altLang="zh-CN" sz="1600" dirty="0">
                <a:solidFill>
                  <a:srgbClr val="333399"/>
                </a:solidFill>
              </a:rPr>
              <a:t>DDRII</a:t>
            </a:r>
            <a:endParaRPr lang="en-US" altLang="zh-CN" sz="16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One</a:t>
            </a:r>
            <a:endParaRPr lang="en-GB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614" y="1772816"/>
            <a:ext cx="8204200" cy="4018384"/>
          </a:xfrm>
        </p:spPr>
        <p:txBody>
          <a:bodyPr/>
          <a:lstStyle/>
          <a:p>
            <a:r>
              <a:rPr lang="en-GB" dirty="0"/>
              <a:t>Go </a:t>
            </a:r>
            <a:r>
              <a:rPr lang="en-GB" dirty="0" err="1"/>
              <a:t>Jbox</a:t>
            </a:r>
            <a:r>
              <a:rPr lang="en-US" altLang="zh-CN" dirty="0"/>
              <a:t>/Canvas</a:t>
            </a:r>
            <a:r>
              <a:rPr lang="en-GB" dirty="0"/>
              <a:t> site and download the Assignment One</a:t>
            </a:r>
            <a:endParaRPr lang="en-GB" dirty="0"/>
          </a:p>
          <a:p>
            <a:pPr lvl="1"/>
            <a:r>
              <a:rPr lang="en-US" altLang="zh-CN" dirty="0"/>
              <a:t>https://</a:t>
            </a:r>
            <a:r>
              <a:rPr lang="en-US" altLang="zh-CN" dirty="0" err="1"/>
              <a:t>jbox.sjtu.edu.cn</a:t>
            </a:r>
            <a:r>
              <a:rPr lang="en-US" altLang="zh-CN" dirty="0"/>
              <a:t>/l/5odWhf (Password:EI209) </a:t>
            </a:r>
            <a:r>
              <a:rPr lang="en-GB" dirty="0">
                <a:solidFill>
                  <a:srgbClr val="FF0000"/>
                </a:solidFill>
              </a:rPr>
              <a:t> 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1"/>
              </a:rPr>
              <a:t>https://oc.sjtu.edu.cn</a:t>
            </a:r>
            <a:endParaRPr lang="en-US" altLang="zh-CN" dirty="0"/>
          </a:p>
          <a:p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March</a:t>
            </a:r>
            <a:r>
              <a:rPr lang="zh-CN" altLang="en-US" dirty="0"/>
              <a:t> </a:t>
            </a:r>
            <a:r>
              <a:rPr lang="en-US" altLang="zh-CN" dirty="0"/>
              <a:t>4.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1111"/>
            <a:ext cx="8839200" cy="944563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A50021"/>
                </a:solidFill>
              </a:rPr>
              <a:t>Von Neumann Architecture </a:t>
            </a:r>
            <a:r>
              <a:rPr lang="zh-CN" altLang="en-US" sz="36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冯诺依曼结构</a:t>
            </a:r>
            <a:endParaRPr lang="en-US" altLang="zh-CN" sz="3600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17526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6" descr="File:Harvard architecture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21100"/>
            <a:ext cx="37338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矩形 35"/>
          <p:cNvSpPr>
            <a:spLocks noChangeArrowheads="1"/>
          </p:cNvSpPr>
          <p:nvPr/>
        </p:nvSpPr>
        <p:spPr bwMode="auto">
          <a:xfrm>
            <a:off x="228600" y="3429000"/>
            <a:ext cx="5715000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i="1" dirty="0">
                <a:solidFill>
                  <a:srgbClr val="333399"/>
                </a:solidFill>
              </a:rPr>
              <a:t>1.Five components partitioning</a:t>
            </a:r>
            <a:endParaRPr lang="en-US" altLang="zh-CN" sz="1800" b="1" i="1" dirty="0">
              <a:solidFill>
                <a:srgbClr val="333399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333399"/>
                </a:solidFill>
              </a:rPr>
              <a:t>  Input </a:t>
            </a:r>
            <a:r>
              <a:rPr lang="zh-CN" altLang="en-US" sz="1800" dirty="0">
                <a:solidFill>
                  <a:srgbClr val="333399"/>
                </a:solidFill>
              </a:rPr>
              <a:t>输入</a:t>
            </a:r>
            <a:endParaRPr lang="en-US" altLang="zh-CN" sz="1800" dirty="0">
              <a:solidFill>
                <a:srgbClr val="333399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333399"/>
                </a:solidFill>
              </a:rPr>
              <a:t>  Output </a:t>
            </a:r>
            <a:r>
              <a:rPr lang="zh-CN" altLang="en-US" sz="1800" dirty="0">
                <a:solidFill>
                  <a:srgbClr val="333399"/>
                </a:solidFill>
              </a:rPr>
              <a:t>输出</a:t>
            </a:r>
            <a:endParaRPr lang="en-US" altLang="zh-CN" sz="1800" dirty="0">
              <a:solidFill>
                <a:srgbClr val="333399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333399"/>
                </a:solidFill>
              </a:rPr>
              <a:t>  Memory </a:t>
            </a:r>
            <a:r>
              <a:rPr lang="zh-CN" altLang="en-US" sz="1800" dirty="0">
                <a:solidFill>
                  <a:srgbClr val="333399"/>
                </a:solidFill>
              </a:rPr>
              <a:t>存储器</a:t>
            </a:r>
            <a:endParaRPr lang="en-US" altLang="zh-CN" sz="1800" dirty="0">
              <a:solidFill>
                <a:srgbClr val="333399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333399"/>
                </a:solidFill>
              </a:rPr>
              <a:t>  ALU </a:t>
            </a:r>
            <a:r>
              <a:rPr lang="zh-CN" altLang="en-US" sz="1800" dirty="0">
                <a:solidFill>
                  <a:srgbClr val="333399"/>
                </a:solidFill>
              </a:rPr>
              <a:t>算术逻辑单元</a:t>
            </a:r>
            <a:endParaRPr lang="en-US" altLang="zh-CN" sz="1800" dirty="0">
              <a:solidFill>
                <a:srgbClr val="333399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333399"/>
                </a:solidFill>
              </a:rPr>
              <a:t>  Control unit </a:t>
            </a:r>
            <a:r>
              <a:rPr lang="zh-CN" altLang="en-US" sz="1800" dirty="0">
                <a:solidFill>
                  <a:srgbClr val="333399"/>
                </a:solidFill>
              </a:rPr>
              <a:t>控制单元</a:t>
            </a:r>
            <a:endParaRPr lang="en-US" altLang="zh-CN" sz="1800" dirty="0">
              <a:solidFill>
                <a:srgbClr val="333399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1800" dirty="0">
              <a:solidFill>
                <a:srgbClr val="333399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i="1" dirty="0">
                <a:solidFill>
                  <a:srgbClr val="333399"/>
                </a:solidFill>
              </a:rPr>
              <a:t>2. Three key concepts:</a:t>
            </a:r>
            <a:endParaRPr lang="en-US" altLang="zh-CN" sz="1800" b="1" i="1" dirty="0">
              <a:solidFill>
                <a:srgbClr val="333399"/>
              </a:solidFill>
            </a:endParaRPr>
          </a:p>
          <a:p>
            <a:pPr lvl="1" indent="-36576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333399"/>
                </a:solidFill>
              </a:rPr>
              <a:t>Both </a:t>
            </a:r>
            <a:r>
              <a:rPr lang="en-US" altLang="zh-CN" sz="1800" b="1" i="1" dirty="0">
                <a:solidFill>
                  <a:srgbClr val="00B0F0"/>
                </a:solidFill>
              </a:rPr>
              <a:t>instructions</a:t>
            </a:r>
            <a:r>
              <a:rPr lang="en-US" altLang="zh-CN" sz="1800" dirty="0">
                <a:solidFill>
                  <a:srgbClr val="333399"/>
                </a:solidFill>
              </a:rPr>
              <a:t> and </a:t>
            </a:r>
            <a:r>
              <a:rPr lang="en-US" altLang="zh-CN" sz="1800" b="1" i="1" dirty="0">
                <a:solidFill>
                  <a:srgbClr val="00B0F0"/>
                </a:solidFill>
              </a:rPr>
              <a:t>data</a:t>
            </a:r>
            <a:r>
              <a:rPr lang="en-US" altLang="zh-CN" sz="1800" dirty="0">
                <a:solidFill>
                  <a:srgbClr val="333399"/>
                </a:solidFill>
              </a:rPr>
              <a:t> are stored in a </a:t>
            </a:r>
            <a:r>
              <a:rPr lang="en-US" altLang="zh-CN" sz="1800" b="1" dirty="0">
                <a:solidFill>
                  <a:srgbClr val="FF0000"/>
                </a:solidFill>
              </a:rPr>
              <a:t>single</a:t>
            </a:r>
            <a:r>
              <a:rPr lang="en-US" altLang="zh-CN" sz="1800" dirty="0">
                <a:solidFill>
                  <a:srgbClr val="333399"/>
                </a:solidFill>
              </a:rPr>
              <a:t> read-write memory</a:t>
            </a:r>
            <a:endParaRPr lang="en-US" altLang="zh-CN" sz="1800" dirty="0">
              <a:solidFill>
                <a:srgbClr val="333399"/>
              </a:solidFill>
            </a:endParaRPr>
          </a:p>
          <a:p>
            <a:pPr lvl="1" indent="-36576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333399"/>
                </a:solidFill>
              </a:rPr>
              <a:t>The contents of memory are </a:t>
            </a:r>
            <a:r>
              <a:rPr lang="en-US" altLang="zh-CN" sz="1800" b="1" dirty="0">
                <a:solidFill>
                  <a:srgbClr val="FF0000"/>
                </a:solidFill>
              </a:rPr>
              <a:t>addressable</a:t>
            </a:r>
            <a:r>
              <a:rPr lang="en-US" altLang="zh-CN" sz="1800" dirty="0">
                <a:solidFill>
                  <a:srgbClr val="333399"/>
                </a:solidFill>
              </a:rPr>
              <a:t> by location, without regard to the type of data</a:t>
            </a:r>
            <a:endParaRPr lang="en-US" altLang="zh-CN" sz="1800" dirty="0">
              <a:solidFill>
                <a:srgbClr val="333399"/>
              </a:solidFill>
            </a:endParaRPr>
          </a:p>
          <a:p>
            <a:pPr lvl="1" indent="-36576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333399"/>
                </a:solidFill>
              </a:rPr>
              <a:t>Execution occurs in a </a:t>
            </a:r>
            <a:r>
              <a:rPr lang="en-US" altLang="zh-CN" sz="1800" b="1" dirty="0">
                <a:solidFill>
                  <a:srgbClr val="FF0000"/>
                </a:solidFill>
              </a:rPr>
              <a:t>sequential</a:t>
            </a:r>
            <a:r>
              <a:rPr lang="en-US" altLang="zh-CN" sz="1800" dirty="0">
                <a:solidFill>
                  <a:srgbClr val="333399"/>
                </a:solidFill>
              </a:rPr>
              <a:t> fashion</a:t>
            </a:r>
            <a:endParaRPr lang="en-US" altLang="zh-CN" sz="1800" dirty="0">
              <a:solidFill>
                <a:srgbClr val="333399"/>
              </a:solidFill>
            </a:endParaRPr>
          </a:p>
        </p:txBody>
      </p:sp>
      <p:grpSp>
        <p:nvGrpSpPr>
          <p:cNvPr id="6150" name="组合 42"/>
          <p:cNvGrpSpPr/>
          <p:nvPr/>
        </p:nvGrpSpPr>
        <p:grpSpPr bwMode="auto">
          <a:xfrm>
            <a:off x="3124200" y="3849688"/>
            <a:ext cx="1766887" cy="990600"/>
            <a:chOff x="3429000" y="3276600"/>
            <a:chExt cx="2133600" cy="1295400"/>
          </a:xfrm>
        </p:grpSpPr>
        <p:sp>
          <p:nvSpPr>
            <p:cNvPr id="6153" name="AutoShape 4"/>
            <p:cNvSpPr/>
            <p:nvPr/>
          </p:nvSpPr>
          <p:spPr bwMode="auto">
            <a:xfrm>
              <a:off x="3429000" y="3276600"/>
              <a:ext cx="152400" cy="457200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solidFill>
                  <a:srgbClr val="A50021"/>
                </a:solidFill>
              </a:endParaRPr>
            </a:p>
          </p:txBody>
        </p:sp>
        <p:sp>
          <p:nvSpPr>
            <p:cNvPr id="6154" name="Rectangle 5"/>
            <p:cNvSpPr>
              <a:spLocks noChangeArrowheads="1"/>
            </p:cNvSpPr>
            <p:nvPr/>
          </p:nvSpPr>
          <p:spPr bwMode="auto">
            <a:xfrm>
              <a:off x="3962401" y="3312057"/>
              <a:ext cx="1600199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I/O devices</a:t>
              </a:r>
              <a:endParaRPr lang="en-US" altLang="zh-CN" sz="1800"/>
            </a:p>
          </p:txBody>
        </p:sp>
        <p:sp>
          <p:nvSpPr>
            <p:cNvPr id="6155" name="AutoShape 6"/>
            <p:cNvSpPr/>
            <p:nvPr/>
          </p:nvSpPr>
          <p:spPr bwMode="auto">
            <a:xfrm>
              <a:off x="3429000" y="4114800"/>
              <a:ext cx="152400" cy="457200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solidFill>
                  <a:srgbClr val="A50021"/>
                </a:solidFill>
              </a:endParaRPr>
            </a:p>
          </p:txBody>
        </p:sp>
        <p:sp>
          <p:nvSpPr>
            <p:cNvPr id="6156" name="Rectangle 7"/>
            <p:cNvSpPr>
              <a:spLocks noChangeArrowheads="1"/>
            </p:cNvSpPr>
            <p:nvPr/>
          </p:nvSpPr>
          <p:spPr bwMode="auto">
            <a:xfrm>
              <a:off x="3962400" y="4191000"/>
              <a:ext cx="160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CPU</a:t>
              </a:r>
              <a:endParaRPr lang="en-US" altLang="zh-CN" sz="1800"/>
            </a:p>
          </p:txBody>
        </p:sp>
        <p:sp>
          <p:nvSpPr>
            <p:cNvPr id="6157" name="Rectangle 9"/>
            <p:cNvSpPr>
              <a:spLocks noChangeArrowheads="1"/>
            </p:cNvSpPr>
            <p:nvPr/>
          </p:nvSpPr>
          <p:spPr bwMode="auto">
            <a:xfrm>
              <a:off x="3962400" y="3733800"/>
              <a:ext cx="160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Memory</a:t>
              </a:r>
              <a:endParaRPr lang="en-US" altLang="zh-CN" sz="1800"/>
            </a:p>
          </p:txBody>
        </p:sp>
      </p:grpSp>
      <p:sp>
        <p:nvSpPr>
          <p:cNvPr id="6151" name="TextBox 43"/>
          <p:cNvSpPr txBox="1">
            <a:spLocks noChangeArrowheads="1"/>
          </p:cNvSpPr>
          <p:nvPr/>
        </p:nvSpPr>
        <p:spPr bwMode="auto">
          <a:xfrm>
            <a:off x="6172200" y="6015038"/>
            <a:ext cx="2438400" cy="36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dirty="0"/>
              <a:t>Harvard architecture</a:t>
            </a:r>
            <a:endParaRPr lang="en-US" altLang="zh-CN" sz="1800" dirty="0"/>
          </a:p>
        </p:txBody>
      </p:sp>
      <p:pic>
        <p:nvPicPr>
          <p:cNvPr id="6152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96975"/>
            <a:ext cx="44577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500"/>
            <a:ext cx="7848600" cy="671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zh-CN" sz="3400" b="1" dirty="0">
                <a:solidFill>
                  <a:srgbClr val="A50021"/>
                </a:solidFill>
              </a:rPr>
              <a:t>Microprocessor </a:t>
            </a:r>
            <a:r>
              <a:rPr lang="zh-CN" altLang="en-US" sz="34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微处理器</a:t>
            </a:r>
            <a:endParaRPr lang="en-US" altLang="zh-CN" sz="3400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333399"/>
                </a:solidFill>
              </a:rPr>
              <a:t>Microprocessors </a:t>
            </a:r>
            <a:endParaRPr lang="en-US" altLang="zh-CN" dirty="0">
              <a:solidFill>
                <a:srgbClr val="333399"/>
              </a:solidFill>
            </a:endParaRPr>
          </a:p>
          <a:p>
            <a:pPr lvl="1" eaLnBrk="1" hangingPunct="1"/>
            <a:r>
              <a:rPr lang="en-US" altLang="zh-CN" sz="2400" dirty="0"/>
              <a:t>the CPU circuitry can been reduced to </a:t>
            </a:r>
            <a:r>
              <a:rPr lang="en-US" altLang="zh-CN" sz="2400" i="1" dirty="0"/>
              <a:t>IC </a:t>
            </a:r>
            <a:r>
              <a:rPr lang="en-US" altLang="zh-CN" sz="2400" dirty="0"/>
              <a:t>(Integrated Circuit)</a:t>
            </a:r>
            <a:r>
              <a:rPr lang="en-US" altLang="zh-CN" sz="2400" i="1" dirty="0"/>
              <a:t> s</a:t>
            </a:r>
            <a:r>
              <a:rPr lang="en-US" altLang="zh-CN" sz="2400" dirty="0"/>
              <a:t>cale, consisting of </a:t>
            </a:r>
            <a:r>
              <a:rPr lang="en-US" altLang="zh-CN" sz="2400" b="1" i="1" dirty="0"/>
              <a:t>ALU</a:t>
            </a:r>
            <a:r>
              <a:rPr lang="en-US" altLang="zh-CN" sz="2400" dirty="0"/>
              <a:t>, </a:t>
            </a:r>
            <a:r>
              <a:rPr lang="en-US" altLang="zh-CN" sz="2400" b="1" i="1" dirty="0"/>
              <a:t>CU</a:t>
            </a:r>
            <a:r>
              <a:rPr lang="en-US" altLang="zh-CN" sz="2400" dirty="0"/>
              <a:t> and </a:t>
            </a:r>
            <a:r>
              <a:rPr lang="en-US" altLang="zh-CN" sz="2400" b="1" i="1" dirty="0"/>
              <a:t>registers</a:t>
            </a:r>
            <a:endParaRPr lang="en-US" altLang="zh-CN" sz="2400" b="1" i="1" dirty="0"/>
          </a:p>
          <a:p>
            <a:pPr lvl="1" eaLnBrk="1" hangingPunct="1"/>
            <a:r>
              <a:rPr lang="en-US" altLang="zh-CN" sz="2400" dirty="0"/>
              <a:t>contains </a:t>
            </a:r>
            <a:r>
              <a:rPr lang="en-US" altLang="zh-CN" sz="2400" b="1" dirty="0">
                <a:solidFill>
                  <a:srgbClr val="FF0000"/>
                </a:solidFill>
              </a:rPr>
              <a:t>no</a:t>
            </a:r>
            <a:r>
              <a:rPr lang="en-US" altLang="zh-CN" sz="2400" dirty="0"/>
              <a:t> RAM, ROM, or I/O ports on the chip itself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e.g., Intel’s x86 family (8088, 8086, 80386, 80386, 80486, Pentium); Motorola’s 680x0 family (68000, 68010, 68020, 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513"/>
            <a:ext cx="9144000" cy="668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A50021"/>
                </a:solidFill>
              </a:rPr>
              <a:t>Microcomputer </a:t>
            </a:r>
            <a:r>
              <a:rPr lang="zh-CN" altLang="en-US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微型计算机</a:t>
            </a:r>
            <a:endParaRPr lang="en-US" altLang="zh-CN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400" i="1" dirty="0">
                <a:solidFill>
                  <a:srgbClr val="FF0000"/>
                </a:solidFill>
              </a:rPr>
              <a:t>CPU</a:t>
            </a:r>
            <a:r>
              <a:rPr lang="en-US" altLang="zh-CN" sz="2400" i="1" dirty="0">
                <a:solidFill>
                  <a:srgbClr val="333399"/>
                </a:solidFill>
              </a:rPr>
              <a:t>: </a:t>
            </a:r>
            <a:r>
              <a:rPr lang="en-US" altLang="zh-CN" sz="2400" i="1" dirty="0"/>
              <a:t>processes information stored in the memory</a:t>
            </a:r>
            <a:endParaRPr lang="en-US" altLang="zh-CN" sz="2400" i="1" dirty="0"/>
          </a:p>
          <a:p>
            <a:pPr lvl="1" eaLnBrk="1" hangingPunct="1"/>
            <a:r>
              <a:rPr lang="en-US" altLang="zh-CN" sz="2000" i="1" dirty="0">
                <a:solidFill>
                  <a:srgbClr val="7030A0"/>
                </a:solidFill>
              </a:rPr>
              <a:t>Microprocessor</a:t>
            </a:r>
            <a:endParaRPr lang="en-US" altLang="zh-CN" sz="2000" i="1" dirty="0"/>
          </a:p>
          <a:p>
            <a:pPr eaLnBrk="1" hangingPunct="1"/>
            <a:r>
              <a:rPr lang="en-US" altLang="zh-CN" sz="2400" i="1" dirty="0">
                <a:solidFill>
                  <a:srgbClr val="FF0000"/>
                </a:solidFill>
              </a:rPr>
              <a:t>Memory</a:t>
            </a:r>
            <a:r>
              <a:rPr lang="en-US" altLang="zh-CN" sz="2400" i="1" dirty="0">
                <a:solidFill>
                  <a:srgbClr val="333399"/>
                </a:solidFill>
              </a:rPr>
              <a:t>: </a:t>
            </a:r>
            <a:r>
              <a:rPr lang="en-US" altLang="zh-CN" sz="2400" i="1" dirty="0"/>
              <a:t>stores both instructions and data</a:t>
            </a:r>
            <a:endParaRPr lang="en-US" altLang="zh-CN" sz="2400" i="1" dirty="0"/>
          </a:p>
          <a:p>
            <a:pPr lvl="1" eaLnBrk="1" hangingPunct="1"/>
            <a:r>
              <a:rPr lang="en-US" altLang="zh-CN" sz="2000" dirty="0"/>
              <a:t>ROM, RAM</a:t>
            </a:r>
            <a:endParaRPr lang="en-US" altLang="zh-CN" sz="2000" dirty="0"/>
          </a:p>
          <a:p>
            <a:pPr eaLnBrk="1" hangingPunct="1"/>
            <a:r>
              <a:rPr lang="en-US" altLang="zh-CN" sz="2400" i="1" dirty="0" err="1">
                <a:solidFill>
                  <a:srgbClr val="FF0000"/>
                </a:solidFill>
              </a:rPr>
              <a:t>Input/Output</a:t>
            </a:r>
            <a:r>
              <a:rPr lang="en-US" altLang="zh-CN" sz="2400" i="1" dirty="0">
                <a:solidFill>
                  <a:srgbClr val="FF0000"/>
                </a:solidFill>
              </a:rPr>
              <a:t> ports, I/O</a:t>
            </a:r>
            <a:r>
              <a:rPr lang="zh-CN" altLang="en-US" sz="2400" b="1" i="1" dirty="0">
                <a:solidFill>
                  <a:srgbClr val="FF0000"/>
                </a:solidFill>
              </a:rPr>
              <a:t>接口</a:t>
            </a:r>
            <a:r>
              <a:rPr lang="en-US" altLang="zh-CN" sz="2400" i="1" dirty="0">
                <a:solidFill>
                  <a:srgbClr val="333399"/>
                </a:solidFill>
              </a:rPr>
              <a:t>: </a:t>
            </a:r>
            <a:r>
              <a:rPr lang="en-US" altLang="zh-CN" sz="2400" i="1" dirty="0"/>
              <a:t>provide a means of communicating with the CPU</a:t>
            </a:r>
            <a:endParaRPr lang="en-US" altLang="zh-CN" sz="2400" i="1" dirty="0"/>
          </a:p>
          <a:p>
            <a:pPr lvl="1" eaLnBrk="1" hangingPunct="1"/>
            <a:r>
              <a:rPr lang="en-US" altLang="zh-CN" sz="2000" dirty="0"/>
              <a:t>Connecting I/O devices, e.g., keyboard, monitor, tape, disk, printer and etc.</a:t>
            </a:r>
            <a:endParaRPr lang="en-US" altLang="zh-CN" sz="2000" dirty="0"/>
          </a:p>
          <a:p>
            <a:pPr eaLnBrk="1" hangingPunct="1"/>
            <a:r>
              <a:rPr lang="en-US" altLang="zh-CN" sz="2400" i="1" dirty="0">
                <a:solidFill>
                  <a:srgbClr val="7030A0"/>
                </a:solidFill>
              </a:rPr>
              <a:t>BUS </a:t>
            </a:r>
            <a:r>
              <a:rPr lang="zh-CN" altLang="en-US" sz="2400" b="1" i="1" dirty="0">
                <a:solidFill>
                  <a:srgbClr val="7030A0"/>
                </a:solidFill>
              </a:rPr>
              <a:t>总线</a:t>
            </a:r>
            <a:r>
              <a:rPr lang="en-US" altLang="zh-CN" sz="2400" i="1" dirty="0">
                <a:solidFill>
                  <a:srgbClr val="333399"/>
                </a:solidFill>
              </a:rPr>
              <a:t>: </a:t>
            </a:r>
            <a:r>
              <a:rPr lang="en-US" altLang="zh-CN" sz="2400" i="1" dirty="0"/>
              <a:t>interconnecting all parts together</a:t>
            </a:r>
            <a:endParaRPr lang="en-US" altLang="zh-CN" sz="2400" i="1" dirty="0"/>
          </a:p>
          <a:p>
            <a:pPr lvl="1" eaLnBrk="1" hangingPunct="1"/>
            <a:r>
              <a:rPr lang="en-US" altLang="zh-CN" sz="2000" dirty="0"/>
              <a:t>Address bus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Data bus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Control bus</a:t>
            </a:r>
            <a:endParaRPr lang="en-US" altLang="zh-CN" sz="2000" dirty="0"/>
          </a:p>
          <a:p>
            <a:pPr lvl="1" eaLnBrk="1" hangingPunct="1">
              <a:buFontTx/>
              <a:buNone/>
            </a:pPr>
            <a:endParaRPr lang="en-US" altLang="zh-CN" i="1" dirty="0"/>
          </a:p>
          <a:p>
            <a:pPr lvl="1" eaLnBrk="1" hangingPunct="1"/>
            <a:endParaRPr lang="en-US" altLang="zh-CN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Microcomputer Structure</a:t>
            </a:r>
            <a:endParaRPr lang="en-US" altLang="zh-CN">
              <a:solidFill>
                <a:srgbClr val="A50021"/>
              </a:solidFill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938213" y="2886075"/>
            <a:ext cx="259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41338" y="2381250"/>
            <a:ext cx="2989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38213" y="1855788"/>
            <a:ext cx="1206500" cy="3097212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41338" y="2732088"/>
            <a:ext cx="1944687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>
              <a:solidFill>
                <a:schemeClr val="bg2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ea typeface="楷体_GB2312" pitchFamily="49" charset="-122"/>
              </a:rPr>
              <a:t>CPU</a:t>
            </a:r>
            <a:endParaRPr lang="en-US" altLang="zh-CN" sz="1800" b="1"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70238" y="2732088"/>
            <a:ext cx="1206500" cy="1176337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665413" y="2563813"/>
            <a:ext cx="1944687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>
              <a:solidFill>
                <a:schemeClr val="bg2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/>
              <a:t>Memory</a:t>
            </a:r>
            <a:endParaRPr lang="zh-CN" altLang="en-US" sz="1800" b="1"/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186363" y="2732088"/>
            <a:ext cx="1206500" cy="1176337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495800" y="2286000"/>
            <a:ext cx="2017713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>
              <a:solidFill>
                <a:schemeClr val="bg2"/>
              </a:solidFill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/>
              <a:t>I/O</a:t>
            </a:r>
            <a:endParaRPr lang="en-US" altLang="zh-CN" sz="1800" b="1"/>
          </a:p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/>
              <a:t>ports</a:t>
            </a:r>
            <a:endParaRPr lang="zh-CN" altLang="en-US" sz="1800" b="1"/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2144713" y="2238375"/>
            <a:ext cx="3762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5907088" y="2238375"/>
            <a:ext cx="0" cy="493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3817938" y="2238375"/>
            <a:ext cx="0" cy="493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557463" y="1301750"/>
            <a:ext cx="2557462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>
              <a:solidFill>
                <a:schemeClr val="bg2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/>
              <a:t>Address bus</a:t>
            </a:r>
            <a:endParaRPr lang="zh-CN" altLang="en-US" sz="1800" b="1"/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V="1">
            <a:off x="5907088" y="3908425"/>
            <a:ext cx="0" cy="706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H="1" flipV="1">
            <a:off x="2144713" y="4614863"/>
            <a:ext cx="3762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06863" y="3908425"/>
            <a:ext cx="0" cy="706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3546475" y="3908425"/>
            <a:ext cx="0" cy="417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 flipH="1" flipV="1">
            <a:off x="2144713" y="4325938"/>
            <a:ext cx="3402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 flipV="1">
            <a:off x="5546725" y="3908425"/>
            <a:ext cx="0" cy="417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7131050" y="2732088"/>
            <a:ext cx="1206500" cy="117633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6437313" y="2362200"/>
            <a:ext cx="1944687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>
              <a:solidFill>
                <a:schemeClr val="bg2"/>
              </a:solidFill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/>
              <a:t>I/O</a:t>
            </a:r>
            <a:endParaRPr lang="en-US" altLang="zh-CN" sz="1800" b="1"/>
          </a:p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/>
              <a:t>devices</a:t>
            </a:r>
            <a:endParaRPr lang="zh-CN" altLang="en-US" sz="1800" b="1"/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V="1">
            <a:off x="6392863" y="3173413"/>
            <a:ext cx="725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 flipV="1">
            <a:off x="6392863" y="3678238"/>
            <a:ext cx="725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61" name="Text Box 26"/>
          <p:cNvSpPr txBox="1">
            <a:spLocks noChangeArrowheads="1"/>
          </p:cNvSpPr>
          <p:nvPr/>
        </p:nvSpPr>
        <p:spPr bwMode="auto">
          <a:xfrm>
            <a:off x="1514475" y="3390900"/>
            <a:ext cx="2447925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>
              <a:solidFill>
                <a:schemeClr val="bg2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/>
              <a:t>Data bus</a:t>
            </a:r>
            <a:endParaRPr lang="zh-CN" altLang="en-US" sz="1800" b="1"/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3648075" y="4065588"/>
            <a:ext cx="2447925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>
              <a:solidFill>
                <a:schemeClr val="bg2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/>
              <a:t>Control bus</a:t>
            </a:r>
            <a:endParaRPr lang="zh-CN" altLang="en-US" sz="1800" b="1"/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5800" y="1600200"/>
            <a:ext cx="6172200" cy="40386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g3NjFjZjhmMDIxNGVmODZmYTZlMDZjZDM4OGU2OTQ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0000" tIns="46800" rIns="90000" bIns="4680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0000" tIns="46800" rIns="90000" bIns="4680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8312</Words>
  <Application>WPS 演示</Application>
  <PresentationFormat>On-screen Show (4:3)</PresentationFormat>
  <Paragraphs>363</Paragraphs>
  <Slides>31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31</vt:i4>
      </vt:variant>
    </vt:vector>
  </HeadingPairs>
  <TitlesOfParts>
    <vt:vector size="55" baseType="lpstr">
      <vt:lpstr>Arial</vt:lpstr>
      <vt:lpstr>宋体</vt:lpstr>
      <vt:lpstr>Wingdings</vt:lpstr>
      <vt:lpstr>黑体</vt:lpstr>
      <vt:lpstr>Times New Roman</vt:lpstr>
      <vt:lpstr>Arial Black</vt:lpstr>
      <vt:lpstr>Monotype Sorts</vt:lpstr>
      <vt:lpstr>Wingdings</vt:lpstr>
      <vt:lpstr>Calibri</vt:lpstr>
      <vt:lpstr>Calibri</vt:lpstr>
      <vt:lpstr>楷体_GB2312</vt:lpstr>
      <vt:lpstr>新宋体</vt:lpstr>
      <vt:lpstr>微软雅黑</vt:lpstr>
      <vt:lpstr>Arial Unicode MS</vt:lpstr>
      <vt:lpstr>Tahoma</vt:lpstr>
      <vt:lpstr>默认设计模板</vt:lpstr>
      <vt:lpstr>stallings</vt:lpstr>
      <vt:lpstr>Photoshop.Image.10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Lecture 01: Introduction to  Microcomputer &amp; Embedded Systems</vt:lpstr>
      <vt:lpstr>PowerPoint 演示文稿</vt:lpstr>
      <vt:lpstr>What is a computer?</vt:lpstr>
      <vt:lpstr>Von Neumann Architecture 冯诺依曼结构</vt:lpstr>
      <vt:lpstr>PowerPoint 演示文稿</vt:lpstr>
      <vt:lpstr>Microprocessor 微处理器</vt:lpstr>
      <vt:lpstr>PowerPoint 演示文稿</vt:lpstr>
      <vt:lpstr>Microcomputer 微型计算机</vt:lpstr>
      <vt:lpstr>Microcomputer Structure</vt:lpstr>
      <vt:lpstr>Microcomputer System</vt:lpstr>
      <vt:lpstr>Microcomputer System Structure </vt:lpstr>
      <vt:lpstr>Hardware: CPU (1) - ALU</vt:lpstr>
      <vt:lpstr>Hardware: CPU (2) - CU</vt:lpstr>
      <vt:lpstr>Hardware: CPU (3) – Instruction Set</vt:lpstr>
      <vt:lpstr>Hardware: Memory</vt:lpstr>
      <vt:lpstr>Hardware: Memory</vt:lpstr>
      <vt:lpstr>Memory Module Organization</vt:lpstr>
      <vt:lpstr>Hardware: Bus</vt:lpstr>
      <vt:lpstr>Hardware: Bus</vt:lpstr>
      <vt:lpstr>Single-bus Structure</vt:lpstr>
      <vt:lpstr>CPU-Central Dual-Bus Structure</vt:lpstr>
      <vt:lpstr>Memory-Central Dual-Bus Structure</vt:lpstr>
      <vt:lpstr>Hardware: BUS (1) – Data Bus</vt:lpstr>
      <vt:lpstr>Hardware: BUS (2) - Address Bus</vt:lpstr>
      <vt:lpstr>Hardware: BUS (3) – Control Bus</vt:lpstr>
      <vt:lpstr>Addressing Schemes 寻址方式</vt:lpstr>
      <vt:lpstr>Memory-mapped I/O </vt:lpstr>
      <vt:lpstr>Isolated I/O</vt:lpstr>
      <vt:lpstr>Microcontrollers (MCS) 微控制器</vt:lpstr>
      <vt:lpstr>Embedded Systems 嵌入式系统</vt:lpstr>
      <vt:lpstr>Assignment 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archee</dc:creator>
  <cp:lastModifiedBy>曹博涵</cp:lastModifiedBy>
  <cp:revision>376</cp:revision>
  <cp:lastPrinted>2113-01-01T00:00:00Z</cp:lastPrinted>
  <dcterms:created xsi:type="dcterms:W3CDTF">2113-01-01T00:00:00Z</dcterms:created>
  <dcterms:modified xsi:type="dcterms:W3CDTF">2022-09-14T10:16:34Z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0F1A3A7F7E4E486AB4BDF65C3B353669</vt:lpwstr>
  </property>
  <property fmtid="{D5CDD505-2E9C-101B-9397-08002B2CF9AE}" pid="4" name="KSOProductBuildVer">
    <vt:lpwstr>2052-11.1.0.12358</vt:lpwstr>
  </property>
</Properties>
</file>