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</p:sldMasterIdLst>
  <p:notesMasterIdLst>
    <p:notesMasterId r:id="rId26"/>
  </p:notesMasterIdLst>
  <p:sldIdLst>
    <p:sldId id="257" r:id="rId3"/>
    <p:sldId id="414" r:id="rId4"/>
    <p:sldId id="350" r:id="rId5"/>
    <p:sldId id="351" r:id="rId6"/>
    <p:sldId id="377" r:id="rId7"/>
    <p:sldId id="352" r:id="rId8"/>
    <p:sldId id="379" r:id="rId9"/>
    <p:sldId id="380" r:id="rId10"/>
    <p:sldId id="381" r:id="rId11"/>
    <p:sldId id="394" r:id="rId12"/>
    <p:sldId id="382" r:id="rId13"/>
    <p:sldId id="383" r:id="rId14"/>
    <p:sldId id="385" r:id="rId15"/>
    <p:sldId id="386" r:id="rId16"/>
    <p:sldId id="388" r:id="rId17"/>
    <p:sldId id="389" r:id="rId18"/>
    <p:sldId id="392" r:id="rId19"/>
    <p:sldId id="393" r:id="rId20"/>
    <p:sldId id="390" r:id="rId21"/>
    <p:sldId id="395" r:id="rId22"/>
    <p:sldId id="396" r:id="rId23"/>
    <p:sldId id="397" r:id="rId24"/>
    <p:sldId id="39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15" autoAdjust="0"/>
    <p:restoredTop sz="94660"/>
  </p:normalViewPr>
  <p:slideViewPr>
    <p:cSldViewPr>
      <p:cViewPr varScale="1">
        <p:scale>
          <a:sx n="83" d="100"/>
          <a:sy n="83" d="100"/>
        </p:scale>
        <p:origin x="208" y="17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F5332-2E67-4197-A9D6-96730940DD45}" type="datetimeFigureOut">
              <a:rPr lang="en-US" smtClean="0"/>
              <a:pPr/>
              <a:t>3/23/20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3CE85-8A39-439B-A638-99B69752E8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91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87E5E6-C63B-40EA-BA86-4CAB31B02106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74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87E5E6-C63B-40EA-BA86-4CAB31B02106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20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FDF46B-139F-40D0-A761-0C7F7CC6D8A3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90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FDF46B-139F-40D0-A761-0C7F7CC6D8A3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74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846855-FC2C-4802-913C-ECDDA74AB82C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28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87E5E6-C63B-40EA-BA86-4CAB31B02106}" type="slidenum">
              <a:rPr lang="en-US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60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87E5E6-C63B-40EA-BA86-4CAB31B02106}" type="slidenum">
              <a:rPr lang="en-US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86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3/23/20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3/23/20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3/23/20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77216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02895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spcBef>
                <a:spcPct val="0"/>
              </a:spcBef>
              <a:defRPr>
                <a:solidFill>
                  <a:srgbClr val="5E574E"/>
                </a:solidFill>
              </a:defRPr>
            </a:lvl1pPr>
          </a:lstStyle>
          <a:p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fld id="{916C66C5-7DFE-4220-9FE1-A3CA8EA0103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6567" name="Line 7"/>
          <p:cNvSpPr>
            <a:spLocks noChangeShapeType="1"/>
          </p:cNvSpPr>
          <p:nvPr/>
        </p:nvSpPr>
        <p:spPr bwMode="auto">
          <a:xfrm>
            <a:off x="457200" y="2514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DFD222-E453-472C-B553-43E1189E21AE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D94EAD-3A0D-43D4-AD18-89E091F4326E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D81A84-347F-4DDF-BAE7-4AD7EF67DA1A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33EE4D-9D4E-4EF0-AD47-C324AD7553D9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AB8B5A-F46E-49EF-8E49-7D4823E30156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B12839-AB46-4EE9-A4EF-3FE952E895F7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F5C15F-19E2-41FF-8AF4-667E84177D41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altLang="zh-CN" sz="3400" b="1" kern="1200" dirty="0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3/23/20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418FE5-389E-4DA0-81AC-5EB98838DD89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BCC775-3ADC-47AB-BC2E-E60055130C74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BCE291-D8F3-4C90-A8DB-6733BB373E02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8204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3093B3B-E81E-490B-8F1F-1C571ED82160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3/23/20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3/23/20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3/23/20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3/23/20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3/23/20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3/23/20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3/23/20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DF7D1-4D51-4000-A8B3-8D20A340E8CD}" type="datetimeFigureOut">
              <a:rPr lang="en-US" smtClean="0"/>
              <a:pPr/>
              <a:t>3/23/20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8204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endParaRPr lang="en-US">
              <a:solidFill>
                <a:srgbClr val="5E574E"/>
              </a:solidFill>
            </a:endParaRP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endParaRPr lang="en-US">
              <a:solidFill>
                <a:srgbClr val="5E574E"/>
              </a:solidFill>
            </a:endParaRP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fld id="{6B1821FE-FA4C-47C1-B685-876E6334E4D6}" type="slidenum">
              <a:rPr lang="en-US" smtClean="0">
                <a:solidFill>
                  <a:srgbClr val="5E574E"/>
                </a:solidFill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>
              <a:solidFill>
                <a:srgbClr val="5E574E"/>
              </a:solidFill>
            </a:endParaRPr>
          </a:p>
        </p:txBody>
      </p:sp>
      <p:sp>
        <p:nvSpPr>
          <p:cNvPr id="65543" name="Line 7"/>
          <p:cNvSpPr>
            <a:spLocks noChangeShapeType="1"/>
          </p:cNvSpPr>
          <p:nvPr/>
        </p:nvSpPr>
        <p:spPr bwMode="auto">
          <a:xfrm>
            <a:off x="457200" y="16002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onotype Sorts" pitchFamily="2" charset="2"/>
        <a:buChar char="z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onotype Sorts" pitchFamily="2" charset="2"/>
        <a:buChar char="y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onotype Sorts" pitchFamily="2" charset="2"/>
        <a:buChar char="x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295400"/>
            <a:ext cx="8515672" cy="3048000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A50021"/>
                </a:solidFill>
              </a:rPr>
              <a:t>Lecture 04: Assembly Language Programming (1)</a:t>
            </a:r>
            <a:endParaRPr lang="en-US" altLang="zh-CN" sz="3200" dirty="0">
              <a:solidFill>
                <a:srgbClr val="A5002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Segment Definition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700808"/>
            <a:ext cx="5410944" cy="4639394"/>
          </a:xfrm>
        </p:spPr>
        <p:txBody>
          <a:bodyPr/>
          <a:lstStyle/>
          <a:p>
            <a:r>
              <a:rPr lang="en-US" sz="2400" dirty="0"/>
              <a:t>Full segment definition</a:t>
            </a:r>
          </a:p>
          <a:p>
            <a:pPr lvl="1">
              <a:buNone/>
            </a:pPr>
            <a:r>
              <a:rPr lang="en-US" sz="2000" dirty="0"/>
              <a:t>	</a:t>
            </a:r>
            <a:r>
              <a:rPr lang="en-US" sz="2000" i="1" dirty="0"/>
              <a:t>label</a:t>
            </a:r>
            <a:r>
              <a:rPr lang="en-US" sz="2000" dirty="0"/>
              <a:t>  </a:t>
            </a:r>
            <a:r>
              <a:rPr lang="en-US" sz="2000" b="1" dirty="0"/>
              <a:t>SEGMENT</a:t>
            </a:r>
          </a:p>
          <a:p>
            <a:pPr lvl="1">
              <a:buNone/>
            </a:pPr>
            <a:r>
              <a:rPr lang="en-US" sz="2000" dirty="0"/>
              <a:t>	</a:t>
            </a:r>
            <a:r>
              <a:rPr lang="en-US" sz="2000" i="1" dirty="0"/>
              <a:t>label</a:t>
            </a:r>
            <a:r>
              <a:rPr lang="en-US" sz="2000" dirty="0"/>
              <a:t>  </a:t>
            </a:r>
            <a:r>
              <a:rPr lang="en-US" sz="2000" b="1" dirty="0"/>
              <a:t>ENDS</a:t>
            </a:r>
          </a:p>
          <a:p>
            <a:pPr lvl="1"/>
            <a:r>
              <a:rPr lang="en-US" sz="2000" dirty="0"/>
              <a:t>You name those labels</a:t>
            </a:r>
          </a:p>
          <a:p>
            <a:pPr lvl="1"/>
            <a:r>
              <a:rPr lang="en-US" sz="2000" dirty="0"/>
              <a:t>as many as needed</a:t>
            </a:r>
          </a:p>
          <a:p>
            <a:pPr lvl="1"/>
            <a:r>
              <a:rPr lang="en-US" altLang="zh-CN" sz="2000" dirty="0"/>
              <a:t>DOS assigns CS, SS</a:t>
            </a:r>
          </a:p>
          <a:p>
            <a:pPr lvl="1"/>
            <a:r>
              <a:rPr lang="en-US" altLang="zh-CN" sz="2000" dirty="0"/>
              <a:t>Program assigns DS (m</a:t>
            </a:r>
            <a:r>
              <a:rPr lang="en-US" sz="2000" dirty="0"/>
              <a:t>anually load data segments) and ES</a:t>
            </a:r>
          </a:p>
          <a:p>
            <a:pPr lvl="1">
              <a:buNone/>
            </a:pPr>
            <a:endParaRPr lang="en-US" sz="2000" b="1" dirty="0"/>
          </a:p>
        </p:txBody>
      </p:sp>
      <p:pic>
        <p:nvPicPr>
          <p:cNvPr id="10" name="图片 9" descr="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4048" y="1687216"/>
            <a:ext cx="3795886" cy="50541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92080" y="1772816"/>
            <a:ext cx="3507854" cy="467064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700808"/>
            <a:ext cx="5410944" cy="4639394"/>
          </a:xfrm>
        </p:spPr>
        <p:txBody>
          <a:bodyPr/>
          <a:lstStyle/>
          <a:p>
            <a:r>
              <a:rPr lang="en-US" sz="2400" dirty="0"/>
              <a:t>Program starts from the entrance</a:t>
            </a:r>
            <a:endParaRPr lang="en-US" sz="2000" dirty="0"/>
          </a:p>
          <a:p>
            <a:pPr lvl="1"/>
            <a:r>
              <a:rPr lang="en-US" sz="2000" dirty="0"/>
              <a:t>Ends whenever calls 21H interruption with AH = 4CH</a:t>
            </a:r>
          </a:p>
          <a:p>
            <a:r>
              <a:rPr lang="en-US" sz="2400" dirty="0"/>
              <a:t>Procedure caller and </a:t>
            </a:r>
            <a:r>
              <a:rPr lang="en-US" sz="2400" dirty="0" err="1"/>
              <a:t>callee</a:t>
            </a:r>
            <a:endParaRPr lang="en-US" sz="2400" dirty="0"/>
          </a:p>
          <a:p>
            <a:pPr lvl="1"/>
            <a:r>
              <a:rPr lang="en-US" sz="2000" b="1" dirty="0"/>
              <a:t>CALL</a:t>
            </a:r>
            <a:r>
              <a:rPr lang="en-US" sz="2000" dirty="0"/>
              <a:t> </a:t>
            </a:r>
            <a:r>
              <a:rPr lang="en-US" sz="2000" i="1" dirty="0"/>
              <a:t>procedure</a:t>
            </a:r>
          </a:p>
          <a:p>
            <a:pPr lvl="1"/>
            <a:r>
              <a:rPr lang="en-US" sz="2000" b="1" dirty="0"/>
              <a:t>RET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4154740" y="2492896"/>
            <a:ext cx="4552222" cy="263758"/>
          </a:xfrm>
          <a:prstGeom prst="rect">
            <a:avLst/>
          </a:prstGeom>
          <a:solidFill>
            <a:schemeClr val="bg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148064" y="6190704"/>
            <a:ext cx="2448272" cy="144016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148064" y="2852936"/>
            <a:ext cx="2448272" cy="1944216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148064" y="4797152"/>
            <a:ext cx="2448272" cy="93610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148064" y="3717032"/>
            <a:ext cx="2448272" cy="216024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5148064" y="3933056"/>
            <a:ext cx="2448272" cy="648072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1" grpId="0" animBg="1"/>
      <p:bldP spid="11" grpId="1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up Your Program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1844824"/>
            <a:ext cx="3531868" cy="4247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212976"/>
            <a:ext cx="44196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4869160"/>
            <a:ext cx="41624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Transfer Instructions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Range</a:t>
            </a:r>
          </a:p>
          <a:p>
            <a:pPr lvl="1"/>
            <a:r>
              <a:rPr lang="en-US" b="1" dirty="0"/>
              <a:t>SHORT</a:t>
            </a:r>
            <a:r>
              <a:rPr lang="en-US" dirty="0"/>
              <a:t>, </a:t>
            </a:r>
            <a:r>
              <a:rPr lang="en-US" i="1" dirty="0" err="1">
                <a:solidFill>
                  <a:srgbClr val="0070C0"/>
                </a:solidFill>
              </a:rPr>
              <a:t>intra</a:t>
            </a:r>
            <a:r>
              <a:rPr lang="en-US" i="1" dirty="0" err="1"/>
              <a:t>segment</a:t>
            </a:r>
            <a:endParaRPr lang="en-US" i="1" dirty="0"/>
          </a:p>
          <a:p>
            <a:pPr lvl="2"/>
            <a:r>
              <a:rPr lang="en-US" dirty="0"/>
              <a:t>IP changed: one-byte range (</a:t>
            </a:r>
            <a:r>
              <a:rPr lang="en-US" altLang="zh-CN" dirty="0"/>
              <a:t>-128~127</a:t>
            </a:r>
            <a:r>
              <a:rPr lang="en-US" dirty="0"/>
              <a:t>)</a:t>
            </a:r>
            <a:endParaRPr lang="en-US" b="1" dirty="0"/>
          </a:p>
          <a:p>
            <a:pPr lvl="1"/>
            <a:r>
              <a:rPr lang="en-US" b="1" dirty="0"/>
              <a:t>Near</a:t>
            </a:r>
            <a:r>
              <a:rPr lang="en-US" dirty="0"/>
              <a:t>, </a:t>
            </a:r>
            <a:r>
              <a:rPr lang="en-US" i="1" dirty="0" err="1">
                <a:solidFill>
                  <a:srgbClr val="0070C0"/>
                </a:solidFill>
              </a:rPr>
              <a:t>intra</a:t>
            </a:r>
            <a:r>
              <a:rPr lang="en-US" i="1" dirty="0" err="1"/>
              <a:t>segment</a:t>
            </a:r>
            <a:r>
              <a:rPr lang="en-US" i="1" dirty="0"/>
              <a:t> </a:t>
            </a:r>
          </a:p>
          <a:p>
            <a:pPr lvl="2"/>
            <a:r>
              <a:rPr lang="en-US" dirty="0"/>
              <a:t>IP changed: two-bytes range (</a:t>
            </a:r>
            <a:r>
              <a:rPr lang="en-US" altLang="zh-CN" dirty="0"/>
              <a:t>-32768~32767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If control is transferred within the same code segment</a:t>
            </a:r>
          </a:p>
          <a:p>
            <a:pPr lvl="1"/>
            <a:r>
              <a:rPr lang="en-US" b="1" dirty="0"/>
              <a:t>FAR</a:t>
            </a:r>
            <a:r>
              <a:rPr lang="en-US" dirty="0"/>
              <a:t>, </a:t>
            </a:r>
            <a:r>
              <a:rPr lang="en-US" i="1" dirty="0">
                <a:solidFill>
                  <a:srgbClr val="FF0000"/>
                </a:solidFill>
              </a:rPr>
              <a:t>inter</a:t>
            </a:r>
            <a:r>
              <a:rPr lang="en-US" i="1" dirty="0"/>
              <a:t>segment</a:t>
            </a:r>
          </a:p>
          <a:p>
            <a:pPr lvl="2"/>
            <a:r>
              <a:rPr lang="en-US" dirty="0"/>
              <a:t>CS and IP all changed</a:t>
            </a:r>
          </a:p>
          <a:p>
            <a:pPr lvl="2"/>
            <a:r>
              <a:rPr lang="en-US" dirty="0"/>
              <a:t>If control is transferred outside the current code segment</a:t>
            </a:r>
          </a:p>
          <a:p>
            <a:r>
              <a:rPr lang="en-US" dirty="0"/>
              <a:t>Jumps</a:t>
            </a:r>
          </a:p>
          <a:p>
            <a:r>
              <a:rPr lang="en-US" dirty="0"/>
              <a:t>CALL statement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Jumps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Jump according to the value of the flag register</a:t>
            </a:r>
          </a:p>
          <a:p>
            <a:r>
              <a:rPr lang="en-US" dirty="0"/>
              <a:t>Short jumps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2492896"/>
            <a:ext cx="5351650" cy="4095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Unconditional Jumps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JMP [</a:t>
            </a:r>
            <a:r>
              <a:rPr lang="en-US" dirty="0">
                <a:solidFill>
                  <a:srgbClr val="0070C0"/>
                </a:solidFill>
              </a:rPr>
              <a:t>SHORT</a:t>
            </a:r>
            <a:r>
              <a:rPr lang="en-US" dirty="0"/>
              <a:t>|</a:t>
            </a:r>
            <a:r>
              <a:rPr lang="en-US" dirty="0">
                <a:solidFill>
                  <a:srgbClr val="0070C0"/>
                </a:solidFill>
              </a:rPr>
              <a:t>NEAR</a:t>
            </a:r>
            <a:r>
              <a:rPr lang="en-US" dirty="0"/>
              <a:t>|</a:t>
            </a:r>
            <a:r>
              <a:rPr lang="en-US" dirty="0">
                <a:solidFill>
                  <a:srgbClr val="0070C0"/>
                </a:solidFill>
              </a:rPr>
              <a:t>FAR</a:t>
            </a:r>
            <a:r>
              <a:rPr lang="en-US" dirty="0"/>
              <a:t> PTR] </a:t>
            </a:r>
            <a:r>
              <a:rPr lang="en-US" i="1" dirty="0"/>
              <a:t>label</a:t>
            </a:r>
          </a:p>
          <a:p>
            <a:r>
              <a:rPr lang="en-US" dirty="0"/>
              <a:t>Near by default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Subroutines &amp; CALL Statement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Range</a:t>
            </a:r>
          </a:p>
          <a:p>
            <a:pPr lvl="1"/>
            <a:r>
              <a:rPr lang="en-US" b="1" dirty="0"/>
              <a:t>NEAR</a:t>
            </a:r>
            <a:r>
              <a:rPr lang="en-US" dirty="0"/>
              <a:t>: procedure is defined within the same code segment with the caller</a:t>
            </a:r>
          </a:p>
          <a:p>
            <a:pPr lvl="1"/>
            <a:r>
              <a:rPr lang="en-US" b="1" dirty="0"/>
              <a:t>FAR</a:t>
            </a:r>
            <a:r>
              <a:rPr lang="en-US" dirty="0"/>
              <a:t>: procedure is defined outside the current code segment of the caller</a:t>
            </a:r>
          </a:p>
          <a:p>
            <a:r>
              <a:rPr lang="en-US" b="1" dirty="0"/>
              <a:t>PROC</a:t>
            </a:r>
            <a:r>
              <a:rPr lang="en-US" dirty="0"/>
              <a:t> &amp; </a:t>
            </a:r>
            <a:r>
              <a:rPr lang="en-US" b="1" dirty="0"/>
              <a:t>ENDP</a:t>
            </a:r>
            <a:r>
              <a:rPr lang="en-US" dirty="0"/>
              <a:t> are used to define a subroutine</a:t>
            </a:r>
          </a:p>
          <a:p>
            <a:r>
              <a:rPr lang="en-US" b="1" dirty="0"/>
              <a:t>CALL</a:t>
            </a:r>
            <a:r>
              <a:rPr lang="en-US" dirty="0"/>
              <a:t> is used to call a subroutine</a:t>
            </a:r>
          </a:p>
          <a:p>
            <a:pPr lvl="1"/>
            <a:r>
              <a:rPr lang="en-US" b="1" dirty="0"/>
              <a:t>RET</a:t>
            </a:r>
            <a:r>
              <a:rPr lang="en-US" dirty="0"/>
              <a:t> is put at the end of a subroutine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Difference between a far and a near call?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536575"/>
            <a:ext cx="8229600" cy="589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95288"/>
            <a:ext cx="8534400" cy="617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1" name="Rectangle 5"/>
          <p:cNvSpPr>
            <a:spLocks noChangeArrowheads="1"/>
          </p:cNvSpPr>
          <p:nvPr/>
        </p:nvSpPr>
        <p:spPr bwMode="auto">
          <a:xfrm>
            <a:off x="8305800" y="6248400"/>
            <a:ext cx="533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&amp; Definition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700808"/>
            <a:ext cx="8784976" cy="4968552"/>
          </a:xfrm>
        </p:spPr>
        <p:txBody>
          <a:bodyPr/>
          <a:lstStyle/>
          <a:p>
            <a:r>
              <a:rPr lang="en-US" sz="2400" dirty="0"/>
              <a:t>CPU can process either 8-bit or 16 bit ops</a:t>
            </a:r>
          </a:p>
          <a:p>
            <a:pPr lvl="1"/>
            <a:r>
              <a:rPr lang="en-US" sz="2000" dirty="0"/>
              <a:t>What if your data is bigger?</a:t>
            </a:r>
          </a:p>
          <a:p>
            <a:r>
              <a:rPr lang="en-US" sz="2400" dirty="0"/>
              <a:t>Directives</a:t>
            </a:r>
          </a:p>
          <a:p>
            <a:pPr lvl="1"/>
            <a:r>
              <a:rPr lang="en-US" altLang="zh-CN" sz="2000" b="1" dirty="0"/>
              <a:t>ORG: </a:t>
            </a:r>
            <a:r>
              <a:rPr lang="en-US" altLang="zh-CN" sz="2000" dirty="0"/>
              <a:t>indicates the beginning of the offset address</a:t>
            </a:r>
          </a:p>
          <a:p>
            <a:pPr lvl="2"/>
            <a:r>
              <a:rPr lang="en-US" altLang="zh-CN" dirty="0"/>
              <a:t>E.g., </a:t>
            </a:r>
            <a:r>
              <a:rPr lang="en-US" altLang="zh-CN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ORG 10H</a:t>
            </a:r>
          </a:p>
          <a:p>
            <a:pPr lvl="1"/>
            <a:r>
              <a:rPr lang="en-US" sz="2000" dirty="0"/>
              <a:t>Define variables:</a:t>
            </a:r>
          </a:p>
          <a:p>
            <a:pPr lvl="2"/>
            <a:r>
              <a:rPr lang="en-US" sz="1600" b="1" dirty="0"/>
              <a:t>DB: </a:t>
            </a:r>
            <a:r>
              <a:rPr lang="en-US" sz="1600" dirty="0"/>
              <a:t>allocate byte-size chunks</a:t>
            </a:r>
          </a:p>
          <a:p>
            <a:pPr lvl="3"/>
            <a:r>
              <a:rPr lang="en-US" sz="1600" dirty="0"/>
              <a:t>E.g., </a:t>
            </a:r>
            <a:r>
              <a:rPr lang="en-US" altLang="zh-CN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 DB 12 </a:t>
            </a:r>
            <a:r>
              <a:rPr lang="en-US" sz="1600" dirty="0"/>
              <a:t>| </a:t>
            </a:r>
            <a:r>
              <a:rPr lang="en-US" altLang="zh-CN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 DB 23H,48H </a:t>
            </a:r>
            <a:r>
              <a:rPr lang="en-US" sz="1600" dirty="0"/>
              <a:t>| </a:t>
            </a:r>
            <a:r>
              <a:rPr lang="en-US" altLang="zh-CN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Z DB ‘Good Morning!’ </a:t>
            </a:r>
            <a:r>
              <a:rPr lang="en-US" sz="1600" dirty="0"/>
              <a:t>| </a:t>
            </a:r>
            <a:r>
              <a:rPr lang="en-US" altLang="zh-CN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CN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DB “I’m good!”</a:t>
            </a:r>
          </a:p>
          <a:p>
            <a:pPr lvl="2"/>
            <a:r>
              <a:rPr lang="en-US" sz="1600" b="1" dirty="0"/>
              <a:t>DW</a:t>
            </a:r>
            <a:r>
              <a:rPr lang="en-US" sz="1600" dirty="0"/>
              <a:t>, </a:t>
            </a:r>
            <a:r>
              <a:rPr lang="en-US" sz="1600" b="1" dirty="0"/>
              <a:t>DD, DQ</a:t>
            </a:r>
          </a:p>
          <a:p>
            <a:pPr lvl="1"/>
            <a:r>
              <a:rPr lang="en-US" altLang="zh-CN" sz="2000" b="1" dirty="0"/>
              <a:t>EQU: </a:t>
            </a:r>
            <a:r>
              <a:rPr lang="en-US" altLang="zh-CN" sz="2000" dirty="0"/>
              <a:t>d</a:t>
            </a:r>
            <a:r>
              <a:rPr lang="en-US" sz="2000" dirty="0"/>
              <a:t>efine a constant</a:t>
            </a:r>
          </a:p>
          <a:p>
            <a:pPr lvl="2"/>
            <a:r>
              <a:rPr lang="en-US" sz="1600" dirty="0"/>
              <a:t>E.g., </a:t>
            </a:r>
            <a:r>
              <a:rPr lang="en-US" altLang="zh-CN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NUM EQU 234</a:t>
            </a:r>
            <a:endParaRPr lang="en-US" altLang="zh-CN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zh-CN" sz="2000" b="1" dirty="0"/>
              <a:t>DUP: </a:t>
            </a:r>
            <a:r>
              <a:rPr lang="en-US" altLang="zh-CN" sz="2000" dirty="0"/>
              <a:t>duplicate a given number of characters</a:t>
            </a:r>
          </a:p>
          <a:p>
            <a:pPr lvl="2"/>
            <a:r>
              <a:rPr lang="en-US" altLang="zh-CN" sz="1600" dirty="0"/>
              <a:t>E.g., </a:t>
            </a:r>
            <a:r>
              <a:rPr lang="en-US" altLang="zh-CN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 DB 6 DUP(23H) </a:t>
            </a:r>
            <a:r>
              <a:rPr lang="en-US" altLang="zh-CN" sz="1600" dirty="0"/>
              <a:t>| </a:t>
            </a:r>
            <a:r>
              <a:rPr lang="en-US" altLang="zh-CN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 DW 3 DUP(</a:t>
            </a:r>
            <a:r>
              <a:rPr lang="en-US" altLang="zh-CN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zh-CN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FF10H)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1200"/>
              </a:spcAft>
              <a:defRPr/>
            </a:pPr>
            <a:r>
              <a:rPr lang="en-US" kern="1200" dirty="0">
                <a:solidFill>
                  <a:srgbClr val="FF0000"/>
                </a:solidFill>
                <a:latin typeface="Arial Black" pitchFamily="34" charset="0"/>
              </a:rPr>
              <a:t>Reference Book: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6598649" cy="417195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 altLang="zh-CN" dirty="0">
                <a:solidFill>
                  <a:srgbClr val="000000"/>
                </a:solidFill>
                <a:latin typeface="Arial Black" pitchFamily="34" charset="0"/>
              </a:rPr>
              <a:t>The 80x86 IBM PC and Compatible Computers</a:t>
            </a:r>
          </a:p>
          <a:p>
            <a:pPr lvl="1"/>
            <a:r>
              <a:rPr lang="en-GB" dirty="0"/>
              <a:t>Chapter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Assembly Language Programming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zh-CN" altLang="en-US" dirty="0"/>
              <a:t>微型计算机原理与接口技术（第四版）</a:t>
            </a:r>
            <a:endParaRPr lang="en-US" altLang="zh-CN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　</a:t>
            </a:r>
            <a:r>
              <a:rPr lang="en-US" altLang="zh-CN" dirty="0"/>
              <a:t>8086</a:t>
            </a:r>
            <a:r>
              <a:rPr lang="zh-CN" altLang="en-US" dirty="0"/>
              <a:t>的寻址方式和指令系统</a:t>
            </a:r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　汇编语言程序设计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CA6F40-2664-AD4F-9C9E-31AA38375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849" y="4221088"/>
            <a:ext cx="1677990" cy="228131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1">
            <a:extLst>
              <a:ext uri="{FF2B5EF4-FFF2-40B4-BE49-F238E27FC236}">
                <a16:creationId xmlns:a16="http://schemas.microsoft.com/office/drawing/2014/main" id="{9EAA71B6-8025-EF42-9EA5-95FE45768A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419" y="1842542"/>
            <a:ext cx="1600849" cy="212938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6637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Variables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700808"/>
            <a:ext cx="8784976" cy="4968552"/>
          </a:xfrm>
        </p:spPr>
        <p:txBody>
          <a:bodyPr/>
          <a:lstStyle/>
          <a:p>
            <a:r>
              <a:rPr lang="en-GB" altLang="zh-CN" dirty="0"/>
              <a:t>For variables, they may have names</a:t>
            </a:r>
          </a:p>
          <a:p>
            <a:pPr lvl="1"/>
            <a:r>
              <a:rPr lang="en-GB" altLang="zh-CN" sz="2000" dirty="0"/>
              <a:t>E.g., </a:t>
            </a:r>
            <a:r>
              <a:rPr lang="en-GB" altLang="zh-CN" sz="2000" b="1" i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luckyNum</a:t>
            </a:r>
            <a:r>
              <a:rPr lang="en-GB" altLang="zh-CN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DB 27H, </a:t>
            </a:r>
            <a:r>
              <a:rPr lang="en-GB" altLang="zh-CN" sz="2000" b="1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time</a:t>
            </a:r>
            <a:r>
              <a:rPr lang="en-GB" altLang="zh-CN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DW </a:t>
            </a:r>
            <a:r>
              <a:rPr lang="en-GB" altLang="zh-CN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GB" altLang="zh-CN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FFFFH</a:t>
            </a:r>
          </a:p>
          <a:p>
            <a:r>
              <a:rPr lang="en-GB" altLang="zh-CN" dirty="0"/>
              <a:t>Variable names have three attributes:</a:t>
            </a:r>
          </a:p>
          <a:p>
            <a:pPr lvl="1"/>
            <a:r>
              <a:rPr lang="en-GB" altLang="zh-CN" sz="2000" b="1" dirty="0"/>
              <a:t>Segment value</a:t>
            </a:r>
          </a:p>
          <a:p>
            <a:pPr lvl="1"/>
            <a:r>
              <a:rPr lang="en-GB" altLang="zh-CN" sz="2000" b="1" dirty="0"/>
              <a:t>Offset address</a:t>
            </a:r>
          </a:p>
          <a:p>
            <a:pPr lvl="1"/>
            <a:r>
              <a:rPr lang="en-GB" altLang="zh-CN" sz="2000" b="1" dirty="0"/>
              <a:t>Type:</a:t>
            </a:r>
            <a:r>
              <a:rPr lang="en-GB" altLang="zh-CN" sz="2000" dirty="0"/>
              <a:t> how a variable can be accessed (e.g., DB is byte-wise, DW is word-wise)</a:t>
            </a:r>
          </a:p>
          <a:p>
            <a:r>
              <a:rPr lang="en-GB" altLang="zh-CN" dirty="0"/>
              <a:t>Get the segment value of a variable</a:t>
            </a:r>
          </a:p>
          <a:p>
            <a:pPr lvl="1"/>
            <a:r>
              <a:rPr lang="en-GB" altLang="zh-CN" sz="2000" dirty="0"/>
              <a:t>Use </a:t>
            </a:r>
            <a:r>
              <a:rPr lang="en-GB" altLang="zh-CN" sz="2000" b="1"/>
              <a:t>SEG</a:t>
            </a:r>
            <a:r>
              <a:rPr lang="en-GB" altLang="zh-CN" sz="2000"/>
              <a:t> directive </a:t>
            </a:r>
            <a:r>
              <a:rPr lang="en-GB" altLang="zh-CN" sz="2000" dirty="0"/>
              <a:t>(E.g., </a:t>
            </a:r>
            <a:r>
              <a:rPr lang="en-GB" altLang="zh-CN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MOV AX, SEG </a:t>
            </a:r>
            <a:r>
              <a:rPr lang="en-GB" altLang="zh-CN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luchyNum</a:t>
            </a:r>
            <a:r>
              <a:rPr lang="en-GB" altLang="zh-CN" sz="2000" dirty="0"/>
              <a:t>)</a:t>
            </a:r>
          </a:p>
          <a:p>
            <a:r>
              <a:rPr lang="en-GB" altLang="zh-CN" dirty="0"/>
              <a:t>Get the offset address of a variable</a:t>
            </a:r>
          </a:p>
          <a:p>
            <a:pPr lvl="1"/>
            <a:r>
              <a:rPr lang="en-GB" altLang="zh-CN" sz="2000" dirty="0"/>
              <a:t>Use </a:t>
            </a:r>
            <a:r>
              <a:rPr lang="en-GB" altLang="zh-CN" sz="2000" b="1" dirty="0"/>
              <a:t>OFFSET</a:t>
            </a:r>
            <a:r>
              <a:rPr lang="en-GB" altLang="zh-CN" sz="2000" dirty="0"/>
              <a:t> directive, or </a:t>
            </a:r>
            <a:r>
              <a:rPr lang="en-GB" altLang="zh-CN" sz="2000" b="1" dirty="0"/>
              <a:t>LEA</a:t>
            </a:r>
            <a:r>
              <a:rPr lang="en-GB" altLang="zh-CN" sz="2000" dirty="0"/>
              <a:t> instruction </a:t>
            </a:r>
          </a:p>
          <a:p>
            <a:pPr lvl="1"/>
            <a:r>
              <a:rPr lang="en-GB" altLang="zh-CN" sz="2000" dirty="0"/>
              <a:t>E.g., </a:t>
            </a:r>
            <a:r>
              <a:rPr lang="en-GB" altLang="zh-CN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MOV AX, OFFSET time</a:t>
            </a:r>
            <a:r>
              <a:rPr lang="en-GB" altLang="zh-CN" sz="2000" dirty="0"/>
              <a:t>, or </a:t>
            </a:r>
            <a:r>
              <a:rPr lang="en-GB" altLang="zh-CN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LEA AX, time</a:t>
            </a:r>
            <a:endParaRPr lang="en-GB" altLang="zh-CN" sz="2000" b="1" dirty="0"/>
          </a:p>
          <a:p>
            <a:endParaRPr lang="en-GB" altLang="zh-CN" dirty="0"/>
          </a:p>
        </p:txBody>
      </p:sp>
      <p:sp>
        <p:nvSpPr>
          <p:cNvPr id="4" name="右大括号 3"/>
          <p:cNvSpPr/>
          <p:nvPr/>
        </p:nvSpPr>
        <p:spPr bwMode="auto">
          <a:xfrm>
            <a:off x="2987824" y="3212976"/>
            <a:ext cx="360040" cy="504056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19872" y="3212976"/>
            <a:ext cx="266429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Logical address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about Labels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024" y="1741934"/>
            <a:ext cx="8676456" cy="4711402"/>
          </a:xfrm>
        </p:spPr>
        <p:txBody>
          <a:bodyPr/>
          <a:lstStyle/>
          <a:p>
            <a:r>
              <a:rPr lang="en-GB" dirty="0"/>
              <a:t>Label definition:</a:t>
            </a:r>
          </a:p>
          <a:p>
            <a:pPr lvl="1"/>
            <a:r>
              <a:rPr lang="en-GB" dirty="0"/>
              <a:t>Implicitly:</a:t>
            </a:r>
          </a:p>
          <a:p>
            <a:pPr lvl="2"/>
            <a:r>
              <a:rPr lang="en-GB" dirty="0"/>
              <a:t>E.g., </a:t>
            </a:r>
            <a:r>
              <a:rPr lang="en-GB" altLang="zh-CN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AGAIN: ADD AX, 03423H</a:t>
            </a:r>
          </a:p>
          <a:p>
            <a:pPr lvl="1"/>
            <a:r>
              <a:rPr lang="en-GB" dirty="0"/>
              <a:t>Use </a:t>
            </a:r>
            <a:r>
              <a:rPr lang="en-GB" b="1" dirty="0"/>
              <a:t>LABEL</a:t>
            </a:r>
            <a:r>
              <a:rPr lang="en-GB" dirty="0"/>
              <a:t> directive:</a:t>
            </a:r>
          </a:p>
          <a:p>
            <a:pPr lvl="2"/>
            <a:r>
              <a:rPr lang="en-GB" dirty="0"/>
              <a:t>E.g., </a:t>
            </a:r>
            <a:r>
              <a:rPr lang="en-GB" altLang="zh-CN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AGAIN LABEL FAR</a:t>
            </a:r>
          </a:p>
          <a:p>
            <a:pPr lvl="2">
              <a:buNone/>
            </a:pPr>
            <a:r>
              <a:rPr lang="en-GB" dirty="0">
                <a:solidFill>
                  <a:srgbClr val="0070C0"/>
                </a:solidFill>
              </a:rPr>
              <a:t>	        </a:t>
            </a:r>
            <a:r>
              <a:rPr lang="en-GB" altLang="zh-CN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ADD AX, 03423H</a:t>
            </a:r>
          </a:p>
          <a:p>
            <a:r>
              <a:rPr lang="en-GB" dirty="0"/>
              <a:t>Labels have three attributes:</a:t>
            </a:r>
          </a:p>
          <a:p>
            <a:pPr lvl="1"/>
            <a:r>
              <a:rPr lang="en-GB" b="1" dirty="0"/>
              <a:t>Segment value: </a:t>
            </a:r>
          </a:p>
          <a:p>
            <a:pPr lvl="1"/>
            <a:r>
              <a:rPr lang="en-GB" b="1" dirty="0"/>
              <a:t>Offset address:</a:t>
            </a:r>
          </a:p>
          <a:p>
            <a:pPr lvl="1"/>
            <a:r>
              <a:rPr lang="en-GB" b="1" dirty="0"/>
              <a:t>Type:</a:t>
            </a:r>
            <a:r>
              <a:rPr lang="en-GB" dirty="0"/>
              <a:t> range for jumps, NEAR, FAR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右大括号 4"/>
          <p:cNvSpPr/>
          <p:nvPr/>
        </p:nvSpPr>
        <p:spPr bwMode="auto">
          <a:xfrm>
            <a:off x="3563888" y="4869160"/>
            <a:ext cx="432048" cy="648072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7944" y="4869160"/>
            <a:ext cx="266429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Logical address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about the PTR Directive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024" y="1741934"/>
            <a:ext cx="8676456" cy="4711402"/>
          </a:xfrm>
        </p:spPr>
        <p:txBody>
          <a:bodyPr/>
          <a:lstStyle/>
          <a:p>
            <a:r>
              <a:rPr lang="en-GB" dirty="0"/>
              <a:t>Temporarily change the type (range) attribute of a variable (label)</a:t>
            </a:r>
          </a:p>
          <a:p>
            <a:pPr lvl="1"/>
            <a:r>
              <a:rPr lang="en-GB" dirty="0"/>
              <a:t>To guarantee that both operands in an instruction match</a:t>
            </a:r>
          </a:p>
          <a:p>
            <a:pPr lvl="1"/>
            <a:r>
              <a:rPr lang="en-GB" dirty="0"/>
              <a:t>To guarantee that the jump can reach a label</a:t>
            </a:r>
          </a:p>
          <a:p>
            <a:r>
              <a:rPr lang="en-GB" dirty="0"/>
              <a:t>E.g., 	</a:t>
            </a:r>
            <a:r>
              <a:rPr lang="en-GB" altLang="zh-CN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DATA1  DB  10H,20H,30H  ;  </a:t>
            </a:r>
            <a:endParaRPr lang="zh-CN" altLang="en-US" sz="20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/>
              <a:t>			</a:t>
            </a:r>
            <a:r>
              <a:rPr lang="en-GB" altLang="zh-CN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DATA2  DW  4023H,0A845H </a:t>
            </a:r>
          </a:p>
          <a:p>
            <a:pPr>
              <a:buNone/>
            </a:pPr>
            <a:r>
              <a:rPr lang="en-GB" altLang="zh-CN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	……</a:t>
            </a:r>
          </a:p>
          <a:p>
            <a:pPr>
              <a:buNone/>
            </a:pPr>
            <a:r>
              <a:rPr lang="en-GB" altLang="zh-CN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	MOV  BX, WORD PTR DATA1	; 2010H </a:t>
            </a:r>
            <a:r>
              <a:rPr lang="en-US" altLang="zh-CN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zh-CN" alt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altLang="zh-CN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BX</a:t>
            </a:r>
          </a:p>
          <a:p>
            <a:pPr>
              <a:buNone/>
            </a:pPr>
            <a:r>
              <a:rPr lang="en-GB" altLang="zh-CN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	MOV  AL, BYTE PTR DATA2	; 23H </a:t>
            </a:r>
            <a:r>
              <a:rPr lang="en-US" altLang="zh-CN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zh-CN" alt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altLang="zh-CN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AL </a:t>
            </a:r>
          </a:p>
          <a:p>
            <a:pPr>
              <a:buNone/>
            </a:pPr>
            <a:r>
              <a:rPr lang="en-GB" altLang="zh-CN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	MOV  WORD PTR [BX], 10H </a:t>
            </a:r>
            <a:r>
              <a:rPr lang="en-US" altLang="zh-CN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 [BX],[BX+1]←0010H</a:t>
            </a:r>
            <a:endParaRPr lang="en-GB" altLang="zh-CN" sz="20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dirty="0"/>
              <a:t>E.g.,	</a:t>
            </a:r>
            <a:r>
              <a:rPr lang="en-GB" altLang="zh-CN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JMP FAR PTR </a:t>
            </a:r>
            <a:r>
              <a:rPr lang="en-GB" altLang="zh-CN" sz="2000" b="1" i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aLabel</a:t>
            </a:r>
            <a:endParaRPr lang="en-GB" altLang="zh-CN" sz="2000" b="1" i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.COM Executable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segment in total</a:t>
            </a:r>
          </a:p>
          <a:p>
            <a:pPr lvl="1"/>
            <a:r>
              <a:rPr lang="en-US" dirty="0"/>
              <a:t>Put data and code all together</a:t>
            </a:r>
          </a:p>
          <a:p>
            <a:pPr lvl="1"/>
            <a:r>
              <a:rPr lang="en-US" dirty="0"/>
              <a:t>Less than 64KB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717032"/>
            <a:ext cx="3710757" cy="2792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7" y="3717032"/>
            <a:ext cx="3854049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直接连接符 6"/>
          <p:cNvCxnSpPr/>
          <p:nvPr/>
        </p:nvCxnSpPr>
        <p:spPr bwMode="auto">
          <a:xfrm>
            <a:off x="1043608" y="4331196"/>
            <a:ext cx="1656184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>
            <a:off x="5148064" y="4462512"/>
            <a:ext cx="1656184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Programming Languages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808"/>
            <a:ext cx="8178800" cy="4711402"/>
          </a:xfrm>
        </p:spPr>
        <p:txBody>
          <a:bodyPr/>
          <a:lstStyle/>
          <a:p>
            <a:r>
              <a:rPr lang="en-GB" dirty="0"/>
              <a:t>Machine language</a:t>
            </a:r>
          </a:p>
          <a:p>
            <a:pPr lvl="1"/>
            <a:r>
              <a:rPr lang="en-GB" dirty="0"/>
              <a:t>Binary code, for CPU but not human beings</a:t>
            </a:r>
          </a:p>
          <a:p>
            <a:r>
              <a:rPr lang="en-GB" dirty="0"/>
              <a:t>Assembly language</a:t>
            </a:r>
          </a:p>
          <a:p>
            <a:pPr lvl="1"/>
            <a:r>
              <a:rPr lang="en-GB" dirty="0"/>
              <a:t>Mnemonics for machine code instructions</a:t>
            </a:r>
          </a:p>
          <a:p>
            <a:pPr lvl="1"/>
            <a:r>
              <a:rPr lang="en-GB" i="1" dirty="0">
                <a:solidFill>
                  <a:srgbClr val="0070C0"/>
                </a:solidFill>
              </a:rPr>
              <a:t>Low-level language</a:t>
            </a:r>
            <a:r>
              <a:rPr lang="en-GB" i="1" dirty="0"/>
              <a:t>:</a:t>
            </a:r>
            <a:r>
              <a:rPr lang="en-GB" dirty="0"/>
              <a:t> deals with the internal structure of a CPU</a:t>
            </a:r>
          </a:p>
          <a:p>
            <a:pPr lvl="1"/>
            <a:r>
              <a:rPr lang="en-GB" dirty="0"/>
              <a:t>Hard to program, poor portability but very efficient</a:t>
            </a:r>
          </a:p>
          <a:p>
            <a:r>
              <a:rPr lang="en-GB" dirty="0"/>
              <a:t>BASIC, Pascal, C, Fortran, Perl, TCL, Python, …</a:t>
            </a:r>
          </a:p>
          <a:p>
            <a:pPr lvl="1"/>
            <a:r>
              <a:rPr lang="en-GB" i="1" dirty="0">
                <a:solidFill>
                  <a:srgbClr val="0070C0"/>
                </a:solidFill>
              </a:rPr>
              <a:t>High-level languages</a:t>
            </a:r>
            <a:r>
              <a:rPr lang="en-GB" i="1" dirty="0"/>
              <a:t>:</a:t>
            </a:r>
            <a:r>
              <a:rPr lang="en-GB" dirty="0"/>
              <a:t> do not have to be concerned with the internal details of a CPU</a:t>
            </a:r>
          </a:p>
          <a:p>
            <a:pPr lvl="1"/>
            <a:r>
              <a:rPr lang="en-GB" dirty="0"/>
              <a:t>Easy to program, good portability but less efficient</a:t>
            </a:r>
          </a:p>
          <a:p>
            <a:pPr lvl="1"/>
            <a:endParaRPr lang="en-GB" dirty="0"/>
          </a:p>
        </p:txBody>
      </p:sp>
      <p:sp>
        <p:nvSpPr>
          <p:cNvPr id="4" name="圆角矩形 3"/>
          <p:cNvSpPr/>
          <p:nvPr/>
        </p:nvSpPr>
        <p:spPr bwMode="auto">
          <a:xfrm>
            <a:off x="0" y="2492896"/>
            <a:ext cx="9144000" cy="136815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How to convert your program</a:t>
            </a:r>
            <a:r>
              <a:rPr kumimoji="0" lang="en-US" altLang="zh-CN" sz="3600" i="0" u="none" strike="noStrike" normalizeH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 in low/high-level languages into machine language?</a:t>
            </a:r>
            <a:endParaRPr kumimoji="0" lang="zh-CN" altLang="en-US" sz="36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Assembly Language Programs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808"/>
            <a:ext cx="8178800" cy="4357092"/>
          </a:xfrm>
        </p:spPr>
        <p:txBody>
          <a:bodyPr/>
          <a:lstStyle/>
          <a:p>
            <a:r>
              <a:rPr lang="en-GB" dirty="0"/>
              <a:t>A series of </a:t>
            </a:r>
            <a:r>
              <a:rPr lang="en-GB" i="1" dirty="0"/>
              <a:t>statements</a:t>
            </a:r>
          </a:p>
          <a:p>
            <a:pPr lvl="1"/>
            <a:r>
              <a:rPr lang="en-GB" i="1" dirty="0"/>
              <a:t>Assembly language instructions</a:t>
            </a:r>
          </a:p>
          <a:p>
            <a:pPr lvl="2"/>
            <a:r>
              <a:rPr lang="en-GB" dirty="0"/>
              <a:t>Perform the real work of the program</a:t>
            </a:r>
          </a:p>
          <a:p>
            <a:pPr lvl="1"/>
            <a:r>
              <a:rPr lang="en-GB" i="1" dirty="0"/>
              <a:t>Directives (pseudo-instructions)</a:t>
            </a:r>
          </a:p>
          <a:p>
            <a:pPr lvl="2"/>
            <a:r>
              <a:rPr lang="en-GB" dirty="0"/>
              <a:t>Give instructions </a:t>
            </a:r>
            <a:r>
              <a:rPr lang="en-GB" dirty="0">
                <a:solidFill>
                  <a:srgbClr val="FF0000"/>
                </a:solidFill>
              </a:rPr>
              <a:t>for the </a:t>
            </a:r>
            <a:r>
              <a:rPr lang="en-GB" i="1" dirty="0">
                <a:solidFill>
                  <a:srgbClr val="FF0000"/>
                </a:solidFill>
              </a:rPr>
              <a:t>assembler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program about how to translate the program into machine code.</a:t>
            </a:r>
          </a:p>
          <a:p>
            <a:r>
              <a:rPr lang="en-GB" dirty="0"/>
              <a:t>Consists of multiple segments</a:t>
            </a:r>
          </a:p>
          <a:p>
            <a:pPr lvl="1"/>
            <a:r>
              <a:rPr lang="en-GB" dirty="0"/>
              <a:t>But CPU can access only one data segment, one code segment, one stack segment and one extra segment (</a:t>
            </a:r>
            <a:r>
              <a:rPr lang="en-GB" i="1" dirty="0">
                <a:solidFill>
                  <a:srgbClr val="FF0000"/>
                </a:solidFill>
              </a:rPr>
              <a:t>Why? </a:t>
            </a:r>
            <a:r>
              <a:rPr lang="en-GB" dirty="0"/>
              <a:t>)</a:t>
            </a:r>
          </a:p>
          <a:p>
            <a:pPr lvl="1">
              <a:buNone/>
            </a:pPr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 of an statement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[label:] mnemonic [operands] [;comment]</a:t>
            </a:r>
          </a:p>
          <a:p>
            <a:pPr lvl="1"/>
            <a:r>
              <a:rPr lang="en-GB" i="1" dirty="0"/>
              <a:t>label</a:t>
            </a:r>
            <a:r>
              <a:rPr lang="en-GB" dirty="0"/>
              <a:t> is a reference to this statement</a:t>
            </a:r>
          </a:p>
          <a:p>
            <a:pPr lvl="2"/>
            <a:r>
              <a:rPr lang="en-GB" dirty="0"/>
              <a:t>Rules for names: each label must be unique; letters, 0-9, (?), (.), (@), (_), and ($); first character cannot be a digit; less than 31 characters</a:t>
            </a:r>
          </a:p>
          <a:p>
            <a:pPr lvl="1"/>
            <a:r>
              <a:rPr lang="en-GB" dirty="0"/>
              <a:t>“:” is needed if it is an instruction otherwise omitted</a:t>
            </a:r>
          </a:p>
          <a:p>
            <a:pPr lvl="1"/>
            <a:r>
              <a:rPr lang="en-GB" dirty="0"/>
              <a:t>“;” leads a comment, the assembler omits anything on this line following a semicolon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1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-60000">
            <a:off x="1433708" y="3306167"/>
            <a:ext cx="6145108" cy="3498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Shell of a Real Program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1547664" y="3115568"/>
            <a:ext cx="5976664" cy="288032"/>
          </a:xfrm>
          <a:prstGeom prst="rect">
            <a:avLst/>
          </a:prstGeom>
          <a:solidFill>
            <a:schemeClr val="bg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808"/>
            <a:ext cx="8178800" cy="4171950"/>
          </a:xfrm>
        </p:spPr>
        <p:txBody>
          <a:bodyPr/>
          <a:lstStyle/>
          <a:p>
            <a:r>
              <a:rPr lang="en-GB" dirty="0"/>
              <a:t>Full segment definition (old fashion)</a:t>
            </a:r>
          </a:p>
          <a:p>
            <a:pPr lvl="1"/>
            <a:r>
              <a:rPr lang="en-GB" dirty="0"/>
              <a:t>See an example </a:t>
            </a:r>
            <a:r>
              <a:rPr lang="en-GB" altLang="zh-CN" dirty="0"/>
              <a:t>later </a:t>
            </a:r>
            <a:endParaRPr lang="en-GB" dirty="0"/>
          </a:p>
          <a:p>
            <a:r>
              <a:rPr lang="en-GB" dirty="0"/>
              <a:t>Simplified segment definition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Definition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400" y="1628800"/>
            <a:ext cx="4258816" cy="4711402"/>
          </a:xfrm>
        </p:spPr>
        <p:txBody>
          <a:bodyPr/>
          <a:lstStyle/>
          <a:p>
            <a:r>
              <a:rPr lang="en-US" sz="2400" dirty="0"/>
              <a:t>The </a:t>
            </a:r>
            <a:r>
              <a:rPr lang="en-US" sz="2400" b="1" dirty="0"/>
              <a:t>MODEL</a:t>
            </a:r>
            <a:r>
              <a:rPr lang="en-US" sz="2400" dirty="0"/>
              <a:t> directive</a:t>
            </a:r>
          </a:p>
          <a:p>
            <a:pPr lvl="1"/>
            <a:r>
              <a:rPr lang="en-US" sz="2000" dirty="0"/>
              <a:t>Selects the size of the memory model</a:t>
            </a:r>
          </a:p>
          <a:p>
            <a:pPr lvl="1"/>
            <a:r>
              <a:rPr lang="en-US" sz="2000" dirty="0"/>
              <a:t>SMALL: code </a:t>
            </a:r>
            <a:r>
              <a:rPr lang="en-US" altLang="zh-CN" sz="2000" dirty="0"/>
              <a:t>&lt;=64KB,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data &lt;=64KB</a:t>
            </a:r>
          </a:p>
          <a:p>
            <a:pPr lvl="1"/>
            <a:r>
              <a:rPr lang="en-US" sz="2000" dirty="0"/>
              <a:t>MEDIUM: data &lt;=64KB, code &gt;64KB</a:t>
            </a:r>
          </a:p>
          <a:p>
            <a:pPr lvl="1"/>
            <a:r>
              <a:rPr lang="en-US" sz="2000" dirty="0"/>
              <a:t>COMPACT: code&lt;=64KB, data &gt;64KB</a:t>
            </a:r>
          </a:p>
          <a:p>
            <a:pPr lvl="1"/>
            <a:r>
              <a:rPr lang="en-US" sz="2000" dirty="0"/>
              <a:t>LARGE: data&gt;64KB but single set of data&lt;64KB, code&gt;64KB</a:t>
            </a:r>
          </a:p>
          <a:p>
            <a:pPr lvl="1"/>
            <a:r>
              <a:rPr lang="en-US" sz="2000" dirty="0"/>
              <a:t>HUGE: data&gt;64KB, code&gt;64KB</a:t>
            </a:r>
          </a:p>
          <a:p>
            <a:pPr lvl="1"/>
            <a:r>
              <a:rPr lang="en-US" sz="2000" dirty="0"/>
              <a:t>TINY: code + data&lt;64KB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4602060" y="3045519"/>
            <a:ext cx="4434436" cy="3695849"/>
            <a:chOff x="4530052" y="2996952"/>
            <a:chExt cx="6145108" cy="3695849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-60000">
              <a:off x="4530052" y="3194325"/>
              <a:ext cx="6145108" cy="34984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矩形 4"/>
            <p:cNvSpPr/>
            <p:nvPr/>
          </p:nvSpPr>
          <p:spPr bwMode="auto">
            <a:xfrm>
              <a:off x="4644008" y="2996952"/>
              <a:ext cx="5976664" cy="288032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7" name="矩形 6"/>
          <p:cNvSpPr/>
          <p:nvPr/>
        </p:nvSpPr>
        <p:spPr bwMode="auto">
          <a:xfrm>
            <a:off x="4602060" y="3621583"/>
            <a:ext cx="2448272" cy="21602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Segment Definition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628800"/>
            <a:ext cx="8424936" cy="4639394"/>
          </a:xfrm>
        </p:spPr>
        <p:txBody>
          <a:bodyPr/>
          <a:lstStyle/>
          <a:p>
            <a:r>
              <a:rPr lang="en-US" sz="2400" dirty="0"/>
              <a:t>Simplified segment definition</a:t>
            </a:r>
          </a:p>
          <a:p>
            <a:pPr lvl="1"/>
            <a:r>
              <a:rPr lang="en-US" sz="2000" b="1" dirty="0"/>
              <a:t>.CODE</a:t>
            </a:r>
            <a:r>
              <a:rPr lang="en-US" sz="2000" dirty="0"/>
              <a:t>, </a:t>
            </a:r>
            <a:r>
              <a:rPr lang="en-US" sz="2000" b="1" dirty="0"/>
              <a:t>.DATA</a:t>
            </a:r>
            <a:r>
              <a:rPr lang="en-US" sz="2000" dirty="0"/>
              <a:t>, </a:t>
            </a:r>
            <a:r>
              <a:rPr lang="en-US" sz="2000" b="1" dirty="0"/>
              <a:t>.STACK</a:t>
            </a:r>
          </a:p>
          <a:p>
            <a:pPr lvl="1"/>
            <a:r>
              <a:rPr lang="en-US" sz="2000" dirty="0"/>
              <a:t>Only three segments can be defined</a:t>
            </a:r>
          </a:p>
          <a:p>
            <a:pPr lvl="1"/>
            <a:r>
              <a:rPr lang="en-US" sz="2000" dirty="0"/>
              <a:t>Automatically correspond to the CPU’s CS, DS, SS</a:t>
            </a:r>
          </a:p>
          <a:p>
            <a:pPr lvl="1"/>
            <a:r>
              <a:rPr lang="en-US" altLang="zh-CN" sz="2000" dirty="0"/>
              <a:t>DOS determines the CS and SS segment registers automatically. DS (and ES) has to be manually specified.</a:t>
            </a:r>
            <a:endParaRPr lang="en-US" sz="2000" dirty="0"/>
          </a:p>
          <a:p>
            <a:pPr lvl="1">
              <a:buNone/>
            </a:pPr>
            <a:endParaRPr lang="en-US" sz="2000" dirty="0"/>
          </a:p>
        </p:txBody>
      </p:sp>
      <p:grpSp>
        <p:nvGrpSpPr>
          <p:cNvPr id="4" name="组合 3"/>
          <p:cNvGrpSpPr/>
          <p:nvPr/>
        </p:nvGrpSpPr>
        <p:grpSpPr>
          <a:xfrm>
            <a:off x="2987824" y="3789040"/>
            <a:ext cx="4392488" cy="3024336"/>
            <a:chOff x="4530052" y="2996952"/>
            <a:chExt cx="6145108" cy="3695849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-60000">
              <a:off x="4530052" y="3194325"/>
              <a:ext cx="6145108" cy="34984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矩形 5"/>
            <p:cNvSpPr/>
            <p:nvPr/>
          </p:nvSpPr>
          <p:spPr bwMode="auto">
            <a:xfrm>
              <a:off x="4644008" y="2996952"/>
              <a:ext cx="5976664" cy="288032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7" name="矩形 6"/>
          <p:cNvSpPr/>
          <p:nvPr/>
        </p:nvSpPr>
        <p:spPr bwMode="auto">
          <a:xfrm>
            <a:off x="3059832" y="4437112"/>
            <a:ext cx="2297609" cy="128695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059832" y="4581128"/>
            <a:ext cx="2297609" cy="128695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053399" y="5026131"/>
            <a:ext cx="2297609" cy="128695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Segments All at a Glance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700808"/>
            <a:ext cx="5410944" cy="4639394"/>
          </a:xfrm>
        </p:spPr>
        <p:txBody>
          <a:bodyPr/>
          <a:lstStyle/>
          <a:p>
            <a:r>
              <a:rPr lang="en-US" sz="2400" dirty="0"/>
              <a:t>Stack segment</a:t>
            </a:r>
            <a:endParaRPr lang="en-US" sz="2000" dirty="0"/>
          </a:p>
          <a:p>
            <a:r>
              <a:rPr lang="en-US" sz="2400" dirty="0"/>
              <a:t>Data segment</a:t>
            </a:r>
          </a:p>
          <a:p>
            <a:pPr lvl="1"/>
            <a:r>
              <a:rPr lang="en-US" sz="2000" dirty="0"/>
              <a:t>Data definition</a:t>
            </a:r>
          </a:p>
          <a:p>
            <a:r>
              <a:rPr lang="en-US" sz="2400" dirty="0"/>
              <a:t>Code segment</a:t>
            </a:r>
          </a:p>
          <a:p>
            <a:pPr lvl="1"/>
            <a:r>
              <a:rPr lang="en-US" sz="2000" dirty="0"/>
              <a:t>Write your statements </a:t>
            </a:r>
          </a:p>
          <a:p>
            <a:pPr lvl="1"/>
            <a:r>
              <a:rPr lang="en-US" sz="2000" dirty="0"/>
              <a:t>Procedures definition</a:t>
            </a:r>
          </a:p>
          <a:p>
            <a:pPr lvl="2">
              <a:buNone/>
            </a:pPr>
            <a:r>
              <a:rPr lang="en-US" sz="1600" dirty="0"/>
              <a:t>label  </a:t>
            </a:r>
            <a:r>
              <a:rPr lang="en-US" sz="1600" b="1" dirty="0"/>
              <a:t>PROC</a:t>
            </a:r>
            <a:r>
              <a:rPr lang="en-US" sz="1600" dirty="0"/>
              <a:t> [</a:t>
            </a:r>
            <a:r>
              <a:rPr lang="en-US" sz="1600" b="1" dirty="0"/>
              <a:t>FAR</a:t>
            </a:r>
            <a:r>
              <a:rPr lang="en-US" sz="1600" dirty="0"/>
              <a:t>|</a:t>
            </a:r>
            <a:r>
              <a:rPr lang="en-US" sz="1600" b="1" dirty="0"/>
              <a:t>NEAR</a:t>
            </a:r>
            <a:r>
              <a:rPr lang="en-US" sz="1600" dirty="0"/>
              <a:t>]</a:t>
            </a:r>
          </a:p>
          <a:p>
            <a:pPr lvl="2">
              <a:buNone/>
            </a:pPr>
            <a:r>
              <a:rPr lang="en-US" sz="1600" dirty="0"/>
              <a:t>label  </a:t>
            </a:r>
            <a:r>
              <a:rPr lang="en-US" sz="1600" b="1" dirty="0"/>
              <a:t>ENDP</a:t>
            </a:r>
          </a:p>
          <a:p>
            <a:pPr lvl="1"/>
            <a:r>
              <a:rPr lang="en-US" sz="2000" dirty="0"/>
              <a:t>Entrance proc should be FAR</a:t>
            </a:r>
            <a:r>
              <a:rPr lang="en-US" sz="1600" b="1" dirty="0"/>
              <a:t>	</a:t>
            </a:r>
          </a:p>
          <a:p>
            <a:pPr lvl="1"/>
            <a:endParaRPr 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4283968" y="2492896"/>
            <a:ext cx="4680520" cy="3384376"/>
            <a:chOff x="4530052" y="2996952"/>
            <a:chExt cx="6145108" cy="3695849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-60000">
              <a:off x="4530052" y="3194325"/>
              <a:ext cx="6145108" cy="34984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矩形 5"/>
            <p:cNvSpPr/>
            <p:nvPr/>
          </p:nvSpPr>
          <p:spPr bwMode="auto">
            <a:xfrm>
              <a:off x="4644008" y="2996952"/>
              <a:ext cx="5976664" cy="288032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7" name="矩形 6"/>
          <p:cNvSpPr/>
          <p:nvPr/>
        </p:nvSpPr>
        <p:spPr bwMode="auto">
          <a:xfrm>
            <a:off x="4355976" y="3212976"/>
            <a:ext cx="2448272" cy="144016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4355976" y="3356992"/>
            <a:ext cx="2448272" cy="57606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355976" y="3899148"/>
            <a:ext cx="2448272" cy="1546076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tallings">
  <a:themeElements>
    <a:clrScheme name="stallings.po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stallings.po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tallings.po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llings.po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llings.po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1911</TotalTime>
  <Words>1091</Words>
  <Application>Microsoft Macintosh PowerPoint</Application>
  <PresentationFormat>On-screen Show (4:3)</PresentationFormat>
  <Paragraphs>164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Arial Black</vt:lpstr>
      <vt:lpstr>Calibri</vt:lpstr>
      <vt:lpstr>Courier New</vt:lpstr>
      <vt:lpstr>Monotype Sorts</vt:lpstr>
      <vt:lpstr>Tahoma</vt:lpstr>
      <vt:lpstr>Times New Roman</vt:lpstr>
      <vt:lpstr>Office 主题</vt:lpstr>
      <vt:lpstr>1_stallings</vt:lpstr>
      <vt:lpstr>Lecture 04: Assembly Language Programming (1)</vt:lpstr>
      <vt:lpstr>Reference Book:</vt:lpstr>
      <vt:lpstr>Programming Languages</vt:lpstr>
      <vt:lpstr>Assembly Language Programs</vt:lpstr>
      <vt:lpstr>Form of an statement</vt:lpstr>
      <vt:lpstr>Shell of a Real Program</vt:lpstr>
      <vt:lpstr>Model Definition</vt:lpstr>
      <vt:lpstr>Simplified Segment Definition</vt:lpstr>
      <vt:lpstr>Segments All at a Glance</vt:lpstr>
      <vt:lpstr>Full Segment Definition</vt:lpstr>
      <vt:lpstr>Program Execution </vt:lpstr>
      <vt:lpstr>Build up Your Program</vt:lpstr>
      <vt:lpstr>Control Transfer Instructions</vt:lpstr>
      <vt:lpstr>Conditional Jumps</vt:lpstr>
      <vt:lpstr>Unconditional Jumps</vt:lpstr>
      <vt:lpstr>Subroutines &amp; CALL Statement</vt:lpstr>
      <vt:lpstr>PowerPoint Presentation</vt:lpstr>
      <vt:lpstr>PowerPoint Presentation</vt:lpstr>
      <vt:lpstr>Data Types &amp; Definition</vt:lpstr>
      <vt:lpstr>More about Variables</vt:lpstr>
      <vt:lpstr>More about Labels</vt:lpstr>
      <vt:lpstr>More about the PTR Directive</vt:lpstr>
      <vt:lpstr>.COM Executable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2: More on I/O and Memory</dc:title>
  <dc:creator>archee</dc:creator>
  <cp:lastModifiedBy>阿七 阿七</cp:lastModifiedBy>
  <cp:revision>171</cp:revision>
  <dcterms:created xsi:type="dcterms:W3CDTF">2012-02-15T06:15:34Z</dcterms:created>
  <dcterms:modified xsi:type="dcterms:W3CDTF">2020-03-23T15:27:05Z</dcterms:modified>
</cp:coreProperties>
</file>