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7" r:id="rId4"/>
    <p:sldId id="420" r:id="rId5"/>
    <p:sldId id="350" r:id="rId7"/>
    <p:sldId id="399" r:id="rId8"/>
    <p:sldId id="351" r:id="rId9"/>
    <p:sldId id="392" r:id="rId10"/>
    <p:sldId id="393" r:id="rId11"/>
    <p:sldId id="394" r:id="rId12"/>
    <p:sldId id="395" r:id="rId13"/>
    <p:sldId id="377" r:id="rId14"/>
    <p:sldId id="396" r:id="rId15"/>
    <p:sldId id="397" r:id="rId16"/>
    <p:sldId id="398" r:id="rId17"/>
    <p:sldId id="400" r:id="rId18"/>
    <p:sldId id="401" r:id="rId19"/>
    <p:sldId id="402" r:id="rId20"/>
    <p:sldId id="403" r:id="rId21"/>
    <p:sldId id="410" r:id="rId22"/>
    <p:sldId id="404" r:id="rId23"/>
    <p:sldId id="407" r:id="rId24"/>
    <p:sldId id="408" r:id="rId25"/>
    <p:sldId id="409" r:id="rId26"/>
    <p:sldId id="411" r:id="rId27"/>
    <p:sldId id="412" r:id="rId28"/>
    <p:sldId id="405" r:id="rId29"/>
    <p:sldId id="414" r:id="rId30"/>
    <p:sldId id="413" r:id="rId31"/>
    <p:sldId id="415" r:id="rId32"/>
    <p:sldId id="416" r:id="rId33"/>
    <p:sldId id="417" r:id="rId34"/>
    <p:sldId id="418" r:id="rId35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3" autoAdjust="0"/>
    <p:restoredTop sz="94660"/>
  </p:normalViewPr>
  <p:slideViewPr>
    <p:cSldViewPr>
      <p:cViewPr varScale="1">
        <p:scale>
          <a:sx n="131" d="100"/>
          <a:sy n="131" d="100"/>
        </p:scale>
        <p:origin x="1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587680" cy="3048000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A50021"/>
                </a:solidFill>
              </a:rPr>
              <a:t>Lecture 05: Assembly Language Programming (2)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Unsigned Multiplication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MUL</a:t>
            </a:r>
            <a:r>
              <a:rPr lang="en-GB" dirty="0"/>
              <a:t> </a:t>
            </a:r>
            <a:r>
              <a:rPr lang="en-GB" i="1" dirty="0"/>
              <a:t>operand</a:t>
            </a:r>
            <a:endParaRPr lang="en-GB" i="1" dirty="0"/>
          </a:p>
          <a:p>
            <a:r>
              <a:rPr lang="en-GB" dirty="0"/>
              <a:t>byte X byte:</a:t>
            </a:r>
            <a:endParaRPr lang="en-GB" dirty="0"/>
          </a:p>
          <a:p>
            <a:pPr lvl="1"/>
            <a:r>
              <a:rPr lang="en-GB" dirty="0"/>
              <a:t>One implicit operand is </a:t>
            </a:r>
            <a:r>
              <a:rPr lang="en-GB" b="1" dirty="0"/>
              <a:t>AL</a:t>
            </a:r>
            <a:r>
              <a:rPr lang="en-GB" dirty="0"/>
              <a:t>, the other is the </a:t>
            </a:r>
            <a:r>
              <a:rPr lang="en-GB" i="1" dirty="0"/>
              <a:t>operand</a:t>
            </a:r>
            <a:r>
              <a:rPr lang="en-GB" dirty="0"/>
              <a:t>, result is stored in </a:t>
            </a:r>
            <a:r>
              <a:rPr lang="en-GB" b="1" dirty="0"/>
              <a:t>AX</a:t>
            </a:r>
            <a:endParaRPr lang="en-GB" b="1" dirty="0"/>
          </a:p>
          <a:p>
            <a:r>
              <a:rPr lang="en-GB" dirty="0"/>
              <a:t>word X word:</a:t>
            </a:r>
            <a:endParaRPr lang="en-GB" dirty="0"/>
          </a:p>
          <a:p>
            <a:pPr lvl="1"/>
            <a:r>
              <a:rPr lang="en-GB" dirty="0"/>
              <a:t>One </a:t>
            </a:r>
            <a:r>
              <a:rPr lang="en-GB" altLang="zh-CN" dirty="0"/>
              <a:t>implicit </a:t>
            </a:r>
            <a:r>
              <a:rPr lang="en-GB" dirty="0"/>
              <a:t>operand is </a:t>
            </a:r>
            <a:r>
              <a:rPr lang="en-GB" b="1" dirty="0"/>
              <a:t>AX</a:t>
            </a:r>
            <a:r>
              <a:rPr lang="en-GB" dirty="0"/>
              <a:t>, </a:t>
            </a:r>
            <a:r>
              <a:rPr lang="en-GB" altLang="zh-CN" dirty="0"/>
              <a:t>the other is the </a:t>
            </a:r>
            <a:r>
              <a:rPr lang="en-GB" altLang="zh-CN" i="1" dirty="0"/>
              <a:t>operand</a:t>
            </a:r>
            <a:r>
              <a:rPr lang="en-GB" altLang="zh-CN" dirty="0"/>
              <a:t>, </a:t>
            </a:r>
            <a:r>
              <a:rPr lang="en-GB" dirty="0"/>
              <a:t>result is stored in </a:t>
            </a:r>
            <a:r>
              <a:rPr lang="en-GB" b="1" dirty="0"/>
              <a:t>DX</a:t>
            </a:r>
            <a:r>
              <a:rPr lang="en-GB" dirty="0"/>
              <a:t> &amp; </a:t>
            </a:r>
            <a:r>
              <a:rPr lang="en-GB" b="1" dirty="0"/>
              <a:t>AX</a:t>
            </a:r>
            <a:endParaRPr lang="en-GB" b="1" dirty="0"/>
          </a:p>
          <a:p>
            <a:r>
              <a:rPr lang="en-GB" dirty="0"/>
              <a:t>word X byte:</a:t>
            </a:r>
            <a:endParaRPr lang="en-GB" dirty="0"/>
          </a:p>
          <a:p>
            <a:pPr lvl="1"/>
            <a:r>
              <a:rPr lang="en-GB" b="1" dirty="0"/>
              <a:t>AL</a:t>
            </a:r>
            <a:r>
              <a:rPr lang="en-GB" dirty="0"/>
              <a:t> hold the byte, </a:t>
            </a:r>
            <a:r>
              <a:rPr lang="en-GB" b="1" dirty="0"/>
              <a:t>AH = 0</a:t>
            </a:r>
            <a:r>
              <a:rPr lang="en-GB" dirty="0"/>
              <a:t>, the word is the </a:t>
            </a:r>
            <a:r>
              <a:rPr lang="en-GB" i="1" dirty="0"/>
              <a:t>operand</a:t>
            </a:r>
            <a:r>
              <a:rPr lang="en-GB" dirty="0"/>
              <a:t>, result is stored in </a:t>
            </a:r>
            <a:r>
              <a:rPr lang="en-GB" b="1" dirty="0"/>
              <a:t>DX</a:t>
            </a:r>
            <a:r>
              <a:rPr lang="en-GB" dirty="0"/>
              <a:t> &amp; </a:t>
            </a:r>
            <a:r>
              <a:rPr lang="en-GB" b="1" dirty="0"/>
              <a:t>AX</a:t>
            </a:r>
            <a:r>
              <a:rPr lang="en-GB" dirty="0"/>
              <a:t>;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Unsigned Multiplication Example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1" y="1916832"/>
            <a:ext cx="2376264" cy="108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844824"/>
            <a:ext cx="2910086" cy="114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221088"/>
            <a:ext cx="2677468" cy="1400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429000"/>
            <a:ext cx="2824535" cy="67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429000"/>
            <a:ext cx="3137174" cy="78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4293096"/>
            <a:ext cx="212271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 bwMode="auto">
          <a:xfrm>
            <a:off x="179512" y="1772816"/>
            <a:ext cx="3096344" cy="144016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51920" y="1772816"/>
            <a:ext cx="3096344" cy="144016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79512" y="3356992"/>
            <a:ext cx="3384376" cy="21602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95936" y="3356992"/>
            <a:ext cx="3384376" cy="252028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Unsigned Division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435280" cy="4639394"/>
          </a:xfrm>
        </p:spPr>
        <p:txBody>
          <a:bodyPr/>
          <a:lstStyle/>
          <a:p>
            <a:r>
              <a:rPr lang="en-GB" sz="2400" b="1" dirty="0"/>
              <a:t>DIV</a:t>
            </a:r>
            <a:r>
              <a:rPr lang="en-GB" sz="2400" i="1" dirty="0"/>
              <a:t> </a:t>
            </a:r>
            <a:r>
              <a:rPr lang="en-GB" altLang="zh-CN" sz="2400" i="1" dirty="0"/>
              <a:t>denominator</a:t>
            </a:r>
            <a:r>
              <a:rPr lang="en-GB" altLang="zh-CN" sz="2400" dirty="0"/>
              <a:t> </a:t>
            </a:r>
            <a:endParaRPr lang="en-GB" sz="2400" i="1" dirty="0"/>
          </a:p>
          <a:p>
            <a:pPr lvl="1"/>
            <a:r>
              <a:rPr lang="en-GB" sz="2000" dirty="0"/>
              <a:t>Denominator cannot be zero</a:t>
            </a:r>
            <a:endParaRPr lang="en-GB" sz="2000" dirty="0"/>
          </a:p>
          <a:p>
            <a:pPr lvl="1"/>
            <a:r>
              <a:rPr lang="en-GB" sz="2000" dirty="0"/>
              <a:t>Quotient cannot be too large for the assigned register</a:t>
            </a:r>
            <a:endParaRPr lang="en-GB" sz="2000" dirty="0"/>
          </a:p>
          <a:p>
            <a:r>
              <a:rPr lang="en-GB" sz="2400" dirty="0"/>
              <a:t>byte / byte:</a:t>
            </a:r>
            <a:endParaRPr lang="en-GB" sz="2400" dirty="0"/>
          </a:p>
          <a:p>
            <a:pPr lvl="1"/>
            <a:r>
              <a:rPr lang="en-GB" sz="2000" dirty="0"/>
              <a:t>Numerator in </a:t>
            </a:r>
            <a:r>
              <a:rPr lang="en-GB" sz="2000" b="1" dirty="0"/>
              <a:t>AL</a:t>
            </a:r>
            <a:r>
              <a:rPr lang="en-GB" sz="2000" dirty="0"/>
              <a:t>, clear </a:t>
            </a:r>
            <a:r>
              <a:rPr lang="en-GB" sz="2000" b="1" dirty="0"/>
              <a:t>AH</a:t>
            </a:r>
            <a:r>
              <a:rPr lang="en-GB" sz="2000" dirty="0"/>
              <a:t>; quotient is in </a:t>
            </a:r>
            <a:r>
              <a:rPr lang="en-GB" sz="2000" b="1" dirty="0"/>
              <a:t>AL, </a:t>
            </a:r>
            <a:r>
              <a:rPr lang="en-GB" sz="2000" dirty="0"/>
              <a:t>remainder in </a:t>
            </a:r>
            <a:r>
              <a:rPr lang="en-GB" sz="2000" b="1" dirty="0"/>
              <a:t>AH</a:t>
            </a:r>
            <a:endParaRPr lang="en-GB" sz="2000" b="1" dirty="0"/>
          </a:p>
          <a:p>
            <a:r>
              <a:rPr lang="en-GB" sz="2400" dirty="0"/>
              <a:t>word / word:</a:t>
            </a:r>
            <a:endParaRPr lang="en-GB" sz="2400" dirty="0"/>
          </a:p>
          <a:p>
            <a:pPr lvl="1"/>
            <a:r>
              <a:rPr lang="en-GB" sz="2000" dirty="0"/>
              <a:t>Numerator in </a:t>
            </a:r>
            <a:r>
              <a:rPr lang="en-GB" sz="2000" b="1" dirty="0"/>
              <a:t>AX</a:t>
            </a:r>
            <a:r>
              <a:rPr lang="en-GB" sz="2000" dirty="0"/>
              <a:t>, clear </a:t>
            </a:r>
            <a:r>
              <a:rPr lang="en-GB" sz="2000" b="1" dirty="0"/>
              <a:t>DX</a:t>
            </a:r>
            <a:r>
              <a:rPr lang="en-GB" sz="2000" dirty="0"/>
              <a:t>; ; quotient is in </a:t>
            </a:r>
            <a:r>
              <a:rPr lang="en-GB" sz="2000" b="1" dirty="0"/>
              <a:t>AX, </a:t>
            </a:r>
            <a:r>
              <a:rPr lang="en-GB" sz="2000" dirty="0"/>
              <a:t>remainder in </a:t>
            </a:r>
            <a:r>
              <a:rPr lang="en-GB" sz="2000" b="1" dirty="0"/>
              <a:t>DX</a:t>
            </a:r>
            <a:endParaRPr lang="en-GB" sz="2000" dirty="0"/>
          </a:p>
          <a:p>
            <a:r>
              <a:rPr lang="en-GB" sz="2400" dirty="0"/>
              <a:t>word / byte:</a:t>
            </a:r>
            <a:endParaRPr lang="en-GB" sz="2400" dirty="0"/>
          </a:p>
          <a:p>
            <a:pPr lvl="1"/>
            <a:r>
              <a:rPr lang="en-GB" sz="2000" dirty="0"/>
              <a:t>Numerator in </a:t>
            </a:r>
            <a:r>
              <a:rPr lang="en-GB" sz="2000" b="1" dirty="0"/>
              <a:t>AX</a:t>
            </a:r>
            <a:r>
              <a:rPr lang="en-GB" sz="2000" dirty="0"/>
              <a:t>; quotient is in </a:t>
            </a:r>
            <a:r>
              <a:rPr lang="en-GB" sz="2000" b="1" dirty="0"/>
              <a:t>AL </a:t>
            </a:r>
            <a:r>
              <a:rPr lang="en-GB" sz="2000" dirty="0"/>
              <a:t>(max 0FFH)</a:t>
            </a:r>
            <a:r>
              <a:rPr lang="en-GB" sz="2000" b="1" dirty="0"/>
              <a:t>, </a:t>
            </a:r>
            <a:r>
              <a:rPr lang="en-GB" sz="2000" dirty="0"/>
              <a:t>remainder in </a:t>
            </a:r>
            <a:r>
              <a:rPr lang="en-GB" sz="2000" b="1" dirty="0"/>
              <a:t>AH</a:t>
            </a:r>
            <a:endParaRPr lang="en-GB" sz="2000" b="1" dirty="0"/>
          </a:p>
          <a:p>
            <a:r>
              <a:rPr lang="en-GB" sz="2400" dirty="0"/>
              <a:t>double-word / word:</a:t>
            </a:r>
            <a:endParaRPr lang="en-GB" sz="2400" dirty="0"/>
          </a:p>
          <a:p>
            <a:pPr lvl="1"/>
            <a:r>
              <a:rPr lang="en-GB" sz="2000" dirty="0"/>
              <a:t>Numerator in </a:t>
            </a:r>
            <a:r>
              <a:rPr lang="en-GB" sz="2000" b="1" dirty="0"/>
              <a:t>DX, AX</a:t>
            </a:r>
            <a:r>
              <a:rPr lang="en-GB" sz="2000" dirty="0"/>
              <a:t>; quotient is in </a:t>
            </a:r>
            <a:r>
              <a:rPr lang="en-GB" sz="2000" b="1" dirty="0"/>
              <a:t>AX </a:t>
            </a:r>
            <a:r>
              <a:rPr lang="en-GB" sz="2000" dirty="0"/>
              <a:t>(max 0FFFFH)</a:t>
            </a:r>
            <a:r>
              <a:rPr lang="en-GB" sz="2000" b="1" dirty="0"/>
              <a:t>, </a:t>
            </a:r>
            <a:r>
              <a:rPr lang="en-GB" sz="2000" dirty="0"/>
              <a:t>remainder in </a:t>
            </a:r>
            <a:r>
              <a:rPr lang="en-GB" sz="2000" b="1" dirty="0"/>
              <a:t>DX</a:t>
            </a:r>
            <a:endParaRPr lang="en-GB" sz="2000" b="1" dirty="0"/>
          </a:p>
          <a:p>
            <a:pPr lvl="1"/>
            <a:r>
              <a:rPr lang="en-GB" sz="2000" dirty="0"/>
              <a:t>Denominator can be in a register or in memory</a:t>
            </a:r>
            <a:endParaRPr lang="en-GB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Unsigned Division Example</a:t>
            </a:r>
            <a:endParaRPr lang="en-GB" dirty="0"/>
          </a:p>
        </p:txBody>
      </p:sp>
      <p:sp>
        <p:nvSpPr>
          <p:cNvPr id="12" name="矩形 11"/>
          <p:cNvSpPr/>
          <p:nvPr/>
        </p:nvSpPr>
        <p:spPr bwMode="auto">
          <a:xfrm>
            <a:off x="179512" y="1772816"/>
            <a:ext cx="3096344" cy="115212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51920" y="1772816"/>
            <a:ext cx="3096344" cy="144016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79512" y="3356992"/>
            <a:ext cx="3384376" cy="17281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95936" y="3356992"/>
            <a:ext cx="3384376" cy="252028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988840"/>
            <a:ext cx="2222004" cy="71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838346"/>
            <a:ext cx="2209056" cy="130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73016"/>
            <a:ext cx="1945779" cy="114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3429000"/>
            <a:ext cx="2877493" cy="83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4521065"/>
            <a:ext cx="3148955" cy="106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Logic Instructions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/>
              <a:t>AND</a:t>
            </a:r>
            <a:endParaRPr lang="en-GB" dirty="0"/>
          </a:p>
          <a:p>
            <a:r>
              <a:rPr lang="en-GB" dirty="0"/>
              <a:t>OR</a:t>
            </a:r>
            <a:endParaRPr lang="en-GB" dirty="0"/>
          </a:p>
          <a:p>
            <a:r>
              <a:rPr lang="en-GB" dirty="0"/>
              <a:t>XOR</a:t>
            </a:r>
            <a:endParaRPr lang="en-GB" dirty="0"/>
          </a:p>
          <a:p>
            <a:r>
              <a:rPr lang="en-GB" dirty="0"/>
              <a:t>NOT</a:t>
            </a:r>
            <a:endParaRPr lang="en-GB" dirty="0"/>
          </a:p>
          <a:p>
            <a:r>
              <a:rPr lang="en-GB" dirty="0"/>
              <a:t>Logical SHIFT</a:t>
            </a:r>
            <a:endParaRPr lang="en-GB" dirty="0"/>
          </a:p>
          <a:p>
            <a:r>
              <a:rPr lang="en-GB" dirty="0"/>
              <a:t>ROTATE</a:t>
            </a:r>
            <a:endParaRPr lang="en-GB" dirty="0"/>
          </a:p>
          <a:p>
            <a:r>
              <a:rPr lang="en-GB" dirty="0"/>
              <a:t>COMPARE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AND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/>
              <a:t>AND </a:t>
            </a:r>
            <a:r>
              <a:rPr lang="en-GB" dirty="0" err="1"/>
              <a:t>dest</a:t>
            </a:r>
            <a:r>
              <a:rPr lang="en-GB" dirty="0"/>
              <a:t>, </a:t>
            </a:r>
            <a:r>
              <a:rPr lang="en-GB" dirty="0" err="1"/>
              <a:t>src</a:t>
            </a:r>
            <a:endParaRPr lang="en-GB" dirty="0"/>
          </a:p>
          <a:p>
            <a:pPr lvl="1"/>
            <a:r>
              <a:rPr lang="en-GB" dirty="0"/>
              <a:t>Bit-wise logic</a:t>
            </a:r>
            <a:endParaRPr lang="en-GB" dirty="0"/>
          </a:p>
          <a:p>
            <a:pPr lvl="1"/>
            <a:r>
              <a:rPr lang="en-GB" dirty="0" err="1"/>
              <a:t>dest</a:t>
            </a:r>
            <a:r>
              <a:rPr lang="en-GB" dirty="0"/>
              <a:t> can be a register or in memory; </a:t>
            </a:r>
            <a:r>
              <a:rPr lang="en-GB" dirty="0" err="1"/>
              <a:t>src</a:t>
            </a:r>
            <a:r>
              <a:rPr lang="en-GB" dirty="0"/>
              <a:t> can be a register, in memory, or immediate 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99792" y="3429000"/>
            <a:ext cx="2675781" cy="198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OR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/>
              <a:t>OR </a:t>
            </a:r>
            <a:r>
              <a:rPr lang="en-GB" dirty="0" err="1"/>
              <a:t>dest</a:t>
            </a:r>
            <a:r>
              <a:rPr lang="en-GB" dirty="0"/>
              <a:t>, </a:t>
            </a:r>
            <a:r>
              <a:rPr lang="en-GB" dirty="0" err="1"/>
              <a:t>src</a:t>
            </a:r>
            <a:endParaRPr lang="en-GB" dirty="0"/>
          </a:p>
          <a:p>
            <a:pPr lvl="1"/>
            <a:r>
              <a:rPr lang="en-GB" dirty="0"/>
              <a:t>Bit-wise logic</a:t>
            </a:r>
            <a:endParaRPr lang="en-GB" dirty="0"/>
          </a:p>
          <a:p>
            <a:pPr lvl="1"/>
            <a:r>
              <a:rPr lang="en-GB" altLang="zh-CN" dirty="0" err="1"/>
              <a:t>dest</a:t>
            </a:r>
            <a:r>
              <a:rPr lang="en-GB" altLang="zh-CN" dirty="0"/>
              <a:t> can be a register or in memory; </a:t>
            </a:r>
            <a:r>
              <a:rPr lang="en-GB" altLang="zh-CN" dirty="0" err="1"/>
              <a:t>src</a:t>
            </a:r>
            <a:r>
              <a:rPr lang="en-GB" altLang="zh-CN" dirty="0"/>
              <a:t> can be a register, in memory, or immediate </a:t>
            </a:r>
            <a:endParaRPr lang="en-GB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99792" y="3726866"/>
            <a:ext cx="2681114" cy="190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XOR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/>
              <a:t>XOR </a:t>
            </a:r>
            <a:r>
              <a:rPr lang="en-GB" dirty="0" err="1"/>
              <a:t>dest</a:t>
            </a:r>
            <a:r>
              <a:rPr lang="en-GB" dirty="0"/>
              <a:t>, </a:t>
            </a:r>
            <a:r>
              <a:rPr lang="en-GB" dirty="0" err="1"/>
              <a:t>src</a:t>
            </a:r>
            <a:endParaRPr lang="en-GB" dirty="0"/>
          </a:p>
          <a:p>
            <a:pPr lvl="1"/>
            <a:r>
              <a:rPr lang="en-GB" dirty="0"/>
              <a:t>Bit-wise logic</a:t>
            </a:r>
            <a:endParaRPr lang="en-GB" dirty="0"/>
          </a:p>
          <a:p>
            <a:pPr lvl="1"/>
            <a:r>
              <a:rPr lang="en-GB" altLang="zh-CN" dirty="0" err="1"/>
              <a:t>dest</a:t>
            </a:r>
            <a:r>
              <a:rPr lang="en-GB" altLang="zh-CN" dirty="0"/>
              <a:t> can be a register or in memory; </a:t>
            </a:r>
            <a:r>
              <a:rPr lang="en-GB" altLang="zh-CN" dirty="0" err="1"/>
              <a:t>src</a:t>
            </a:r>
            <a:r>
              <a:rPr lang="en-GB" altLang="zh-CN" dirty="0"/>
              <a:t> can be a register, in memory, or immediate </a:t>
            </a:r>
            <a:endParaRPr lang="en-GB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99792" y="3501008"/>
            <a:ext cx="2860154" cy="209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NOT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/>
              <a:t>NOT </a:t>
            </a:r>
            <a:r>
              <a:rPr lang="en-GB" i="1" dirty="0"/>
              <a:t>operand</a:t>
            </a:r>
            <a:endParaRPr lang="en-GB" i="1" dirty="0"/>
          </a:p>
          <a:p>
            <a:pPr lvl="1"/>
            <a:r>
              <a:rPr lang="en-GB" dirty="0"/>
              <a:t>Bit-wise logic</a:t>
            </a:r>
            <a:endParaRPr lang="en-GB" dirty="0"/>
          </a:p>
          <a:p>
            <a:pPr lvl="1"/>
            <a:r>
              <a:rPr lang="en-GB" dirty="0"/>
              <a:t>Operand can be a register or in memory </a:t>
            </a:r>
            <a:endParaRPr lang="en-GB" dirty="0"/>
          </a:p>
          <a:p>
            <a:pPr lvl="1">
              <a:buNone/>
            </a:pPr>
            <a:endParaRPr lang="en-GB" dirty="0"/>
          </a:p>
          <a:p>
            <a:pPr lvl="1">
              <a:buNone/>
            </a:pPr>
            <a:r>
              <a:rPr lang="en-GB" dirty="0"/>
              <a:t>			X	NOT X</a:t>
            </a:r>
            <a:endParaRPr lang="en-GB" dirty="0"/>
          </a:p>
          <a:p>
            <a:pPr lvl="1">
              <a:buNone/>
            </a:pPr>
            <a:r>
              <a:rPr lang="en-GB" dirty="0"/>
              <a:t>-------------------------------------------</a:t>
            </a:r>
            <a:endParaRPr lang="en-GB" dirty="0"/>
          </a:p>
          <a:p>
            <a:pPr lvl="1">
              <a:buNone/>
            </a:pPr>
            <a:r>
              <a:rPr lang="en-GB" dirty="0"/>
              <a:t>			1	    0</a:t>
            </a:r>
            <a:endParaRPr lang="en-GB" dirty="0"/>
          </a:p>
          <a:p>
            <a:pPr lvl="1">
              <a:buNone/>
            </a:pPr>
            <a:r>
              <a:rPr lang="en-GB" dirty="0"/>
              <a:t>			0	    1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Logical SHIFT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/>
              <a:t>SHR </a:t>
            </a:r>
            <a:r>
              <a:rPr lang="en-GB" dirty="0" err="1"/>
              <a:t>dest</a:t>
            </a:r>
            <a:r>
              <a:rPr lang="en-GB" dirty="0"/>
              <a:t>, times</a:t>
            </a:r>
            <a:endParaRPr lang="en-GB" dirty="0"/>
          </a:p>
          <a:p>
            <a:pPr lvl="1"/>
            <a:r>
              <a:rPr lang="en-GB" dirty="0" err="1"/>
              <a:t>dest</a:t>
            </a:r>
            <a:r>
              <a:rPr lang="en-GB" dirty="0"/>
              <a:t> can be a register or in memory</a:t>
            </a:r>
            <a:endParaRPr lang="en-GB" dirty="0"/>
          </a:p>
          <a:p>
            <a:pPr lvl="1"/>
            <a:r>
              <a:rPr lang="en-GB" dirty="0"/>
              <a:t>0-&gt;MSB-&gt;…-&gt;LSB-&gt;CF</a:t>
            </a:r>
            <a:endParaRPr lang="en-GB" dirty="0"/>
          </a:p>
          <a:p>
            <a:pPr lvl="1"/>
            <a:r>
              <a:rPr lang="en-GB" dirty="0"/>
              <a:t>Times = 1: </a:t>
            </a:r>
            <a:endParaRPr lang="en-GB" dirty="0"/>
          </a:p>
          <a:p>
            <a:pPr lvl="1">
              <a:buNone/>
            </a:pP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SHR xx, 1</a:t>
            </a:r>
            <a:endParaRPr lang="en-GB" dirty="0"/>
          </a:p>
          <a:p>
            <a:pPr lvl="1"/>
            <a:r>
              <a:rPr lang="en-GB" dirty="0"/>
              <a:t>Times &gt;1:  </a:t>
            </a:r>
            <a:endParaRPr lang="en-GB" dirty="0"/>
          </a:p>
          <a:p>
            <a:pPr lvl="1">
              <a:buNone/>
            </a:pPr>
            <a:r>
              <a:rPr lang="en-GB" dirty="0"/>
              <a:t>			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CL, times</a:t>
            </a:r>
            <a:endParaRPr lang="en-GB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SHR xx, CL</a:t>
            </a:r>
            <a:endParaRPr lang="en-GB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SHL </a:t>
            </a:r>
            <a:r>
              <a:rPr lang="en-GB" dirty="0" err="1"/>
              <a:t>dest</a:t>
            </a:r>
            <a:r>
              <a:rPr lang="en-GB" dirty="0"/>
              <a:t>, times</a:t>
            </a:r>
            <a:endParaRPr lang="en-GB" dirty="0"/>
          </a:p>
          <a:p>
            <a:pPr lvl="1"/>
            <a:r>
              <a:rPr lang="en-GB" dirty="0"/>
              <a:t>All the same except in </a:t>
            </a:r>
            <a:r>
              <a:rPr lang="en-GB" b="1" dirty="0"/>
              <a:t>reverse</a:t>
            </a:r>
            <a:r>
              <a:rPr lang="en-GB" dirty="0"/>
              <a:t> direction</a:t>
            </a:r>
            <a:endParaRPr lang="en-GB" dirty="0"/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60032" y="2780928"/>
            <a:ext cx="4045446" cy="64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5157192"/>
            <a:ext cx="40091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328795" y="4949190"/>
            <a:ext cx="102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只能</a:t>
            </a:r>
            <a:r>
              <a:rPr lang="en-US" altLang="zh-CN"/>
              <a:t>CL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kern="1200" dirty="0">
                <a:solidFill>
                  <a:srgbClr val="FF0000"/>
                </a:solidFill>
                <a:latin typeface="Arial Black" panose="020B0A04020102020204" pitchFamily="34" charset="0"/>
              </a:rPr>
              <a:t>Reference Book:</a:t>
            </a:r>
            <a:endParaRPr lang="en-US" kern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6598649" cy="41719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zh-CN" dirty="0">
                <a:solidFill>
                  <a:srgbClr val="000000"/>
                </a:solidFill>
                <a:latin typeface="Arial Black" panose="020B0A04020102020204" pitchFamily="34" charset="0"/>
              </a:rPr>
              <a:t>The 80x86 IBM PC and Compatible Computers</a:t>
            </a:r>
            <a:endParaRPr lang="en-GB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lvl="1"/>
            <a:r>
              <a:rPr lang="en-GB" dirty="0"/>
              <a:t>Chapter 3 Arithmetic &amp; Logic Instructions and Programs</a:t>
            </a:r>
            <a:endParaRPr lang="en-GB" dirty="0"/>
          </a:p>
          <a:p>
            <a:pPr lvl="1"/>
            <a:r>
              <a:rPr lang="en-GB" dirty="0"/>
              <a:t>Chapter 6 Signed Numbers, Strings, and Tables</a:t>
            </a:r>
            <a:endParaRPr lang="en-US" altLang="zh-CN" dirty="0"/>
          </a:p>
          <a:p>
            <a:pPr marL="457200" lvl="1" indent="0">
              <a:buNone/>
            </a:pPr>
            <a:endParaRPr lang="en-GB" dirty="0"/>
          </a:p>
          <a:p>
            <a:r>
              <a:rPr lang="zh-CN" altLang="en-US" dirty="0"/>
              <a:t>微型计算机原理与接口技术（第四版）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　汇编语言程序设计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49" y="4221088"/>
            <a:ext cx="1677990" cy="22813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19" y="1842542"/>
            <a:ext cx="1600849" cy="21293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Example: BCD &amp; ASCII Numbers Conversion</a:t>
            </a:r>
            <a:endParaRPr lang="en-GB" sz="32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r>
              <a:rPr lang="en-US" dirty="0"/>
              <a:t>BCD: Binary Coded Decimal</a:t>
            </a:r>
            <a:endParaRPr lang="en-US" dirty="0"/>
          </a:p>
          <a:p>
            <a:pPr lvl="1"/>
            <a:r>
              <a:rPr lang="en-US" dirty="0"/>
              <a:t>Digits 0~9 in binary representation</a:t>
            </a:r>
            <a:endParaRPr lang="en-US" dirty="0"/>
          </a:p>
          <a:p>
            <a:pPr lvl="1"/>
            <a:r>
              <a:rPr lang="en-US" dirty="0"/>
              <a:t>Unpacked, packed</a:t>
            </a:r>
            <a:endParaRPr lang="en-US" dirty="0"/>
          </a:p>
          <a:p>
            <a:r>
              <a:rPr lang="en-US" dirty="0"/>
              <a:t>ASCII</a:t>
            </a:r>
            <a:endParaRPr lang="en-US" dirty="0"/>
          </a:p>
          <a:p>
            <a:pPr lvl="1"/>
            <a:r>
              <a:rPr lang="en-US" dirty="0"/>
              <a:t>Code for all characters that you can read or write</a:t>
            </a:r>
            <a:endParaRPr lang="en-US" dirty="0"/>
          </a:p>
          <a:p>
            <a:pPr lvl="1"/>
            <a:r>
              <a:rPr lang="en-US" dirty="0"/>
              <a:t>Digit characters ‘0’~’9’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3068960"/>
            <a:ext cx="787368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ASCII -&gt; Unpacked BCD Conversion</a:t>
            </a:r>
            <a:endParaRPr lang="en-GB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r>
              <a:rPr lang="en-US" dirty="0"/>
              <a:t>Simply remove the higher 4 bits “0011” </a:t>
            </a:r>
            <a:endParaRPr lang="en-US" dirty="0"/>
          </a:p>
          <a:p>
            <a:r>
              <a:rPr lang="en-US" dirty="0"/>
              <a:t>E.g.,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DB 	‘3’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unpack	DB 	?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-------------------------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AH,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AND AH, 0Fh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unpack, AH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/>
              <a:t>		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ASCII -&gt; Packed BCD Conversion</a:t>
            </a:r>
            <a:endParaRPr lang="en-GB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78800" cy="4171950"/>
          </a:xfrm>
        </p:spPr>
        <p:txBody>
          <a:bodyPr/>
          <a:lstStyle/>
          <a:p>
            <a:r>
              <a:rPr lang="en-US" dirty="0"/>
              <a:t>First convert ASCII to unpacked BCD</a:t>
            </a:r>
            <a:endParaRPr lang="en-US" dirty="0"/>
          </a:p>
          <a:p>
            <a:r>
              <a:rPr lang="en-US" dirty="0"/>
              <a:t>Then, combine two unpacked into one packed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E.g.,	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DB 	‘23’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unpack	DB 	?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-------------------------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000" b="1" dirty="0"/>
              <a:t>			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AH,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MOV AL, asc+1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AND AX, 0F0Fh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MOV CL, 4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SHL AH, CL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OR AH, AL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MOV unpack, AH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/>
              <a:t>		 </a:t>
            </a:r>
            <a:endParaRPr lang="en-US" sz="2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ROTATE</a:t>
            </a:r>
            <a:endParaRPr lang="en-GB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78800" cy="4171950"/>
          </a:xfrm>
        </p:spPr>
        <p:txBody>
          <a:bodyPr/>
          <a:lstStyle/>
          <a:p>
            <a:r>
              <a:rPr lang="en-US" dirty="0"/>
              <a:t>ROR </a:t>
            </a:r>
            <a:r>
              <a:rPr lang="en-US" i="1" dirty="0" err="1"/>
              <a:t>dest</a:t>
            </a:r>
            <a:r>
              <a:rPr lang="en-US" i="1" dirty="0"/>
              <a:t>, times</a:t>
            </a:r>
            <a:endParaRPr lang="en-US" i="1" dirty="0"/>
          </a:p>
          <a:p>
            <a:pPr lvl="1"/>
            <a:r>
              <a:rPr lang="en-GB" i="1" dirty="0" err="1"/>
              <a:t>dest</a:t>
            </a:r>
            <a:r>
              <a:rPr lang="en-GB" dirty="0"/>
              <a:t> can be a register, in memory</a:t>
            </a:r>
            <a:endParaRPr lang="en-GB" dirty="0"/>
          </a:p>
          <a:p>
            <a:pPr lvl="1"/>
            <a:r>
              <a:rPr lang="en-US" i="1" dirty="0"/>
              <a:t>Times</a:t>
            </a:r>
            <a:r>
              <a:rPr lang="en-US" dirty="0"/>
              <a:t> = 1:</a:t>
            </a:r>
            <a:endParaRPr lang="en-US" dirty="0"/>
          </a:p>
          <a:p>
            <a:pPr lvl="1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ROR xx, 1</a:t>
            </a:r>
            <a:endParaRPr lang="en-US" dirty="0"/>
          </a:p>
          <a:p>
            <a:pPr lvl="1"/>
            <a:r>
              <a:rPr lang="en-US" i="1" dirty="0"/>
              <a:t>Times</a:t>
            </a:r>
            <a:r>
              <a:rPr lang="en-US" dirty="0"/>
              <a:t> &gt;1:</a:t>
            </a:r>
            <a:endParaRPr lang="en-US" dirty="0"/>
          </a:p>
          <a:p>
            <a:pPr lvl="1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MOV CL, 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times</a:t>
            </a:r>
            <a:endParaRPr lang="en-US" i="1" dirty="0">
              <a:ea typeface="+mn-ea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>
                <a:ea typeface="+mn-ea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ROR xx, CL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dirty="0"/>
              <a:t>ROL </a:t>
            </a:r>
            <a:r>
              <a:rPr lang="en-US" i="1" dirty="0" err="1"/>
              <a:t>dest</a:t>
            </a:r>
            <a:r>
              <a:rPr lang="en-US" i="1" dirty="0"/>
              <a:t>, times</a:t>
            </a:r>
            <a:endParaRPr lang="en-US" i="1" dirty="0"/>
          </a:p>
          <a:p>
            <a:pPr lvl="1"/>
            <a:r>
              <a:rPr lang="en-GB" dirty="0"/>
              <a:t>All the same except in </a:t>
            </a:r>
            <a:r>
              <a:rPr lang="en-GB" b="1" dirty="0"/>
              <a:t>reverse</a:t>
            </a:r>
            <a:r>
              <a:rPr lang="en-GB" dirty="0"/>
              <a:t> direction</a:t>
            </a:r>
            <a:endParaRPr lang="en-GB" dirty="0"/>
          </a:p>
          <a:p>
            <a:pPr lvl="1">
              <a:buNone/>
            </a:pPr>
            <a:endParaRPr lang="en-US" i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44008" y="2507754"/>
            <a:ext cx="2962846" cy="6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5805264"/>
            <a:ext cx="3320154" cy="64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ROTATE Cont.</a:t>
            </a:r>
            <a:endParaRPr lang="en-GB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78800" cy="4171950"/>
          </a:xfrm>
        </p:spPr>
        <p:txBody>
          <a:bodyPr/>
          <a:lstStyle/>
          <a:p>
            <a:r>
              <a:rPr lang="en-US" dirty="0"/>
              <a:t>RCR </a:t>
            </a:r>
            <a:r>
              <a:rPr lang="en-US" i="1" dirty="0" err="1"/>
              <a:t>dest</a:t>
            </a:r>
            <a:r>
              <a:rPr lang="en-US" i="1" dirty="0"/>
              <a:t>, times</a:t>
            </a:r>
            <a:endParaRPr lang="en-US" i="1" dirty="0"/>
          </a:p>
          <a:p>
            <a:pPr lvl="1"/>
            <a:r>
              <a:rPr lang="en-GB" i="1" dirty="0" err="1"/>
              <a:t>dest</a:t>
            </a:r>
            <a:r>
              <a:rPr lang="en-GB" dirty="0"/>
              <a:t> can be a register, in memory</a:t>
            </a:r>
            <a:endParaRPr lang="en-GB" dirty="0"/>
          </a:p>
          <a:p>
            <a:pPr lvl="1"/>
            <a:r>
              <a:rPr lang="en-US" i="1" dirty="0"/>
              <a:t>Times</a:t>
            </a:r>
            <a:r>
              <a:rPr lang="en-US" dirty="0"/>
              <a:t> = 1: </a:t>
            </a:r>
            <a:endParaRPr lang="en-US" dirty="0"/>
          </a:p>
          <a:p>
            <a:pPr lvl="1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RCR xx, 1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en-US" i="1" dirty="0"/>
              <a:t>Times</a:t>
            </a:r>
            <a:r>
              <a:rPr lang="en-US" dirty="0"/>
              <a:t> &gt;1:</a:t>
            </a:r>
            <a:endParaRPr lang="en-US" dirty="0"/>
          </a:p>
          <a:p>
            <a:pPr lvl="1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MCV CL, 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times</a:t>
            </a:r>
            <a:endParaRPr lang="en-US" b="1" i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RCR xx, CL</a:t>
            </a:r>
            <a:endParaRPr lang="en-US" dirty="0"/>
          </a:p>
          <a:p>
            <a:r>
              <a:rPr lang="en-US" dirty="0"/>
              <a:t>RCL </a:t>
            </a:r>
            <a:r>
              <a:rPr lang="en-US" i="1" dirty="0" err="1"/>
              <a:t>dest</a:t>
            </a:r>
            <a:r>
              <a:rPr lang="en-US" i="1" dirty="0"/>
              <a:t>, times</a:t>
            </a:r>
            <a:endParaRPr lang="en-US" i="1" dirty="0"/>
          </a:p>
          <a:p>
            <a:pPr lvl="1"/>
            <a:r>
              <a:rPr lang="en-GB" dirty="0"/>
              <a:t>All the same except in </a:t>
            </a:r>
            <a:r>
              <a:rPr lang="en-GB" b="1" dirty="0"/>
              <a:t>reverse</a:t>
            </a:r>
            <a:r>
              <a:rPr lang="en-GB" dirty="0"/>
              <a:t> direction</a:t>
            </a:r>
            <a:endParaRPr lang="en-GB" dirty="0"/>
          </a:p>
          <a:p>
            <a:pPr lvl="1">
              <a:buNone/>
            </a:pPr>
            <a:endParaRPr lang="en-US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11960" y="2708920"/>
            <a:ext cx="4248473" cy="85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5733256"/>
            <a:ext cx="453342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COMPARE of Unsigned Numbers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178800" cy="4711402"/>
          </a:xfrm>
        </p:spPr>
        <p:txBody>
          <a:bodyPr/>
          <a:lstStyle/>
          <a:p>
            <a:r>
              <a:rPr lang="en-GB" dirty="0"/>
              <a:t>CMP </a:t>
            </a:r>
            <a:r>
              <a:rPr lang="en-GB" dirty="0" err="1"/>
              <a:t>dest</a:t>
            </a:r>
            <a:r>
              <a:rPr lang="en-GB" dirty="0"/>
              <a:t>, </a:t>
            </a:r>
            <a:r>
              <a:rPr lang="en-GB" dirty="0" err="1"/>
              <a:t>src</a:t>
            </a:r>
            <a:endParaRPr lang="en-GB" dirty="0"/>
          </a:p>
          <a:p>
            <a:pPr lvl="1"/>
            <a:r>
              <a:rPr lang="en-GB" dirty="0"/>
              <a:t>Flags affected as (</a:t>
            </a:r>
            <a:r>
              <a:rPr lang="en-GB" dirty="0" err="1"/>
              <a:t>dest</a:t>
            </a:r>
            <a:r>
              <a:rPr lang="en-GB" dirty="0"/>
              <a:t> – </a:t>
            </a:r>
            <a:r>
              <a:rPr lang="en-GB" dirty="0" err="1"/>
              <a:t>src</a:t>
            </a:r>
            <a:r>
              <a:rPr lang="en-GB" dirty="0"/>
              <a:t>) but operands remain unchanged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E.g.,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CMP AL, 23</a:t>
            </a:r>
            <a:endParaRPr lang="en-GB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GB" dirty="0"/>
              <a:t>		  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 lable1  </a:t>
            </a:r>
            <a:r>
              <a:rPr lang="en-GB" dirty="0"/>
              <a:t>; jump if above, CF = ZF = 0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946" y="3318727"/>
            <a:ext cx="6113511" cy="22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008" y="332656"/>
            <a:ext cx="8892480" cy="638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COMPARE of Signed Numbers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178800" cy="4711402"/>
          </a:xfrm>
        </p:spPr>
        <p:txBody>
          <a:bodyPr/>
          <a:lstStyle/>
          <a:p>
            <a:r>
              <a:rPr lang="en-GB" dirty="0"/>
              <a:t>CMP </a:t>
            </a:r>
            <a:r>
              <a:rPr lang="en-GB" dirty="0" err="1"/>
              <a:t>dest</a:t>
            </a:r>
            <a:r>
              <a:rPr lang="en-GB" dirty="0"/>
              <a:t>, </a:t>
            </a:r>
            <a:r>
              <a:rPr lang="en-GB" dirty="0" err="1"/>
              <a:t>src</a:t>
            </a:r>
            <a:endParaRPr lang="en-GB" dirty="0"/>
          </a:p>
          <a:p>
            <a:pPr lvl="1"/>
            <a:r>
              <a:rPr lang="en-GB" dirty="0"/>
              <a:t> Same instruction as the unsigned case</a:t>
            </a:r>
            <a:endParaRPr lang="en-GB" dirty="0"/>
          </a:p>
          <a:p>
            <a:pPr lvl="1"/>
            <a:r>
              <a:rPr lang="en-GB" dirty="0"/>
              <a:t> but different understanding about the numbers and therefore different flags checked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3608" y="3501008"/>
            <a:ext cx="64389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836712"/>
            <a:ext cx="899184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</a:t>
            </a:r>
            <a:endParaRPr lang="zh-CN" altLang="en-US" dirty="0"/>
          </a:p>
        </p:txBody>
      </p:sp>
      <p:pic>
        <p:nvPicPr>
          <p:cNvPr id="1026" name="Picture 2" descr="http://images.cnblogs.com/cnblogs_com/erikfeng/o_ascii-0-127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5084" y="1628800"/>
            <a:ext cx="7137276" cy="5177300"/>
          </a:xfrm>
          <a:prstGeom prst="rect">
            <a:avLst/>
          </a:prstGeom>
          <a:noFill/>
        </p:spPr>
      </p:pic>
      <p:sp>
        <p:nvSpPr>
          <p:cNvPr id="5" name="圆角矩形标注 4"/>
          <p:cNvSpPr/>
          <p:nvPr/>
        </p:nvSpPr>
        <p:spPr bwMode="auto">
          <a:xfrm>
            <a:off x="2195736" y="44016"/>
            <a:ext cx="6768752" cy="1512168"/>
          </a:xfrm>
          <a:prstGeom prst="wedgeRoundRectCallout">
            <a:avLst>
              <a:gd name="adj1" fmla="val -20833"/>
              <a:gd name="adj2" fmla="val 5116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Given the ASCII table, write an algorithm to convert lowercase letters in a string into uppercase  letters and implement your algorithm using 86 assembly language.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anose="020B0A04020102020204" pitchFamily="34" charset="0"/>
              </a:rPr>
              <a:t>Arithmetic Instructions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/>
              <a:t>Addition</a:t>
            </a:r>
            <a:endParaRPr lang="en-GB" dirty="0"/>
          </a:p>
          <a:p>
            <a:r>
              <a:rPr lang="en-GB" dirty="0"/>
              <a:t>Subtraction</a:t>
            </a:r>
            <a:endParaRPr lang="en-GB" dirty="0"/>
          </a:p>
          <a:p>
            <a:r>
              <a:rPr lang="en-GB" dirty="0"/>
              <a:t>Multiplication</a:t>
            </a:r>
            <a:endParaRPr lang="en-GB" dirty="0"/>
          </a:p>
          <a:p>
            <a:r>
              <a:rPr lang="en-GB" dirty="0"/>
              <a:t>Division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 to Quiz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863" y="1726564"/>
            <a:ext cx="5855274" cy="513143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XLAT Instruction &amp; Look-up Tables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Self-learning</a:t>
            </a:r>
            <a:endParaRPr lang="en-US" altLang="zh-CN" dirty="0"/>
          </a:p>
          <a:p>
            <a:pPr lvl="1"/>
            <a:r>
              <a:rPr lang="en-US" altLang="zh-CN" dirty="0"/>
              <a:t>pp. 189 in Chapter 6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FF0000"/>
                </a:solidFill>
              </a:rPr>
              <a:t>Unsigned</a:t>
            </a:r>
            <a:r>
              <a:rPr lang="en-GB" sz="3200" dirty="0"/>
              <a:t> Addition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b="1" dirty="0"/>
              <a:t>ADD</a:t>
            </a:r>
            <a:r>
              <a:rPr lang="en-GB" dirty="0"/>
              <a:t> </a:t>
            </a:r>
            <a:r>
              <a:rPr lang="en-GB" dirty="0" err="1"/>
              <a:t>dest</a:t>
            </a:r>
            <a:r>
              <a:rPr lang="en-GB" dirty="0"/>
              <a:t>, </a:t>
            </a:r>
            <a:r>
              <a:rPr lang="en-GB" dirty="0" err="1"/>
              <a:t>src</a:t>
            </a:r>
            <a:r>
              <a:rPr lang="en-GB" dirty="0"/>
              <a:t>  ;</a:t>
            </a:r>
            <a:r>
              <a:rPr lang="en-GB" i="1" dirty="0" err="1"/>
              <a:t>dest</a:t>
            </a:r>
            <a:r>
              <a:rPr lang="en-GB" i="1" dirty="0"/>
              <a:t> = </a:t>
            </a:r>
            <a:r>
              <a:rPr lang="en-GB" i="1" dirty="0" err="1"/>
              <a:t>dest</a:t>
            </a:r>
            <a:r>
              <a:rPr lang="en-GB" i="1" dirty="0"/>
              <a:t> + </a:t>
            </a:r>
            <a:r>
              <a:rPr lang="en-GB" i="1" dirty="0" err="1"/>
              <a:t>src</a:t>
            </a:r>
            <a:endParaRPr lang="en-GB" i="1" dirty="0"/>
          </a:p>
          <a:p>
            <a:pPr lvl="1"/>
            <a:r>
              <a:rPr lang="en-GB" dirty="0" err="1"/>
              <a:t>Dest</a:t>
            </a:r>
            <a:r>
              <a:rPr lang="en-GB" dirty="0"/>
              <a:t> can be a register or in memory</a:t>
            </a:r>
            <a:endParaRPr lang="en-GB" dirty="0"/>
          </a:p>
          <a:p>
            <a:pPr lvl="1"/>
            <a:r>
              <a:rPr lang="en-GB" dirty="0" err="1"/>
              <a:t>Src</a:t>
            </a:r>
            <a:r>
              <a:rPr lang="en-GB" dirty="0"/>
              <a:t> can be a register, in memory or an immediate</a:t>
            </a:r>
            <a:endParaRPr lang="en-GB" dirty="0"/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No </a:t>
            </a:r>
            <a:r>
              <a:rPr lang="en-GB" b="1" dirty="0" err="1">
                <a:solidFill>
                  <a:srgbClr val="FF0000"/>
                </a:solidFill>
              </a:rPr>
              <a:t>mem</a:t>
            </a:r>
            <a:r>
              <a:rPr lang="en-GB" b="1" dirty="0">
                <a:solidFill>
                  <a:srgbClr val="FF0000"/>
                </a:solidFill>
              </a:rPr>
              <a:t>-to-</a:t>
            </a:r>
            <a:r>
              <a:rPr lang="en-GB" b="1" dirty="0" err="1">
                <a:solidFill>
                  <a:srgbClr val="FF0000"/>
                </a:solidFill>
              </a:rPr>
              <a:t>mem</a:t>
            </a:r>
            <a:r>
              <a:rPr lang="en-GB" b="1" dirty="0">
                <a:solidFill>
                  <a:srgbClr val="FF0000"/>
                </a:solidFill>
              </a:rPr>
              <a:t> operations in 80X86</a:t>
            </a:r>
            <a:endParaRPr lang="en-GB" b="1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Change ZF, SF, AF, CF, OF, PF</a:t>
            </a:r>
            <a:endParaRPr lang="en-GB" dirty="0"/>
          </a:p>
          <a:p>
            <a:r>
              <a:rPr lang="en-GB" dirty="0"/>
              <a:t>ADC </a:t>
            </a:r>
            <a:r>
              <a:rPr lang="en-GB" dirty="0" err="1"/>
              <a:t>dest</a:t>
            </a:r>
            <a:r>
              <a:rPr lang="en-GB" dirty="0"/>
              <a:t>, </a:t>
            </a:r>
            <a:r>
              <a:rPr lang="en-GB" dirty="0" err="1"/>
              <a:t>src</a:t>
            </a:r>
            <a:r>
              <a:rPr lang="en-GB" dirty="0"/>
              <a:t>  ;</a:t>
            </a:r>
            <a:r>
              <a:rPr lang="en-GB" i="1" dirty="0" err="1"/>
              <a:t>dest</a:t>
            </a:r>
            <a:r>
              <a:rPr lang="en-GB" i="1" dirty="0"/>
              <a:t> = </a:t>
            </a:r>
            <a:r>
              <a:rPr lang="en-GB" i="1" dirty="0" err="1"/>
              <a:t>dest</a:t>
            </a:r>
            <a:r>
              <a:rPr lang="en-GB" i="1" dirty="0"/>
              <a:t> + </a:t>
            </a:r>
            <a:r>
              <a:rPr lang="en-GB" i="1" dirty="0" err="1"/>
              <a:t>src</a:t>
            </a:r>
            <a:r>
              <a:rPr lang="en-GB" i="1" dirty="0"/>
              <a:t> +CF</a:t>
            </a:r>
            <a:endParaRPr lang="en-GB" i="1" dirty="0"/>
          </a:p>
          <a:p>
            <a:pPr lvl="1"/>
            <a:r>
              <a:rPr lang="en-GB" dirty="0"/>
              <a:t>For multi-byte numbers</a:t>
            </a:r>
            <a:endParaRPr lang="en-GB" dirty="0"/>
          </a:p>
          <a:p>
            <a:pPr lvl="1"/>
            <a:r>
              <a:rPr lang="en-GB" dirty="0"/>
              <a:t>If there is a carry from last addition, adds 1 to the result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14072" cy="1143000"/>
          </a:xfrm>
        </p:spPr>
        <p:txBody>
          <a:bodyPr/>
          <a:lstStyle/>
          <a:p>
            <a:r>
              <a:rPr lang="en-GB" sz="3200" dirty="0"/>
              <a:t>Addition Example of Individual Bytes</a:t>
            </a:r>
            <a:endParaRPr lang="en-GB" sz="32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357092"/>
          </a:xfrm>
        </p:spPr>
        <p:txBody>
          <a:bodyPr/>
          <a:lstStyle/>
          <a:p>
            <a:pPr lvl="1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1844824"/>
            <a:ext cx="5149974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238820" y="2158256"/>
            <a:ext cx="2448272" cy="2160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8820" y="2323480"/>
            <a:ext cx="2448272" cy="2160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1520" y="2636912"/>
            <a:ext cx="3096344" cy="864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1520" y="3573016"/>
            <a:ext cx="2952328" cy="28083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5536" y="3933056"/>
            <a:ext cx="2448272" cy="36004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5536" y="4411712"/>
            <a:ext cx="2736304" cy="21602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74328" y="4725144"/>
            <a:ext cx="2736304" cy="39394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2836" y="5055468"/>
            <a:ext cx="2736304" cy="21602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95536" y="5229200"/>
            <a:ext cx="2736304" cy="52538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5536" y="5699224"/>
            <a:ext cx="2736304" cy="23735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95536" y="5864572"/>
            <a:ext cx="2736304" cy="37274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95536" y="4725144"/>
            <a:ext cx="2448272" cy="71169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766760"/>
            <a:ext cx="3415715" cy="678464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8" name="圆角矩形标注 17"/>
          <p:cNvSpPr/>
          <p:nvPr/>
        </p:nvSpPr>
        <p:spPr bwMode="auto">
          <a:xfrm>
            <a:off x="3923928" y="2348880"/>
            <a:ext cx="5076056" cy="864096"/>
          </a:xfrm>
          <a:prstGeom prst="wedgeRoundRectCallout">
            <a:avLst>
              <a:gd name="adj1" fmla="val -60904"/>
              <a:gd name="adj2" fmla="val 3947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Draw the layout of the data segment in memory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3347864" y="3645024"/>
            <a:ext cx="2520280" cy="504056"/>
          </a:xfrm>
          <a:prstGeom prst="wedgeRoundRectCallout">
            <a:avLst>
              <a:gd name="adj1" fmla="val -68463"/>
              <a:gd name="adj2" fmla="val 419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What’s this for?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844824"/>
            <a:ext cx="4766269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14072" cy="1143000"/>
          </a:xfrm>
        </p:spPr>
        <p:txBody>
          <a:bodyPr/>
          <a:lstStyle/>
          <a:p>
            <a:r>
              <a:rPr lang="en-GB" sz="3200" dirty="0"/>
              <a:t>Addition Example of Multi-byte </a:t>
            </a:r>
            <a:r>
              <a:rPr lang="en-GB" sz="3200" dirty="0" err="1"/>
              <a:t>Nums</a:t>
            </a:r>
            <a:endParaRPr lang="en-GB" sz="32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357092"/>
          </a:xfrm>
        </p:spPr>
        <p:txBody>
          <a:bodyPr/>
          <a:lstStyle/>
          <a:p>
            <a:pPr lvl="1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矩形 4"/>
          <p:cNvSpPr/>
          <p:nvPr/>
        </p:nvSpPr>
        <p:spPr bwMode="auto">
          <a:xfrm>
            <a:off x="625301" y="2636912"/>
            <a:ext cx="2448272" cy="2160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97309" y="3966964"/>
            <a:ext cx="2448272" cy="21602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97309" y="4509120"/>
            <a:ext cx="2736304" cy="21602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97309" y="4687044"/>
            <a:ext cx="2736304" cy="122413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7309" y="5851872"/>
            <a:ext cx="2736304" cy="21602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5661248"/>
            <a:ext cx="4424164" cy="88702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FF0000"/>
                </a:solidFill>
              </a:rPr>
              <a:t>Unsigned</a:t>
            </a:r>
            <a:r>
              <a:rPr lang="en-GB" sz="3200" dirty="0"/>
              <a:t> Subtraction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b="1" dirty="0"/>
              <a:t>SUB</a:t>
            </a:r>
            <a:r>
              <a:rPr lang="en-GB" dirty="0"/>
              <a:t> </a:t>
            </a:r>
            <a:r>
              <a:rPr lang="en-GB" dirty="0" err="1"/>
              <a:t>dest</a:t>
            </a:r>
            <a:r>
              <a:rPr lang="en-GB" dirty="0"/>
              <a:t>, </a:t>
            </a:r>
            <a:r>
              <a:rPr lang="en-GB" dirty="0" err="1"/>
              <a:t>src</a:t>
            </a:r>
            <a:r>
              <a:rPr lang="en-GB" dirty="0"/>
              <a:t>  ;</a:t>
            </a:r>
            <a:r>
              <a:rPr lang="en-GB" i="1" dirty="0" err="1"/>
              <a:t>dest</a:t>
            </a:r>
            <a:r>
              <a:rPr lang="en-GB" i="1" dirty="0"/>
              <a:t> = </a:t>
            </a:r>
            <a:r>
              <a:rPr lang="en-GB" i="1" dirty="0" err="1"/>
              <a:t>dest</a:t>
            </a:r>
            <a:r>
              <a:rPr lang="en-GB" i="1" dirty="0"/>
              <a:t> - </a:t>
            </a:r>
            <a:r>
              <a:rPr lang="en-GB" i="1" dirty="0" err="1"/>
              <a:t>src</a:t>
            </a:r>
            <a:endParaRPr lang="en-GB" i="1" dirty="0"/>
          </a:p>
          <a:p>
            <a:pPr lvl="1"/>
            <a:r>
              <a:rPr lang="en-GB" dirty="0" err="1"/>
              <a:t>Dest</a:t>
            </a:r>
            <a:r>
              <a:rPr lang="en-GB" dirty="0"/>
              <a:t> can be a register or in memory</a:t>
            </a:r>
            <a:endParaRPr lang="en-GB" dirty="0"/>
          </a:p>
          <a:p>
            <a:pPr lvl="1"/>
            <a:r>
              <a:rPr lang="en-GB" dirty="0" err="1"/>
              <a:t>Src</a:t>
            </a:r>
            <a:r>
              <a:rPr lang="en-GB" dirty="0"/>
              <a:t> can be a register, in memory or an immediate</a:t>
            </a:r>
            <a:endParaRPr lang="en-GB" dirty="0"/>
          </a:p>
          <a:p>
            <a:pPr lvl="1"/>
            <a:r>
              <a:rPr lang="en-GB" dirty="0"/>
              <a:t>No </a:t>
            </a:r>
            <a:r>
              <a:rPr lang="en-GB" dirty="0" err="1"/>
              <a:t>mem</a:t>
            </a:r>
            <a:r>
              <a:rPr lang="en-GB" dirty="0"/>
              <a:t>-to-</a:t>
            </a:r>
            <a:r>
              <a:rPr lang="en-GB" dirty="0" err="1"/>
              <a:t>mem</a:t>
            </a:r>
            <a:r>
              <a:rPr lang="en-GB" dirty="0"/>
              <a:t> operations in 80X86</a:t>
            </a:r>
            <a:endParaRPr lang="en-GB" dirty="0"/>
          </a:p>
          <a:p>
            <a:pPr lvl="1"/>
            <a:r>
              <a:rPr lang="en-GB" dirty="0"/>
              <a:t>Change ZF, SF, AF, CF, OF, PF</a:t>
            </a:r>
            <a:endParaRPr lang="en-GB" dirty="0"/>
          </a:p>
          <a:p>
            <a:r>
              <a:rPr lang="en-GB" dirty="0"/>
              <a:t>SBB </a:t>
            </a:r>
            <a:r>
              <a:rPr lang="en-GB" dirty="0" err="1"/>
              <a:t>dest</a:t>
            </a:r>
            <a:r>
              <a:rPr lang="en-GB" dirty="0"/>
              <a:t>, </a:t>
            </a:r>
            <a:r>
              <a:rPr lang="en-GB" dirty="0" err="1"/>
              <a:t>src</a:t>
            </a:r>
            <a:r>
              <a:rPr lang="en-GB" dirty="0"/>
              <a:t>  ;</a:t>
            </a:r>
            <a:r>
              <a:rPr lang="en-GB" i="1" dirty="0" err="1"/>
              <a:t>dest</a:t>
            </a:r>
            <a:r>
              <a:rPr lang="en-GB" i="1" dirty="0"/>
              <a:t> = </a:t>
            </a:r>
            <a:r>
              <a:rPr lang="en-GB" i="1" dirty="0" err="1"/>
              <a:t>dest</a:t>
            </a:r>
            <a:r>
              <a:rPr lang="en-GB" i="1" dirty="0"/>
              <a:t> - </a:t>
            </a:r>
            <a:r>
              <a:rPr lang="en-GB" i="1" dirty="0" err="1"/>
              <a:t>src</a:t>
            </a:r>
            <a:r>
              <a:rPr lang="en-GB" i="1" dirty="0"/>
              <a:t> – CF</a:t>
            </a:r>
            <a:endParaRPr lang="en-GB" i="1" dirty="0"/>
          </a:p>
          <a:p>
            <a:pPr lvl="1"/>
            <a:r>
              <a:rPr lang="en-GB" dirty="0"/>
              <a:t>For multi-byte numbers</a:t>
            </a:r>
            <a:endParaRPr lang="en-GB" dirty="0"/>
          </a:p>
          <a:p>
            <a:pPr lvl="1"/>
            <a:r>
              <a:rPr lang="en-GB" dirty="0"/>
              <a:t>If there is a borrow from last subtraction, subtracts 1 from the result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86080" cy="1143000"/>
          </a:xfrm>
        </p:spPr>
        <p:txBody>
          <a:bodyPr/>
          <a:lstStyle/>
          <a:p>
            <a:r>
              <a:rPr lang="en-GB" sz="3200" dirty="0"/>
              <a:t>Subtraction Example of Individual Bytes</a:t>
            </a:r>
            <a:endParaRPr lang="en-GB" sz="3200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457200" y="1628800"/>
            <a:ext cx="8178800" cy="4429100"/>
          </a:xfrm>
        </p:spPr>
        <p:txBody>
          <a:bodyPr/>
          <a:lstStyle/>
          <a:p>
            <a:r>
              <a:rPr lang="en-US" sz="2400" dirty="0"/>
              <a:t>CPU carries out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take the 2’s complement of the </a:t>
            </a:r>
            <a:r>
              <a:rPr lang="en-US" sz="2000" i="1" dirty="0" err="1"/>
              <a:t>src</a:t>
            </a:r>
            <a:endParaRPr lang="en-US" sz="2000" i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add it to the </a:t>
            </a:r>
            <a:r>
              <a:rPr lang="en-US" sz="2000" i="1" dirty="0" err="1"/>
              <a:t>dest</a:t>
            </a:r>
            <a:endParaRPr lang="en-US" sz="2000" i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invert the carry</a:t>
            </a: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After these three steps, if</a:t>
            </a:r>
            <a:endParaRPr lang="en-US" sz="2000" dirty="0"/>
          </a:p>
          <a:p>
            <a:r>
              <a:rPr lang="en-US" sz="2400" dirty="0"/>
              <a:t>CF = 0: positive result;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CF = 1: negative result, left in 2’s complement</a:t>
            </a:r>
            <a:endParaRPr lang="en-US" sz="2400" dirty="0"/>
          </a:p>
          <a:p>
            <a:pPr lvl="1"/>
            <a:r>
              <a:rPr lang="en-US" sz="2000" dirty="0"/>
              <a:t>Magnitude: NOT + INC (</a:t>
            </a:r>
            <a:r>
              <a:rPr lang="en-US" sz="2000" dirty="0">
                <a:solidFill>
                  <a:srgbClr val="FF0000"/>
                </a:solidFill>
              </a:rPr>
              <a:t>if a programmer wants the magnitude</a:t>
            </a:r>
            <a:r>
              <a:rPr lang="en-US" sz="2000" dirty="0"/>
              <a:t>)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4000182"/>
            <a:ext cx="1773560" cy="80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015697"/>
            <a:ext cx="2561853" cy="67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942009"/>
            <a:ext cx="3430538" cy="83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823812"/>
            <a:ext cx="4370462" cy="70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6073744"/>
            <a:ext cx="2716138" cy="28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2204864"/>
            <a:ext cx="443531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86080" cy="1143000"/>
          </a:xfrm>
        </p:spPr>
        <p:txBody>
          <a:bodyPr/>
          <a:lstStyle/>
          <a:p>
            <a:r>
              <a:rPr lang="en-GB" sz="3200" dirty="0"/>
              <a:t>Subtraction Example of Multi-byte </a:t>
            </a:r>
            <a:r>
              <a:rPr lang="en-GB" sz="3200" dirty="0" err="1"/>
              <a:t>Nums</a:t>
            </a:r>
            <a:endParaRPr lang="en-GB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501008"/>
            <a:ext cx="2463155" cy="22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 bwMode="auto">
          <a:xfrm>
            <a:off x="1547664" y="3068960"/>
            <a:ext cx="2880320" cy="43204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3052" y="3467100"/>
            <a:ext cx="674601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 bwMode="auto">
          <a:xfrm>
            <a:off x="1547664" y="3645024"/>
            <a:ext cx="3168352" cy="43204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005064"/>
            <a:ext cx="2340496" cy="22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2417" y="4365104"/>
            <a:ext cx="2161803" cy="25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4544" y="3992007"/>
            <a:ext cx="650751" cy="25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</p:bldLst>
  </p:timing>
</p:sld>
</file>

<file path=ppt/tags/tag1.xml><?xml version="1.0" encoding="utf-8"?>
<p:tagLst xmlns:p="http://schemas.openxmlformats.org/presentationml/2006/main">
  <p:tag name="KSO_WPP_MARK_KEY" val="058260b5-2e5e-4f4a-8a48-7269fc6be165"/>
  <p:tag name="COMMONDATA" val="eyJoZGlkIjoiYTg3NjFjZjhmMDIxNGVmODZmYTZlMDZjZDM4OGU2O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4521</Words>
  <Application>WPS 演示</Application>
  <PresentationFormat>On-screen Show (4:3)</PresentationFormat>
  <Paragraphs>254</Paragraphs>
  <Slides>31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Arial Black</vt:lpstr>
      <vt:lpstr>Monotype Sorts</vt:lpstr>
      <vt:lpstr>Wingdings</vt:lpstr>
      <vt:lpstr>Calibri</vt:lpstr>
      <vt:lpstr>微软雅黑</vt:lpstr>
      <vt:lpstr>Arial Unicode MS</vt:lpstr>
      <vt:lpstr>Courier New</vt:lpstr>
      <vt:lpstr>Tahoma</vt:lpstr>
      <vt:lpstr>Office 主题</vt:lpstr>
      <vt:lpstr>1_stallings</vt:lpstr>
      <vt:lpstr>Lecture 05: Assembly Language Programming (2)</vt:lpstr>
      <vt:lpstr>Reference Book:</vt:lpstr>
      <vt:lpstr>Arithmetic Instructions</vt:lpstr>
      <vt:lpstr>Unsigned Addition</vt:lpstr>
      <vt:lpstr>Addition Example of Individual Bytes</vt:lpstr>
      <vt:lpstr>Addition Example of Multi-byte Nums</vt:lpstr>
      <vt:lpstr>Unsigned Subtraction</vt:lpstr>
      <vt:lpstr>Subtraction Example of Individual Bytes</vt:lpstr>
      <vt:lpstr>Subtraction Example of Multi-byte Nums</vt:lpstr>
      <vt:lpstr>Unsigned Multiplication</vt:lpstr>
      <vt:lpstr>Unsigned Multiplication Example</vt:lpstr>
      <vt:lpstr>Unsigned Division</vt:lpstr>
      <vt:lpstr>Unsigned Division Example</vt:lpstr>
      <vt:lpstr>Logic Instructions</vt:lpstr>
      <vt:lpstr>AND</vt:lpstr>
      <vt:lpstr>OR</vt:lpstr>
      <vt:lpstr>XOR</vt:lpstr>
      <vt:lpstr>NOT</vt:lpstr>
      <vt:lpstr>Logical SHIFT</vt:lpstr>
      <vt:lpstr>Example: BCD &amp; ASCII Numbers Conversion</vt:lpstr>
      <vt:lpstr>ASCII -&gt; Unpacked BCD Conversion</vt:lpstr>
      <vt:lpstr>ASCII -&gt; Packed BCD Conversion</vt:lpstr>
      <vt:lpstr>ROTATE</vt:lpstr>
      <vt:lpstr>ROTATE Cont.</vt:lpstr>
      <vt:lpstr>COMPARE of Unsigned Numbers</vt:lpstr>
      <vt:lpstr>PowerPoint 演示文稿</vt:lpstr>
      <vt:lpstr>COMPARE of Signed Numbers</vt:lpstr>
      <vt:lpstr>PowerPoint 演示文稿</vt:lpstr>
      <vt:lpstr>Quiz</vt:lpstr>
      <vt:lpstr>Answer to Quiz</vt:lpstr>
      <vt:lpstr>XLAT Instruction &amp; Look-up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曹博涵</cp:lastModifiedBy>
  <cp:revision>210</cp:revision>
  <dcterms:created xsi:type="dcterms:W3CDTF">2012-02-15T06:15:00Z</dcterms:created>
  <dcterms:modified xsi:type="dcterms:W3CDTF">2022-11-18T14:14:06Z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E76D4CED8A194D45971C594EE7C9446A</vt:lpwstr>
  </property>
  <property fmtid="{D5CDD505-2E9C-101B-9397-08002B2CF9AE}" pid="3" name="KSOProductBuildVer">
    <vt:lpwstr>2052-11.1.0.12763</vt:lpwstr>
  </property>
</Properties>
</file>