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7"/>
  </p:notesMasterIdLst>
  <p:sldIdLst>
    <p:sldId id="257" r:id="rId3"/>
    <p:sldId id="420" r:id="rId4"/>
    <p:sldId id="456" r:id="rId5"/>
    <p:sldId id="457" r:id="rId6"/>
    <p:sldId id="421" r:id="rId7"/>
    <p:sldId id="422" r:id="rId8"/>
    <p:sldId id="423" r:id="rId9"/>
    <p:sldId id="424" r:id="rId10"/>
    <p:sldId id="425" r:id="rId11"/>
    <p:sldId id="426" r:id="rId12"/>
    <p:sldId id="438" r:id="rId13"/>
    <p:sldId id="444" r:id="rId14"/>
    <p:sldId id="445" r:id="rId15"/>
    <p:sldId id="446" r:id="rId16"/>
    <p:sldId id="447" r:id="rId17"/>
    <p:sldId id="448" r:id="rId18"/>
    <p:sldId id="450" r:id="rId19"/>
    <p:sldId id="451" r:id="rId20"/>
    <p:sldId id="427" r:id="rId21"/>
    <p:sldId id="428" r:id="rId22"/>
    <p:sldId id="429" r:id="rId23"/>
    <p:sldId id="430" r:id="rId24"/>
    <p:sldId id="452" r:id="rId25"/>
    <p:sldId id="453" r:id="rId26"/>
    <p:sldId id="454" r:id="rId27"/>
    <p:sldId id="455" r:id="rId28"/>
    <p:sldId id="432" r:id="rId29"/>
    <p:sldId id="433" r:id="rId30"/>
    <p:sldId id="434" r:id="rId31"/>
    <p:sldId id="458" r:id="rId32"/>
    <p:sldId id="459" r:id="rId33"/>
    <p:sldId id="435" r:id="rId34"/>
    <p:sldId id="437" r:id="rId35"/>
    <p:sldId id="46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4" autoAdjust="0"/>
    <p:restoredTop sz="86485" autoAdjust="0"/>
  </p:normalViewPr>
  <p:slideViewPr>
    <p:cSldViewPr>
      <p:cViewPr varScale="1">
        <p:scale>
          <a:sx n="112" d="100"/>
          <a:sy n="112" d="100"/>
        </p:scale>
        <p:origin x="231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F5332-2E67-4197-A9D6-96730940DD45}" type="datetimeFigureOut">
              <a:rPr lang="en-US" smtClean="0"/>
              <a:pPr/>
              <a:t>4/22/22</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D3CE85-8A39-439B-A638-99B69752E80A}" type="slidenum">
              <a:rPr lang="en-US" smtClean="0"/>
              <a:pPr/>
              <a:t>‹#›</a:t>
            </a:fld>
            <a:endParaRPr lang="en-US"/>
          </a:p>
        </p:txBody>
      </p:sp>
    </p:spTree>
    <p:extLst>
      <p:ext uri="{BB962C8B-B14F-4D97-AF65-F5344CB8AC3E}">
        <p14:creationId xmlns:p14="http://schemas.microsoft.com/office/powerpoint/2010/main" val="12717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87E5E6-C63B-40EA-BA86-4CAB31B0210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307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5</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152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eaLnBrk="1" hangingPunct="1">
              <a:lnSpc>
                <a:spcPct val="90000"/>
              </a:lnSpc>
            </a:pPr>
            <a:r>
              <a:rPr lang="zh-CN" altLang="en-US" sz="2400" b="1" dirty="0">
                <a:solidFill>
                  <a:srgbClr val="0000FF"/>
                </a:solidFill>
              </a:rPr>
              <a:t>全译码</a:t>
            </a:r>
          </a:p>
          <a:p>
            <a:pPr lvl="1" eaLnBrk="1" hangingPunct="1">
              <a:lnSpc>
                <a:spcPct val="90000"/>
              </a:lnSpc>
            </a:pPr>
            <a:r>
              <a:rPr lang="zh-CN" altLang="en-US" sz="2000" b="1" dirty="0"/>
              <a:t>所有</a:t>
            </a:r>
            <a:r>
              <a:rPr lang="en-US" altLang="zh-CN" sz="2000" b="1" dirty="0"/>
              <a:t>CPU</a:t>
            </a:r>
            <a:r>
              <a:rPr lang="zh-CN" altLang="en-US" sz="2000" b="1" dirty="0"/>
              <a:t>高位地址线均参与对存储单元的译码寻址</a:t>
            </a:r>
          </a:p>
          <a:p>
            <a:pPr lvl="1" eaLnBrk="1" hangingPunct="1">
              <a:lnSpc>
                <a:spcPct val="90000"/>
              </a:lnSpc>
            </a:pPr>
            <a:r>
              <a:rPr lang="zh-CN" altLang="en-US" sz="2000" b="1" dirty="0"/>
              <a:t>低位地址线对芯片内各存储单元的译码寻址</a:t>
            </a:r>
          </a:p>
          <a:p>
            <a:pPr lvl="2" eaLnBrk="1" hangingPunct="1">
              <a:lnSpc>
                <a:spcPct val="90000"/>
              </a:lnSpc>
            </a:pPr>
            <a:r>
              <a:rPr lang="zh-CN" altLang="en-US" sz="1800" b="1" dirty="0">
                <a:solidFill>
                  <a:srgbClr val="0000FF"/>
                </a:solidFill>
              </a:rPr>
              <a:t>片内译码</a:t>
            </a:r>
          </a:p>
          <a:p>
            <a:pPr lvl="1" eaLnBrk="1" hangingPunct="1">
              <a:lnSpc>
                <a:spcPct val="90000"/>
              </a:lnSpc>
            </a:pPr>
            <a:r>
              <a:rPr lang="zh-CN" altLang="en-US" sz="2000" b="1" dirty="0"/>
              <a:t>高位地址线对存储芯片的译码寻址</a:t>
            </a:r>
          </a:p>
          <a:p>
            <a:pPr lvl="2" eaLnBrk="1" hangingPunct="1">
              <a:lnSpc>
                <a:spcPct val="90000"/>
              </a:lnSpc>
            </a:pPr>
            <a:r>
              <a:rPr lang="zh-CN" altLang="en-US" sz="1800" b="1" dirty="0">
                <a:solidFill>
                  <a:srgbClr val="0000FF"/>
                </a:solidFill>
              </a:rPr>
              <a:t>片选译码</a:t>
            </a:r>
          </a:p>
          <a:p>
            <a:pPr lvl="1" eaLnBrk="1" hangingPunct="1">
              <a:lnSpc>
                <a:spcPct val="90000"/>
              </a:lnSpc>
            </a:pPr>
            <a:r>
              <a:rPr lang="zh-CN" altLang="en-US" sz="2000" b="1" dirty="0"/>
              <a:t>每个存储单元的地址都是唯一的</a:t>
            </a:r>
          </a:p>
          <a:p>
            <a:pPr lvl="2" eaLnBrk="1" hangingPunct="1">
              <a:lnSpc>
                <a:spcPct val="90000"/>
              </a:lnSpc>
            </a:pPr>
            <a:r>
              <a:rPr lang="zh-CN" altLang="en-US" sz="1800" b="1" dirty="0">
                <a:solidFill>
                  <a:srgbClr val="FF3300"/>
                </a:solidFill>
              </a:rPr>
              <a:t>不存在地址重复</a:t>
            </a:r>
          </a:p>
          <a:p>
            <a:pPr eaLnBrk="1" hangingPunct="1">
              <a:lnSpc>
                <a:spcPct val="90000"/>
              </a:lnSpc>
            </a:pPr>
            <a:r>
              <a:rPr lang="zh-CN" altLang="en-US" sz="2400" b="1" dirty="0">
                <a:solidFill>
                  <a:srgbClr val="0000FF"/>
                </a:solidFill>
              </a:rPr>
              <a:t>部分译码</a:t>
            </a:r>
          </a:p>
          <a:p>
            <a:pPr lvl="1" eaLnBrk="1" hangingPunct="1">
              <a:lnSpc>
                <a:spcPct val="90000"/>
              </a:lnSpc>
            </a:pPr>
            <a:r>
              <a:rPr lang="zh-CN" altLang="en-US" sz="2000" b="1" dirty="0"/>
              <a:t>部分高位地址线参与对存储单元的译码寻址</a:t>
            </a:r>
          </a:p>
          <a:p>
            <a:pPr lvl="1" eaLnBrk="1" hangingPunct="1">
              <a:lnSpc>
                <a:spcPct val="90000"/>
              </a:lnSpc>
            </a:pPr>
            <a:r>
              <a:rPr lang="zh-CN" altLang="en-US" sz="2000" b="1" dirty="0"/>
              <a:t>存在地址段内容重叠</a:t>
            </a:r>
          </a:p>
          <a:p>
            <a:pPr lvl="2" eaLnBrk="1" hangingPunct="1">
              <a:lnSpc>
                <a:spcPct val="90000"/>
              </a:lnSpc>
            </a:pPr>
            <a:r>
              <a:rPr lang="zh-CN" altLang="en-US" sz="1800" b="1" dirty="0">
                <a:solidFill>
                  <a:srgbClr val="FF3300"/>
                </a:solidFill>
              </a:rPr>
              <a:t>每个单元有多个地址</a:t>
            </a:r>
            <a:endParaRPr lang="en-US" dirty="0"/>
          </a:p>
        </p:txBody>
      </p:sp>
      <p:sp>
        <p:nvSpPr>
          <p:cNvPr id="4" name="灯片编号占位符 3"/>
          <p:cNvSpPr>
            <a:spLocks noGrp="1"/>
          </p:cNvSpPr>
          <p:nvPr>
            <p:ph type="sldNum" sz="quarter" idx="10"/>
          </p:nvPr>
        </p:nvSpPr>
        <p:spPr/>
        <p:txBody>
          <a:bodyPr/>
          <a:lstStyle/>
          <a:p>
            <a:fld id="{1ED3CE85-8A39-439B-A638-99B69752E80A}" type="slidenum">
              <a:rPr lang="en-US" smtClean="0"/>
              <a:pPr/>
              <a:t>11</a:t>
            </a:fld>
            <a:endParaRPr lang="en-US"/>
          </a:p>
        </p:txBody>
      </p:sp>
    </p:spTree>
    <p:extLst>
      <p:ext uri="{BB962C8B-B14F-4D97-AF65-F5344CB8AC3E}">
        <p14:creationId xmlns:p14="http://schemas.microsoft.com/office/powerpoint/2010/main" val="415473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4/22/22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4/22/22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4/22/22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14400" y="533400"/>
            <a:ext cx="7721600" cy="1905000"/>
          </a:xfrm>
        </p:spPr>
        <p:txBody>
          <a:bodyPr/>
          <a:lstStyle>
            <a:lvl1pPr>
              <a:defRPr/>
            </a:lvl1pPr>
          </a:lstStyle>
          <a:p>
            <a:r>
              <a:rPr lang="en-US"/>
              <a:t>Click to edit Master title style</a:t>
            </a:r>
          </a:p>
        </p:txBody>
      </p:sp>
      <p:sp>
        <p:nvSpPr>
          <p:cNvPr id="66563" name="Rectangle 3"/>
          <p:cNvSpPr>
            <a:spLocks noGrp="1" noChangeArrowheads="1"/>
          </p:cNvSpPr>
          <p:nvPr>
            <p:ph type="subTitle" idx="1"/>
          </p:nvPr>
        </p:nvSpPr>
        <p:spPr>
          <a:xfrm>
            <a:off x="914400" y="302895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66564"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66565" name="Rectangle 5"/>
          <p:cNvSpPr>
            <a:spLocks noGrp="1" noChangeArrowheads="1"/>
          </p:cNvSpPr>
          <p:nvPr>
            <p:ph type="ftr" sz="quarter" idx="3"/>
          </p:nvPr>
        </p:nvSpPr>
        <p:spPr>
          <a:xfrm>
            <a:off x="3149600" y="6229350"/>
            <a:ext cx="2844800" cy="514350"/>
          </a:xfrm>
        </p:spPr>
        <p:txBody>
          <a:bodyPr/>
          <a:lstStyle>
            <a:lvl1pPr>
              <a:spcBef>
                <a:spcPct val="0"/>
              </a:spcBef>
              <a:defRPr>
                <a:solidFill>
                  <a:srgbClr val="5E574E"/>
                </a:solidFill>
              </a:defRPr>
            </a:lvl1pPr>
          </a:lstStyle>
          <a:p>
            <a:endParaRPr lang="en-US"/>
          </a:p>
        </p:txBody>
      </p:sp>
      <p:sp>
        <p:nvSpPr>
          <p:cNvPr id="66566"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16C66C5-7DFE-4220-9FE1-A3CA8EA01032}" type="slidenum">
              <a:rPr lang="en-US"/>
              <a:pPr/>
              <a:t>‹#›</a:t>
            </a:fld>
            <a:endParaRPr lang="en-US"/>
          </a:p>
        </p:txBody>
      </p:sp>
      <p:sp>
        <p:nvSpPr>
          <p:cNvPr id="66567"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DDDFD222-E453-472C-B553-43E1189E21A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4AD94EAD-3A0D-43D4-AD18-89E091F4326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EBD81A84-347F-4DDF-BAE7-4AD7EF67DA1A}"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endParaRPr lang="en-US">
              <a:solidFill>
                <a:srgbClr val="5E574E"/>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E574E"/>
              </a:solidFill>
            </a:endParaRPr>
          </a:p>
        </p:txBody>
      </p:sp>
      <p:sp>
        <p:nvSpPr>
          <p:cNvPr id="9" name="灯片编号占位符 8"/>
          <p:cNvSpPr>
            <a:spLocks noGrp="1"/>
          </p:cNvSpPr>
          <p:nvPr>
            <p:ph type="sldNum" sz="quarter" idx="12"/>
          </p:nvPr>
        </p:nvSpPr>
        <p:spPr/>
        <p:txBody>
          <a:bodyPr/>
          <a:lstStyle>
            <a:lvl1pPr>
              <a:defRPr/>
            </a:lvl1pPr>
          </a:lstStyle>
          <a:p>
            <a:fld id="{AC33EE4D-9D4E-4EF0-AD47-C324AD7553D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solidFill>
                <a:srgbClr val="5E574E"/>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E574E"/>
              </a:solidFill>
            </a:endParaRPr>
          </a:p>
        </p:txBody>
      </p:sp>
      <p:sp>
        <p:nvSpPr>
          <p:cNvPr id="5" name="灯片编号占位符 4"/>
          <p:cNvSpPr>
            <a:spLocks noGrp="1"/>
          </p:cNvSpPr>
          <p:nvPr>
            <p:ph type="sldNum" sz="quarter" idx="12"/>
          </p:nvPr>
        </p:nvSpPr>
        <p:spPr/>
        <p:txBody>
          <a:bodyPr/>
          <a:lstStyle>
            <a:lvl1pPr>
              <a:defRPr/>
            </a:lvl1pPr>
          </a:lstStyle>
          <a:p>
            <a:fld id="{08AB8B5A-F46E-49EF-8E49-7D4823E30156}"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E574E"/>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E574E"/>
              </a:solidFill>
            </a:endParaRPr>
          </a:p>
        </p:txBody>
      </p:sp>
      <p:sp>
        <p:nvSpPr>
          <p:cNvPr id="4" name="灯片编号占位符 3"/>
          <p:cNvSpPr>
            <a:spLocks noGrp="1"/>
          </p:cNvSpPr>
          <p:nvPr>
            <p:ph type="sldNum" sz="quarter" idx="12"/>
          </p:nvPr>
        </p:nvSpPr>
        <p:spPr/>
        <p:txBody>
          <a:bodyPr/>
          <a:lstStyle>
            <a:lvl1pPr>
              <a:defRPr/>
            </a:lvl1pPr>
          </a:lstStyle>
          <a:p>
            <a:fld id="{73B12839-AB46-4EE9-A4EF-3FE952E895F7}"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7CF5C15F-19E2-41FF-8AF4-667E84177D41}"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defTabSz="914400" rtl="0" eaLnBrk="1" latinLnBrk="0" hangingPunct="1">
              <a:spcBef>
                <a:spcPct val="0"/>
              </a:spcBef>
              <a:buNone/>
              <a:defRPr lang="en-US" altLang="zh-CN" sz="3400" b="1" kern="1200" dirty="0">
                <a:solidFill>
                  <a:srgbClr val="A50021"/>
                </a:solidFill>
                <a:latin typeface="+mj-lt"/>
                <a:ea typeface="+mj-ea"/>
                <a:cs typeface="+mj-cs"/>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10"/>
          </p:nvPr>
        </p:nvSpPr>
        <p:spPr/>
        <p:txBody>
          <a:bodyPr/>
          <a:lstStyle/>
          <a:p>
            <a:fld id="{E04DF7D1-4D51-4000-A8B3-8D20A340E8CD}" type="datetimeFigureOut">
              <a:rPr lang="en-US" smtClean="0"/>
              <a:pPr/>
              <a:t>4/22/22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D2418FE5-389E-4DA0-81AC-5EB98838DD8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B1BCC775-3ADC-47AB-BC2E-E60055130C74}"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8FBCE291-D8F3-4C90-A8DB-6733BB373E02}"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204200" cy="1143000"/>
          </a:xfrm>
        </p:spPr>
        <p:txBody>
          <a:bodyPr/>
          <a:lstStyle/>
          <a:p>
            <a:r>
              <a:rPr lang="zh-CN" altLang="en-US"/>
              <a:t>单击此处编辑母版标题样式</a:t>
            </a:r>
            <a:endParaRPr lang="en-US"/>
          </a:p>
        </p:txBody>
      </p:sp>
      <p:sp>
        <p:nvSpPr>
          <p:cNvPr id="3" name="剪贴画占位符 2"/>
          <p:cNvSpPr>
            <a:spLocks noGrp="1"/>
          </p:cNvSpPr>
          <p:nvPr>
            <p:ph type="clipArt" sz="half" idx="1"/>
          </p:nvPr>
        </p:nvSpPr>
        <p:spPr>
          <a:xfrm>
            <a:off x="457200" y="1885950"/>
            <a:ext cx="4013200" cy="4171950"/>
          </a:xfrm>
        </p:spPr>
        <p:txBody>
          <a:bodyPr/>
          <a:lstStyle/>
          <a:p>
            <a:endParaRPr lang="en-US"/>
          </a:p>
        </p:txBody>
      </p:sp>
      <p:sp>
        <p:nvSpPr>
          <p:cNvPr id="4" name="文本占位符 3"/>
          <p:cNvSpPr>
            <a:spLocks noGrp="1"/>
          </p:cNvSpPr>
          <p:nvPr>
            <p:ph type="body" sz="half" idx="2"/>
          </p:nvPr>
        </p:nvSpPr>
        <p:spPr>
          <a:xfrm>
            <a:off x="4622800" y="1885950"/>
            <a:ext cx="4013200"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431800" y="6229350"/>
            <a:ext cx="1905000" cy="457200"/>
          </a:xfrm>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a:xfrm>
            <a:off x="3124200" y="6229350"/>
            <a:ext cx="2895600" cy="457200"/>
          </a:xfrm>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a:xfrm>
            <a:off x="6731000" y="6229350"/>
            <a:ext cx="1905000" cy="457200"/>
          </a:xfrm>
        </p:spPr>
        <p:txBody>
          <a:bodyPr/>
          <a:lstStyle>
            <a:lvl1pPr>
              <a:defRPr/>
            </a:lvl1pPr>
          </a:lstStyle>
          <a:p>
            <a:fld id="{13093B3B-E81E-490B-8F1F-1C571ED82160}"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4DF7D1-4D51-4000-A8B3-8D20A340E8CD}" type="datetimeFigureOut">
              <a:rPr lang="en-US" smtClean="0"/>
              <a:pPr/>
              <a:t>4/22/22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04DF7D1-4D51-4000-A8B3-8D20A340E8CD}" type="datetimeFigureOut">
              <a:rPr lang="en-US" smtClean="0"/>
              <a:pPr/>
              <a:t>4/22/22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E04DF7D1-4D51-4000-A8B3-8D20A340E8CD}" type="datetimeFigureOut">
              <a:rPr lang="en-US" smtClean="0"/>
              <a:pPr/>
              <a:t>4/22/22</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E04DF7D1-4D51-4000-A8B3-8D20A340E8CD}" type="datetimeFigureOut">
              <a:rPr lang="en-US" smtClean="0"/>
              <a:pPr/>
              <a:t>4/22/22</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4DF7D1-4D51-4000-A8B3-8D20A340E8CD}" type="datetimeFigureOut">
              <a:rPr lang="en-US" smtClean="0"/>
              <a:pPr/>
              <a:t>4/22/22</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4DF7D1-4D51-4000-A8B3-8D20A340E8CD}" type="datetimeFigureOut">
              <a:rPr lang="en-US" smtClean="0"/>
              <a:pPr/>
              <a:t>4/22/22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4DF7D1-4D51-4000-A8B3-8D20A340E8CD}" type="datetimeFigureOut">
              <a:rPr lang="en-US" smtClean="0"/>
              <a:pPr/>
              <a:t>4/22/22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DF7D1-4D51-4000-A8B3-8D20A340E8CD}" type="datetimeFigureOut">
              <a:rPr lang="en-US" smtClean="0"/>
              <a:pPr/>
              <a:t>4/22/22</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A8D2-BA59-47FB-96E1-911D86B22B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06400" y="2286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5539"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5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eaLnBrk="0" fontAlgn="base" hangingPunct="0">
              <a:spcAft>
                <a:spcPct val="0"/>
              </a:spcAft>
            </a:pPr>
            <a:endParaRPr lang="en-US">
              <a:solidFill>
                <a:srgbClr val="5E574E"/>
              </a:solidFill>
            </a:endParaRPr>
          </a:p>
        </p:txBody>
      </p:sp>
      <p:sp>
        <p:nvSpPr>
          <p:cNvPr id="655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eaLnBrk="0" fontAlgn="base" hangingPunct="0">
              <a:spcAft>
                <a:spcPct val="0"/>
              </a:spcAft>
            </a:pPr>
            <a:endParaRPr lang="en-US">
              <a:solidFill>
                <a:srgbClr val="5E574E"/>
              </a:solidFill>
            </a:endParaRPr>
          </a:p>
        </p:txBody>
      </p:sp>
      <p:sp>
        <p:nvSpPr>
          <p:cNvPr id="655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eaLnBrk="0" fontAlgn="base" hangingPunct="0">
              <a:spcAft>
                <a:spcPct val="0"/>
              </a:spcAft>
            </a:pPr>
            <a:fld id="{6B1821FE-FA4C-47C1-B685-876E6334E4D6}" type="slidenum">
              <a:rPr lang="en-US" smtClean="0">
                <a:solidFill>
                  <a:srgbClr val="5E574E"/>
                </a:solidFill>
              </a:rPr>
              <a:pPr eaLnBrk="0" fontAlgn="base" hangingPunct="0">
                <a:spcAft>
                  <a:spcPct val="0"/>
                </a:spcAft>
              </a:pPr>
              <a:t>‹#›</a:t>
            </a:fld>
            <a:endParaRPr lang="en-US">
              <a:solidFill>
                <a:srgbClr val="5E574E"/>
              </a:solidFill>
            </a:endParaRPr>
          </a:p>
        </p:txBody>
      </p:sp>
      <p:sp>
        <p:nvSpPr>
          <p:cNvPr id="65543" name="Line 7"/>
          <p:cNvSpPr>
            <a:spLocks noChangeShapeType="1"/>
          </p:cNvSpPr>
          <p:nvPr/>
        </p:nvSpPr>
        <p:spPr bwMode="auto">
          <a:xfrm>
            <a:off x="457200" y="16002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42.png"/><Relationship Id="rId4" Type="http://schemas.openxmlformats.org/officeDocument/2006/relationships/image" Target="../media/image41.emf"/></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jbox.sjtu.edu.cn/l/XH2sUu"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gif"/><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04800" y="1295400"/>
            <a:ext cx="8153400" cy="3048000"/>
          </a:xfrm>
        </p:spPr>
        <p:txBody>
          <a:bodyPr/>
          <a:lstStyle/>
          <a:p>
            <a:r>
              <a:rPr lang="en-US" altLang="zh-CN" sz="3200" b="1" dirty="0">
                <a:solidFill>
                  <a:srgbClr val="A50021"/>
                </a:solidFill>
              </a:rPr>
              <a:t>Lecture 06: Memory and IO in x86</a:t>
            </a:r>
            <a:endParaRPr lang="en-US" altLang="zh-CN" sz="3200" dirty="0">
              <a:solidFill>
                <a:srgbClr val="A500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Quiz 2</a:t>
            </a:r>
          </a:p>
        </p:txBody>
      </p:sp>
      <p:grpSp>
        <p:nvGrpSpPr>
          <p:cNvPr id="7" name="组合 6"/>
          <p:cNvGrpSpPr/>
          <p:nvPr/>
        </p:nvGrpSpPr>
        <p:grpSpPr>
          <a:xfrm>
            <a:off x="1619672" y="2708920"/>
            <a:ext cx="6046639" cy="3245917"/>
            <a:chOff x="109538" y="1119188"/>
            <a:chExt cx="8924925" cy="4619625"/>
          </a:xfrm>
        </p:grpSpPr>
        <p:pic>
          <p:nvPicPr>
            <p:cNvPr id="111618" name="Picture 2"/>
            <p:cNvPicPr>
              <a:picLocks noChangeAspect="1" noChangeArrowheads="1"/>
            </p:cNvPicPr>
            <p:nvPr/>
          </p:nvPicPr>
          <p:blipFill>
            <a:blip r:embed="rId2" cstate="print"/>
            <a:srcRect/>
            <a:stretch>
              <a:fillRect/>
            </a:stretch>
          </p:blipFill>
          <p:spPr bwMode="auto">
            <a:xfrm>
              <a:off x="109538" y="1119188"/>
              <a:ext cx="8924925" cy="4619625"/>
            </a:xfrm>
            <a:prstGeom prst="rect">
              <a:avLst/>
            </a:prstGeom>
            <a:noFill/>
            <a:ln w="9525">
              <a:noFill/>
              <a:miter lim="800000"/>
              <a:headEnd/>
              <a:tailEnd/>
            </a:ln>
          </p:spPr>
        </p:pic>
        <p:pic>
          <p:nvPicPr>
            <p:cNvPr id="111619" name="Picture 3"/>
            <p:cNvPicPr>
              <a:picLocks noChangeAspect="1" noChangeArrowheads="1"/>
            </p:cNvPicPr>
            <p:nvPr/>
          </p:nvPicPr>
          <p:blipFill>
            <a:blip r:embed="rId3" cstate="print"/>
            <a:srcRect/>
            <a:stretch>
              <a:fillRect/>
            </a:stretch>
          </p:blipFill>
          <p:spPr bwMode="auto">
            <a:xfrm>
              <a:off x="1187624" y="3776340"/>
              <a:ext cx="438150" cy="390525"/>
            </a:xfrm>
            <a:prstGeom prst="rect">
              <a:avLst/>
            </a:prstGeom>
            <a:noFill/>
            <a:ln w="9525">
              <a:noFill/>
              <a:miter lim="800000"/>
              <a:headEnd/>
              <a:tailEnd/>
            </a:ln>
          </p:spPr>
        </p:pic>
        <p:pic>
          <p:nvPicPr>
            <p:cNvPr id="111620" name="Picture 4"/>
            <p:cNvPicPr>
              <a:picLocks noChangeAspect="1" noChangeArrowheads="1"/>
            </p:cNvPicPr>
            <p:nvPr/>
          </p:nvPicPr>
          <p:blipFill>
            <a:blip r:embed="rId4" cstate="print"/>
            <a:srcRect/>
            <a:stretch>
              <a:fillRect/>
            </a:stretch>
          </p:blipFill>
          <p:spPr bwMode="auto">
            <a:xfrm>
              <a:off x="1835696" y="3018160"/>
              <a:ext cx="485775" cy="504825"/>
            </a:xfrm>
            <a:prstGeom prst="rect">
              <a:avLst/>
            </a:prstGeom>
            <a:noFill/>
            <a:ln w="9525">
              <a:noFill/>
              <a:miter lim="800000"/>
              <a:headEnd/>
              <a:tailEnd/>
            </a:ln>
          </p:spPr>
        </p:pic>
      </p:grpSp>
      <p:sp>
        <p:nvSpPr>
          <p:cNvPr id="8" name="TextBox 7"/>
          <p:cNvSpPr txBox="1"/>
          <p:nvPr/>
        </p:nvSpPr>
        <p:spPr>
          <a:xfrm>
            <a:off x="467544" y="1844824"/>
            <a:ext cx="7272808" cy="523220"/>
          </a:xfrm>
          <a:prstGeom prst="rect">
            <a:avLst/>
          </a:prstGeom>
          <a:noFill/>
        </p:spPr>
        <p:txBody>
          <a:bodyPr wrap="square" rtlCol="0">
            <a:spAutoFit/>
          </a:bodyPr>
          <a:lstStyle/>
          <a:p>
            <a:r>
              <a:rPr lang="en-US" sz="2800" dirty="0"/>
              <a:t>What’s the address range for Y4 and Y7?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More on Address Decoding</a:t>
            </a:r>
          </a:p>
        </p:txBody>
      </p:sp>
      <p:sp>
        <p:nvSpPr>
          <p:cNvPr id="3" name="内容占位符 2"/>
          <p:cNvSpPr>
            <a:spLocks noGrp="1"/>
          </p:cNvSpPr>
          <p:nvPr>
            <p:ph idx="1"/>
          </p:nvPr>
        </p:nvSpPr>
        <p:spPr/>
        <p:txBody>
          <a:bodyPr/>
          <a:lstStyle/>
          <a:p>
            <a:r>
              <a:rPr lang="en-US" dirty="0"/>
              <a:t>Absolute address decoding</a:t>
            </a:r>
          </a:p>
          <a:p>
            <a:pPr lvl="1"/>
            <a:r>
              <a:rPr lang="en-US" dirty="0"/>
              <a:t>All address lines are decoded</a:t>
            </a:r>
          </a:p>
          <a:p>
            <a:r>
              <a:rPr lang="en-US" dirty="0"/>
              <a:t>Linear select decoding</a:t>
            </a:r>
          </a:p>
          <a:p>
            <a:pPr lvl="1"/>
            <a:r>
              <a:rPr lang="en-US" dirty="0"/>
              <a:t>Only selected lines are decoded</a:t>
            </a:r>
          </a:p>
          <a:p>
            <a:pPr lvl="1"/>
            <a:r>
              <a:rPr lang="en-US" dirty="0"/>
              <a:t>Cheap</a:t>
            </a:r>
          </a:p>
          <a:p>
            <a:pPr lvl="1"/>
            <a:r>
              <a:rPr lang="en-US" dirty="0"/>
              <a:t>But with </a:t>
            </a:r>
            <a:r>
              <a:rPr lang="en-US" dirty="0">
                <a:solidFill>
                  <a:srgbClr val="FF0000"/>
                </a:solidFill>
              </a:rPr>
              <a:t>aliases</a:t>
            </a:r>
            <a:r>
              <a:rPr lang="en-US" i="1" dirty="0"/>
              <a:t>:</a:t>
            </a:r>
            <a:r>
              <a:rPr lang="en-US" dirty="0"/>
              <a:t> the same </a:t>
            </a:r>
            <a:r>
              <a:rPr lang="en-US" altLang="zh-CN" dirty="0"/>
              <a:t>memory unit</a:t>
            </a:r>
            <a:r>
              <a:rPr lang="en-US" dirty="0"/>
              <a:t> (I/O </a:t>
            </a:r>
            <a:r>
              <a:rPr lang="en-US" altLang="zh-CN" dirty="0"/>
              <a:t>port</a:t>
            </a:r>
            <a:r>
              <a:rPr lang="en-US" dirty="0"/>
              <a:t>) with multiple addresses</a:t>
            </a:r>
          </a:p>
          <a:p>
            <a:pPr lvl="2"/>
            <a:r>
              <a:rPr lang="en-US" i="1" dirty="0">
                <a:solidFill>
                  <a:srgbClr val="FF0000"/>
                </a:solidFill>
              </a:rPr>
              <a:t>Why does this happen?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51520" y="1340768"/>
            <a:ext cx="8496944"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61442" name="Rectangle 1026"/>
          <p:cNvSpPr>
            <a:spLocks noGrp="1" noChangeArrowheads="1"/>
          </p:cNvSpPr>
          <p:nvPr>
            <p:ph type="title"/>
          </p:nvPr>
        </p:nvSpPr>
        <p:spPr>
          <a:xfrm>
            <a:off x="395536" y="1700808"/>
            <a:ext cx="8424936" cy="4824165"/>
          </a:xfrm>
        </p:spPr>
        <p:txBody>
          <a:bodyPr/>
          <a:lstStyle/>
          <a:p>
            <a:pPr eaLnBrk="1" hangingPunct="1"/>
            <a:r>
              <a:rPr lang="en-US" altLang="zh-CN" sz="2400" b="1" dirty="0">
                <a:solidFill>
                  <a:schemeClr val="tx1"/>
                </a:solidFill>
                <a:latin typeface="Times New Roman" pitchFamily="18" charset="0"/>
              </a:rPr>
              <a:t>Example 1.</a:t>
            </a:r>
            <a:r>
              <a:rPr lang="en-US" altLang="zh-CN" sz="2400" dirty="0">
                <a:solidFill>
                  <a:schemeClr val="tx1"/>
                </a:solidFill>
                <a:latin typeface="Times New Roman" pitchFamily="18" charset="0"/>
              </a:rPr>
              <a:t> In a particular computer, the address range from </a:t>
            </a:r>
            <a:r>
              <a:rPr lang="zh-CN" altLang="en-US" sz="2400" dirty="0">
                <a:solidFill>
                  <a:schemeClr val="tx1"/>
                </a:solidFill>
                <a:latin typeface="Times New Roman" pitchFamily="18" charset="0"/>
              </a:rPr>
              <a:t>000</a:t>
            </a:r>
            <a:r>
              <a:rPr lang="en-US" altLang="zh-CN" sz="2400" dirty="0">
                <a:solidFill>
                  <a:schemeClr val="tx1"/>
                </a:solidFill>
                <a:latin typeface="Times New Roman" pitchFamily="18" charset="0"/>
              </a:rPr>
              <a:t>0h to </a:t>
            </a:r>
            <a:r>
              <a:rPr lang="zh-CN" altLang="en-US" sz="2400" dirty="0">
                <a:solidFill>
                  <a:schemeClr val="tx1"/>
                </a:solidFill>
                <a:latin typeface="Times New Roman" pitchFamily="18" charset="0"/>
              </a:rPr>
              <a:t>3</a:t>
            </a:r>
            <a:r>
              <a:rPr lang="en-US" altLang="zh-CN" sz="2400" dirty="0" err="1">
                <a:solidFill>
                  <a:schemeClr val="tx1"/>
                </a:solidFill>
                <a:latin typeface="Times New Roman" pitchFamily="18" charset="0"/>
              </a:rPr>
              <a:t>FFFh</a:t>
            </a:r>
            <a:r>
              <a:rPr lang="en-US" altLang="zh-CN" sz="2400" dirty="0">
                <a:solidFill>
                  <a:schemeClr val="tx1"/>
                </a:solidFill>
                <a:latin typeface="Times New Roman" pitchFamily="18" charset="0"/>
              </a:rPr>
              <a:t> is used for ROM, the range from </a:t>
            </a:r>
            <a:r>
              <a:rPr lang="zh-CN" altLang="en-US" sz="2400" dirty="0">
                <a:solidFill>
                  <a:schemeClr val="tx1"/>
                </a:solidFill>
                <a:latin typeface="Times New Roman" pitchFamily="18" charset="0"/>
              </a:rPr>
              <a:t>400</a:t>
            </a:r>
            <a:r>
              <a:rPr lang="en-US" altLang="zh-CN" sz="2400" dirty="0">
                <a:solidFill>
                  <a:schemeClr val="tx1"/>
                </a:solidFill>
                <a:latin typeface="Times New Roman" pitchFamily="18" charset="0"/>
              </a:rPr>
              <a:t>0h to </a:t>
            </a:r>
            <a:r>
              <a:rPr lang="zh-CN" altLang="en-US" sz="2400" dirty="0">
                <a:solidFill>
                  <a:schemeClr val="tx1"/>
                </a:solidFill>
                <a:latin typeface="Times New Roman" pitchFamily="18" charset="0"/>
              </a:rPr>
              <a:t>5</a:t>
            </a:r>
            <a:r>
              <a:rPr lang="en-US" altLang="zh-CN" sz="2400" dirty="0" err="1">
                <a:solidFill>
                  <a:schemeClr val="tx1"/>
                </a:solidFill>
                <a:latin typeface="Times New Roman" pitchFamily="18" charset="0"/>
              </a:rPr>
              <a:t>FFFh</a:t>
            </a:r>
            <a:r>
              <a:rPr lang="en-US" altLang="zh-CN" sz="2400" dirty="0">
                <a:solidFill>
                  <a:schemeClr val="tx1"/>
                </a:solidFill>
                <a:latin typeface="Times New Roman" pitchFamily="18" charset="0"/>
              </a:rPr>
              <a:t> is reserved for future use, and the range from</a:t>
            </a:r>
            <a:r>
              <a:rPr lang="zh-CN" altLang="en-US" sz="2400" dirty="0">
                <a:solidFill>
                  <a:schemeClr val="tx1"/>
                </a:solidFill>
                <a:latin typeface="Times New Roman" pitchFamily="18" charset="0"/>
              </a:rPr>
              <a:t> 6000</a:t>
            </a:r>
            <a:r>
              <a:rPr lang="en-US" altLang="zh-CN" sz="2400" dirty="0">
                <a:solidFill>
                  <a:schemeClr val="tx1"/>
                </a:solidFill>
                <a:latin typeface="Times New Roman" pitchFamily="18" charset="0"/>
              </a:rPr>
              <a:t>h to</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0FFFFh is used for RAM. Assume that the control signals for RAM are CS~ and WE~, and the CPU has 16 address pins (i.e., A15~A0), 8 data pins (i.e., D7~D0), and R/W~ and MREQ~ control signals. Achieve the following requests.</a:t>
            </a:r>
            <a:br>
              <a:rPr lang="en-US" altLang="zh-CN" sz="2400" dirty="0">
                <a:solidFill>
                  <a:schemeClr val="tx1"/>
                </a:solidFill>
                <a:latin typeface="Times New Roman" pitchFamily="18" charset="0"/>
              </a:rPr>
            </a:br>
            <a:br>
              <a:rPr lang="en-US" altLang="zh-CN" sz="2400" dirty="0">
                <a:solidFill>
                  <a:schemeClr val="tx1"/>
                </a:solidFill>
                <a:latin typeface="Times New Roman" pitchFamily="18" charset="0"/>
              </a:rPr>
            </a:br>
            <a:r>
              <a:rPr lang="en-US" altLang="zh-CN" sz="2400" dirty="0">
                <a:solidFill>
                  <a:schemeClr val="tx1"/>
                </a:solidFill>
                <a:latin typeface="Times New Roman" pitchFamily="18" charset="0"/>
              </a:rPr>
              <a:t>(1) draw the address decoding solution using a 74LS138 chip</a:t>
            </a:r>
            <a:br>
              <a:rPr lang="zh-CN" altLang="en-US" sz="2400" dirty="0">
                <a:solidFill>
                  <a:schemeClr val="tx1"/>
                </a:solidFill>
                <a:latin typeface="Times New Roman" pitchFamily="18" charset="0"/>
              </a:rPr>
            </a:br>
            <a:r>
              <a:rPr lang="zh-CN" altLang="en-US" sz="2400" dirty="0">
                <a:solidFill>
                  <a:schemeClr val="tx1"/>
                </a:solidFill>
                <a:latin typeface="Times New Roman" pitchFamily="18" charset="0"/>
              </a:rPr>
              <a:t>(2) </a:t>
            </a:r>
            <a:r>
              <a:rPr lang="en-US" altLang="zh-CN" sz="2400" dirty="0">
                <a:solidFill>
                  <a:schemeClr val="tx1"/>
                </a:solidFill>
                <a:latin typeface="Times New Roman" pitchFamily="18" charset="0"/>
              </a:rPr>
              <a:t>if both ROM and RAM are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K×1 memory chips, try to draw the connection between the CPU and the memory.</a:t>
            </a:r>
            <a:br>
              <a:rPr lang="en-US" altLang="zh-CN" sz="2400" dirty="0">
                <a:solidFill>
                  <a:schemeClr val="tx1"/>
                </a:solidFill>
                <a:latin typeface="Times New Roman" pitchFamily="18" charset="0"/>
              </a:rPr>
            </a:br>
            <a:r>
              <a:rPr lang="zh-CN" altLang="en-US" sz="2400" dirty="0">
                <a:solidFill>
                  <a:schemeClr val="tx1"/>
                </a:solidFill>
                <a:latin typeface="Times New Roman" pitchFamily="18" charset="0"/>
              </a:rPr>
              <a:t>(3) </a:t>
            </a:r>
            <a:r>
              <a:rPr lang="en-US" altLang="zh-CN" sz="2400" dirty="0">
                <a:solidFill>
                  <a:schemeClr val="tx1"/>
                </a:solidFill>
                <a:latin typeface="Times New Roman" pitchFamily="18" charset="0"/>
              </a:rPr>
              <a:t>if ROM is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 and RAM is built with </a:t>
            </a:r>
            <a:r>
              <a:rPr lang="zh-CN" altLang="en-US" sz="2400" dirty="0">
                <a:solidFill>
                  <a:schemeClr val="tx1"/>
                </a:solidFill>
                <a:latin typeface="Times New Roman" pitchFamily="18" charset="0"/>
              </a:rPr>
              <a:t>4</a:t>
            </a:r>
            <a:r>
              <a:rPr lang="en-US" altLang="zh-CN" sz="2400" dirty="0">
                <a:solidFill>
                  <a:schemeClr val="tx1"/>
                </a:solidFill>
                <a:latin typeface="Times New Roman" pitchFamily="18" charset="0"/>
              </a:rPr>
              <a:t>K×8 chips, try to draw the connection between the CPU and the memory.</a:t>
            </a:r>
            <a:br>
              <a:rPr lang="zh-CN" altLang="en-US" sz="2400" dirty="0">
                <a:solidFill>
                  <a:schemeClr val="tx1"/>
                </a:solidFill>
                <a:latin typeface="Times New Roman" pitchFamily="18" charset="0"/>
              </a:rPr>
            </a:br>
            <a:r>
              <a:rPr lang="zh-CN" altLang="en-US" sz="2400" dirty="0">
                <a:solidFill>
                  <a:schemeClr val="tx1"/>
                </a:solidFill>
                <a:latin typeface="Times New Roman" pitchFamily="18" charset="0"/>
              </a:rPr>
              <a:t>(4) </a:t>
            </a:r>
            <a:r>
              <a:rPr lang="en-US" altLang="zh-CN" sz="2400" dirty="0">
                <a:solidFill>
                  <a:schemeClr val="tx1"/>
                </a:solidFill>
                <a:latin typeface="Times New Roman" pitchFamily="18" charset="0"/>
              </a:rPr>
              <a:t>what if ROM</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is built with </a:t>
            </a:r>
            <a:r>
              <a:rPr lang="zh-CN" altLang="en-US" sz="2400" dirty="0">
                <a:solidFill>
                  <a:schemeClr val="tx1"/>
                </a:solidFill>
                <a:latin typeface="Times New Roman" pitchFamily="18" charset="0"/>
              </a:rPr>
              <a:t>16</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 and RAM is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a:t>
            </a:r>
            <a:endParaRPr lang="zh-CN" altLang="en-US" sz="4800" dirty="0">
              <a:solidFill>
                <a:schemeClr val="tx1"/>
              </a:solidFill>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026"/>
          <p:cNvGraphicFramePr>
            <a:graphicFrameLocks noChangeAspect="1"/>
          </p:cNvGraphicFramePr>
          <p:nvPr>
            <p:extLst>
              <p:ext uri="{D42A27DB-BD31-4B8C-83A1-F6EECF244321}">
                <p14:modId xmlns:p14="http://schemas.microsoft.com/office/powerpoint/2010/main" val="2172274825"/>
              </p:ext>
            </p:extLst>
          </p:nvPr>
        </p:nvGraphicFramePr>
        <p:xfrm>
          <a:off x="112713" y="2568575"/>
          <a:ext cx="6777037" cy="2743200"/>
        </p:xfrm>
        <a:graphic>
          <a:graphicData uri="http://schemas.openxmlformats.org/presentationml/2006/ole">
            <mc:AlternateContent xmlns:mc="http://schemas.openxmlformats.org/markup-compatibility/2006">
              <mc:Choice xmlns:v="urn:schemas-microsoft-com:vml" Requires="v">
                <p:oleObj spid="_x0000_s8340" name="Document" r:id="rId3" imgW="5473001" imgH="2224198" progId="Word.Document.8">
                  <p:embed/>
                </p:oleObj>
              </mc:Choice>
              <mc:Fallback>
                <p:oleObj name="Document" r:id="rId3" imgW="5473001" imgH="222419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568575"/>
                        <a:ext cx="67770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Rectangle 1028"/>
          <p:cNvSpPr>
            <a:spLocks noGrp="1" noChangeArrowheads="1"/>
          </p:cNvSpPr>
          <p:nvPr>
            <p:ph type="body" idx="1"/>
          </p:nvPr>
        </p:nvSpPr>
        <p:spPr>
          <a:xfrm>
            <a:off x="676776" y="1847935"/>
            <a:ext cx="7772400" cy="381000"/>
          </a:xfrm>
          <a:noFill/>
        </p:spPr>
        <p:txBody>
          <a:bodyPr>
            <a:noAutofit/>
          </a:bodyPr>
          <a:lstStyle/>
          <a:p>
            <a:pPr lvl="0" eaLnBrk="1" hangingPunct="1">
              <a:buNone/>
            </a:pPr>
            <a:r>
              <a:rPr lang="en-US" altLang="zh-CN" sz="1800" b="1" dirty="0">
                <a:solidFill>
                  <a:srgbClr val="000000"/>
                </a:solidFill>
                <a:latin typeface="Times New Roman" pitchFamily="18" charset="0"/>
              </a:rPr>
              <a:t>Solution. </a:t>
            </a:r>
            <a:endParaRPr lang="zh-CN" altLang="en-US" sz="1800" b="1" dirty="0">
              <a:solidFill>
                <a:srgbClr val="000000"/>
              </a:solidFill>
              <a:latin typeface="Times New Roman" pitchFamily="18" charset="0"/>
            </a:endParaRPr>
          </a:p>
        </p:txBody>
      </p:sp>
      <p:graphicFrame>
        <p:nvGraphicFramePr>
          <p:cNvPr id="25603" name="Object 1030"/>
          <p:cNvGraphicFramePr>
            <a:graphicFrameLocks noChangeAspect="1"/>
          </p:cNvGraphicFramePr>
          <p:nvPr>
            <p:extLst>
              <p:ext uri="{D42A27DB-BD31-4B8C-83A1-F6EECF244321}">
                <p14:modId xmlns:p14="http://schemas.microsoft.com/office/powerpoint/2010/main" val="138574804"/>
              </p:ext>
            </p:extLst>
          </p:nvPr>
        </p:nvGraphicFramePr>
        <p:xfrm>
          <a:off x="3962400" y="2996952"/>
          <a:ext cx="5181600" cy="2668587"/>
        </p:xfrm>
        <a:graphic>
          <a:graphicData uri="http://schemas.openxmlformats.org/presentationml/2006/ole">
            <mc:AlternateContent xmlns:mc="http://schemas.openxmlformats.org/markup-compatibility/2006">
              <mc:Choice xmlns:v="urn:schemas-microsoft-com:vml" Requires="v">
                <p:oleObj spid="_x0000_s8341" name="Picture" r:id="rId5" imgW="3352680" imgH="1726560" progId="Word.Picture.8">
                  <p:embed/>
                </p:oleObj>
              </mc:Choice>
              <mc:Fallback>
                <p:oleObj name="Picture" r:id="rId5" imgW="3352680" imgH="1726560" progId="Word.Picture.8">
                  <p:embed/>
                  <p:pic>
                    <p:nvPicPr>
                      <p:cNvPr id="0" name="Picture 35"/>
                      <p:cNvPicPr>
                        <a:picLocks noChangeAspect="1" noChangeArrowheads="1"/>
                      </p:cNvPicPr>
                      <p:nvPr/>
                    </p:nvPicPr>
                    <p:blipFill>
                      <a:blip r:embed="rId6"/>
                      <a:srcRect/>
                      <a:stretch>
                        <a:fillRect/>
                      </a:stretch>
                    </p:blipFill>
                    <p:spPr bwMode="auto">
                      <a:xfrm>
                        <a:off x="3962400" y="2996952"/>
                        <a:ext cx="5181600" cy="26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467544" y="698847"/>
            <a:ext cx="7992888" cy="461665"/>
          </a:xfrm>
          <a:prstGeom prst="rect">
            <a:avLst/>
          </a:prstGeom>
        </p:spPr>
        <p:txBody>
          <a:bodyPr wrap="square">
            <a:spAutoFit/>
          </a:bodyPr>
          <a:lstStyle/>
          <a:p>
            <a:r>
              <a:rPr lang="en-US" altLang="zh-CN" sz="2400" dirty="0">
                <a:latin typeface="Times New Roman" pitchFamily="18" charset="0"/>
              </a:rPr>
              <a:t>(1) draw the address decoding solution using a 74LS138 chip</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p:cNvSpPr>
            <a:spLocks noGrp="1" noChangeArrowheads="1"/>
          </p:cNvSpPr>
          <p:nvPr>
            <p:ph type="title"/>
          </p:nvPr>
        </p:nvSpPr>
        <p:spPr/>
        <p:txBody>
          <a:bodyPr/>
          <a:lstStyle/>
          <a:p>
            <a:pPr eaLnBrk="1" hangingPunct="1"/>
            <a:r>
              <a:rPr lang="zh-CN" altLang="en-US" sz="2400" dirty="0">
                <a:solidFill>
                  <a:schemeClr val="tx1"/>
                </a:solidFill>
                <a:latin typeface="Times New Roman" pitchFamily="18" charset="0"/>
              </a:rPr>
              <a:t>(2) </a:t>
            </a:r>
            <a:r>
              <a:rPr lang="en-US" altLang="zh-CN" sz="2400" dirty="0">
                <a:solidFill>
                  <a:schemeClr val="tx1"/>
                </a:solidFill>
                <a:latin typeface="Times New Roman" pitchFamily="18" charset="0"/>
              </a:rPr>
              <a:t>if both ROM and RAM are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K×1 memory chips, try to draw the connection between the CPU and the memory.</a:t>
            </a:r>
            <a:endParaRPr lang="zh-CN" altLang="en-US" sz="1800" b="1" dirty="0">
              <a:solidFill>
                <a:schemeClr val="tx1"/>
              </a:solidFill>
              <a:latin typeface="Times New Roman" pitchFamily="18" charset="0"/>
            </a:endParaRPr>
          </a:p>
        </p:txBody>
      </p:sp>
      <p:sp>
        <p:nvSpPr>
          <p:cNvPr id="26628" name="Rectangle 1027"/>
          <p:cNvSpPr>
            <a:spLocks noGrp="1" noChangeArrowheads="1"/>
          </p:cNvSpPr>
          <p:nvPr>
            <p:ph type="body" idx="1"/>
          </p:nvPr>
        </p:nvSpPr>
        <p:spPr/>
        <p:txBody>
          <a:bodyPr/>
          <a:lstStyle/>
          <a:p>
            <a:pPr eaLnBrk="1" hangingPunct="1">
              <a:buFontTx/>
              <a:buNone/>
            </a:pPr>
            <a:r>
              <a:rPr lang="en-US" altLang="zh-CN" sz="1800" b="1" dirty="0">
                <a:latin typeface="Times New Roman" pitchFamily="18" charset="0"/>
              </a:rPr>
              <a:t>Solution. </a:t>
            </a:r>
            <a:endParaRPr lang="zh-CN" altLang="en-US" sz="1800" b="1" dirty="0">
              <a:solidFill>
                <a:srgbClr val="000000"/>
              </a:solidFill>
              <a:latin typeface="Times New Roman" pitchFamily="18" charset="0"/>
            </a:endParaRPr>
          </a:p>
          <a:p>
            <a:pPr eaLnBrk="1" hangingPunct="1"/>
            <a:endParaRPr lang="zh-CN" altLang="en-US" b="1" dirty="0">
              <a:solidFill>
                <a:srgbClr val="000000"/>
              </a:solidFill>
            </a:endParaRPr>
          </a:p>
        </p:txBody>
      </p:sp>
      <p:graphicFrame>
        <p:nvGraphicFramePr>
          <p:cNvPr id="26626" name="Object 1029"/>
          <p:cNvGraphicFramePr>
            <a:graphicFrameLocks noChangeAspect="1"/>
          </p:cNvGraphicFramePr>
          <p:nvPr>
            <p:extLst>
              <p:ext uri="{D42A27DB-BD31-4B8C-83A1-F6EECF244321}">
                <p14:modId xmlns:p14="http://schemas.microsoft.com/office/powerpoint/2010/main" val="2360308498"/>
              </p:ext>
            </p:extLst>
          </p:nvPr>
        </p:nvGraphicFramePr>
        <p:xfrm>
          <a:off x="1752600" y="2517775"/>
          <a:ext cx="6553200" cy="3838575"/>
        </p:xfrm>
        <a:graphic>
          <a:graphicData uri="http://schemas.openxmlformats.org/presentationml/2006/ole">
            <mc:AlternateContent xmlns:mc="http://schemas.openxmlformats.org/markup-compatibility/2006">
              <mc:Choice xmlns:v="urn:schemas-microsoft-com:vml" Requires="v">
                <p:oleObj spid="_x0000_s9290" name="Picture" r:id="rId3" imgW="4495680" imgH="2633400" progId="Word.Picture.8">
                  <p:embed/>
                </p:oleObj>
              </mc:Choice>
              <mc:Fallback>
                <p:oleObj name="Picture" r:id="rId3" imgW="4495680" imgH="2633400" progId="Word.Picture.8">
                  <p:embed/>
                  <p:pic>
                    <p:nvPicPr>
                      <p:cNvPr id="0" name="Picture 18"/>
                      <p:cNvPicPr>
                        <a:picLocks noChangeAspect="1" noChangeArrowheads="1"/>
                      </p:cNvPicPr>
                      <p:nvPr/>
                    </p:nvPicPr>
                    <p:blipFill>
                      <a:blip r:embed="rId4"/>
                      <a:srcRect/>
                      <a:stretch>
                        <a:fillRect/>
                      </a:stretch>
                    </p:blipFill>
                    <p:spPr bwMode="auto">
                      <a:xfrm>
                        <a:off x="1752600" y="2517775"/>
                        <a:ext cx="65532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6"/>
          <p:cNvSpPr>
            <a:spLocks noGrp="1" noChangeArrowheads="1"/>
          </p:cNvSpPr>
          <p:nvPr>
            <p:ph type="title"/>
          </p:nvPr>
        </p:nvSpPr>
        <p:spPr/>
        <p:txBody>
          <a:bodyPr/>
          <a:lstStyle/>
          <a:p>
            <a:pPr eaLnBrk="1" hangingPunct="1"/>
            <a:r>
              <a:rPr lang="zh-CN" altLang="en-US" sz="2400" dirty="0">
                <a:solidFill>
                  <a:schemeClr val="tx1"/>
                </a:solidFill>
                <a:latin typeface="Times New Roman" pitchFamily="18" charset="0"/>
              </a:rPr>
              <a:t>(3) </a:t>
            </a:r>
            <a:r>
              <a:rPr lang="en-US" altLang="zh-CN" sz="2400" dirty="0">
                <a:solidFill>
                  <a:schemeClr val="tx1"/>
                </a:solidFill>
                <a:latin typeface="Times New Roman" pitchFamily="18" charset="0"/>
              </a:rPr>
              <a:t>if ROM is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 and RAM is built with </a:t>
            </a:r>
            <a:r>
              <a:rPr lang="zh-CN" altLang="en-US" sz="2400" dirty="0">
                <a:solidFill>
                  <a:schemeClr val="tx1"/>
                </a:solidFill>
                <a:latin typeface="Times New Roman" pitchFamily="18" charset="0"/>
              </a:rPr>
              <a:t>4</a:t>
            </a:r>
            <a:r>
              <a:rPr lang="en-US" altLang="zh-CN" sz="2400" dirty="0">
                <a:solidFill>
                  <a:schemeClr val="tx1"/>
                </a:solidFill>
                <a:latin typeface="Times New Roman" pitchFamily="18" charset="0"/>
              </a:rPr>
              <a:t>K×8 chips, try to draw the connection between the CPU and the memory.</a:t>
            </a:r>
            <a:endParaRPr lang="zh-CN" altLang="en-US" sz="2400" b="1" dirty="0">
              <a:solidFill>
                <a:schemeClr val="tx1"/>
              </a:solidFill>
              <a:latin typeface="Times New Roman" pitchFamily="18" charset="0"/>
            </a:endParaRPr>
          </a:p>
        </p:txBody>
      </p:sp>
      <p:sp>
        <p:nvSpPr>
          <p:cNvPr id="27652" name="Rectangle 1027"/>
          <p:cNvSpPr>
            <a:spLocks noGrp="1" noChangeArrowheads="1"/>
          </p:cNvSpPr>
          <p:nvPr>
            <p:ph type="body" idx="1"/>
          </p:nvPr>
        </p:nvSpPr>
        <p:spPr>
          <a:xfrm>
            <a:off x="539552" y="1700808"/>
            <a:ext cx="7772400" cy="381000"/>
          </a:xfrm>
        </p:spPr>
        <p:txBody>
          <a:bodyPr/>
          <a:lstStyle/>
          <a:p>
            <a:pPr eaLnBrk="1" hangingPunct="1">
              <a:buFontTx/>
              <a:buNone/>
            </a:pPr>
            <a:r>
              <a:rPr lang="en-US" altLang="zh-CN" sz="1800" b="1" dirty="0">
                <a:latin typeface="Times New Roman" pitchFamily="18" charset="0"/>
              </a:rPr>
              <a:t>Solution. </a:t>
            </a:r>
            <a:endParaRPr lang="zh-CN" altLang="en-US" sz="1800" b="1" dirty="0">
              <a:solidFill>
                <a:srgbClr val="000000"/>
              </a:solidFill>
              <a:latin typeface="Times New Roman" pitchFamily="18" charset="0"/>
            </a:endParaRPr>
          </a:p>
        </p:txBody>
      </p:sp>
      <p:graphicFrame>
        <p:nvGraphicFramePr>
          <p:cNvPr id="27650" name="Object 1029"/>
          <p:cNvGraphicFramePr>
            <a:graphicFrameLocks noChangeAspect="1"/>
          </p:cNvGraphicFramePr>
          <p:nvPr>
            <p:extLst>
              <p:ext uri="{D42A27DB-BD31-4B8C-83A1-F6EECF244321}">
                <p14:modId xmlns:p14="http://schemas.microsoft.com/office/powerpoint/2010/main" val="3821512774"/>
              </p:ext>
            </p:extLst>
          </p:nvPr>
        </p:nvGraphicFramePr>
        <p:xfrm>
          <a:off x="1828800" y="1896503"/>
          <a:ext cx="6775648" cy="4483660"/>
        </p:xfrm>
        <a:graphic>
          <a:graphicData uri="http://schemas.openxmlformats.org/presentationml/2006/ole">
            <mc:AlternateContent xmlns:mc="http://schemas.openxmlformats.org/markup-compatibility/2006">
              <mc:Choice xmlns:v="urn:schemas-microsoft-com:vml" Requires="v">
                <p:oleObj spid="_x0000_s10314" name="Picture" r:id="rId3" imgW="4876920" imgH="3227760" progId="Word.Picture.8">
                  <p:embed/>
                </p:oleObj>
              </mc:Choice>
              <mc:Fallback>
                <p:oleObj name="Picture" r:id="rId3" imgW="4876920" imgH="3227760" progId="Word.Picture.8">
                  <p:embed/>
                  <p:pic>
                    <p:nvPicPr>
                      <p:cNvPr id="0" name="Picture 18"/>
                      <p:cNvPicPr>
                        <a:picLocks noChangeAspect="1" noChangeArrowheads="1"/>
                      </p:cNvPicPr>
                      <p:nvPr/>
                    </p:nvPicPr>
                    <p:blipFill>
                      <a:blip r:embed="rId4"/>
                      <a:srcRect/>
                      <a:stretch>
                        <a:fillRect/>
                      </a:stretch>
                    </p:blipFill>
                    <p:spPr bwMode="auto">
                      <a:xfrm>
                        <a:off x="1828800" y="1896503"/>
                        <a:ext cx="6775648" cy="4483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026"/>
          <p:cNvSpPr>
            <a:spLocks noGrp="1" noChangeArrowheads="1"/>
          </p:cNvSpPr>
          <p:nvPr>
            <p:ph type="title"/>
          </p:nvPr>
        </p:nvSpPr>
        <p:spPr/>
        <p:txBody>
          <a:bodyPr/>
          <a:lstStyle/>
          <a:p>
            <a:pPr eaLnBrk="1" hangingPunct="1"/>
            <a:r>
              <a:rPr lang="zh-CN" altLang="en-US" sz="2400" dirty="0">
                <a:solidFill>
                  <a:schemeClr val="tx1"/>
                </a:solidFill>
                <a:latin typeface="Times New Roman" pitchFamily="18" charset="0"/>
              </a:rPr>
              <a:t>(4) </a:t>
            </a:r>
            <a:r>
              <a:rPr lang="en-US" altLang="zh-CN" sz="2400" dirty="0">
                <a:solidFill>
                  <a:schemeClr val="tx1"/>
                </a:solidFill>
                <a:latin typeface="Times New Roman" pitchFamily="18" charset="0"/>
              </a:rPr>
              <a:t>what if ROM</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is built with </a:t>
            </a:r>
            <a:r>
              <a:rPr lang="zh-CN" altLang="en-US" sz="2400" dirty="0">
                <a:solidFill>
                  <a:schemeClr val="tx1"/>
                </a:solidFill>
                <a:latin typeface="Times New Roman" pitchFamily="18" charset="0"/>
              </a:rPr>
              <a:t>16</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 and RAM is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a:t>
            </a:r>
            <a:endParaRPr lang="zh-CN" altLang="en-US" sz="2400" b="1" dirty="0">
              <a:solidFill>
                <a:schemeClr val="tx1"/>
              </a:solidFill>
              <a:latin typeface="Times New Roman" pitchFamily="18" charset="0"/>
            </a:endParaRPr>
          </a:p>
        </p:txBody>
      </p:sp>
      <p:sp>
        <p:nvSpPr>
          <p:cNvPr id="28676" name="Rectangle 1027"/>
          <p:cNvSpPr>
            <a:spLocks noGrp="1" noChangeArrowheads="1"/>
          </p:cNvSpPr>
          <p:nvPr>
            <p:ph type="body" idx="1"/>
          </p:nvPr>
        </p:nvSpPr>
        <p:spPr>
          <a:xfrm>
            <a:off x="467544" y="1628800"/>
            <a:ext cx="5216624" cy="685800"/>
          </a:xfrm>
        </p:spPr>
        <p:txBody>
          <a:bodyPr/>
          <a:lstStyle/>
          <a:p>
            <a:pPr eaLnBrk="1" hangingPunct="1">
              <a:buFontTx/>
              <a:buNone/>
            </a:pPr>
            <a:r>
              <a:rPr lang="en-US" altLang="zh-CN" sz="1800" b="1" dirty="0">
                <a:latin typeface="Times New Roman" pitchFamily="18" charset="0"/>
              </a:rPr>
              <a:t>Solution. </a:t>
            </a:r>
            <a:endParaRPr lang="zh-CN" altLang="en-US" sz="1800" b="1" dirty="0">
              <a:solidFill>
                <a:srgbClr val="000000"/>
              </a:solidFill>
              <a:latin typeface="Times New Roman" pitchFamily="18" charset="0"/>
            </a:endParaRPr>
          </a:p>
        </p:txBody>
      </p:sp>
      <p:graphicFrame>
        <p:nvGraphicFramePr>
          <p:cNvPr id="28674" name="Object 1030"/>
          <p:cNvGraphicFramePr>
            <a:graphicFrameLocks noChangeAspect="1"/>
          </p:cNvGraphicFramePr>
          <p:nvPr>
            <p:extLst>
              <p:ext uri="{D42A27DB-BD31-4B8C-83A1-F6EECF244321}">
                <p14:modId xmlns:p14="http://schemas.microsoft.com/office/powerpoint/2010/main" val="831660537"/>
              </p:ext>
            </p:extLst>
          </p:nvPr>
        </p:nvGraphicFramePr>
        <p:xfrm>
          <a:off x="2362200" y="1897063"/>
          <a:ext cx="5867400" cy="4075112"/>
        </p:xfrm>
        <a:graphic>
          <a:graphicData uri="http://schemas.openxmlformats.org/presentationml/2006/ole">
            <mc:AlternateContent xmlns:mc="http://schemas.openxmlformats.org/markup-compatibility/2006">
              <mc:Choice xmlns:v="urn:schemas-microsoft-com:vml" Requires="v">
                <p:oleObj spid="_x0000_s11336" name="Picture" r:id="rId3" imgW="4267080" imgH="2964240" progId="Word.Picture.8">
                  <p:embed/>
                </p:oleObj>
              </mc:Choice>
              <mc:Fallback>
                <p:oleObj name="Picture" r:id="rId3" imgW="4267080" imgH="2964240" progId="Word.Picture.8">
                  <p:embed/>
                  <p:pic>
                    <p:nvPicPr>
                      <p:cNvPr id="0" name="Picture 16"/>
                      <p:cNvPicPr>
                        <a:picLocks noChangeAspect="1" noChangeArrowheads="1"/>
                      </p:cNvPicPr>
                      <p:nvPr/>
                    </p:nvPicPr>
                    <p:blipFill>
                      <a:blip r:embed="rId4"/>
                      <a:srcRect/>
                      <a:stretch>
                        <a:fillRect/>
                      </a:stretch>
                    </p:blipFill>
                    <p:spPr bwMode="auto">
                      <a:xfrm>
                        <a:off x="2362200" y="1897063"/>
                        <a:ext cx="5867400"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51520" y="1340768"/>
            <a:ext cx="8496944"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29699" name="Rectangle 2"/>
          <p:cNvSpPr>
            <a:spLocks noGrp="1" noChangeArrowheads="1"/>
          </p:cNvSpPr>
          <p:nvPr>
            <p:ph type="title"/>
          </p:nvPr>
        </p:nvSpPr>
        <p:spPr>
          <a:xfrm>
            <a:off x="261864" y="908720"/>
            <a:ext cx="8640960" cy="1656184"/>
          </a:xfrm>
        </p:spPr>
        <p:txBody>
          <a:bodyPr>
            <a:normAutofit fontScale="90000"/>
          </a:bodyPr>
          <a:lstStyle/>
          <a:p>
            <a:pPr eaLnBrk="1" hangingPunct="1"/>
            <a:r>
              <a:rPr lang="en-US" altLang="zh-CN" sz="2400" b="1" dirty="0">
                <a:solidFill>
                  <a:schemeClr val="tx1"/>
                </a:solidFill>
                <a:latin typeface="Times New Roman" pitchFamily="18" charset="0"/>
              </a:rPr>
              <a:t>Example 2. </a:t>
            </a:r>
            <a:r>
              <a:rPr lang="en-US" altLang="zh-CN" sz="2400" dirty="0">
                <a:solidFill>
                  <a:schemeClr val="tx1"/>
                </a:solidFill>
                <a:latin typeface="Times New Roman" pitchFamily="18" charset="0"/>
              </a:rPr>
              <a:t>Assume one computer system needs </a:t>
            </a:r>
            <a:r>
              <a:rPr lang="zh-CN" altLang="en-US" sz="2400" dirty="0">
                <a:solidFill>
                  <a:schemeClr val="tx1"/>
                </a:solidFill>
                <a:latin typeface="Times New Roman" pitchFamily="18" charset="0"/>
              </a:rPr>
              <a:t>512 </a:t>
            </a:r>
            <a:r>
              <a:rPr lang="en-US" altLang="zh-CN" sz="2400" dirty="0">
                <a:solidFill>
                  <a:schemeClr val="tx1"/>
                </a:solidFill>
                <a:latin typeface="Times New Roman" pitchFamily="18" charset="0"/>
              </a:rPr>
              <a:t>byte RAM and </a:t>
            </a:r>
            <a:r>
              <a:rPr lang="zh-CN" altLang="en-US" sz="2400" dirty="0">
                <a:solidFill>
                  <a:schemeClr val="tx1"/>
                </a:solidFill>
                <a:latin typeface="Times New Roman" pitchFamily="18" charset="0"/>
              </a:rPr>
              <a:t>512 </a:t>
            </a:r>
            <a:r>
              <a:rPr lang="en-US" altLang="zh-CN" sz="2400" dirty="0">
                <a:solidFill>
                  <a:schemeClr val="tx1"/>
                </a:solidFill>
                <a:latin typeface="Times New Roman" pitchFamily="18" charset="0"/>
              </a:rPr>
              <a:t>byte ROM. If RAM is built with </a:t>
            </a:r>
            <a:r>
              <a:rPr lang="zh-CN" altLang="en-US" sz="2400" dirty="0">
                <a:solidFill>
                  <a:schemeClr val="tx1"/>
                </a:solidFill>
                <a:latin typeface="Times New Roman" pitchFamily="18" charset="0"/>
              </a:rPr>
              <a:t>128×8 </a:t>
            </a:r>
            <a:r>
              <a:rPr lang="en-US" altLang="zh-CN" sz="2400" dirty="0">
                <a:solidFill>
                  <a:schemeClr val="tx1"/>
                </a:solidFill>
                <a:latin typeface="Times New Roman" pitchFamily="18" charset="0"/>
              </a:rPr>
              <a:t>memory chips and ROM is built with </a:t>
            </a:r>
            <a:r>
              <a:rPr lang="zh-CN" altLang="en-US" sz="2400" dirty="0">
                <a:solidFill>
                  <a:schemeClr val="tx1"/>
                </a:solidFill>
                <a:latin typeface="Times New Roman" pitchFamily="18" charset="0"/>
              </a:rPr>
              <a:t>512×8 </a:t>
            </a:r>
            <a:r>
              <a:rPr lang="en-US" altLang="zh-CN" sz="2400" dirty="0">
                <a:solidFill>
                  <a:schemeClr val="tx1"/>
                </a:solidFill>
                <a:latin typeface="Times New Roman" pitchFamily="18" charset="0"/>
              </a:rPr>
              <a:t>memory chips, please specify the address range of each memory chip. Given that RAM chips need CS~</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and WE~ control signals, ROM chips need only CS~ control signal, and the CPU has 16 address pins (A15~A0), 8 data pins (D7~D0) and R/W~ and MREQ~ control signals, draw the connection between the CPU and the memory.</a:t>
            </a:r>
            <a:endParaRPr lang="zh-CN" altLang="en-US" sz="2400" dirty="0">
              <a:solidFill>
                <a:schemeClr val="tx1"/>
              </a:solidFill>
              <a:latin typeface="Times New Roman" pitchFamily="18" charset="0"/>
            </a:endParaRPr>
          </a:p>
        </p:txBody>
      </p:sp>
      <p:sp>
        <p:nvSpPr>
          <p:cNvPr id="29700" name="Rectangle 3"/>
          <p:cNvSpPr>
            <a:spLocks noGrp="1" noChangeArrowheads="1"/>
          </p:cNvSpPr>
          <p:nvPr>
            <p:ph type="body" idx="1"/>
          </p:nvPr>
        </p:nvSpPr>
        <p:spPr>
          <a:xfrm>
            <a:off x="269111" y="2815704"/>
            <a:ext cx="7772400" cy="2954784"/>
          </a:xfrm>
        </p:spPr>
        <p:txBody>
          <a:bodyPr/>
          <a:lstStyle/>
          <a:p>
            <a:pPr eaLnBrk="1" hangingPunct="1">
              <a:buFontTx/>
              <a:buNone/>
            </a:pPr>
            <a:r>
              <a:rPr lang="en-US" altLang="zh-CN" sz="2000" b="1" dirty="0">
                <a:latin typeface="Times New Roman" pitchFamily="18" charset="0"/>
              </a:rPr>
              <a:t>Solution. </a:t>
            </a:r>
            <a:r>
              <a:rPr lang="en-US" altLang="zh-CN" sz="2000" dirty="0">
                <a:latin typeface="Times New Roman" pitchFamily="18" charset="0"/>
              </a:rPr>
              <a:t>The address range of each memory chip</a:t>
            </a:r>
            <a:r>
              <a:rPr lang="zh-CN" altLang="en-US" sz="2000" dirty="0">
                <a:latin typeface="Times New Roman" pitchFamily="18" charset="0"/>
              </a:rPr>
              <a:t>：</a:t>
            </a:r>
            <a:endParaRPr lang="zh-CN" altLang="en-US" dirty="0"/>
          </a:p>
        </p:txBody>
      </p:sp>
      <p:graphicFrame>
        <p:nvGraphicFramePr>
          <p:cNvPr id="251908" name="Object 4"/>
          <p:cNvGraphicFramePr>
            <a:graphicFrameLocks noChangeAspect="1"/>
          </p:cNvGraphicFramePr>
          <p:nvPr>
            <p:extLst>
              <p:ext uri="{D42A27DB-BD31-4B8C-83A1-F6EECF244321}">
                <p14:modId xmlns:p14="http://schemas.microsoft.com/office/powerpoint/2010/main" val="1014907957"/>
              </p:ext>
            </p:extLst>
          </p:nvPr>
        </p:nvGraphicFramePr>
        <p:xfrm>
          <a:off x="276225" y="3494088"/>
          <a:ext cx="8229600" cy="2443162"/>
        </p:xfrm>
        <a:graphic>
          <a:graphicData uri="http://schemas.openxmlformats.org/presentationml/2006/ole">
            <mc:AlternateContent xmlns:mc="http://schemas.openxmlformats.org/markup-compatibility/2006">
              <mc:Choice xmlns:v="urn:schemas-microsoft-com:vml" Requires="v">
                <p:oleObj spid="_x0000_s12360" name="Document" r:id="rId3" imgW="5527587" imgH="1645957" progId="Word.Document.8">
                  <p:embed/>
                </p:oleObj>
              </mc:Choice>
              <mc:Fallback>
                <p:oleObj name="Document" r:id="rId3" imgW="5527587" imgH="1645957" progId="Word.Document.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3494088"/>
                        <a:ext cx="82296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683568" y="1838708"/>
            <a:ext cx="7772400" cy="1734308"/>
          </a:xfrm>
        </p:spPr>
        <p:txBody>
          <a:bodyPr/>
          <a:lstStyle/>
          <a:p>
            <a:pPr eaLnBrk="1" hangingPunct="1">
              <a:lnSpc>
                <a:spcPct val="90000"/>
              </a:lnSpc>
              <a:buNone/>
            </a:pPr>
            <a:r>
              <a:rPr lang="en-US" altLang="zh-CN" sz="2000" b="1" dirty="0">
                <a:latin typeface="Times New Roman" pitchFamily="18" charset="0"/>
              </a:rPr>
              <a:t>     As the total volume of the memory is 1K, we need 10 address lines. RAM chips need 7 address lines and ROM chips need 9 address lines.</a:t>
            </a:r>
            <a:endParaRPr lang="zh-CN" altLang="en-US" sz="2000" b="1" dirty="0">
              <a:latin typeface="Times New Roman" pitchFamily="18" charset="0"/>
            </a:endParaRPr>
          </a:p>
        </p:txBody>
      </p:sp>
      <p:grpSp>
        <p:nvGrpSpPr>
          <p:cNvPr id="81" name="组合 80"/>
          <p:cNvGrpSpPr/>
          <p:nvPr/>
        </p:nvGrpSpPr>
        <p:grpSpPr>
          <a:xfrm>
            <a:off x="1043608" y="2996952"/>
            <a:ext cx="6660084" cy="3456384"/>
            <a:chOff x="864244" y="2780555"/>
            <a:chExt cx="7596188" cy="3960813"/>
          </a:xfrm>
        </p:grpSpPr>
        <p:sp>
          <p:nvSpPr>
            <p:cNvPr id="63491" name="Text Box 5"/>
            <p:cNvSpPr txBox="1">
              <a:spLocks noChangeArrowheads="1"/>
            </p:cNvSpPr>
            <p:nvPr/>
          </p:nvSpPr>
          <p:spPr bwMode="auto">
            <a:xfrm>
              <a:off x="2880369" y="2996455"/>
              <a:ext cx="1800225"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63492" name="Rectangle 6"/>
            <p:cNvSpPr>
              <a:spLocks noChangeArrowheads="1"/>
            </p:cNvSpPr>
            <p:nvPr/>
          </p:nvSpPr>
          <p:spPr bwMode="auto">
            <a:xfrm>
              <a:off x="864244" y="2780555"/>
              <a:ext cx="1368425" cy="396081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3493" name="Text Box 7"/>
            <p:cNvSpPr txBox="1">
              <a:spLocks noChangeArrowheads="1"/>
            </p:cNvSpPr>
            <p:nvPr/>
          </p:nvSpPr>
          <p:spPr bwMode="auto">
            <a:xfrm>
              <a:off x="1151582" y="4868118"/>
              <a:ext cx="1223962" cy="457200"/>
            </a:xfrm>
            <a:prstGeom prst="rect">
              <a:avLst/>
            </a:prstGeom>
            <a:noFill/>
            <a:ln w="9525">
              <a:noFill/>
              <a:miter lim="800000"/>
              <a:headEnd/>
              <a:tailEnd/>
            </a:ln>
          </p:spPr>
          <p:txBody>
            <a:bodyPr>
              <a:spAutoFit/>
            </a:bodyPr>
            <a:lstStyle/>
            <a:p>
              <a:pPr>
                <a:spcBef>
                  <a:spcPct val="50000"/>
                </a:spcBef>
              </a:pPr>
              <a:r>
                <a:rPr lang="en-US" altLang="zh-CN"/>
                <a:t>CPU</a:t>
              </a:r>
            </a:p>
          </p:txBody>
        </p:sp>
        <p:sp>
          <p:nvSpPr>
            <p:cNvPr id="63494" name="Text Box 8"/>
            <p:cNvSpPr txBox="1">
              <a:spLocks noChangeArrowheads="1"/>
            </p:cNvSpPr>
            <p:nvPr/>
          </p:nvSpPr>
          <p:spPr bwMode="auto">
            <a:xfrm>
              <a:off x="1276249" y="2838769"/>
              <a:ext cx="1024505" cy="387963"/>
            </a:xfrm>
            <a:prstGeom prst="rect">
              <a:avLst/>
            </a:prstGeom>
            <a:noFill/>
            <a:ln w="9525">
              <a:noFill/>
              <a:miter lim="800000"/>
              <a:headEnd/>
              <a:tailEnd/>
            </a:ln>
          </p:spPr>
          <p:txBody>
            <a:bodyPr wrap="square">
              <a:spAutoFit/>
            </a:bodyPr>
            <a:lstStyle/>
            <a:p>
              <a:pPr>
                <a:spcBef>
                  <a:spcPct val="50000"/>
                </a:spcBef>
              </a:pPr>
              <a:r>
                <a:rPr lang="en-US" altLang="zh-CN" sz="1600" dirty="0"/>
                <a:t>MREQ</a:t>
              </a:r>
            </a:p>
          </p:txBody>
        </p:sp>
        <p:sp>
          <p:nvSpPr>
            <p:cNvPr id="63495" name="Text Box 9"/>
            <p:cNvSpPr txBox="1">
              <a:spLocks noChangeArrowheads="1"/>
            </p:cNvSpPr>
            <p:nvPr/>
          </p:nvSpPr>
          <p:spPr bwMode="auto">
            <a:xfrm>
              <a:off x="1339112" y="3788618"/>
              <a:ext cx="1223962" cy="336550"/>
            </a:xfrm>
            <a:prstGeom prst="rect">
              <a:avLst/>
            </a:prstGeom>
            <a:noFill/>
            <a:ln w="9525">
              <a:noFill/>
              <a:miter lim="800000"/>
              <a:headEnd/>
              <a:tailEnd/>
            </a:ln>
          </p:spPr>
          <p:txBody>
            <a:bodyPr>
              <a:spAutoFit/>
            </a:bodyPr>
            <a:lstStyle/>
            <a:p>
              <a:pPr>
                <a:spcBef>
                  <a:spcPct val="50000"/>
                </a:spcBef>
              </a:pPr>
              <a:r>
                <a:rPr lang="en-US" altLang="zh-CN" sz="1600" dirty="0"/>
                <a:t>A</a:t>
              </a:r>
              <a:r>
                <a:rPr lang="en-US" altLang="zh-CN" sz="1600" baseline="-25000" dirty="0"/>
                <a:t>15</a:t>
              </a:r>
              <a:r>
                <a:rPr lang="en-US" altLang="zh-CN" sz="1600" dirty="0"/>
                <a:t>~A</a:t>
              </a:r>
              <a:r>
                <a:rPr lang="en-US" altLang="zh-CN" sz="1600" baseline="-25000" dirty="0"/>
                <a:t>0</a:t>
              </a:r>
            </a:p>
          </p:txBody>
        </p:sp>
        <p:sp>
          <p:nvSpPr>
            <p:cNvPr id="63496" name="Text Box 10"/>
            <p:cNvSpPr txBox="1">
              <a:spLocks noChangeArrowheads="1"/>
            </p:cNvSpPr>
            <p:nvPr/>
          </p:nvSpPr>
          <p:spPr bwMode="auto">
            <a:xfrm>
              <a:off x="1440507" y="4147392"/>
              <a:ext cx="1223962" cy="387963"/>
            </a:xfrm>
            <a:prstGeom prst="rect">
              <a:avLst/>
            </a:prstGeom>
            <a:noFill/>
            <a:ln w="9525">
              <a:noFill/>
              <a:miter lim="800000"/>
              <a:headEnd/>
              <a:tailEnd/>
            </a:ln>
          </p:spPr>
          <p:txBody>
            <a:bodyPr>
              <a:spAutoFit/>
            </a:bodyPr>
            <a:lstStyle/>
            <a:p>
              <a:pPr>
                <a:spcBef>
                  <a:spcPct val="50000"/>
                </a:spcBef>
              </a:pPr>
              <a:r>
                <a:rPr lang="en-US" altLang="zh-CN" sz="1600" dirty="0"/>
                <a:t>R/W</a:t>
              </a:r>
            </a:p>
          </p:txBody>
        </p:sp>
        <p:sp>
          <p:nvSpPr>
            <p:cNvPr id="63497" name="Text Box 11"/>
            <p:cNvSpPr txBox="1">
              <a:spLocks noChangeArrowheads="1"/>
            </p:cNvSpPr>
            <p:nvPr/>
          </p:nvSpPr>
          <p:spPr bwMode="auto">
            <a:xfrm>
              <a:off x="1397335" y="6328783"/>
              <a:ext cx="935038" cy="336550"/>
            </a:xfrm>
            <a:prstGeom prst="rect">
              <a:avLst/>
            </a:prstGeom>
            <a:noFill/>
            <a:ln w="9525">
              <a:noFill/>
              <a:miter lim="800000"/>
              <a:headEnd/>
              <a:tailEnd/>
            </a:ln>
          </p:spPr>
          <p:txBody>
            <a:bodyPr>
              <a:spAutoFit/>
            </a:bodyPr>
            <a:lstStyle/>
            <a:p>
              <a:pPr>
                <a:spcBef>
                  <a:spcPct val="50000"/>
                </a:spcBef>
              </a:pPr>
              <a:r>
                <a:rPr lang="en-US" altLang="zh-CN" sz="1600" dirty="0"/>
                <a:t>D</a:t>
              </a:r>
              <a:r>
                <a:rPr lang="en-US" altLang="zh-CN" sz="1600" baseline="-25000" dirty="0"/>
                <a:t>7</a:t>
              </a:r>
              <a:r>
                <a:rPr lang="en-US" altLang="zh-CN" sz="1600" dirty="0"/>
                <a:t>~D</a:t>
              </a:r>
              <a:r>
                <a:rPr lang="en-US" altLang="zh-CN" sz="1600" baseline="-25000" dirty="0"/>
                <a:t>0</a:t>
              </a:r>
            </a:p>
          </p:txBody>
        </p:sp>
        <p:grpSp>
          <p:nvGrpSpPr>
            <p:cNvPr id="2" name="Group 12"/>
            <p:cNvGrpSpPr>
              <a:grpSpLocks/>
            </p:cNvGrpSpPr>
            <p:nvPr/>
          </p:nvGrpSpPr>
          <p:grpSpPr bwMode="auto">
            <a:xfrm>
              <a:off x="2456136" y="4868118"/>
              <a:ext cx="1117755" cy="1330325"/>
              <a:chOff x="2743" y="2659"/>
              <a:chExt cx="805" cy="1118"/>
            </a:xfrm>
          </p:grpSpPr>
          <p:sp>
            <p:nvSpPr>
              <p:cNvPr id="63565" name="Rectangle 13"/>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66" name="Text Box 14"/>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128x8</a:t>
                </a:r>
              </a:p>
            </p:txBody>
          </p:sp>
          <p:sp>
            <p:nvSpPr>
              <p:cNvPr id="63567" name="Text Box 15"/>
              <p:cNvSpPr txBox="1">
                <a:spLocks noChangeArrowheads="1"/>
              </p:cNvSpPr>
              <p:nvPr/>
            </p:nvSpPr>
            <p:spPr bwMode="auto">
              <a:xfrm>
                <a:off x="2743" y="2659"/>
                <a:ext cx="805"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68" name="Text Box 16"/>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sp>
          <p:nvSpPr>
            <p:cNvPr id="63499" name="Line 17"/>
            <p:cNvSpPr>
              <a:spLocks noChangeShapeType="1"/>
            </p:cNvSpPr>
            <p:nvPr/>
          </p:nvSpPr>
          <p:spPr bwMode="auto">
            <a:xfrm>
              <a:off x="2232669" y="4363293"/>
              <a:ext cx="3960813" cy="0"/>
            </a:xfrm>
            <a:prstGeom prst="line">
              <a:avLst/>
            </a:prstGeom>
            <a:noFill/>
            <a:ln w="9525">
              <a:solidFill>
                <a:schemeClr val="tx1"/>
              </a:solidFill>
              <a:round/>
              <a:headEnd/>
              <a:tailEnd/>
            </a:ln>
          </p:spPr>
          <p:txBody>
            <a:bodyPr/>
            <a:lstStyle/>
            <a:p>
              <a:endParaRPr lang="en-US"/>
            </a:p>
          </p:txBody>
        </p:sp>
        <p:sp>
          <p:nvSpPr>
            <p:cNvPr id="63500" name="Line 18"/>
            <p:cNvSpPr>
              <a:spLocks noChangeShapeType="1"/>
            </p:cNvSpPr>
            <p:nvPr/>
          </p:nvSpPr>
          <p:spPr bwMode="auto">
            <a:xfrm flipV="1">
              <a:off x="2735907" y="4363293"/>
              <a:ext cx="0" cy="504825"/>
            </a:xfrm>
            <a:prstGeom prst="line">
              <a:avLst/>
            </a:prstGeom>
            <a:noFill/>
            <a:ln w="9525">
              <a:solidFill>
                <a:schemeClr val="tx1"/>
              </a:solidFill>
              <a:round/>
              <a:headEnd/>
              <a:tailEnd/>
            </a:ln>
          </p:spPr>
          <p:txBody>
            <a:bodyPr/>
            <a:lstStyle/>
            <a:p>
              <a:endParaRPr lang="en-US"/>
            </a:p>
          </p:txBody>
        </p:sp>
        <p:sp>
          <p:nvSpPr>
            <p:cNvPr id="63501" name="Line 19"/>
            <p:cNvSpPr>
              <a:spLocks noChangeShapeType="1"/>
            </p:cNvSpPr>
            <p:nvPr/>
          </p:nvSpPr>
          <p:spPr bwMode="auto">
            <a:xfrm flipV="1">
              <a:off x="3888432" y="4363293"/>
              <a:ext cx="0" cy="504825"/>
            </a:xfrm>
            <a:prstGeom prst="line">
              <a:avLst/>
            </a:prstGeom>
            <a:noFill/>
            <a:ln w="9525">
              <a:solidFill>
                <a:schemeClr val="tx1"/>
              </a:solidFill>
              <a:round/>
              <a:headEnd/>
              <a:tailEnd/>
            </a:ln>
          </p:spPr>
          <p:txBody>
            <a:bodyPr/>
            <a:lstStyle/>
            <a:p>
              <a:endParaRPr lang="en-US"/>
            </a:p>
          </p:txBody>
        </p:sp>
        <p:sp>
          <p:nvSpPr>
            <p:cNvPr id="63502" name="Line 20"/>
            <p:cNvSpPr>
              <a:spLocks noChangeShapeType="1"/>
            </p:cNvSpPr>
            <p:nvPr/>
          </p:nvSpPr>
          <p:spPr bwMode="auto">
            <a:xfrm flipV="1">
              <a:off x="5040957" y="4363293"/>
              <a:ext cx="0" cy="504825"/>
            </a:xfrm>
            <a:prstGeom prst="line">
              <a:avLst/>
            </a:prstGeom>
            <a:noFill/>
            <a:ln w="9525">
              <a:solidFill>
                <a:schemeClr val="tx1"/>
              </a:solidFill>
              <a:round/>
              <a:headEnd/>
              <a:tailEnd/>
            </a:ln>
          </p:spPr>
          <p:txBody>
            <a:bodyPr/>
            <a:lstStyle/>
            <a:p>
              <a:endParaRPr lang="en-US"/>
            </a:p>
          </p:txBody>
        </p:sp>
        <p:sp>
          <p:nvSpPr>
            <p:cNvPr id="63503" name="Line 21"/>
            <p:cNvSpPr>
              <a:spLocks noChangeShapeType="1"/>
            </p:cNvSpPr>
            <p:nvPr/>
          </p:nvSpPr>
          <p:spPr bwMode="auto">
            <a:xfrm flipV="1">
              <a:off x="6193482" y="4363293"/>
              <a:ext cx="0" cy="504825"/>
            </a:xfrm>
            <a:prstGeom prst="line">
              <a:avLst/>
            </a:prstGeom>
            <a:noFill/>
            <a:ln w="9525">
              <a:solidFill>
                <a:schemeClr val="tx1"/>
              </a:solidFill>
              <a:round/>
              <a:headEnd/>
              <a:tailEnd/>
            </a:ln>
          </p:spPr>
          <p:txBody>
            <a:bodyPr/>
            <a:lstStyle/>
            <a:p>
              <a:endParaRPr lang="en-US"/>
            </a:p>
          </p:txBody>
        </p:sp>
        <p:grpSp>
          <p:nvGrpSpPr>
            <p:cNvPr id="3" name="Group 22"/>
            <p:cNvGrpSpPr>
              <a:grpSpLocks/>
            </p:cNvGrpSpPr>
            <p:nvPr/>
          </p:nvGrpSpPr>
          <p:grpSpPr bwMode="auto">
            <a:xfrm>
              <a:off x="3605884" y="4868118"/>
              <a:ext cx="1117755" cy="1330325"/>
              <a:chOff x="2741" y="2659"/>
              <a:chExt cx="805" cy="1118"/>
            </a:xfrm>
          </p:grpSpPr>
          <p:sp>
            <p:nvSpPr>
              <p:cNvPr id="63561" name="Rectangle 23"/>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62" name="Text Box 24"/>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128x8</a:t>
                </a:r>
              </a:p>
            </p:txBody>
          </p:sp>
          <p:sp>
            <p:nvSpPr>
              <p:cNvPr id="63563" name="Text Box 25"/>
              <p:cNvSpPr txBox="1">
                <a:spLocks noChangeArrowheads="1"/>
              </p:cNvSpPr>
              <p:nvPr/>
            </p:nvSpPr>
            <p:spPr bwMode="auto">
              <a:xfrm>
                <a:off x="2741" y="2659"/>
                <a:ext cx="805"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64" name="Text Box 26"/>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grpSp>
          <p:nvGrpSpPr>
            <p:cNvPr id="4" name="Group 27"/>
            <p:cNvGrpSpPr>
              <a:grpSpLocks/>
            </p:cNvGrpSpPr>
            <p:nvPr/>
          </p:nvGrpSpPr>
          <p:grpSpPr bwMode="auto">
            <a:xfrm>
              <a:off x="4757020" y="4868118"/>
              <a:ext cx="1117755" cy="1330325"/>
              <a:chOff x="2740" y="2659"/>
              <a:chExt cx="805" cy="1118"/>
            </a:xfrm>
          </p:grpSpPr>
          <p:sp>
            <p:nvSpPr>
              <p:cNvPr id="63557" name="Rectangle 28"/>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58" name="Text Box 29"/>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dirty="0"/>
                  <a:t>128x8</a:t>
                </a:r>
              </a:p>
            </p:txBody>
          </p:sp>
          <p:sp>
            <p:nvSpPr>
              <p:cNvPr id="63559" name="Text Box 30"/>
              <p:cNvSpPr txBox="1">
                <a:spLocks noChangeArrowheads="1"/>
              </p:cNvSpPr>
              <p:nvPr/>
            </p:nvSpPr>
            <p:spPr bwMode="auto">
              <a:xfrm>
                <a:off x="2740" y="2659"/>
                <a:ext cx="805"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60" name="Text Box 31"/>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grpSp>
          <p:nvGrpSpPr>
            <p:cNvPr id="5" name="Group 32"/>
            <p:cNvGrpSpPr>
              <a:grpSpLocks/>
            </p:cNvGrpSpPr>
            <p:nvPr/>
          </p:nvGrpSpPr>
          <p:grpSpPr bwMode="auto">
            <a:xfrm>
              <a:off x="5907956" y="4868118"/>
              <a:ext cx="1116367" cy="1330325"/>
              <a:chOff x="2740" y="2659"/>
              <a:chExt cx="804" cy="1118"/>
            </a:xfrm>
          </p:grpSpPr>
          <p:sp>
            <p:nvSpPr>
              <p:cNvPr id="63553" name="Rectangle 33"/>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54" name="Text Box 34"/>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128x8</a:t>
                </a:r>
              </a:p>
            </p:txBody>
          </p:sp>
          <p:sp>
            <p:nvSpPr>
              <p:cNvPr id="63555" name="Text Box 35"/>
              <p:cNvSpPr txBox="1">
                <a:spLocks noChangeArrowheads="1"/>
              </p:cNvSpPr>
              <p:nvPr/>
            </p:nvSpPr>
            <p:spPr bwMode="auto">
              <a:xfrm>
                <a:off x="2740" y="2659"/>
                <a:ext cx="804"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56" name="Text Box 36"/>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grpSp>
          <p:nvGrpSpPr>
            <p:cNvPr id="6" name="Group 37"/>
            <p:cNvGrpSpPr>
              <a:grpSpLocks/>
            </p:cNvGrpSpPr>
            <p:nvPr/>
          </p:nvGrpSpPr>
          <p:grpSpPr bwMode="auto">
            <a:xfrm>
              <a:off x="7272982" y="4868118"/>
              <a:ext cx="1008062" cy="1330325"/>
              <a:chOff x="2789" y="2659"/>
              <a:chExt cx="726" cy="1118"/>
            </a:xfrm>
          </p:grpSpPr>
          <p:sp>
            <p:nvSpPr>
              <p:cNvPr id="63549" name="Rectangle 38"/>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50" name="Text Box 39"/>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512x8</a:t>
                </a:r>
              </a:p>
            </p:txBody>
          </p:sp>
          <p:sp>
            <p:nvSpPr>
              <p:cNvPr id="63551" name="Text Box 40"/>
              <p:cNvSpPr txBox="1">
                <a:spLocks noChangeArrowheads="1"/>
              </p:cNvSpPr>
              <p:nvPr/>
            </p:nvSpPr>
            <p:spPr bwMode="auto">
              <a:xfrm>
                <a:off x="2789" y="2659"/>
                <a:ext cx="726" cy="256"/>
              </a:xfrm>
              <a:prstGeom prst="rect">
                <a:avLst/>
              </a:prstGeom>
              <a:noFill/>
              <a:ln w="9525">
                <a:noFill/>
                <a:miter lim="800000"/>
                <a:headEnd/>
                <a:tailEnd/>
              </a:ln>
            </p:spPr>
            <p:txBody>
              <a:bodyPr>
                <a:spAutoFit/>
              </a:bodyPr>
              <a:lstStyle/>
              <a:p>
                <a:pPr algn="ctr">
                  <a:spcBef>
                    <a:spcPct val="50000"/>
                  </a:spcBef>
                </a:pPr>
                <a:r>
                  <a:rPr lang="en-US" altLang="zh-CN" sz="1400"/>
                  <a:t>A    CS</a:t>
                </a:r>
              </a:p>
            </p:txBody>
          </p:sp>
          <p:sp>
            <p:nvSpPr>
              <p:cNvPr id="63552" name="Text Box 41"/>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sp>
          <p:nvSpPr>
            <p:cNvPr id="63508" name="Line 42"/>
            <p:cNvSpPr>
              <a:spLocks noChangeShapeType="1"/>
            </p:cNvSpPr>
            <p:nvPr/>
          </p:nvSpPr>
          <p:spPr bwMode="auto">
            <a:xfrm>
              <a:off x="3024832" y="4004518"/>
              <a:ext cx="0" cy="863600"/>
            </a:xfrm>
            <a:prstGeom prst="line">
              <a:avLst/>
            </a:prstGeom>
            <a:noFill/>
            <a:ln w="38100">
              <a:solidFill>
                <a:schemeClr val="tx1"/>
              </a:solidFill>
              <a:round/>
              <a:headEnd/>
              <a:tailEnd type="triangle" w="med" len="med"/>
            </a:ln>
          </p:spPr>
          <p:txBody>
            <a:bodyPr/>
            <a:lstStyle/>
            <a:p>
              <a:endParaRPr lang="en-US"/>
            </a:p>
          </p:txBody>
        </p:sp>
        <p:sp>
          <p:nvSpPr>
            <p:cNvPr id="63509" name="Line 43"/>
            <p:cNvSpPr>
              <a:spLocks noChangeShapeType="1"/>
            </p:cNvSpPr>
            <p:nvPr/>
          </p:nvSpPr>
          <p:spPr bwMode="auto">
            <a:xfrm>
              <a:off x="4175769" y="4004518"/>
              <a:ext cx="0" cy="863600"/>
            </a:xfrm>
            <a:prstGeom prst="line">
              <a:avLst/>
            </a:prstGeom>
            <a:noFill/>
            <a:ln w="38100">
              <a:solidFill>
                <a:schemeClr val="tx1"/>
              </a:solidFill>
              <a:round/>
              <a:headEnd/>
              <a:tailEnd type="triangle" w="med" len="med"/>
            </a:ln>
          </p:spPr>
          <p:txBody>
            <a:bodyPr/>
            <a:lstStyle/>
            <a:p>
              <a:endParaRPr lang="en-US"/>
            </a:p>
          </p:txBody>
        </p:sp>
        <p:sp>
          <p:nvSpPr>
            <p:cNvPr id="63510" name="Line 44"/>
            <p:cNvSpPr>
              <a:spLocks noChangeShapeType="1"/>
            </p:cNvSpPr>
            <p:nvPr/>
          </p:nvSpPr>
          <p:spPr bwMode="auto">
            <a:xfrm>
              <a:off x="5328294" y="4004518"/>
              <a:ext cx="0" cy="863600"/>
            </a:xfrm>
            <a:prstGeom prst="line">
              <a:avLst/>
            </a:prstGeom>
            <a:noFill/>
            <a:ln w="38100">
              <a:solidFill>
                <a:schemeClr val="tx1"/>
              </a:solidFill>
              <a:round/>
              <a:headEnd/>
              <a:tailEnd type="triangle" w="med" len="med"/>
            </a:ln>
          </p:spPr>
          <p:txBody>
            <a:bodyPr/>
            <a:lstStyle/>
            <a:p>
              <a:endParaRPr lang="en-US"/>
            </a:p>
          </p:txBody>
        </p:sp>
        <p:sp>
          <p:nvSpPr>
            <p:cNvPr id="63511" name="Line 45"/>
            <p:cNvSpPr>
              <a:spLocks noChangeShapeType="1"/>
            </p:cNvSpPr>
            <p:nvPr/>
          </p:nvSpPr>
          <p:spPr bwMode="auto">
            <a:xfrm>
              <a:off x="6552257" y="4004518"/>
              <a:ext cx="0" cy="863600"/>
            </a:xfrm>
            <a:prstGeom prst="line">
              <a:avLst/>
            </a:prstGeom>
            <a:noFill/>
            <a:ln w="38100">
              <a:solidFill>
                <a:schemeClr val="tx1"/>
              </a:solidFill>
              <a:round/>
              <a:headEnd/>
              <a:tailEnd type="triangle" w="med" len="med"/>
            </a:ln>
          </p:spPr>
          <p:txBody>
            <a:bodyPr/>
            <a:lstStyle/>
            <a:p>
              <a:endParaRPr lang="en-US"/>
            </a:p>
          </p:txBody>
        </p:sp>
        <p:sp>
          <p:nvSpPr>
            <p:cNvPr id="63512" name="Line 46"/>
            <p:cNvSpPr>
              <a:spLocks noChangeShapeType="1"/>
            </p:cNvSpPr>
            <p:nvPr/>
          </p:nvSpPr>
          <p:spPr bwMode="auto">
            <a:xfrm>
              <a:off x="7560319" y="4507755"/>
              <a:ext cx="0" cy="360363"/>
            </a:xfrm>
            <a:prstGeom prst="line">
              <a:avLst/>
            </a:prstGeom>
            <a:noFill/>
            <a:ln w="38100">
              <a:solidFill>
                <a:schemeClr val="tx1"/>
              </a:solidFill>
              <a:round/>
              <a:headEnd/>
              <a:tailEnd type="triangle" w="med" len="med"/>
            </a:ln>
          </p:spPr>
          <p:txBody>
            <a:bodyPr/>
            <a:lstStyle/>
            <a:p>
              <a:endParaRPr lang="en-US"/>
            </a:p>
          </p:txBody>
        </p:sp>
        <p:sp>
          <p:nvSpPr>
            <p:cNvPr id="63513" name="Line 47"/>
            <p:cNvSpPr>
              <a:spLocks noChangeShapeType="1"/>
            </p:cNvSpPr>
            <p:nvPr/>
          </p:nvSpPr>
          <p:spPr bwMode="auto">
            <a:xfrm>
              <a:off x="2232669" y="6523880"/>
              <a:ext cx="6227763" cy="0"/>
            </a:xfrm>
            <a:prstGeom prst="line">
              <a:avLst/>
            </a:prstGeom>
            <a:noFill/>
            <a:ln w="57150">
              <a:solidFill>
                <a:schemeClr val="tx1"/>
              </a:solidFill>
              <a:round/>
              <a:headEnd type="triangle" w="med" len="med"/>
              <a:tailEnd type="triangle" w="med" len="med"/>
            </a:ln>
          </p:spPr>
          <p:txBody>
            <a:bodyPr/>
            <a:lstStyle/>
            <a:p>
              <a:endParaRPr lang="en-US"/>
            </a:p>
          </p:txBody>
        </p:sp>
        <p:sp>
          <p:nvSpPr>
            <p:cNvPr id="63514" name="Line 48"/>
            <p:cNvSpPr>
              <a:spLocks noChangeShapeType="1"/>
            </p:cNvSpPr>
            <p:nvPr/>
          </p:nvSpPr>
          <p:spPr bwMode="auto">
            <a:xfrm>
              <a:off x="3024832"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5" name="Line 49"/>
            <p:cNvSpPr>
              <a:spLocks noChangeShapeType="1"/>
            </p:cNvSpPr>
            <p:nvPr/>
          </p:nvSpPr>
          <p:spPr bwMode="auto">
            <a:xfrm>
              <a:off x="4175769"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6" name="Line 50"/>
            <p:cNvSpPr>
              <a:spLocks noChangeShapeType="1"/>
            </p:cNvSpPr>
            <p:nvPr/>
          </p:nvSpPr>
          <p:spPr bwMode="auto">
            <a:xfrm>
              <a:off x="5328294"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7" name="Line 51"/>
            <p:cNvSpPr>
              <a:spLocks noChangeShapeType="1"/>
            </p:cNvSpPr>
            <p:nvPr/>
          </p:nvSpPr>
          <p:spPr bwMode="auto">
            <a:xfrm>
              <a:off x="6480819"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8" name="Line 52"/>
            <p:cNvSpPr>
              <a:spLocks noChangeShapeType="1"/>
            </p:cNvSpPr>
            <p:nvPr/>
          </p:nvSpPr>
          <p:spPr bwMode="auto">
            <a:xfrm>
              <a:off x="7776219"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9" name="Line 53"/>
            <p:cNvSpPr>
              <a:spLocks noChangeShapeType="1"/>
            </p:cNvSpPr>
            <p:nvPr/>
          </p:nvSpPr>
          <p:spPr bwMode="auto">
            <a:xfrm>
              <a:off x="2232669" y="4004518"/>
              <a:ext cx="4751388" cy="0"/>
            </a:xfrm>
            <a:prstGeom prst="line">
              <a:avLst/>
            </a:prstGeom>
            <a:noFill/>
            <a:ln w="28575">
              <a:solidFill>
                <a:schemeClr val="tx1"/>
              </a:solidFill>
              <a:round/>
              <a:headEnd/>
              <a:tailEnd/>
            </a:ln>
          </p:spPr>
          <p:txBody>
            <a:bodyPr/>
            <a:lstStyle/>
            <a:p>
              <a:endParaRPr lang="en-US"/>
            </a:p>
          </p:txBody>
        </p:sp>
        <p:sp>
          <p:nvSpPr>
            <p:cNvPr id="63520" name="Rectangle 54"/>
            <p:cNvSpPr>
              <a:spLocks noChangeArrowheads="1"/>
            </p:cNvSpPr>
            <p:nvPr/>
          </p:nvSpPr>
          <p:spPr bwMode="auto">
            <a:xfrm>
              <a:off x="3816994" y="2851993"/>
              <a:ext cx="4392613" cy="576262"/>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63521" name="Text Box 55"/>
            <p:cNvSpPr txBox="1">
              <a:spLocks noChangeArrowheads="1"/>
            </p:cNvSpPr>
            <p:nvPr/>
          </p:nvSpPr>
          <p:spPr bwMode="auto">
            <a:xfrm>
              <a:off x="5183833" y="2996456"/>
              <a:ext cx="1880406" cy="387963"/>
            </a:xfrm>
            <a:prstGeom prst="rect">
              <a:avLst/>
            </a:prstGeom>
            <a:noFill/>
            <a:ln w="9525">
              <a:noFill/>
              <a:miter lim="800000"/>
              <a:headEnd/>
              <a:tailEnd/>
            </a:ln>
          </p:spPr>
          <p:txBody>
            <a:bodyPr wrap="square">
              <a:spAutoFit/>
            </a:bodyPr>
            <a:lstStyle/>
            <a:p>
              <a:pPr>
                <a:spcBef>
                  <a:spcPct val="50000"/>
                </a:spcBef>
              </a:pPr>
              <a:r>
                <a:rPr lang="en-US" altLang="zh-CN" sz="1600" dirty="0"/>
                <a:t>3-8 decoder</a:t>
              </a:r>
              <a:endParaRPr lang="en-US" altLang="zh-CN" sz="1600" baseline="-25000" dirty="0"/>
            </a:p>
          </p:txBody>
        </p:sp>
        <p:sp>
          <p:nvSpPr>
            <p:cNvPr id="63522" name="Line 56"/>
            <p:cNvSpPr>
              <a:spLocks noChangeShapeType="1"/>
            </p:cNvSpPr>
            <p:nvPr/>
          </p:nvSpPr>
          <p:spPr bwMode="auto">
            <a:xfrm>
              <a:off x="2232669" y="2996455"/>
              <a:ext cx="1584325" cy="0"/>
            </a:xfrm>
            <a:prstGeom prst="line">
              <a:avLst/>
            </a:prstGeom>
            <a:noFill/>
            <a:ln w="9525">
              <a:solidFill>
                <a:schemeClr val="tx1"/>
              </a:solidFill>
              <a:round/>
              <a:headEnd/>
              <a:tailEnd/>
            </a:ln>
          </p:spPr>
          <p:txBody>
            <a:bodyPr/>
            <a:lstStyle/>
            <a:p>
              <a:endParaRPr lang="en-US"/>
            </a:p>
          </p:txBody>
        </p:sp>
        <p:sp>
          <p:nvSpPr>
            <p:cNvPr id="63523" name="Line 57"/>
            <p:cNvSpPr>
              <a:spLocks noChangeShapeType="1"/>
            </p:cNvSpPr>
            <p:nvPr/>
          </p:nvSpPr>
          <p:spPr bwMode="auto">
            <a:xfrm>
              <a:off x="2880369" y="3283793"/>
              <a:ext cx="936625" cy="0"/>
            </a:xfrm>
            <a:prstGeom prst="line">
              <a:avLst/>
            </a:prstGeom>
            <a:noFill/>
            <a:ln w="9525">
              <a:solidFill>
                <a:schemeClr val="tx1"/>
              </a:solidFill>
              <a:round/>
              <a:headEnd/>
              <a:tailEnd type="triangle" w="med" len="med"/>
            </a:ln>
          </p:spPr>
          <p:txBody>
            <a:bodyPr/>
            <a:lstStyle/>
            <a:p>
              <a:endParaRPr lang="en-US"/>
            </a:p>
          </p:txBody>
        </p:sp>
        <p:sp>
          <p:nvSpPr>
            <p:cNvPr id="63524" name="Line 58"/>
            <p:cNvSpPr>
              <a:spLocks noChangeShapeType="1"/>
            </p:cNvSpPr>
            <p:nvPr/>
          </p:nvSpPr>
          <p:spPr bwMode="auto">
            <a:xfrm flipV="1">
              <a:off x="2880369" y="3285380"/>
              <a:ext cx="0" cy="719138"/>
            </a:xfrm>
            <a:prstGeom prst="line">
              <a:avLst/>
            </a:prstGeom>
            <a:noFill/>
            <a:ln w="9525">
              <a:solidFill>
                <a:schemeClr val="tx1"/>
              </a:solidFill>
              <a:round/>
              <a:headEnd/>
              <a:tailEnd/>
            </a:ln>
          </p:spPr>
          <p:txBody>
            <a:bodyPr/>
            <a:lstStyle/>
            <a:p>
              <a:endParaRPr lang="en-US"/>
            </a:p>
          </p:txBody>
        </p:sp>
        <p:sp>
          <p:nvSpPr>
            <p:cNvPr id="63525" name="Text Box 59"/>
            <p:cNvSpPr txBox="1">
              <a:spLocks noChangeArrowheads="1"/>
            </p:cNvSpPr>
            <p:nvPr/>
          </p:nvSpPr>
          <p:spPr bwMode="auto">
            <a:xfrm>
              <a:off x="2793528" y="2945589"/>
              <a:ext cx="1023466" cy="387963"/>
            </a:xfrm>
            <a:prstGeom prst="rect">
              <a:avLst/>
            </a:prstGeom>
            <a:noFill/>
            <a:ln w="9525">
              <a:noFill/>
              <a:miter lim="800000"/>
              <a:headEnd/>
              <a:tailEnd/>
            </a:ln>
          </p:spPr>
          <p:txBody>
            <a:bodyPr wrap="square">
              <a:spAutoFit/>
            </a:bodyPr>
            <a:lstStyle/>
            <a:p>
              <a:pPr>
                <a:spcBef>
                  <a:spcPct val="50000"/>
                </a:spcBef>
              </a:pPr>
              <a:r>
                <a:rPr lang="en-US" altLang="zh-CN" sz="1600" dirty="0"/>
                <a:t>A</a:t>
              </a:r>
              <a:r>
                <a:rPr lang="en-US" altLang="zh-CN" sz="1600" baseline="-25000" dirty="0"/>
                <a:t>7</a:t>
              </a:r>
              <a:r>
                <a:rPr lang="en-US" altLang="zh-CN" sz="1600" dirty="0"/>
                <a:t>A</a:t>
              </a:r>
              <a:r>
                <a:rPr lang="en-US" altLang="zh-CN" sz="1600" baseline="-25000" dirty="0"/>
                <a:t>8</a:t>
              </a:r>
              <a:r>
                <a:rPr lang="en-US" altLang="zh-CN" sz="1600" dirty="0"/>
                <a:t>A</a:t>
              </a:r>
              <a:r>
                <a:rPr lang="en-US" altLang="zh-CN" sz="1600" baseline="-25000" dirty="0"/>
                <a:t>9</a:t>
              </a:r>
            </a:p>
          </p:txBody>
        </p:sp>
        <p:sp>
          <p:nvSpPr>
            <p:cNvPr id="63526" name="Line 60"/>
            <p:cNvSpPr>
              <a:spLocks noChangeShapeType="1"/>
            </p:cNvSpPr>
            <p:nvPr/>
          </p:nvSpPr>
          <p:spPr bwMode="auto">
            <a:xfrm flipV="1">
              <a:off x="3383607" y="3644155"/>
              <a:ext cx="0" cy="1223963"/>
            </a:xfrm>
            <a:prstGeom prst="line">
              <a:avLst/>
            </a:prstGeom>
            <a:noFill/>
            <a:ln w="9525">
              <a:solidFill>
                <a:schemeClr val="tx1"/>
              </a:solidFill>
              <a:round/>
              <a:headEnd/>
              <a:tailEnd/>
            </a:ln>
          </p:spPr>
          <p:txBody>
            <a:bodyPr/>
            <a:lstStyle/>
            <a:p>
              <a:endParaRPr lang="en-US"/>
            </a:p>
          </p:txBody>
        </p:sp>
        <p:sp>
          <p:nvSpPr>
            <p:cNvPr id="63527" name="Line 61"/>
            <p:cNvSpPr>
              <a:spLocks noChangeShapeType="1"/>
            </p:cNvSpPr>
            <p:nvPr/>
          </p:nvSpPr>
          <p:spPr bwMode="auto">
            <a:xfrm>
              <a:off x="3383607" y="3644155"/>
              <a:ext cx="720725" cy="0"/>
            </a:xfrm>
            <a:prstGeom prst="line">
              <a:avLst/>
            </a:prstGeom>
            <a:noFill/>
            <a:ln w="9525">
              <a:solidFill>
                <a:schemeClr val="tx1"/>
              </a:solidFill>
              <a:round/>
              <a:headEnd/>
              <a:tailEnd/>
            </a:ln>
          </p:spPr>
          <p:txBody>
            <a:bodyPr/>
            <a:lstStyle/>
            <a:p>
              <a:endParaRPr lang="en-US"/>
            </a:p>
          </p:txBody>
        </p:sp>
        <p:sp>
          <p:nvSpPr>
            <p:cNvPr id="63528" name="Line 62"/>
            <p:cNvSpPr>
              <a:spLocks noChangeShapeType="1"/>
            </p:cNvSpPr>
            <p:nvPr/>
          </p:nvSpPr>
          <p:spPr bwMode="auto">
            <a:xfrm>
              <a:off x="4104332" y="3428255"/>
              <a:ext cx="0" cy="215900"/>
            </a:xfrm>
            <a:prstGeom prst="line">
              <a:avLst/>
            </a:prstGeom>
            <a:noFill/>
            <a:ln w="9525">
              <a:solidFill>
                <a:schemeClr val="tx1"/>
              </a:solidFill>
              <a:round/>
              <a:headEnd/>
              <a:tailEnd/>
            </a:ln>
          </p:spPr>
          <p:txBody>
            <a:bodyPr/>
            <a:lstStyle/>
            <a:p>
              <a:endParaRPr lang="en-US"/>
            </a:p>
          </p:txBody>
        </p:sp>
        <p:sp>
          <p:nvSpPr>
            <p:cNvPr id="63529" name="Line 63"/>
            <p:cNvSpPr>
              <a:spLocks noChangeShapeType="1"/>
            </p:cNvSpPr>
            <p:nvPr/>
          </p:nvSpPr>
          <p:spPr bwMode="auto">
            <a:xfrm>
              <a:off x="4536132" y="3428255"/>
              <a:ext cx="0" cy="1439863"/>
            </a:xfrm>
            <a:prstGeom prst="line">
              <a:avLst/>
            </a:prstGeom>
            <a:noFill/>
            <a:ln w="9525">
              <a:solidFill>
                <a:schemeClr val="tx1"/>
              </a:solidFill>
              <a:round/>
              <a:headEnd/>
              <a:tailEnd/>
            </a:ln>
          </p:spPr>
          <p:txBody>
            <a:bodyPr/>
            <a:lstStyle/>
            <a:p>
              <a:endParaRPr lang="en-US"/>
            </a:p>
          </p:txBody>
        </p:sp>
        <p:sp>
          <p:nvSpPr>
            <p:cNvPr id="63530" name="Line 64"/>
            <p:cNvSpPr>
              <a:spLocks noChangeShapeType="1"/>
            </p:cNvSpPr>
            <p:nvPr/>
          </p:nvSpPr>
          <p:spPr bwMode="auto">
            <a:xfrm flipH="1" flipV="1">
              <a:off x="4967932" y="3788618"/>
              <a:ext cx="720725" cy="0"/>
            </a:xfrm>
            <a:prstGeom prst="line">
              <a:avLst/>
            </a:prstGeom>
            <a:noFill/>
            <a:ln w="9525">
              <a:solidFill>
                <a:schemeClr val="tx1"/>
              </a:solidFill>
              <a:round/>
              <a:headEnd/>
              <a:tailEnd/>
            </a:ln>
          </p:spPr>
          <p:txBody>
            <a:bodyPr/>
            <a:lstStyle/>
            <a:p>
              <a:endParaRPr lang="en-US"/>
            </a:p>
          </p:txBody>
        </p:sp>
        <p:sp>
          <p:nvSpPr>
            <p:cNvPr id="63531" name="Line 65"/>
            <p:cNvSpPr>
              <a:spLocks noChangeShapeType="1"/>
            </p:cNvSpPr>
            <p:nvPr/>
          </p:nvSpPr>
          <p:spPr bwMode="auto">
            <a:xfrm>
              <a:off x="4967932" y="3428255"/>
              <a:ext cx="0" cy="360363"/>
            </a:xfrm>
            <a:prstGeom prst="line">
              <a:avLst/>
            </a:prstGeom>
            <a:noFill/>
            <a:ln w="9525">
              <a:solidFill>
                <a:schemeClr val="tx1"/>
              </a:solidFill>
              <a:round/>
              <a:headEnd/>
              <a:tailEnd/>
            </a:ln>
          </p:spPr>
          <p:txBody>
            <a:bodyPr/>
            <a:lstStyle/>
            <a:p>
              <a:endParaRPr lang="en-US"/>
            </a:p>
          </p:txBody>
        </p:sp>
        <p:sp>
          <p:nvSpPr>
            <p:cNvPr id="63532" name="Line 66"/>
            <p:cNvSpPr>
              <a:spLocks noChangeShapeType="1"/>
            </p:cNvSpPr>
            <p:nvPr/>
          </p:nvSpPr>
          <p:spPr bwMode="auto">
            <a:xfrm flipV="1">
              <a:off x="5688657" y="3788618"/>
              <a:ext cx="0" cy="1079500"/>
            </a:xfrm>
            <a:prstGeom prst="line">
              <a:avLst/>
            </a:prstGeom>
            <a:noFill/>
            <a:ln w="9525">
              <a:solidFill>
                <a:schemeClr val="tx1"/>
              </a:solidFill>
              <a:round/>
              <a:headEnd/>
              <a:tailEnd/>
            </a:ln>
          </p:spPr>
          <p:txBody>
            <a:bodyPr/>
            <a:lstStyle/>
            <a:p>
              <a:endParaRPr lang="en-US"/>
            </a:p>
          </p:txBody>
        </p:sp>
        <p:sp>
          <p:nvSpPr>
            <p:cNvPr id="63533" name="Line 67"/>
            <p:cNvSpPr>
              <a:spLocks noChangeShapeType="1"/>
            </p:cNvSpPr>
            <p:nvPr/>
          </p:nvSpPr>
          <p:spPr bwMode="auto">
            <a:xfrm>
              <a:off x="5472757" y="3428255"/>
              <a:ext cx="0" cy="215900"/>
            </a:xfrm>
            <a:prstGeom prst="line">
              <a:avLst/>
            </a:prstGeom>
            <a:noFill/>
            <a:ln w="9525">
              <a:solidFill>
                <a:schemeClr val="tx1"/>
              </a:solidFill>
              <a:round/>
              <a:headEnd/>
              <a:tailEnd/>
            </a:ln>
          </p:spPr>
          <p:txBody>
            <a:bodyPr/>
            <a:lstStyle/>
            <a:p>
              <a:endParaRPr lang="en-US"/>
            </a:p>
          </p:txBody>
        </p:sp>
        <p:sp>
          <p:nvSpPr>
            <p:cNvPr id="63534" name="Line 68"/>
            <p:cNvSpPr>
              <a:spLocks noChangeShapeType="1"/>
            </p:cNvSpPr>
            <p:nvPr/>
          </p:nvSpPr>
          <p:spPr bwMode="auto">
            <a:xfrm flipH="1" flipV="1">
              <a:off x="5472757" y="3644155"/>
              <a:ext cx="360362" cy="0"/>
            </a:xfrm>
            <a:prstGeom prst="line">
              <a:avLst/>
            </a:prstGeom>
            <a:noFill/>
            <a:ln w="9525">
              <a:solidFill>
                <a:schemeClr val="tx1"/>
              </a:solidFill>
              <a:round/>
              <a:headEnd/>
              <a:tailEnd/>
            </a:ln>
          </p:spPr>
          <p:txBody>
            <a:bodyPr/>
            <a:lstStyle/>
            <a:p>
              <a:endParaRPr lang="en-US"/>
            </a:p>
          </p:txBody>
        </p:sp>
        <p:sp>
          <p:nvSpPr>
            <p:cNvPr id="63535" name="Line 69"/>
            <p:cNvSpPr>
              <a:spLocks noChangeShapeType="1"/>
            </p:cNvSpPr>
            <p:nvPr/>
          </p:nvSpPr>
          <p:spPr bwMode="auto">
            <a:xfrm flipV="1">
              <a:off x="6841182" y="3860055"/>
              <a:ext cx="0" cy="1008063"/>
            </a:xfrm>
            <a:prstGeom prst="line">
              <a:avLst/>
            </a:prstGeom>
            <a:noFill/>
            <a:ln w="9525">
              <a:solidFill>
                <a:schemeClr val="tx1"/>
              </a:solidFill>
              <a:round/>
              <a:headEnd/>
              <a:tailEnd/>
            </a:ln>
          </p:spPr>
          <p:txBody>
            <a:bodyPr/>
            <a:lstStyle/>
            <a:p>
              <a:endParaRPr lang="en-US"/>
            </a:p>
          </p:txBody>
        </p:sp>
        <p:sp>
          <p:nvSpPr>
            <p:cNvPr id="63536" name="Line 70"/>
            <p:cNvSpPr>
              <a:spLocks noChangeShapeType="1"/>
            </p:cNvSpPr>
            <p:nvPr/>
          </p:nvSpPr>
          <p:spPr bwMode="auto">
            <a:xfrm>
              <a:off x="5833119" y="3644155"/>
              <a:ext cx="0" cy="215900"/>
            </a:xfrm>
            <a:prstGeom prst="line">
              <a:avLst/>
            </a:prstGeom>
            <a:noFill/>
            <a:ln w="9525">
              <a:solidFill>
                <a:schemeClr val="tx1"/>
              </a:solidFill>
              <a:round/>
              <a:headEnd/>
              <a:tailEnd/>
            </a:ln>
          </p:spPr>
          <p:txBody>
            <a:bodyPr/>
            <a:lstStyle/>
            <a:p>
              <a:endParaRPr lang="en-US"/>
            </a:p>
          </p:txBody>
        </p:sp>
        <p:sp>
          <p:nvSpPr>
            <p:cNvPr id="63537" name="Line 71"/>
            <p:cNvSpPr>
              <a:spLocks noChangeShapeType="1"/>
            </p:cNvSpPr>
            <p:nvPr/>
          </p:nvSpPr>
          <p:spPr bwMode="auto">
            <a:xfrm flipH="1" flipV="1">
              <a:off x="5833119" y="3860055"/>
              <a:ext cx="1008063" cy="0"/>
            </a:xfrm>
            <a:prstGeom prst="line">
              <a:avLst/>
            </a:prstGeom>
            <a:noFill/>
            <a:ln w="9525">
              <a:solidFill>
                <a:schemeClr val="tx1"/>
              </a:solidFill>
              <a:round/>
              <a:headEnd/>
              <a:tailEnd/>
            </a:ln>
          </p:spPr>
          <p:txBody>
            <a:bodyPr/>
            <a:lstStyle/>
            <a:p>
              <a:endParaRPr lang="en-US"/>
            </a:p>
          </p:txBody>
        </p:sp>
        <p:sp>
          <p:nvSpPr>
            <p:cNvPr id="63538" name="Line 72"/>
            <p:cNvSpPr>
              <a:spLocks noChangeShapeType="1"/>
            </p:cNvSpPr>
            <p:nvPr/>
          </p:nvSpPr>
          <p:spPr bwMode="auto">
            <a:xfrm>
              <a:off x="7992119" y="3428255"/>
              <a:ext cx="0" cy="215900"/>
            </a:xfrm>
            <a:prstGeom prst="line">
              <a:avLst/>
            </a:prstGeom>
            <a:noFill/>
            <a:ln w="9525">
              <a:solidFill>
                <a:schemeClr val="tx1"/>
              </a:solidFill>
              <a:round/>
              <a:headEnd/>
              <a:tailEnd/>
            </a:ln>
          </p:spPr>
          <p:txBody>
            <a:bodyPr/>
            <a:lstStyle/>
            <a:p>
              <a:endParaRPr lang="en-US"/>
            </a:p>
          </p:txBody>
        </p:sp>
        <p:sp>
          <p:nvSpPr>
            <p:cNvPr id="63539" name="Line 73"/>
            <p:cNvSpPr>
              <a:spLocks noChangeShapeType="1"/>
            </p:cNvSpPr>
            <p:nvPr/>
          </p:nvSpPr>
          <p:spPr bwMode="auto">
            <a:xfrm>
              <a:off x="7704782" y="3428255"/>
              <a:ext cx="0" cy="215900"/>
            </a:xfrm>
            <a:prstGeom prst="line">
              <a:avLst/>
            </a:prstGeom>
            <a:noFill/>
            <a:ln w="9525">
              <a:solidFill>
                <a:schemeClr val="tx1"/>
              </a:solidFill>
              <a:round/>
              <a:headEnd/>
              <a:tailEnd/>
            </a:ln>
          </p:spPr>
          <p:txBody>
            <a:bodyPr/>
            <a:lstStyle/>
            <a:p>
              <a:endParaRPr lang="en-US"/>
            </a:p>
          </p:txBody>
        </p:sp>
        <p:sp>
          <p:nvSpPr>
            <p:cNvPr id="63540" name="Line 74"/>
            <p:cNvSpPr>
              <a:spLocks noChangeShapeType="1"/>
            </p:cNvSpPr>
            <p:nvPr/>
          </p:nvSpPr>
          <p:spPr bwMode="auto">
            <a:xfrm>
              <a:off x="7417444" y="3428255"/>
              <a:ext cx="0" cy="215900"/>
            </a:xfrm>
            <a:prstGeom prst="line">
              <a:avLst/>
            </a:prstGeom>
            <a:noFill/>
            <a:ln w="9525">
              <a:solidFill>
                <a:schemeClr val="tx1"/>
              </a:solidFill>
              <a:round/>
              <a:headEnd/>
              <a:tailEnd/>
            </a:ln>
          </p:spPr>
          <p:txBody>
            <a:bodyPr/>
            <a:lstStyle/>
            <a:p>
              <a:endParaRPr lang="en-US"/>
            </a:p>
          </p:txBody>
        </p:sp>
        <p:sp>
          <p:nvSpPr>
            <p:cNvPr id="63541" name="Line 75"/>
            <p:cNvSpPr>
              <a:spLocks noChangeShapeType="1"/>
            </p:cNvSpPr>
            <p:nvPr/>
          </p:nvSpPr>
          <p:spPr bwMode="auto">
            <a:xfrm>
              <a:off x="7128519" y="3428255"/>
              <a:ext cx="0" cy="215900"/>
            </a:xfrm>
            <a:prstGeom prst="line">
              <a:avLst/>
            </a:prstGeom>
            <a:noFill/>
            <a:ln w="9525">
              <a:solidFill>
                <a:schemeClr val="tx1"/>
              </a:solidFill>
              <a:round/>
              <a:headEnd/>
              <a:tailEnd/>
            </a:ln>
          </p:spPr>
          <p:txBody>
            <a:bodyPr/>
            <a:lstStyle/>
            <a:p>
              <a:endParaRPr lang="en-US"/>
            </a:p>
          </p:txBody>
        </p:sp>
        <p:sp>
          <p:nvSpPr>
            <p:cNvPr id="63542" name="Rectangle 76"/>
            <p:cNvSpPr>
              <a:spLocks noChangeArrowheads="1"/>
            </p:cNvSpPr>
            <p:nvPr/>
          </p:nvSpPr>
          <p:spPr bwMode="auto">
            <a:xfrm>
              <a:off x="7057082" y="3644155"/>
              <a:ext cx="1079500" cy="360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3543" name="Line 77"/>
            <p:cNvSpPr>
              <a:spLocks noChangeShapeType="1"/>
            </p:cNvSpPr>
            <p:nvPr/>
          </p:nvSpPr>
          <p:spPr bwMode="auto">
            <a:xfrm>
              <a:off x="6984057" y="4507755"/>
              <a:ext cx="576262" cy="0"/>
            </a:xfrm>
            <a:prstGeom prst="line">
              <a:avLst/>
            </a:prstGeom>
            <a:noFill/>
            <a:ln w="28575">
              <a:solidFill>
                <a:schemeClr val="tx1"/>
              </a:solidFill>
              <a:round/>
              <a:headEnd/>
              <a:tailEnd/>
            </a:ln>
          </p:spPr>
          <p:txBody>
            <a:bodyPr/>
            <a:lstStyle/>
            <a:p>
              <a:endParaRPr lang="en-US"/>
            </a:p>
          </p:txBody>
        </p:sp>
        <p:sp>
          <p:nvSpPr>
            <p:cNvPr id="63544" name="Line 78"/>
            <p:cNvSpPr>
              <a:spLocks noChangeShapeType="1"/>
            </p:cNvSpPr>
            <p:nvPr/>
          </p:nvSpPr>
          <p:spPr bwMode="auto">
            <a:xfrm>
              <a:off x="6984057" y="4004518"/>
              <a:ext cx="0" cy="503237"/>
            </a:xfrm>
            <a:prstGeom prst="line">
              <a:avLst/>
            </a:prstGeom>
            <a:noFill/>
            <a:ln w="38100">
              <a:solidFill>
                <a:schemeClr val="tx1"/>
              </a:solidFill>
              <a:round/>
              <a:headEnd/>
              <a:tailEnd/>
            </a:ln>
          </p:spPr>
          <p:txBody>
            <a:bodyPr/>
            <a:lstStyle/>
            <a:p>
              <a:endParaRPr lang="en-US"/>
            </a:p>
          </p:txBody>
        </p:sp>
        <p:sp>
          <p:nvSpPr>
            <p:cNvPr id="63545" name="Line 79"/>
            <p:cNvSpPr>
              <a:spLocks noChangeShapeType="1"/>
            </p:cNvSpPr>
            <p:nvPr/>
          </p:nvSpPr>
          <p:spPr bwMode="auto">
            <a:xfrm flipV="1">
              <a:off x="7920682" y="4004518"/>
              <a:ext cx="0" cy="863600"/>
            </a:xfrm>
            <a:prstGeom prst="line">
              <a:avLst/>
            </a:prstGeom>
            <a:noFill/>
            <a:ln w="9525">
              <a:solidFill>
                <a:schemeClr val="tx1"/>
              </a:solidFill>
              <a:round/>
              <a:headEnd/>
              <a:tailEnd/>
            </a:ln>
          </p:spPr>
          <p:txBody>
            <a:bodyPr/>
            <a:lstStyle/>
            <a:p>
              <a:endParaRPr lang="en-US"/>
            </a:p>
          </p:txBody>
        </p:sp>
        <p:sp>
          <p:nvSpPr>
            <p:cNvPr id="63546" name="Text Box 80"/>
            <p:cNvSpPr txBox="1">
              <a:spLocks noChangeArrowheads="1"/>
            </p:cNvSpPr>
            <p:nvPr/>
          </p:nvSpPr>
          <p:spPr bwMode="auto">
            <a:xfrm>
              <a:off x="3376405" y="3980705"/>
              <a:ext cx="1223962" cy="336550"/>
            </a:xfrm>
            <a:prstGeom prst="rect">
              <a:avLst/>
            </a:prstGeom>
            <a:noFill/>
            <a:ln w="9525">
              <a:noFill/>
              <a:miter lim="800000"/>
              <a:headEnd/>
              <a:tailEnd/>
            </a:ln>
          </p:spPr>
          <p:txBody>
            <a:bodyPr>
              <a:spAutoFit/>
            </a:bodyPr>
            <a:lstStyle/>
            <a:p>
              <a:pPr>
                <a:spcBef>
                  <a:spcPct val="50000"/>
                </a:spcBef>
              </a:pPr>
              <a:r>
                <a:rPr lang="en-US" altLang="zh-CN" sz="1600" dirty="0"/>
                <a:t>A</a:t>
              </a:r>
              <a:r>
                <a:rPr lang="en-US" altLang="zh-CN" sz="1600" baseline="-25000" dirty="0"/>
                <a:t>6</a:t>
              </a:r>
              <a:r>
                <a:rPr lang="en-US" altLang="zh-CN" sz="1600" dirty="0"/>
                <a:t>~A</a:t>
              </a:r>
              <a:r>
                <a:rPr lang="en-US" altLang="zh-CN" sz="1600" baseline="-25000" dirty="0"/>
                <a:t>0</a:t>
              </a:r>
            </a:p>
          </p:txBody>
        </p:sp>
        <p:sp>
          <p:nvSpPr>
            <p:cNvPr id="63547" name="Text Box 81"/>
            <p:cNvSpPr txBox="1">
              <a:spLocks noChangeArrowheads="1"/>
            </p:cNvSpPr>
            <p:nvPr/>
          </p:nvSpPr>
          <p:spPr bwMode="auto">
            <a:xfrm>
              <a:off x="6984057" y="4147394"/>
              <a:ext cx="901471" cy="387963"/>
            </a:xfrm>
            <a:prstGeom prst="rect">
              <a:avLst/>
            </a:prstGeom>
            <a:noFill/>
            <a:ln w="9525">
              <a:noFill/>
              <a:miter lim="800000"/>
              <a:headEnd/>
              <a:tailEnd/>
            </a:ln>
          </p:spPr>
          <p:txBody>
            <a:bodyPr wrap="square">
              <a:spAutoFit/>
            </a:bodyPr>
            <a:lstStyle/>
            <a:p>
              <a:pPr>
                <a:spcBef>
                  <a:spcPct val="50000"/>
                </a:spcBef>
              </a:pPr>
              <a:r>
                <a:rPr lang="en-US" altLang="zh-CN" sz="1600" dirty="0"/>
                <a:t>A</a:t>
              </a:r>
              <a:r>
                <a:rPr lang="en-US" altLang="zh-CN" sz="1600" baseline="-25000" dirty="0"/>
                <a:t>8</a:t>
              </a:r>
              <a:r>
                <a:rPr lang="en-US" altLang="zh-CN" sz="1600" dirty="0"/>
                <a:t>~A</a:t>
              </a:r>
              <a:r>
                <a:rPr lang="en-US" altLang="zh-CN" sz="1600" baseline="-25000" dirty="0"/>
                <a:t>0</a:t>
              </a:r>
            </a:p>
          </p:txBody>
        </p:sp>
        <p:sp>
          <p:nvSpPr>
            <p:cNvPr id="63548" name="Text Box 82"/>
            <p:cNvSpPr txBox="1">
              <a:spLocks noChangeArrowheads="1"/>
            </p:cNvSpPr>
            <p:nvPr/>
          </p:nvSpPr>
          <p:spPr bwMode="auto">
            <a:xfrm>
              <a:off x="7423794" y="3652093"/>
              <a:ext cx="431800" cy="336550"/>
            </a:xfrm>
            <a:prstGeom prst="rect">
              <a:avLst/>
            </a:prstGeom>
            <a:noFill/>
            <a:ln w="9525">
              <a:noFill/>
              <a:miter lim="800000"/>
              <a:headEnd/>
              <a:tailEnd/>
            </a:ln>
          </p:spPr>
          <p:txBody>
            <a:bodyPr>
              <a:spAutoFit/>
            </a:bodyPr>
            <a:lstStyle/>
            <a:p>
              <a:pPr>
                <a:spcBef>
                  <a:spcPct val="50000"/>
                </a:spcBef>
              </a:pPr>
              <a:r>
                <a:rPr lang="en-US" altLang="zh-CN" sz="1600"/>
                <a:t>&amp;</a:t>
              </a:r>
              <a:endParaRPr lang="en-US" altLang="zh-CN" sz="1600" baseline="-25000"/>
            </a:p>
          </p:txBody>
        </p:sp>
      </p:grpSp>
      <p:sp>
        <p:nvSpPr>
          <p:cNvPr id="7" name="Rectangle 2"/>
          <p:cNvSpPr>
            <a:spLocks noChangeArrowheads="1"/>
          </p:cNvSpPr>
          <p:nvPr/>
        </p:nvSpPr>
        <p:spPr bwMode="auto">
          <a:xfrm>
            <a:off x="3662754" y="3140968"/>
            <a:ext cx="304800" cy="265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2700" tIns="12700" rIns="12700" bIns="127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000" dirty="0">
                <a:latin typeface="Calibri" panose="020F0502020204030204" pitchFamily="34" charset="0"/>
                <a:ea typeface="宋体" panose="02010600030101010101" pitchFamily="2" charset="-122"/>
              </a:rPr>
              <a:t>G2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9" name="直接连接符 8"/>
          <p:cNvCxnSpPr/>
          <p:nvPr/>
        </p:nvCxnSpPr>
        <p:spPr bwMode="auto">
          <a:xfrm>
            <a:off x="1481328" y="3090672"/>
            <a:ext cx="540716" cy="1003"/>
          </a:xfrm>
          <a:prstGeom prst="line">
            <a:avLst/>
          </a:prstGeom>
          <a:no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3749040" y="3163824"/>
            <a:ext cx="119022" cy="0"/>
          </a:xfrm>
          <a:prstGeom prst="line">
            <a:avLst/>
          </a:prstGeom>
          <a:noFill/>
          <a:ln w="12700"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1828800" y="4243891"/>
            <a:ext cx="218344" cy="1003"/>
          </a:xfrm>
          <a:prstGeom prst="line">
            <a:avLst/>
          </a:prstGeom>
          <a:noFill/>
          <a:ln w="19050" cap="flat" cmpd="sng" algn="ctr">
            <a:solidFill>
              <a:schemeClr val="tx1"/>
            </a:solidFill>
            <a:prstDash val="solid"/>
            <a:round/>
            <a:headEnd type="none" w="med" len="med"/>
            <a:tailEnd type="none" w="med" len="med"/>
          </a:ln>
          <a:effectLst/>
        </p:spPr>
      </p:cxnSp>
      <p:cxnSp>
        <p:nvCxnSpPr>
          <p:cNvPr id="92" name="直接连接符 91"/>
          <p:cNvCxnSpPr/>
          <p:nvPr/>
        </p:nvCxnSpPr>
        <p:spPr bwMode="auto">
          <a:xfrm>
            <a:off x="2551176" y="4868157"/>
            <a:ext cx="240178" cy="1003"/>
          </a:xfrm>
          <a:prstGeom prst="line">
            <a:avLst/>
          </a:prstGeom>
          <a:noFill/>
          <a:ln w="19050" cap="flat" cmpd="sng" algn="ctr">
            <a:solidFill>
              <a:schemeClr val="tx1"/>
            </a:solidFill>
            <a:prstDash val="solid"/>
            <a:round/>
            <a:headEnd type="none" w="med" len="med"/>
            <a:tailEnd type="none" w="med" len="med"/>
          </a:ln>
          <a:effectLst/>
        </p:spPr>
      </p:cxnSp>
      <p:cxnSp>
        <p:nvCxnSpPr>
          <p:cNvPr id="93" name="直接连接符 92"/>
          <p:cNvCxnSpPr/>
          <p:nvPr/>
        </p:nvCxnSpPr>
        <p:spPr bwMode="auto">
          <a:xfrm>
            <a:off x="3548904" y="4863421"/>
            <a:ext cx="240178" cy="1003"/>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4546632" y="4858685"/>
            <a:ext cx="240178" cy="1003"/>
          </a:xfrm>
          <a:prstGeom prst="line">
            <a:avLst/>
          </a:prstGeom>
          <a:noFill/>
          <a:ln w="19050" cap="flat" cmpd="sng" algn="ctr">
            <a:solidFill>
              <a:schemeClr val="tx1"/>
            </a:solidFill>
            <a:prstDash val="solid"/>
            <a:round/>
            <a:headEnd type="none" w="med" len="med"/>
            <a:tailEnd type="none" w="med" len="med"/>
          </a:ln>
          <a:effectLst/>
        </p:spPr>
      </p:cxnSp>
      <p:cxnSp>
        <p:nvCxnSpPr>
          <p:cNvPr id="95" name="直接连接符 94"/>
          <p:cNvCxnSpPr/>
          <p:nvPr/>
        </p:nvCxnSpPr>
        <p:spPr bwMode="auto">
          <a:xfrm>
            <a:off x="5559552" y="4855464"/>
            <a:ext cx="240178" cy="1003"/>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Data </a:t>
            </a:r>
            <a:r>
              <a:rPr lang="en-US" dirty="0">
                <a:solidFill>
                  <a:srgbClr val="FF0000"/>
                </a:solidFill>
              </a:rPr>
              <a:t>Integrity</a:t>
            </a:r>
          </a:p>
        </p:txBody>
      </p:sp>
      <p:sp>
        <p:nvSpPr>
          <p:cNvPr id="3" name="内容占位符 2"/>
          <p:cNvSpPr>
            <a:spLocks noGrp="1"/>
          </p:cNvSpPr>
          <p:nvPr>
            <p:ph idx="1"/>
          </p:nvPr>
        </p:nvSpPr>
        <p:spPr/>
        <p:txBody>
          <a:bodyPr/>
          <a:lstStyle/>
          <a:p>
            <a:r>
              <a:rPr lang="en-US" dirty="0">
                <a:solidFill>
                  <a:srgbClr val="0070C0"/>
                </a:solidFill>
              </a:rPr>
              <a:t>Checksum byte</a:t>
            </a:r>
            <a:r>
              <a:rPr lang="en-US" dirty="0"/>
              <a:t> for ROM</a:t>
            </a:r>
          </a:p>
          <a:p>
            <a:r>
              <a:rPr lang="en-US" dirty="0">
                <a:solidFill>
                  <a:srgbClr val="0070C0"/>
                </a:solidFill>
              </a:rPr>
              <a:t>Parity bit </a:t>
            </a:r>
            <a:r>
              <a:rPr lang="en-US" dirty="0"/>
              <a:t>for DRAM</a:t>
            </a:r>
          </a:p>
          <a:p>
            <a:r>
              <a:rPr lang="en-US" dirty="0">
                <a:solidFill>
                  <a:srgbClr val="0070C0"/>
                </a:solidFill>
              </a:rPr>
              <a:t>CRC</a:t>
            </a:r>
            <a:r>
              <a:rPr lang="en-US" dirty="0"/>
              <a:t> for disks and the Internet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lvl="0">
              <a:spcBef>
                <a:spcPts val="0"/>
              </a:spcBef>
              <a:spcAft>
                <a:spcPts val="1200"/>
              </a:spcAft>
              <a:defRPr/>
            </a:pPr>
            <a:r>
              <a:rPr lang="en-US" kern="1200" dirty="0">
                <a:solidFill>
                  <a:srgbClr val="FF0000"/>
                </a:solidFill>
                <a:latin typeface="Arial Black" pitchFamily="34" charset="0"/>
              </a:rPr>
              <a:t>Reference Book:</a:t>
            </a:r>
          </a:p>
        </p:txBody>
      </p:sp>
      <p:sp>
        <p:nvSpPr>
          <p:cNvPr id="7171" name="Rectangle 3"/>
          <p:cNvSpPr>
            <a:spLocks noGrp="1" noChangeArrowheads="1"/>
          </p:cNvSpPr>
          <p:nvPr>
            <p:ph type="body" idx="1"/>
          </p:nvPr>
        </p:nvSpPr>
        <p:spPr>
          <a:xfrm>
            <a:off x="457200" y="1885950"/>
            <a:ext cx="6598649" cy="4171950"/>
          </a:xfrm>
        </p:spPr>
        <p:txBody>
          <a:bodyPr/>
          <a:lstStyle/>
          <a:p>
            <a:pPr>
              <a:spcBef>
                <a:spcPct val="0"/>
              </a:spcBef>
            </a:pPr>
            <a:r>
              <a:rPr lang="en-GB" altLang="zh-CN" dirty="0">
                <a:solidFill>
                  <a:srgbClr val="000000"/>
                </a:solidFill>
                <a:latin typeface="Arial Black" pitchFamily="34" charset="0"/>
              </a:rPr>
              <a:t>The 80x86 IBM PC and Compatible Computers</a:t>
            </a:r>
          </a:p>
          <a:p>
            <a:pPr lvl="1"/>
            <a:r>
              <a:rPr lang="en-GB" dirty="0"/>
              <a:t>Chapter 10 Memory and Memory Interfacing</a:t>
            </a:r>
          </a:p>
          <a:p>
            <a:pPr lvl="1"/>
            <a:r>
              <a:rPr lang="en-GB" dirty="0"/>
              <a:t>Chapter 11 I/O and the 8255</a:t>
            </a:r>
          </a:p>
          <a:p>
            <a:pPr marL="457200" lvl="1" indent="0">
              <a:buNone/>
            </a:pPr>
            <a:endParaRPr lang="en-GB" dirty="0"/>
          </a:p>
          <a:p>
            <a:r>
              <a:rPr lang="zh-CN" altLang="en-US" dirty="0"/>
              <a:t>微型计算机原理与接口技术（第四版）</a:t>
            </a:r>
            <a:endParaRPr lang="en-US" altLang="zh-CN" dirty="0"/>
          </a:p>
          <a:p>
            <a:pPr lvl="1"/>
            <a:r>
              <a:rPr lang="zh-CN" altLang="en-US" dirty="0"/>
              <a:t>第</a:t>
            </a:r>
            <a:r>
              <a:rPr lang="en-US" altLang="zh-CN" dirty="0"/>
              <a:t>5</a:t>
            </a:r>
            <a:r>
              <a:rPr lang="zh-CN" altLang="en-US" dirty="0"/>
              <a:t>章　存储器</a:t>
            </a:r>
            <a:endParaRPr lang="en-US" altLang="zh-CN" dirty="0"/>
          </a:p>
          <a:p>
            <a:pPr lvl="1"/>
            <a:r>
              <a:rPr lang="zh-CN" altLang="en-US" dirty="0"/>
              <a:t>第</a:t>
            </a:r>
            <a:r>
              <a:rPr lang="en-US" altLang="zh-CN" dirty="0"/>
              <a:t>6</a:t>
            </a:r>
            <a:r>
              <a:rPr lang="zh-CN" altLang="en-US" dirty="0"/>
              <a:t>章　</a:t>
            </a:r>
            <a:r>
              <a:rPr lang="en-US" dirty="0"/>
              <a:t>I/O</a:t>
            </a:r>
            <a:r>
              <a:rPr lang="zh-CN" altLang="en-US" dirty="0"/>
              <a:t>接口和总线</a:t>
            </a:r>
          </a:p>
        </p:txBody>
      </p:sp>
      <p:pic>
        <p:nvPicPr>
          <p:cNvPr id="3" name="Picture 2">
            <a:extLst>
              <a:ext uri="{FF2B5EF4-FFF2-40B4-BE49-F238E27FC236}">
                <a16:creationId xmlns:a16="http://schemas.microsoft.com/office/drawing/2014/main" id="{A1CA6F40-2664-AD4F-9C9E-31AA38375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849" y="4221088"/>
            <a:ext cx="1677990" cy="2281312"/>
          </a:xfrm>
          <a:prstGeom prst="rect">
            <a:avLst/>
          </a:prstGeom>
          <a:effectLst>
            <a:outerShdw blurRad="63500" sx="102000" sy="102000" algn="ctr" rotWithShape="0">
              <a:prstClr val="black">
                <a:alpha val="40000"/>
              </a:prstClr>
            </a:outerShdw>
          </a:effectLst>
        </p:spPr>
      </p:pic>
      <p:pic>
        <p:nvPicPr>
          <p:cNvPr id="6" name="图片 1">
            <a:extLst>
              <a:ext uri="{FF2B5EF4-FFF2-40B4-BE49-F238E27FC236}">
                <a16:creationId xmlns:a16="http://schemas.microsoft.com/office/drawing/2014/main" id="{9EAA71B6-8025-EF42-9EA5-95FE45768A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4419" y="1842542"/>
            <a:ext cx="1600849" cy="21293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8711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Checksum Byte</a:t>
            </a:r>
            <a:endParaRPr lang="en-US" dirty="0">
              <a:solidFill>
                <a:srgbClr val="FF0000"/>
              </a:solidFill>
            </a:endParaRPr>
          </a:p>
        </p:txBody>
      </p:sp>
      <p:sp>
        <p:nvSpPr>
          <p:cNvPr id="3" name="内容占位符 2"/>
          <p:cNvSpPr>
            <a:spLocks noGrp="1"/>
          </p:cNvSpPr>
          <p:nvPr>
            <p:ph idx="1"/>
          </p:nvPr>
        </p:nvSpPr>
        <p:spPr/>
        <p:txBody>
          <a:bodyPr/>
          <a:lstStyle/>
          <a:p>
            <a:r>
              <a:rPr lang="en-US" dirty="0"/>
              <a:t>Check the integrity of a series of bytes</a:t>
            </a:r>
          </a:p>
          <a:p>
            <a:pPr lvl="1"/>
            <a:r>
              <a:rPr lang="en-US" dirty="0"/>
              <a:t>Calculation </a:t>
            </a:r>
          </a:p>
          <a:p>
            <a:pPr lvl="2"/>
            <a:r>
              <a:rPr lang="en-US" dirty="0"/>
              <a:t>Add all bytes together and drop all carries</a:t>
            </a:r>
          </a:p>
          <a:p>
            <a:pPr lvl="2"/>
            <a:r>
              <a:rPr lang="en-US" dirty="0"/>
              <a:t>Take the 2’s complement of the sum</a:t>
            </a:r>
          </a:p>
          <a:p>
            <a:pPr lvl="1"/>
            <a:r>
              <a:rPr lang="en-US" dirty="0"/>
              <a:t>Store the checksum byte together with data</a:t>
            </a:r>
          </a:p>
          <a:p>
            <a:pPr lvl="1"/>
            <a:r>
              <a:rPr lang="en-US" dirty="0"/>
              <a:t>check the integrity by adding data and the checksum together</a:t>
            </a:r>
          </a:p>
          <a:p>
            <a:pPr lvl="1"/>
            <a:r>
              <a:rPr lang="en-US" i="1" dirty="0">
                <a:solidFill>
                  <a:srgbClr val="FF0000"/>
                </a:solidFill>
              </a:rPr>
              <a:t>Then how to prove the integrity of the data?</a:t>
            </a:r>
          </a:p>
          <a:p>
            <a:pPr lvl="1"/>
            <a:r>
              <a:rPr lang="en-US" dirty="0">
                <a:solidFill>
                  <a:srgbClr val="0070C0"/>
                </a:solidFill>
              </a:rPr>
              <a:t>E.g., 38H, 23H, 33H, 07H, what is the checksum byte? </a:t>
            </a:r>
          </a:p>
          <a:p>
            <a:pPr lvl="1">
              <a:buNone/>
            </a:pPr>
            <a:r>
              <a:rPr lang="en-US" dirty="0">
                <a:solidFill>
                  <a:srgbClr val="0070C0"/>
                </a:solidFill>
              </a:rPr>
              <a:t>			6BH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Parity bit</a:t>
            </a:r>
            <a:endParaRPr lang="en-US" dirty="0">
              <a:solidFill>
                <a:srgbClr val="FF0000"/>
              </a:solidFill>
            </a:endParaRPr>
          </a:p>
        </p:txBody>
      </p:sp>
      <p:sp>
        <p:nvSpPr>
          <p:cNvPr id="3" name="内容占位符 2"/>
          <p:cNvSpPr>
            <a:spLocks noGrp="1"/>
          </p:cNvSpPr>
          <p:nvPr>
            <p:ph idx="1"/>
          </p:nvPr>
        </p:nvSpPr>
        <p:spPr/>
        <p:txBody>
          <a:bodyPr/>
          <a:lstStyle/>
          <a:p>
            <a:r>
              <a:rPr lang="en-US" dirty="0"/>
              <a:t>Check the integrity of a series of bits (a byte)</a:t>
            </a:r>
          </a:p>
          <a:p>
            <a:pPr lvl="1"/>
            <a:r>
              <a:rPr lang="en-US" dirty="0"/>
              <a:t>even parity: if the number of 1s in the series of bits is odd, then the parity bit is set to 1; otherwise, set to 0, making the total number of 1s even (Data + the parity bit)</a:t>
            </a:r>
          </a:p>
          <a:p>
            <a:pPr lvl="1"/>
            <a:r>
              <a:rPr lang="en-US" dirty="0"/>
              <a:t>odd parity: </a:t>
            </a:r>
            <a:r>
              <a:rPr lang="en-US" altLang="zh-CN" dirty="0"/>
              <a:t>if the number of 1s in the series of bits is odd, then the parity bit is set to 0; otherwise, set to 1</a:t>
            </a:r>
          </a:p>
          <a:p>
            <a:pPr lvl="1"/>
            <a:r>
              <a:rPr lang="en-US" dirty="0">
                <a:solidFill>
                  <a:srgbClr val="0070C0"/>
                </a:solidFill>
              </a:rPr>
              <a:t>For PF in 8086, odd parity is used</a:t>
            </a:r>
            <a:r>
              <a:rPr lang="en-US" dirty="0"/>
              <a:t>, i.e., if data have even number of 1s, the parity bit is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539552" y="2132856"/>
            <a:ext cx="5400600" cy="3281758"/>
          </a:xfrm>
          <a:prstGeom prst="rect">
            <a:avLst/>
          </a:prstGeom>
          <a:noFill/>
          <a:ln w="9525">
            <a:noFill/>
            <a:miter lim="800000"/>
            <a:headEnd/>
            <a:tailEnd/>
          </a:ln>
        </p:spPr>
      </p:pic>
      <p:sp>
        <p:nvSpPr>
          <p:cNvPr id="2" name="标题 1"/>
          <p:cNvSpPr>
            <a:spLocks noGrp="1"/>
          </p:cNvSpPr>
          <p:nvPr>
            <p:ph type="title"/>
          </p:nvPr>
        </p:nvSpPr>
        <p:spPr>
          <a:xfrm>
            <a:off x="144016" y="332656"/>
            <a:ext cx="8532440" cy="1143000"/>
          </a:xfrm>
        </p:spPr>
        <p:txBody>
          <a:bodyPr/>
          <a:lstStyle/>
          <a:p>
            <a:r>
              <a:rPr lang="en-US" dirty="0"/>
              <a:t>Memory Organization in 8086</a:t>
            </a:r>
            <a:endParaRPr lang="en-US" dirty="0">
              <a:solidFill>
                <a:srgbClr val="FF0000"/>
              </a:solidFill>
            </a:endParaRPr>
          </a:p>
        </p:txBody>
      </p:sp>
      <p:sp>
        <p:nvSpPr>
          <p:cNvPr id="3" name="内容占位符 2"/>
          <p:cNvSpPr>
            <a:spLocks noGrp="1"/>
          </p:cNvSpPr>
          <p:nvPr>
            <p:ph idx="1"/>
          </p:nvPr>
        </p:nvSpPr>
        <p:spPr>
          <a:xfrm>
            <a:off x="457200" y="1700808"/>
            <a:ext cx="8178800" cy="4171950"/>
          </a:xfrm>
        </p:spPr>
        <p:txBody>
          <a:bodyPr/>
          <a:lstStyle/>
          <a:p>
            <a:r>
              <a:rPr lang="en-US" dirty="0"/>
              <a:t>Even and odd banks</a:t>
            </a:r>
          </a:p>
        </p:txBody>
      </p:sp>
      <p:pic>
        <p:nvPicPr>
          <p:cNvPr id="58371" name="Picture 3"/>
          <p:cNvPicPr>
            <a:picLocks noChangeAspect="1" noChangeArrowheads="1"/>
          </p:cNvPicPr>
          <p:nvPr/>
        </p:nvPicPr>
        <p:blipFill>
          <a:blip r:embed="rId3" cstate="print"/>
          <a:srcRect/>
          <a:stretch>
            <a:fillRect/>
          </a:stretch>
        </p:blipFill>
        <p:spPr bwMode="auto">
          <a:xfrm>
            <a:off x="539552" y="5589240"/>
            <a:ext cx="8127826" cy="1005590"/>
          </a:xfrm>
          <a:prstGeom prst="rect">
            <a:avLst/>
          </a:prstGeom>
          <a:ln>
            <a:noFill/>
          </a:ln>
          <a:effectLst>
            <a:outerShdw blurRad="190500" algn="tl" rotWithShape="0">
              <a:srgbClr val="000000">
                <a:alpha val="70000"/>
              </a:srgbClr>
            </a:outerShdw>
          </a:effectLst>
        </p:spPr>
      </p:pic>
      <p:pic>
        <p:nvPicPr>
          <p:cNvPr id="14" name="Picture 6"/>
          <p:cNvPicPr>
            <a:picLocks noChangeAspect="1" noChangeArrowheads="1"/>
          </p:cNvPicPr>
          <p:nvPr/>
        </p:nvPicPr>
        <p:blipFill>
          <a:blip r:embed="rId4" cstate="print"/>
          <a:srcRect/>
          <a:stretch>
            <a:fillRect/>
          </a:stretch>
        </p:blipFill>
        <p:spPr bwMode="auto">
          <a:xfrm>
            <a:off x="5868144" y="1772816"/>
            <a:ext cx="3059832" cy="123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332656"/>
            <a:ext cx="8532440" cy="1143000"/>
          </a:xfrm>
        </p:spPr>
        <p:txBody>
          <a:bodyPr/>
          <a:lstStyle/>
          <a:p>
            <a:r>
              <a:rPr lang="en-US" dirty="0"/>
              <a:t>Byte-Memory Operations</a:t>
            </a:r>
            <a:endParaRPr lang="en-US" dirty="0">
              <a:solidFill>
                <a:srgbClr val="FF0000"/>
              </a:solidFill>
            </a:endParaRPr>
          </a:p>
        </p:txBody>
      </p:sp>
      <p:sp>
        <p:nvSpPr>
          <p:cNvPr id="3" name="内容占位符 2"/>
          <p:cNvSpPr>
            <a:spLocks noGrp="1"/>
          </p:cNvSpPr>
          <p:nvPr>
            <p:ph idx="1"/>
          </p:nvPr>
        </p:nvSpPr>
        <p:spPr>
          <a:xfrm>
            <a:off x="251520" y="1988840"/>
            <a:ext cx="4402832" cy="4171950"/>
          </a:xfrm>
        </p:spPr>
        <p:txBody>
          <a:bodyPr/>
          <a:lstStyle/>
          <a:p>
            <a:r>
              <a:rPr lang="en-US" dirty="0"/>
              <a:t>Byte-memory operation at even address X</a:t>
            </a:r>
          </a:p>
          <a:p>
            <a:endParaRPr lang="en-US" dirty="0"/>
          </a:p>
          <a:p>
            <a:endParaRPr lang="en-US" dirty="0"/>
          </a:p>
          <a:p>
            <a:endParaRPr lang="en-US" dirty="0"/>
          </a:p>
          <a:p>
            <a:endParaRPr lang="en-US" dirty="0"/>
          </a:p>
          <a:p>
            <a:endParaRPr lang="en-US" dirty="0"/>
          </a:p>
          <a:p>
            <a:endParaRPr lang="en-US" dirty="0"/>
          </a:p>
          <a:p>
            <a:pPr>
              <a:buNone/>
            </a:pPr>
            <a:r>
              <a:rPr lang="en-US" b="1" dirty="0">
                <a:solidFill>
                  <a:srgbClr val="00B0F0"/>
                </a:solidFill>
                <a:latin typeface="Courier New" pitchFamily="49" charset="0"/>
                <a:cs typeface="Courier New" pitchFamily="49" charset="0"/>
              </a:rPr>
              <a:t>  MOV </a:t>
            </a:r>
            <a:r>
              <a:rPr lang="en-US" b="1" dirty="0">
                <a:solidFill>
                  <a:srgbClr val="FF0000"/>
                </a:solidFill>
                <a:latin typeface="Courier New" pitchFamily="49" charset="0"/>
                <a:cs typeface="Courier New" pitchFamily="49" charset="0"/>
              </a:rPr>
              <a:t>AL</a:t>
            </a:r>
            <a:r>
              <a:rPr lang="en-US" b="1" dirty="0">
                <a:solidFill>
                  <a:srgbClr val="00B0F0"/>
                </a:solidFill>
                <a:latin typeface="Courier New" pitchFamily="49" charset="0"/>
                <a:cs typeface="Courier New" pitchFamily="49" charset="0"/>
              </a:rPr>
              <a:t>, [100h]</a:t>
            </a:r>
          </a:p>
        </p:txBody>
      </p:sp>
      <p:pic>
        <p:nvPicPr>
          <p:cNvPr id="59394" name="Picture 2"/>
          <p:cNvPicPr>
            <a:picLocks noChangeAspect="1" noChangeArrowheads="1"/>
          </p:cNvPicPr>
          <p:nvPr/>
        </p:nvPicPr>
        <p:blipFill>
          <a:blip r:embed="rId2" cstate="print"/>
          <a:srcRect/>
          <a:stretch>
            <a:fillRect/>
          </a:stretch>
        </p:blipFill>
        <p:spPr bwMode="auto">
          <a:xfrm>
            <a:off x="35497" y="3206179"/>
            <a:ext cx="4392488" cy="2653606"/>
          </a:xfrm>
          <a:prstGeom prst="rect">
            <a:avLst/>
          </a:prstGeom>
          <a:noFill/>
          <a:ln w="9525">
            <a:noFill/>
            <a:miter lim="800000"/>
            <a:headEnd/>
            <a:tailEnd/>
          </a:ln>
        </p:spPr>
      </p:pic>
      <p:sp>
        <p:nvSpPr>
          <p:cNvPr id="9" name="内容占位符 2"/>
          <p:cNvSpPr txBox="1">
            <a:spLocks/>
          </p:cNvSpPr>
          <p:nvPr/>
        </p:nvSpPr>
        <p:spPr bwMode="auto">
          <a:xfrm>
            <a:off x="4741168" y="1988840"/>
            <a:ext cx="4402832"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r>
              <a:rPr kumimoji="1" lang="en-US" sz="2800" b="0" i="0" u="none" strike="noStrike" kern="0" cap="none" spc="0" normalizeH="0" baseline="0" noProof="0" dirty="0">
                <a:ln>
                  <a:noFill/>
                </a:ln>
                <a:solidFill>
                  <a:schemeClr val="tx1"/>
                </a:solidFill>
                <a:effectLst/>
                <a:uLnTx/>
                <a:uFillTx/>
                <a:latin typeface="+mn-lt"/>
                <a:ea typeface="+mn-ea"/>
                <a:cs typeface="+mn-cs"/>
              </a:rPr>
              <a:t>Byte-memory operation at odd address X+1</a:t>
            </a:r>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kern="0" dirty="0"/>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kern="0" dirty="0"/>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kern="0" dirty="0"/>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tabLst/>
              <a:defRPr/>
            </a:pPr>
            <a:r>
              <a:rPr kumimoji="1" lang="en-US" sz="2800" kern="0" dirty="0"/>
              <a:t>	</a:t>
            </a:r>
            <a:r>
              <a:rPr kumimoji="1" lang="en-US" sz="2800" b="1" dirty="0">
                <a:solidFill>
                  <a:srgbClr val="00B0F0"/>
                </a:solidFill>
                <a:latin typeface="Courier New" pitchFamily="49" charset="0"/>
                <a:cs typeface="Courier New" pitchFamily="49" charset="0"/>
              </a:rPr>
              <a:t>MOV </a:t>
            </a:r>
            <a:r>
              <a:rPr kumimoji="1" lang="en-US" sz="2800" b="1" dirty="0">
                <a:solidFill>
                  <a:srgbClr val="FF0000"/>
                </a:solidFill>
                <a:latin typeface="Courier New" pitchFamily="49" charset="0"/>
                <a:cs typeface="Courier New" pitchFamily="49" charset="0"/>
              </a:rPr>
              <a:t>AL</a:t>
            </a:r>
            <a:r>
              <a:rPr kumimoji="1" lang="en-US" sz="2800" b="1" dirty="0">
                <a:solidFill>
                  <a:srgbClr val="00B0F0"/>
                </a:solidFill>
                <a:latin typeface="Courier New" pitchFamily="49" charset="0"/>
                <a:cs typeface="Courier New" pitchFamily="49" charset="0"/>
              </a:rPr>
              <a:t>, [101h]</a:t>
            </a:r>
          </a:p>
        </p:txBody>
      </p:sp>
      <p:pic>
        <p:nvPicPr>
          <p:cNvPr id="59395" name="Picture 3"/>
          <p:cNvPicPr>
            <a:picLocks noChangeAspect="1" noChangeArrowheads="1"/>
          </p:cNvPicPr>
          <p:nvPr/>
        </p:nvPicPr>
        <p:blipFill>
          <a:blip r:embed="rId3" cstate="print"/>
          <a:srcRect/>
          <a:stretch>
            <a:fillRect/>
          </a:stretch>
        </p:blipFill>
        <p:spPr bwMode="auto">
          <a:xfrm>
            <a:off x="4716016" y="3185601"/>
            <a:ext cx="4320480" cy="267798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332656"/>
            <a:ext cx="8532440" cy="1143000"/>
          </a:xfrm>
        </p:spPr>
        <p:txBody>
          <a:bodyPr/>
          <a:lstStyle/>
          <a:p>
            <a:r>
              <a:rPr lang="en-US" dirty="0"/>
              <a:t>Aligned Word-Memory Operations</a:t>
            </a:r>
            <a:endParaRPr lang="en-US" dirty="0">
              <a:solidFill>
                <a:srgbClr val="FF0000"/>
              </a:solidFill>
            </a:endParaRPr>
          </a:p>
        </p:txBody>
      </p:sp>
      <p:sp>
        <p:nvSpPr>
          <p:cNvPr id="3" name="内容占位符 2"/>
          <p:cNvSpPr>
            <a:spLocks noGrp="1"/>
          </p:cNvSpPr>
          <p:nvPr>
            <p:ph idx="1"/>
          </p:nvPr>
        </p:nvSpPr>
        <p:spPr>
          <a:xfrm>
            <a:off x="251520" y="1988840"/>
            <a:ext cx="8496944" cy="4171950"/>
          </a:xfrm>
        </p:spPr>
        <p:txBody>
          <a:bodyPr/>
          <a:lstStyle/>
          <a:p>
            <a:r>
              <a:rPr lang="en-US" dirty="0"/>
              <a:t>Accessing an </a:t>
            </a:r>
            <a:r>
              <a:rPr lang="en-US" dirty="0">
                <a:solidFill>
                  <a:srgbClr val="0070C0"/>
                </a:solidFill>
              </a:rPr>
              <a:t>aligned word</a:t>
            </a:r>
            <a:r>
              <a:rPr lang="en-US" dirty="0"/>
              <a:t> at even address X</a:t>
            </a:r>
          </a:p>
          <a:p>
            <a:endParaRPr lang="en-US" dirty="0"/>
          </a:p>
          <a:p>
            <a:endParaRPr lang="en-US" dirty="0"/>
          </a:p>
          <a:p>
            <a:endParaRPr lang="en-US" dirty="0"/>
          </a:p>
          <a:p>
            <a:endParaRPr lang="en-US" dirty="0"/>
          </a:p>
          <a:p>
            <a:endParaRPr lang="en-US" dirty="0"/>
          </a:p>
          <a:p>
            <a:endParaRPr lang="en-US" dirty="0"/>
          </a:p>
          <a:p>
            <a:pPr>
              <a:buNone/>
            </a:pPr>
            <a:r>
              <a:rPr lang="en-US" b="1" dirty="0">
                <a:solidFill>
                  <a:srgbClr val="00B0F0"/>
                </a:solidFill>
                <a:latin typeface="Courier New" pitchFamily="49" charset="0"/>
                <a:cs typeface="Courier New" pitchFamily="49" charset="0"/>
              </a:rPr>
              <a:t>  MOV </a:t>
            </a:r>
            <a:r>
              <a:rPr lang="en-US" b="1" dirty="0">
                <a:solidFill>
                  <a:srgbClr val="FF0000"/>
                </a:solidFill>
                <a:latin typeface="Courier New" pitchFamily="49" charset="0"/>
                <a:cs typeface="Courier New" pitchFamily="49" charset="0"/>
              </a:rPr>
              <a:t>AX</a:t>
            </a:r>
            <a:r>
              <a:rPr lang="en-US" b="1" dirty="0">
                <a:solidFill>
                  <a:srgbClr val="00B0F0"/>
                </a:solidFill>
                <a:latin typeface="Courier New" pitchFamily="49" charset="0"/>
                <a:cs typeface="Courier New" pitchFamily="49" charset="0"/>
              </a:rPr>
              <a:t>, [100h]</a:t>
            </a:r>
          </a:p>
        </p:txBody>
      </p:sp>
      <p:pic>
        <p:nvPicPr>
          <p:cNvPr id="60418" name="Picture 2"/>
          <p:cNvPicPr>
            <a:picLocks noChangeAspect="1" noChangeArrowheads="1"/>
          </p:cNvPicPr>
          <p:nvPr/>
        </p:nvPicPr>
        <p:blipFill>
          <a:blip r:embed="rId2" cstate="print"/>
          <a:srcRect/>
          <a:stretch>
            <a:fillRect/>
          </a:stretch>
        </p:blipFill>
        <p:spPr bwMode="auto">
          <a:xfrm>
            <a:off x="323528" y="2708920"/>
            <a:ext cx="4568393" cy="2653838"/>
          </a:xfrm>
          <a:prstGeom prst="rect">
            <a:avLst/>
          </a:prstGeom>
          <a:noFill/>
          <a:ln w="9525">
            <a:noFill/>
            <a:miter lim="800000"/>
            <a:headEnd/>
            <a:tailEnd/>
          </a:ln>
        </p:spPr>
      </p:pic>
      <p:grpSp>
        <p:nvGrpSpPr>
          <p:cNvPr id="14" name="组合 13"/>
          <p:cNvGrpSpPr/>
          <p:nvPr/>
        </p:nvGrpSpPr>
        <p:grpSpPr>
          <a:xfrm>
            <a:off x="4782691" y="3356992"/>
            <a:ext cx="4253805" cy="1269479"/>
            <a:chOff x="4638675" y="2924944"/>
            <a:chExt cx="5396483" cy="1708109"/>
          </a:xfrm>
        </p:grpSpPr>
        <p:pic>
          <p:nvPicPr>
            <p:cNvPr id="60419" name="Picture 3"/>
            <p:cNvPicPr>
              <a:picLocks noChangeAspect="1" noChangeArrowheads="1"/>
            </p:cNvPicPr>
            <p:nvPr/>
          </p:nvPicPr>
          <p:blipFill>
            <a:blip r:embed="rId3" cstate="print"/>
            <a:srcRect/>
            <a:stretch>
              <a:fillRect/>
            </a:stretch>
          </p:blipFill>
          <p:spPr bwMode="auto">
            <a:xfrm>
              <a:off x="4644008" y="2924944"/>
              <a:ext cx="5000625" cy="371475"/>
            </a:xfrm>
            <a:prstGeom prst="rect">
              <a:avLst/>
            </a:prstGeom>
            <a:ln>
              <a:noFill/>
            </a:ln>
            <a:effectLst>
              <a:outerShdw blurRad="292100" dist="139700" dir="2700000" algn="tl" rotWithShape="0">
                <a:srgbClr val="333333">
                  <a:alpha val="65000"/>
                </a:srgbClr>
              </a:outerShdw>
            </a:effectLst>
          </p:spPr>
        </p:pic>
        <p:pic>
          <p:nvPicPr>
            <p:cNvPr id="60420" name="Picture 4"/>
            <p:cNvPicPr>
              <a:picLocks noChangeAspect="1" noChangeArrowheads="1"/>
            </p:cNvPicPr>
            <p:nvPr/>
          </p:nvPicPr>
          <p:blipFill>
            <a:blip r:embed="rId4" cstate="print"/>
            <a:srcRect/>
            <a:stretch>
              <a:fillRect/>
            </a:stretch>
          </p:blipFill>
          <p:spPr bwMode="auto">
            <a:xfrm>
              <a:off x="4644008" y="3282041"/>
              <a:ext cx="4210050" cy="352425"/>
            </a:xfrm>
            <a:prstGeom prst="rect">
              <a:avLst/>
            </a:prstGeom>
            <a:ln>
              <a:noFill/>
            </a:ln>
            <a:effectLst>
              <a:outerShdw blurRad="292100" dist="139700" dir="2700000" algn="tl" rotWithShape="0">
                <a:srgbClr val="333333">
                  <a:alpha val="65000"/>
                </a:srgbClr>
              </a:outerShdw>
            </a:effectLst>
          </p:spPr>
        </p:pic>
        <p:pic>
          <p:nvPicPr>
            <p:cNvPr id="60421" name="Picture 5"/>
            <p:cNvPicPr>
              <a:picLocks noChangeAspect="1" noChangeArrowheads="1"/>
            </p:cNvPicPr>
            <p:nvPr/>
          </p:nvPicPr>
          <p:blipFill>
            <a:blip r:embed="rId5" cstate="print"/>
            <a:srcRect/>
            <a:stretch>
              <a:fillRect/>
            </a:stretch>
          </p:blipFill>
          <p:spPr bwMode="auto">
            <a:xfrm>
              <a:off x="4644008" y="3624725"/>
              <a:ext cx="5391150" cy="333375"/>
            </a:xfrm>
            <a:prstGeom prst="rect">
              <a:avLst/>
            </a:prstGeom>
            <a:ln>
              <a:noFill/>
            </a:ln>
            <a:effectLst>
              <a:outerShdw blurRad="292100" dist="139700" dir="2700000" algn="tl" rotWithShape="0">
                <a:srgbClr val="333333">
                  <a:alpha val="65000"/>
                </a:srgbClr>
              </a:outerShdw>
            </a:effectLst>
          </p:spPr>
        </p:pic>
        <p:pic>
          <p:nvPicPr>
            <p:cNvPr id="60422" name="Picture 6"/>
            <p:cNvPicPr>
              <a:picLocks noChangeAspect="1" noChangeArrowheads="1"/>
            </p:cNvPicPr>
            <p:nvPr/>
          </p:nvPicPr>
          <p:blipFill>
            <a:blip r:embed="rId6" cstate="print"/>
            <a:srcRect/>
            <a:stretch>
              <a:fillRect/>
            </a:stretch>
          </p:blipFill>
          <p:spPr bwMode="auto">
            <a:xfrm>
              <a:off x="4654624" y="3922629"/>
              <a:ext cx="3752850" cy="409575"/>
            </a:xfrm>
            <a:prstGeom prst="rect">
              <a:avLst/>
            </a:prstGeom>
            <a:ln>
              <a:noFill/>
            </a:ln>
            <a:effectLst>
              <a:outerShdw blurRad="292100" dist="139700" dir="2700000" algn="tl" rotWithShape="0">
                <a:srgbClr val="333333">
                  <a:alpha val="65000"/>
                </a:srgbClr>
              </a:outerShdw>
            </a:effectLst>
          </p:spPr>
        </p:pic>
        <p:pic>
          <p:nvPicPr>
            <p:cNvPr id="60423" name="Picture 7"/>
            <p:cNvPicPr>
              <a:picLocks noChangeAspect="1" noChangeArrowheads="1"/>
            </p:cNvPicPr>
            <p:nvPr/>
          </p:nvPicPr>
          <p:blipFill>
            <a:blip r:embed="rId7" cstate="print"/>
            <a:srcRect/>
            <a:stretch>
              <a:fillRect/>
            </a:stretch>
          </p:blipFill>
          <p:spPr bwMode="auto">
            <a:xfrm>
              <a:off x="4638675" y="4242528"/>
              <a:ext cx="3933824" cy="390525"/>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332656"/>
            <a:ext cx="8676456" cy="1143000"/>
          </a:xfrm>
        </p:spPr>
        <p:txBody>
          <a:bodyPr/>
          <a:lstStyle/>
          <a:p>
            <a:r>
              <a:rPr lang="en-US" sz="3200" dirty="0">
                <a:solidFill>
                  <a:schemeClr val="tx1"/>
                </a:solidFill>
              </a:rPr>
              <a:t>Misaligned Word-Memory </a:t>
            </a:r>
            <a:r>
              <a:rPr lang="en-US" sz="3200" dirty="0"/>
              <a:t>Operations</a:t>
            </a:r>
            <a:endParaRPr lang="en-US" sz="3200" dirty="0">
              <a:solidFill>
                <a:srgbClr val="FF0000"/>
              </a:solidFill>
            </a:endParaRPr>
          </a:p>
        </p:txBody>
      </p:sp>
      <p:sp>
        <p:nvSpPr>
          <p:cNvPr id="3" name="内容占位符 2"/>
          <p:cNvSpPr>
            <a:spLocks noGrp="1"/>
          </p:cNvSpPr>
          <p:nvPr>
            <p:ph idx="1"/>
          </p:nvPr>
        </p:nvSpPr>
        <p:spPr>
          <a:xfrm>
            <a:off x="251520" y="1700808"/>
            <a:ext cx="8712968" cy="4171950"/>
          </a:xfrm>
        </p:spPr>
        <p:txBody>
          <a:bodyPr/>
          <a:lstStyle/>
          <a:p>
            <a:r>
              <a:rPr lang="en-US" dirty="0"/>
              <a:t>Accessing an </a:t>
            </a:r>
            <a:r>
              <a:rPr lang="en-US" dirty="0">
                <a:solidFill>
                  <a:srgbClr val="0070C0"/>
                </a:solidFill>
              </a:rPr>
              <a:t>misaligned word</a:t>
            </a:r>
            <a:r>
              <a:rPr lang="en-US" dirty="0"/>
              <a:t> </a:t>
            </a:r>
            <a:r>
              <a:rPr lang="en-US"/>
              <a:t>at odd </a:t>
            </a:r>
            <a:r>
              <a:rPr lang="en-US" dirty="0"/>
              <a:t>address X+1</a:t>
            </a:r>
          </a:p>
          <a:p>
            <a:endParaRPr lang="en-US" dirty="0"/>
          </a:p>
          <a:p>
            <a:endParaRPr lang="en-US" dirty="0"/>
          </a:p>
          <a:p>
            <a:endParaRPr lang="en-US" dirty="0"/>
          </a:p>
          <a:p>
            <a:endParaRPr lang="en-US" dirty="0"/>
          </a:p>
          <a:p>
            <a:pPr>
              <a:buNone/>
            </a:pPr>
            <a:endParaRPr lang="en-US" sz="1000" b="1" dirty="0">
              <a:solidFill>
                <a:srgbClr val="00B0F0"/>
              </a:solidFill>
              <a:latin typeface="Courier New" pitchFamily="49" charset="0"/>
              <a:cs typeface="Courier New" pitchFamily="49" charset="0"/>
            </a:endParaRPr>
          </a:p>
          <a:p>
            <a:pPr>
              <a:buNone/>
            </a:pPr>
            <a:endParaRPr lang="en-US" b="1" dirty="0">
              <a:solidFill>
                <a:srgbClr val="00B0F0"/>
              </a:solidFill>
              <a:latin typeface="Courier New" pitchFamily="49" charset="0"/>
              <a:cs typeface="Courier New" pitchFamily="49" charset="0"/>
            </a:endParaRPr>
          </a:p>
          <a:p>
            <a:pPr>
              <a:buNone/>
            </a:pPr>
            <a:endParaRPr lang="en-US" b="1" dirty="0">
              <a:solidFill>
                <a:srgbClr val="00B0F0"/>
              </a:solidFill>
              <a:latin typeface="Courier New" pitchFamily="49" charset="0"/>
              <a:cs typeface="Courier New" pitchFamily="49" charset="0"/>
            </a:endParaRPr>
          </a:p>
          <a:p>
            <a:pPr>
              <a:buNone/>
            </a:pPr>
            <a:endParaRPr lang="en-US" b="1" dirty="0">
              <a:solidFill>
                <a:srgbClr val="00B0F0"/>
              </a:solidFill>
              <a:latin typeface="Courier New" pitchFamily="49" charset="0"/>
              <a:cs typeface="Courier New" pitchFamily="49" charset="0"/>
            </a:endParaRPr>
          </a:p>
          <a:p>
            <a:pPr>
              <a:buNone/>
            </a:pPr>
            <a:endParaRPr lang="en-US" sz="1000" b="1" dirty="0">
              <a:solidFill>
                <a:srgbClr val="00B0F0"/>
              </a:solidFill>
              <a:latin typeface="Courier New" pitchFamily="49" charset="0"/>
              <a:cs typeface="Courier New" pitchFamily="49" charset="0"/>
            </a:endParaRPr>
          </a:p>
          <a:p>
            <a:pPr>
              <a:buNone/>
            </a:pPr>
            <a:r>
              <a:rPr lang="en-US" b="1" dirty="0">
                <a:solidFill>
                  <a:srgbClr val="00B0F0"/>
                </a:solidFill>
                <a:latin typeface="Courier New" pitchFamily="49" charset="0"/>
                <a:cs typeface="Courier New" pitchFamily="49" charset="0"/>
              </a:rPr>
              <a:t>	MOV </a:t>
            </a:r>
            <a:r>
              <a:rPr lang="en-US" b="1" dirty="0">
                <a:solidFill>
                  <a:srgbClr val="FF0000"/>
                </a:solidFill>
                <a:latin typeface="Courier New" pitchFamily="49" charset="0"/>
                <a:cs typeface="Courier New" pitchFamily="49" charset="0"/>
              </a:rPr>
              <a:t>AX</a:t>
            </a:r>
            <a:r>
              <a:rPr lang="en-US" b="1" dirty="0">
                <a:solidFill>
                  <a:srgbClr val="00B0F0"/>
                </a:solidFill>
                <a:latin typeface="Courier New" pitchFamily="49" charset="0"/>
                <a:cs typeface="Courier New" pitchFamily="49" charset="0"/>
              </a:rPr>
              <a:t>, [101h]</a:t>
            </a:r>
          </a:p>
        </p:txBody>
      </p:sp>
      <p:pic>
        <p:nvPicPr>
          <p:cNvPr id="61442" name="Picture 2"/>
          <p:cNvPicPr>
            <a:picLocks noChangeAspect="1" noChangeArrowheads="1"/>
          </p:cNvPicPr>
          <p:nvPr/>
        </p:nvPicPr>
        <p:blipFill>
          <a:blip r:embed="rId2" cstate="print"/>
          <a:srcRect/>
          <a:stretch>
            <a:fillRect/>
          </a:stretch>
        </p:blipFill>
        <p:spPr bwMode="auto">
          <a:xfrm>
            <a:off x="690042" y="2228183"/>
            <a:ext cx="3809950" cy="2200967"/>
          </a:xfrm>
          <a:prstGeom prst="rect">
            <a:avLst/>
          </a:prstGeom>
          <a:noFill/>
          <a:ln w="9525">
            <a:no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4634036" y="2372199"/>
            <a:ext cx="3754388" cy="2064913"/>
          </a:xfrm>
          <a:prstGeom prst="rect">
            <a:avLst/>
          </a:prstGeom>
          <a:noFill/>
          <a:ln w="9525">
            <a:noFill/>
            <a:miter lim="800000"/>
            <a:headEnd/>
            <a:tailEnd/>
          </a:ln>
        </p:spPr>
      </p:pic>
      <p:pic>
        <p:nvPicPr>
          <p:cNvPr id="61444" name="Picture 4"/>
          <p:cNvPicPr>
            <a:picLocks noChangeAspect="1" noChangeArrowheads="1"/>
          </p:cNvPicPr>
          <p:nvPr/>
        </p:nvPicPr>
        <p:blipFill>
          <a:blip r:embed="rId4" cstate="print"/>
          <a:srcRect/>
          <a:stretch>
            <a:fillRect/>
          </a:stretch>
        </p:blipFill>
        <p:spPr bwMode="auto">
          <a:xfrm>
            <a:off x="899592" y="4570022"/>
            <a:ext cx="7288824" cy="15411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Let's Tell the Stories</a:t>
            </a:r>
            <a:endParaRPr lang="zh-CN" alt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1561737562"/>
              </p:ext>
            </p:extLst>
          </p:nvPr>
        </p:nvGraphicFramePr>
        <p:xfrm>
          <a:off x="4788024" y="3573016"/>
          <a:ext cx="4242308" cy="2982977"/>
        </p:xfrm>
        <a:graphic>
          <a:graphicData uri="http://schemas.openxmlformats.org/presentationml/2006/ole">
            <mc:AlternateContent xmlns:mc="http://schemas.openxmlformats.org/markup-compatibility/2006">
              <mc:Choice xmlns:v="urn:schemas-microsoft-com:vml" Requires="v">
                <p:oleObj spid="_x0000_s13361" name="Visio" r:id="rId3" imgW="5374532" imgH="3706289" progId="Visio.Drawing.11">
                  <p:embed/>
                </p:oleObj>
              </mc:Choice>
              <mc:Fallback>
                <p:oleObj name="Visio" r:id="rId3" imgW="5374532" imgH="3706289" progId="Visio.Drawing.11">
                  <p:embed/>
                  <p:pic>
                    <p:nvPicPr>
                      <p:cNvPr id="0" name=""/>
                      <p:cNvPicPr>
                        <a:picLocks noChangeAspect="1" noChangeArrowheads="1"/>
                      </p:cNvPicPr>
                      <p:nvPr/>
                    </p:nvPicPr>
                    <p:blipFill>
                      <a:blip r:embed="rId4"/>
                      <a:srcRect/>
                      <a:stretch>
                        <a:fillRect/>
                      </a:stretch>
                    </p:blipFill>
                    <p:spPr bwMode="auto">
                      <a:xfrm>
                        <a:off x="4788024" y="3573016"/>
                        <a:ext cx="4242308" cy="2982977"/>
                      </a:xfrm>
                      <a:prstGeom prst="rect">
                        <a:avLst/>
                      </a:prstGeom>
                      <a:noFill/>
                      <a:ln>
                        <a:noFill/>
                      </a:ln>
                      <a:effectLst/>
                    </p:spPr>
                  </p:pic>
                </p:oleObj>
              </mc:Fallback>
            </mc:AlternateContent>
          </a:graphicData>
        </a:graphic>
      </p:graphicFrame>
      <p:sp>
        <p:nvSpPr>
          <p:cNvPr id="5" name="文本框 4"/>
          <p:cNvSpPr txBox="1"/>
          <p:nvPr/>
        </p:nvSpPr>
        <p:spPr>
          <a:xfrm>
            <a:off x="406400" y="1825976"/>
            <a:ext cx="8204200" cy="646331"/>
          </a:xfrm>
          <a:prstGeom prst="rect">
            <a:avLst/>
          </a:prstGeom>
          <a:noFill/>
        </p:spPr>
        <p:txBody>
          <a:bodyPr wrap="square" rtlCol="0">
            <a:spAutoFit/>
          </a:bodyPr>
          <a:lstStyle/>
          <a:p>
            <a:r>
              <a:rPr lang="en-US" altLang="zh-CN" dirty="0"/>
              <a:t>Could you possibly tell the complete procedure of the 8086 CPU executing an instruction like </a:t>
            </a:r>
            <a:r>
              <a:rPr lang="en-US" altLang="zh-CN" b="1" dirty="0">
                <a:solidFill>
                  <a:srgbClr val="0070C0"/>
                </a:solidFill>
              </a:rPr>
              <a:t>MOV BX, [1000h]</a:t>
            </a:r>
            <a:r>
              <a:rPr lang="en-US" altLang="zh-CN" dirty="0"/>
              <a:t>? What about </a:t>
            </a:r>
            <a:r>
              <a:rPr lang="en-US" altLang="zh-CN" b="1" dirty="0">
                <a:solidFill>
                  <a:srgbClr val="0070C0"/>
                </a:solidFill>
              </a:rPr>
              <a:t>MOV [1001h], BX</a:t>
            </a:r>
            <a:r>
              <a:rPr lang="en-US" altLang="zh-CN" dirty="0"/>
              <a:t>?</a:t>
            </a:r>
            <a:endParaRPr lang="zh-CN" altLang="en-US" dirty="0"/>
          </a:p>
        </p:txBody>
      </p:sp>
      <p:pic>
        <p:nvPicPr>
          <p:cNvPr id="6" name="Picture 7"/>
          <p:cNvPicPr>
            <a:picLocks noChangeAspect="1" noChangeArrowheads="1"/>
          </p:cNvPicPr>
          <p:nvPr/>
        </p:nvPicPr>
        <p:blipFill>
          <a:blip r:embed="rId5" cstate="print"/>
          <a:srcRect/>
          <a:stretch>
            <a:fillRect/>
          </a:stretch>
        </p:blipFill>
        <p:spPr bwMode="auto">
          <a:xfrm>
            <a:off x="690104" y="2871838"/>
            <a:ext cx="4025912" cy="3849062"/>
          </a:xfrm>
          <a:prstGeom prst="rect">
            <a:avLst/>
          </a:prstGeom>
          <a:noFill/>
          <a:ln w="9525">
            <a:noFill/>
            <a:miter lim="800000"/>
            <a:headEnd/>
            <a:tailEnd/>
          </a:ln>
        </p:spPr>
      </p:pic>
    </p:spTree>
    <p:extLst>
      <p:ext uri="{BB962C8B-B14F-4D97-AF65-F5344CB8AC3E}">
        <p14:creationId xmlns:p14="http://schemas.microsoft.com/office/powerpoint/2010/main" val="3989607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 in X86 family – The Other Space from Memory</a:t>
            </a:r>
          </a:p>
        </p:txBody>
      </p:sp>
      <p:sp>
        <p:nvSpPr>
          <p:cNvPr id="3" name="内容占位符 2"/>
          <p:cNvSpPr>
            <a:spLocks noGrp="1"/>
          </p:cNvSpPr>
          <p:nvPr>
            <p:ph idx="1"/>
          </p:nvPr>
        </p:nvSpPr>
        <p:spPr>
          <a:xfrm>
            <a:off x="251520" y="1772816"/>
            <a:ext cx="4536504" cy="4711402"/>
          </a:xfrm>
        </p:spPr>
        <p:txBody>
          <a:bodyPr/>
          <a:lstStyle/>
          <a:p>
            <a:r>
              <a:rPr lang="en-US" sz="2400" dirty="0"/>
              <a:t>X86 microprocessors have an I/O space in addition to memory space</a:t>
            </a:r>
          </a:p>
          <a:p>
            <a:r>
              <a:rPr lang="en-US" sz="2400" dirty="0"/>
              <a:t>Use special I/O instructions accessing I/O devices at </a:t>
            </a:r>
            <a:r>
              <a:rPr lang="en-US" sz="2400" dirty="0">
                <a:solidFill>
                  <a:srgbClr val="FF0000"/>
                </a:solidFill>
              </a:rPr>
              <a:t>ports </a:t>
            </a:r>
            <a:r>
              <a:rPr lang="en-US" sz="2400" dirty="0"/>
              <a:t>(i.e., addresses for I/O)</a:t>
            </a:r>
          </a:p>
          <a:p>
            <a:r>
              <a:rPr lang="en-US" sz="2400" dirty="0"/>
              <a:t>Memory can contain machine codes and data, I</a:t>
            </a:r>
            <a:r>
              <a:rPr lang="en-US" altLang="zh-CN" sz="2400" dirty="0"/>
              <a:t>/O ports only contain data</a:t>
            </a:r>
          </a:p>
          <a:p>
            <a:r>
              <a:rPr lang="en-US" sz="2400" dirty="0"/>
              <a:t>Also referred to as </a:t>
            </a:r>
            <a:r>
              <a:rPr lang="en-US" sz="2400" i="1" dirty="0">
                <a:solidFill>
                  <a:srgbClr val="7030A0"/>
                </a:solidFill>
              </a:rPr>
              <a:t>peripheral </a:t>
            </a:r>
            <a:r>
              <a:rPr lang="en-US" altLang="zh-CN" sz="2400" i="1" dirty="0">
                <a:solidFill>
                  <a:srgbClr val="7030A0"/>
                </a:solidFill>
              </a:rPr>
              <a:t>I/O</a:t>
            </a:r>
            <a:r>
              <a:rPr lang="en-US" altLang="zh-CN" sz="2400" dirty="0">
                <a:solidFill>
                  <a:srgbClr val="7030A0"/>
                </a:solidFill>
              </a:rPr>
              <a:t> </a:t>
            </a:r>
            <a:r>
              <a:rPr lang="en-US" altLang="zh-CN" sz="2400" dirty="0"/>
              <a:t>or </a:t>
            </a:r>
            <a:r>
              <a:rPr lang="en-US" altLang="zh-CN" sz="2400" i="1" dirty="0">
                <a:solidFill>
                  <a:srgbClr val="7030A0"/>
                </a:solidFill>
              </a:rPr>
              <a:t>isolated I/O</a:t>
            </a:r>
            <a:endParaRPr lang="en-US" sz="2400" i="1" dirty="0">
              <a:solidFill>
                <a:srgbClr val="7030A0"/>
              </a:solidFill>
            </a:endParaRPr>
          </a:p>
        </p:txBody>
      </p:sp>
      <p:pic>
        <p:nvPicPr>
          <p:cNvPr id="62466" name="Picture 2"/>
          <p:cNvPicPr>
            <a:picLocks noChangeAspect="1" noChangeArrowheads="1"/>
          </p:cNvPicPr>
          <p:nvPr/>
        </p:nvPicPr>
        <p:blipFill>
          <a:blip r:embed="rId2" cstate="print"/>
          <a:srcRect/>
          <a:stretch>
            <a:fillRect/>
          </a:stretch>
        </p:blipFill>
        <p:spPr bwMode="auto">
          <a:xfrm>
            <a:off x="4856380" y="3268166"/>
            <a:ext cx="4252124" cy="31131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 Instructions – 8-Bit Instance</a:t>
            </a:r>
          </a:p>
        </p:txBody>
      </p:sp>
      <p:sp>
        <p:nvSpPr>
          <p:cNvPr id="3" name="内容占位符 2"/>
          <p:cNvSpPr>
            <a:spLocks noGrp="1"/>
          </p:cNvSpPr>
          <p:nvPr>
            <p:ph idx="1"/>
          </p:nvPr>
        </p:nvSpPr>
        <p:spPr>
          <a:xfrm>
            <a:off x="457200" y="2569418"/>
            <a:ext cx="8178800" cy="4171950"/>
          </a:xfrm>
        </p:spPr>
        <p:txBody>
          <a:bodyPr/>
          <a:lstStyle/>
          <a:p>
            <a:r>
              <a:rPr lang="en-US" dirty="0"/>
              <a:t>Direct I/O instructions: </a:t>
            </a:r>
          </a:p>
          <a:p>
            <a:pPr lvl="1"/>
            <a:r>
              <a:rPr lang="en-US" dirty="0"/>
              <a:t>port# ranges from 00h to 0ffh, 256 ports in total</a:t>
            </a:r>
          </a:p>
          <a:p>
            <a:pPr lvl="1"/>
            <a:endParaRPr lang="en-US" dirty="0"/>
          </a:p>
          <a:p>
            <a:r>
              <a:rPr lang="en-US" dirty="0"/>
              <a:t>Indirect I/O instructions:</a:t>
            </a:r>
          </a:p>
          <a:p>
            <a:pPr lvl="1"/>
            <a:r>
              <a:rPr lang="en-US" dirty="0"/>
              <a:t>port# ranges from 0000h to 0ffffh, 65536 ports in all</a:t>
            </a:r>
          </a:p>
          <a:p>
            <a:pPr lvl="1"/>
            <a:r>
              <a:rPr lang="en-US" dirty="0"/>
              <a:t>use a 16-bit address that resides in the DX register</a:t>
            </a:r>
          </a:p>
          <a:p>
            <a:pPr lvl="1"/>
            <a:endParaRPr lang="en-US" dirty="0"/>
          </a:p>
          <a:p>
            <a:endParaRPr lang="en-US" sz="1000" dirty="0"/>
          </a:p>
          <a:p>
            <a:r>
              <a:rPr lang="en-US" dirty="0"/>
              <a:t>Note: </a:t>
            </a:r>
            <a:r>
              <a:rPr lang="en-US" dirty="0">
                <a:solidFill>
                  <a:srgbClr val="FF0000"/>
                </a:solidFill>
              </a:rPr>
              <a:t>no segment concept for port addresses</a:t>
            </a:r>
          </a:p>
        </p:txBody>
      </p:sp>
      <p:pic>
        <p:nvPicPr>
          <p:cNvPr id="114691" name="Picture 3"/>
          <p:cNvPicPr>
            <a:picLocks noChangeAspect="1" noChangeArrowheads="1"/>
          </p:cNvPicPr>
          <p:nvPr/>
        </p:nvPicPr>
        <p:blipFill>
          <a:blip r:embed="rId2" cstate="print"/>
          <a:srcRect/>
          <a:stretch>
            <a:fillRect/>
          </a:stretch>
        </p:blipFill>
        <p:spPr bwMode="auto">
          <a:xfrm>
            <a:off x="1248343" y="1779542"/>
            <a:ext cx="6613376" cy="607479"/>
          </a:xfrm>
          <a:prstGeom prst="rect">
            <a:avLst/>
          </a:prstGeom>
          <a:ln>
            <a:noFill/>
          </a:ln>
          <a:effectLst>
            <a:outerShdw blurRad="190500" algn="tl" rotWithShape="0">
              <a:srgbClr val="000000">
                <a:alpha val="70000"/>
              </a:srgbClr>
            </a:outerShdw>
          </a:effectLst>
        </p:spPr>
      </p:pic>
      <p:pic>
        <p:nvPicPr>
          <p:cNvPr id="114693" name="Picture 5"/>
          <p:cNvPicPr>
            <a:picLocks noChangeAspect="1" noChangeArrowheads="1"/>
          </p:cNvPicPr>
          <p:nvPr/>
        </p:nvPicPr>
        <p:blipFill>
          <a:blip r:embed="rId3" cstate="print"/>
          <a:srcRect/>
          <a:stretch>
            <a:fillRect/>
          </a:stretch>
        </p:blipFill>
        <p:spPr bwMode="auto">
          <a:xfrm>
            <a:off x="1259632" y="3561346"/>
            <a:ext cx="6624736" cy="409851"/>
          </a:xfrm>
          <a:prstGeom prst="rect">
            <a:avLst/>
          </a:prstGeom>
          <a:ln>
            <a:noFill/>
          </a:ln>
          <a:effectLst>
            <a:outerShdw blurRad="190500" algn="tl" rotWithShape="0">
              <a:srgbClr val="000000">
                <a:alpha val="70000"/>
              </a:srgbClr>
            </a:outerShdw>
          </a:effectLst>
        </p:spPr>
      </p:pic>
      <p:pic>
        <p:nvPicPr>
          <p:cNvPr id="114694" name="Picture 6"/>
          <p:cNvPicPr>
            <a:picLocks noChangeAspect="1" noChangeArrowheads="1"/>
          </p:cNvPicPr>
          <p:nvPr/>
        </p:nvPicPr>
        <p:blipFill>
          <a:blip r:embed="rId4" cstate="print"/>
          <a:srcRect/>
          <a:stretch>
            <a:fillRect/>
          </a:stretch>
        </p:blipFill>
        <p:spPr bwMode="auto">
          <a:xfrm>
            <a:off x="1259632" y="5410194"/>
            <a:ext cx="6624736" cy="537878"/>
          </a:xfrm>
          <a:prstGeom prst="rect">
            <a:avLst/>
          </a:prstGeom>
          <a:ln>
            <a:noFill/>
          </a:ln>
          <a:effectLst>
            <a:outerShdw blurRad="190500" algn="tl" rotWithShape="0">
              <a:srgbClr val="000000">
                <a:alpha val="70000"/>
              </a:srgbClr>
            </a:outerShdw>
          </a:effectLst>
        </p:spPr>
      </p:pic>
      <p:sp>
        <p:nvSpPr>
          <p:cNvPr id="9" name="矩形 8"/>
          <p:cNvSpPr/>
          <p:nvPr/>
        </p:nvSpPr>
        <p:spPr bwMode="auto">
          <a:xfrm>
            <a:off x="3635896" y="3564549"/>
            <a:ext cx="360040" cy="288032"/>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矩形 9"/>
          <p:cNvSpPr/>
          <p:nvPr/>
        </p:nvSpPr>
        <p:spPr bwMode="auto">
          <a:xfrm>
            <a:off x="3483408" y="5377873"/>
            <a:ext cx="368512" cy="276271"/>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6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 Example</a:t>
            </a:r>
          </a:p>
        </p:txBody>
      </p:sp>
      <p:pic>
        <p:nvPicPr>
          <p:cNvPr id="115714" name="Picture 2"/>
          <p:cNvPicPr>
            <a:picLocks noChangeAspect="1" noChangeArrowheads="1"/>
          </p:cNvPicPr>
          <p:nvPr/>
        </p:nvPicPr>
        <p:blipFill>
          <a:blip r:embed="rId2" cstate="print"/>
          <a:srcRect/>
          <a:stretch>
            <a:fillRect/>
          </a:stretch>
        </p:blipFill>
        <p:spPr bwMode="auto">
          <a:xfrm>
            <a:off x="35496" y="1916832"/>
            <a:ext cx="9017614" cy="792088"/>
          </a:xfrm>
          <a:prstGeom prst="rect">
            <a:avLst/>
          </a:prstGeom>
          <a:noFill/>
          <a:ln w="9525">
            <a:noFill/>
            <a:miter lim="800000"/>
            <a:headEnd/>
            <a:tailEnd/>
          </a:ln>
        </p:spPr>
      </p:pic>
      <p:pic>
        <p:nvPicPr>
          <p:cNvPr id="115715" name="Picture 3"/>
          <p:cNvPicPr>
            <a:picLocks noChangeAspect="1" noChangeArrowheads="1"/>
          </p:cNvPicPr>
          <p:nvPr/>
        </p:nvPicPr>
        <p:blipFill>
          <a:blip r:embed="rId3" cstate="print"/>
          <a:srcRect/>
          <a:stretch>
            <a:fillRect/>
          </a:stretch>
        </p:blipFill>
        <p:spPr bwMode="auto">
          <a:xfrm>
            <a:off x="1907704" y="2996952"/>
            <a:ext cx="4181475" cy="1914525"/>
          </a:xfrm>
          <a:prstGeom prst="rect">
            <a:avLst/>
          </a:prstGeom>
          <a:noFill/>
          <a:ln w="9525">
            <a:noFill/>
            <a:miter lim="800000"/>
            <a:headEnd/>
            <a:tailEnd/>
          </a:ln>
        </p:spPr>
      </p:pic>
      <p:sp>
        <p:nvSpPr>
          <p:cNvPr id="6" name="矩形 5"/>
          <p:cNvSpPr/>
          <p:nvPr/>
        </p:nvSpPr>
        <p:spPr bwMode="auto">
          <a:xfrm>
            <a:off x="5364088" y="4653136"/>
            <a:ext cx="504056" cy="288032"/>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 name="TextBox 4"/>
          <p:cNvSpPr txBox="1"/>
          <p:nvPr/>
        </p:nvSpPr>
        <p:spPr>
          <a:xfrm>
            <a:off x="5186205" y="4535972"/>
            <a:ext cx="864096" cy="461665"/>
          </a:xfrm>
          <a:prstGeom prst="rect">
            <a:avLst/>
          </a:prstGeom>
          <a:noFill/>
        </p:spPr>
        <p:txBody>
          <a:bodyPr wrap="square" rtlCol="0">
            <a:spAutoFit/>
          </a:bodyPr>
          <a:lstStyle/>
          <a:p>
            <a:r>
              <a:rPr lang="en-US" sz="2400" dirty="0">
                <a:latin typeface="Courier New" pitchFamily="49" charset="0"/>
                <a:cs typeface="Courier New" pitchFamily="49" charset="0"/>
              </a:rPr>
              <a:t>‘</a:t>
            </a:r>
            <a:r>
              <a:rPr lang="en-US" sz="2400" b="1" dirty="0">
                <a:latin typeface="Courier New" pitchFamily="49" charset="0"/>
                <a:cs typeface="Courier New" pitchFamily="49" charset="0"/>
              </a:rPr>
              <a:t>Y</a:t>
            </a:r>
            <a:r>
              <a:rPr lang="en-US" sz="2400" dirty="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on Memory Chips</a:t>
            </a:r>
            <a:endParaRPr lang="zh-CN" altLang="en-US" dirty="0"/>
          </a:p>
        </p:txBody>
      </p:sp>
      <p:sp>
        <p:nvSpPr>
          <p:cNvPr id="3" name="内容占位符 2"/>
          <p:cNvSpPr>
            <a:spLocks noGrp="1"/>
          </p:cNvSpPr>
          <p:nvPr>
            <p:ph idx="1"/>
          </p:nvPr>
        </p:nvSpPr>
        <p:spPr/>
        <p:txBody>
          <a:bodyPr/>
          <a:lstStyle/>
          <a:p>
            <a:r>
              <a:rPr lang="en-US" altLang="zh-CN" dirty="0"/>
              <a:t>Key concepts: capacity, organization (the number of locations X the size of addressable unit), access time</a:t>
            </a:r>
          </a:p>
          <a:p>
            <a:r>
              <a:rPr lang="en-US" altLang="zh-CN" dirty="0"/>
              <a:t>Packaging</a:t>
            </a:r>
          </a:p>
          <a:p>
            <a:endParaRPr lang="zh-CN" altLang="en-US" dirty="0"/>
          </a:p>
        </p:txBody>
      </p:sp>
      <p:pic>
        <p:nvPicPr>
          <p:cNvPr id="4" name="图片 3"/>
          <p:cNvPicPr>
            <a:picLocks noChangeAspect="1"/>
          </p:cNvPicPr>
          <p:nvPr/>
        </p:nvPicPr>
        <p:blipFill>
          <a:blip r:embed="rId2"/>
          <a:stretch>
            <a:fillRect/>
          </a:stretch>
        </p:blipFill>
        <p:spPr>
          <a:xfrm>
            <a:off x="2699792" y="3429000"/>
            <a:ext cx="2457450" cy="2705100"/>
          </a:xfrm>
          <a:prstGeom prst="rect">
            <a:avLst/>
          </a:prstGeom>
        </p:spPr>
      </p:pic>
      <p:pic>
        <p:nvPicPr>
          <p:cNvPr id="5" name="图片 4"/>
          <p:cNvPicPr>
            <a:picLocks noChangeAspect="1"/>
          </p:cNvPicPr>
          <p:nvPr/>
        </p:nvPicPr>
        <p:blipFill>
          <a:blip r:embed="rId3"/>
          <a:stretch>
            <a:fillRect/>
          </a:stretch>
        </p:blipFill>
        <p:spPr>
          <a:xfrm>
            <a:off x="5763146" y="3505200"/>
            <a:ext cx="2266950" cy="2590800"/>
          </a:xfrm>
          <a:prstGeom prst="rect">
            <a:avLst/>
          </a:prstGeom>
        </p:spPr>
      </p:pic>
      <p:sp>
        <p:nvSpPr>
          <p:cNvPr id="6" name="文本框 5"/>
          <p:cNvSpPr txBox="1"/>
          <p:nvPr/>
        </p:nvSpPr>
        <p:spPr>
          <a:xfrm>
            <a:off x="3419872" y="6154751"/>
            <a:ext cx="1440160" cy="369332"/>
          </a:xfrm>
          <a:prstGeom prst="rect">
            <a:avLst/>
          </a:prstGeom>
          <a:noFill/>
        </p:spPr>
        <p:txBody>
          <a:bodyPr wrap="square" rtlCol="0">
            <a:spAutoFit/>
          </a:bodyPr>
          <a:lstStyle/>
          <a:p>
            <a:r>
              <a:rPr lang="en-US" altLang="zh-CN" dirty="0"/>
              <a:t>RAM chip</a:t>
            </a:r>
            <a:endParaRPr lang="zh-CN" altLang="en-US" dirty="0"/>
          </a:p>
        </p:txBody>
      </p:sp>
      <p:sp>
        <p:nvSpPr>
          <p:cNvPr id="7" name="文本框 6"/>
          <p:cNvSpPr txBox="1"/>
          <p:nvPr/>
        </p:nvSpPr>
        <p:spPr>
          <a:xfrm>
            <a:off x="6516216" y="6152212"/>
            <a:ext cx="1440160" cy="369332"/>
          </a:xfrm>
          <a:prstGeom prst="rect">
            <a:avLst/>
          </a:prstGeom>
          <a:noFill/>
        </p:spPr>
        <p:txBody>
          <a:bodyPr wrap="square" rtlCol="0">
            <a:spAutoFit/>
          </a:bodyPr>
          <a:lstStyle/>
          <a:p>
            <a:r>
              <a:rPr lang="en-US" altLang="zh-CN" dirty="0"/>
              <a:t>ROM chip</a:t>
            </a:r>
            <a:endParaRPr lang="zh-CN" altLang="en-US" dirty="0"/>
          </a:p>
        </p:txBody>
      </p:sp>
    </p:spTree>
    <p:extLst>
      <p:ext uri="{BB962C8B-B14F-4D97-AF65-F5344CB8AC3E}">
        <p14:creationId xmlns:p14="http://schemas.microsoft.com/office/powerpoint/2010/main" val="2828649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486080" cy="1143000"/>
          </a:xfrm>
        </p:spPr>
        <p:txBody>
          <a:bodyPr/>
          <a:lstStyle/>
          <a:p>
            <a:r>
              <a:rPr lang="en-US" dirty="0"/>
              <a:t>I/O Instructions – 16-Bit Instance</a:t>
            </a:r>
          </a:p>
        </p:txBody>
      </p:sp>
      <p:sp>
        <p:nvSpPr>
          <p:cNvPr id="3" name="内容占位符 2"/>
          <p:cNvSpPr>
            <a:spLocks noGrp="1"/>
          </p:cNvSpPr>
          <p:nvPr>
            <p:ph idx="1"/>
          </p:nvPr>
        </p:nvSpPr>
        <p:spPr>
          <a:xfrm>
            <a:off x="457200" y="1844824"/>
            <a:ext cx="8178800" cy="4896544"/>
          </a:xfrm>
        </p:spPr>
        <p:txBody>
          <a:bodyPr/>
          <a:lstStyle/>
          <a:p>
            <a:r>
              <a:rPr lang="en-US" dirty="0"/>
              <a:t>For 16-bit I/O modules</a:t>
            </a:r>
          </a:p>
          <a:p>
            <a:r>
              <a:rPr lang="en-US" dirty="0"/>
              <a:t>Direct I/O instructions: </a:t>
            </a:r>
          </a:p>
          <a:p>
            <a:pPr lvl="1"/>
            <a:r>
              <a:rPr lang="en-US" dirty="0"/>
              <a:t>port# ranges from 00h to 0ffh, 256 ports in total</a:t>
            </a:r>
          </a:p>
          <a:p>
            <a:pPr marL="457200" lvl="1" indent="0">
              <a:buNone/>
            </a:pPr>
            <a:r>
              <a:rPr lang="en-US" dirty="0">
                <a:solidFill>
                  <a:srgbClr val="0070C0"/>
                </a:solidFill>
                <a:latin typeface="Consolas" panose="020B0609020204030204" pitchFamily="49" charset="0"/>
                <a:cs typeface="Consolas" panose="020B0609020204030204" pitchFamily="49" charset="0"/>
              </a:rPr>
              <a:t>		IN AX, port#		 OUT port#, AX</a:t>
            </a:r>
          </a:p>
          <a:p>
            <a:r>
              <a:rPr lang="en-US" dirty="0"/>
              <a:t>Indirect I/O instructions:</a:t>
            </a:r>
          </a:p>
          <a:p>
            <a:pPr lvl="1"/>
            <a:r>
              <a:rPr lang="en-US" dirty="0"/>
              <a:t>port# ranges from 0000h to 0ffffh, 65536 ports in all</a:t>
            </a:r>
          </a:p>
          <a:p>
            <a:pPr lvl="1"/>
            <a:r>
              <a:rPr lang="en-US" dirty="0"/>
              <a:t>use a 16-bit address that resides in the DX register</a:t>
            </a:r>
          </a:p>
          <a:p>
            <a:pPr marL="457200" lvl="1" indent="0">
              <a:buNone/>
            </a:pPr>
            <a:r>
              <a:rPr lang="en-US" altLang="zh-CN" dirty="0">
                <a:solidFill>
                  <a:srgbClr val="0070C0"/>
                </a:solidFill>
                <a:latin typeface="Consolas" panose="020B0609020204030204" pitchFamily="49" charset="0"/>
                <a:cs typeface="Consolas" panose="020B0609020204030204" pitchFamily="49" charset="0"/>
              </a:rPr>
              <a:t>		MOV DX, port#		MOV DX, port#</a:t>
            </a:r>
          </a:p>
          <a:p>
            <a:pPr marL="457200" lvl="1" indent="0">
              <a:buNone/>
            </a:pPr>
            <a:r>
              <a:rPr lang="en-US" altLang="zh-CN" dirty="0">
                <a:solidFill>
                  <a:srgbClr val="0070C0"/>
                </a:solidFill>
                <a:latin typeface="Consolas" panose="020B0609020204030204" pitchFamily="49" charset="0"/>
                <a:cs typeface="Consolas" panose="020B0609020204030204" pitchFamily="49" charset="0"/>
              </a:rPr>
              <a:t>		IN AX, DX		 	OUT DX, AX</a:t>
            </a:r>
          </a:p>
          <a:p>
            <a:pPr marL="457200" lvl="1" indent="0">
              <a:buNone/>
            </a:pPr>
            <a:endParaRPr lang="en-US" dirty="0"/>
          </a:p>
        </p:txBody>
      </p:sp>
      <p:sp>
        <p:nvSpPr>
          <p:cNvPr id="9" name="矩形 8"/>
          <p:cNvSpPr/>
          <p:nvPr/>
        </p:nvSpPr>
        <p:spPr bwMode="auto">
          <a:xfrm>
            <a:off x="2843808" y="3356992"/>
            <a:ext cx="396044" cy="316835"/>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矩形 9"/>
          <p:cNvSpPr/>
          <p:nvPr/>
        </p:nvSpPr>
        <p:spPr bwMode="auto">
          <a:xfrm>
            <a:off x="3006401" y="5213334"/>
            <a:ext cx="405363" cy="303898"/>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5348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486080" cy="1143000"/>
          </a:xfrm>
        </p:spPr>
        <p:txBody>
          <a:bodyPr/>
          <a:lstStyle/>
          <a:p>
            <a:r>
              <a:rPr lang="en-US" dirty="0"/>
              <a:t>Interfacing 8-bit I/O Modules to a 16-bit Data Bus</a:t>
            </a:r>
          </a:p>
        </p:txBody>
      </p:sp>
      <p:sp>
        <p:nvSpPr>
          <p:cNvPr id="3" name="内容占位符 2"/>
          <p:cNvSpPr>
            <a:spLocks noGrp="1"/>
          </p:cNvSpPr>
          <p:nvPr>
            <p:ph idx="1"/>
          </p:nvPr>
        </p:nvSpPr>
        <p:spPr>
          <a:xfrm>
            <a:off x="467544" y="1772816"/>
            <a:ext cx="8424936" cy="4968552"/>
          </a:xfrm>
        </p:spPr>
        <p:txBody>
          <a:bodyPr/>
          <a:lstStyle/>
          <a:p>
            <a:r>
              <a:rPr lang="en-US" dirty="0"/>
              <a:t>For 8086, data for even-address ports are carried on data bus D0-D7 and data for odd-address ports are carried on data bus D8-D15</a:t>
            </a:r>
          </a:p>
        </p:txBody>
      </p:sp>
      <p:pic>
        <p:nvPicPr>
          <p:cNvPr id="5" name="图片 4"/>
          <p:cNvPicPr>
            <a:picLocks noChangeAspect="1"/>
          </p:cNvPicPr>
          <p:nvPr/>
        </p:nvPicPr>
        <p:blipFill>
          <a:blip r:embed="rId2"/>
          <a:stretch>
            <a:fillRect/>
          </a:stretch>
        </p:blipFill>
        <p:spPr>
          <a:xfrm>
            <a:off x="1475656" y="3356992"/>
            <a:ext cx="6120680" cy="1174475"/>
          </a:xfrm>
          <a:prstGeom prst="rect">
            <a:avLst/>
          </a:prstGeom>
        </p:spPr>
      </p:pic>
    </p:spTree>
    <p:extLst>
      <p:ext uri="{BB962C8B-B14F-4D97-AF65-F5344CB8AC3E}">
        <p14:creationId xmlns:p14="http://schemas.microsoft.com/office/powerpoint/2010/main" val="1946442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Output Port Design</a:t>
            </a:r>
          </a:p>
        </p:txBody>
      </p:sp>
      <p:sp>
        <p:nvSpPr>
          <p:cNvPr id="3" name="内容占位符 2"/>
          <p:cNvSpPr>
            <a:spLocks noGrp="1"/>
          </p:cNvSpPr>
          <p:nvPr>
            <p:ph idx="1"/>
          </p:nvPr>
        </p:nvSpPr>
        <p:spPr>
          <a:xfrm>
            <a:off x="457200" y="1628800"/>
            <a:ext cx="8178800" cy="4429100"/>
          </a:xfrm>
        </p:spPr>
        <p:txBody>
          <a:bodyPr/>
          <a:lstStyle/>
          <a:p>
            <a:r>
              <a:rPr lang="en-US" dirty="0"/>
              <a:t>Latch the data coming from the CPU</a:t>
            </a:r>
          </a:p>
          <a:p>
            <a:r>
              <a:rPr lang="en-US" dirty="0"/>
              <a:t>Address decoding</a:t>
            </a:r>
          </a:p>
        </p:txBody>
      </p:sp>
      <p:pic>
        <p:nvPicPr>
          <p:cNvPr id="4" name="Picture 3"/>
          <p:cNvPicPr>
            <a:picLocks noChangeAspect="1" noChangeArrowheads="1"/>
          </p:cNvPicPr>
          <p:nvPr/>
        </p:nvPicPr>
        <p:blipFill>
          <a:blip r:embed="rId2" cstate="print"/>
          <a:srcRect/>
          <a:stretch>
            <a:fillRect/>
          </a:stretch>
        </p:blipFill>
        <p:spPr bwMode="auto">
          <a:xfrm>
            <a:off x="6012160" y="2348880"/>
            <a:ext cx="2783645" cy="2995004"/>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228184" y="5517232"/>
            <a:ext cx="2457450" cy="342900"/>
          </a:xfrm>
          <a:prstGeom prst="rect">
            <a:avLst/>
          </a:prstGeom>
          <a:noFill/>
          <a:ln w="9525">
            <a:noFill/>
            <a:miter lim="800000"/>
            <a:headEnd/>
            <a:tailEnd/>
          </a:ln>
        </p:spPr>
      </p:pic>
      <p:pic>
        <p:nvPicPr>
          <p:cNvPr id="116738" name="Picture 2"/>
          <p:cNvPicPr>
            <a:picLocks noChangeAspect="1" noChangeArrowheads="1"/>
          </p:cNvPicPr>
          <p:nvPr/>
        </p:nvPicPr>
        <p:blipFill>
          <a:blip r:embed="rId4" cstate="print"/>
          <a:srcRect/>
          <a:stretch>
            <a:fillRect/>
          </a:stretch>
        </p:blipFill>
        <p:spPr bwMode="auto">
          <a:xfrm>
            <a:off x="-5358" y="3068960"/>
            <a:ext cx="5945510" cy="2556257"/>
          </a:xfrm>
          <a:prstGeom prst="rect">
            <a:avLst/>
          </a:prstGeom>
          <a:noFill/>
          <a:ln w="9525">
            <a:noFill/>
            <a:miter lim="800000"/>
            <a:headEnd/>
            <a:tailEnd/>
          </a:ln>
        </p:spPr>
      </p:pic>
      <p:sp>
        <p:nvSpPr>
          <p:cNvPr id="7" name="矩形 6"/>
          <p:cNvSpPr/>
          <p:nvPr/>
        </p:nvSpPr>
        <p:spPr bwMode="auto">
          <a:xfrm>
            <a:off x="2915816" y="3068960"/>
            <a:ext cx="1512168" cy="1584176"/>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矩形 7"/>
          <p:cNvSpPr/>
          <p:nvPr/>
        </p:nvSpPr>
        <p:spPr bwMode="auto">
          <a:xfrm>
            <a:off x="251520" y="4077072"/>
            <a:ext cx="2736304" cy="1584176"/>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TextBox 8"/>
          <p:cNvSpPr txBox="1"/>
          <p:nvPr/>
        </p:nvSpPr>
        <p:spPr>
          <a:xfrm>
            <a:off x="755576" y="5877272"/>
            <a:ext cx="4968552" cy="461665"/>
          </a:xfrm>
          <a:prstGeom prst="rect">
            <a:avLst/>
          </a:prstGeom>
          <a:noFill/>
        </p:spPr>
        <p:txBody>
          <a:bodyPr wrap="square" rtlCol="0">
            <a:spAutoFit/>
          </a:bodyPr>
          <a:lstStyle/>
          <a:p>
            <a:r>
              <a:rPr lang="en-US" sz="2400" i="1" dirty="0">
                <a:solidFill>
                  <a:srgbClr val="FF0000"/>
                </a:solidFill>
              </a:rPr>
              <a:t>What is the address of this 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par>
                                <p:cTn id="15" presetID="3"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cstate="print"/>
          <a:srcRect/>
          <a:stretch>
            <a:fillRect/>
          </a:stretch>
        </p:blipFill>
        <p:spPr bwMode="auto">
          <a:xfrm>
            <a:off x="179512" y="3068960"/>
            <a:ext cx="5630813" cy="2195874"/>
          </a:xfrm>
          <a:prstGeom prst="rect">
            <a:avLst/>
          </a:prstGeom>
          <a:noFill/>
          <a:ln w="9525">
            <a:noFill/>
            <a:miter lim="800000"/>
            <a:headEnd/>
            <a:tailEnd/>
          </a:ln>
        </p:spPr>
      </p:pic>
      <p:sp>
        <p:nvSpPr>
          <p:cNvPr id="2" name="标题 1"/>
          <p:cNvSpPr>
            <a:spLocks noGrp="1"/>
          </p:cNvSpPr>
          <p:nvPr>
            <p:ph type="title"/>
          </p:nvPr>
        </p:nvSpPr>
        <p:spPr/>
        <p:txBody>
          <a:bodyPr/>
          <a:lstStyle/>
          <a:p>
            <a:r>
              <a:rPr lang="en-US" dirty="0"/>
              <a:t>Input Port Design</a:t>
            </a:r>
          </a:p>
        </p:txBody>
      </p:sp>
      <p:sp>
        <p:nvSpPr>
          <p:cNvPr id="3" name="内容占位符 2"/>
          <p:cNvSpPr>
            <a:spLocks noGrp="1"/>
          </p:cNvSpPr>
          <p:nvPr>
            <p:ph idx="1"/>
          </p:nvPr>
        </p:nvSpPr>
        <p:spPr>
          <a:xfrm>
            <a:off x="457200" y="1628800"/>
            <a:ext cx="8686800" cy="4429100"/>
          </a:xfrm>
        </p:spPr>
        <p:txBody>
          <a:bodyPr/>
          <a:lstStyle/>
          <a:p>
            <a:r>
              <a:rPr lang="en-US" dirty="0"/>
              <a:t>Use </a:t>
            </a:r>
            <a:r>
              <a:rPr lang="en-US" i="1" dirty="0"/>
              <a:t>tri-state buffer  </a:t>
            </a:r>
            <a:r>
              <a:rPr lang="en-US" dirty="0"/>
              <a:t>to connect to system data bus</a:t>
            </a:r>
          </a:p>
          <a:p>
            <a:r>
              <a:rPr lang="en-US" dirty="0"/>
              <a:t>Address decoding</a:t>
            </a:r>
          </a:p>
        </p:txBody>
      </p:sp>
      <p:sp>
        <p:nvSpPr>
          <p:cNvPr id="7" name="矩形 6"/>
          <p:cNvSpPr/>
          <p:nvPr/>
        </p:nvSpPr>
        <p:spPr bwMode="auto">
          <a:xfrm>
            <a:off x="2915816" y="3068960"/>
            <a:ext cx="1512168" cy="180020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矩形 7"/>
          <p:cNvSpPr/>
          <p:nvPr/>
        </p:nvSpPr>
        <p:spPr bwMode="auto">
          <a:xfrm>
            <a:off x="251520" y="4077072"/>
            <a:ext cx="2736304" cy="1584176"/>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TextBox 8"/>
          <p:cNvSpPr txBox="1"/>
          <p:nvPr/>
        </p:nvSpPr>
        <p:spPr>
          <a:xfrm>
            <a:off x="323528" y="6021288"/>
            <a:ext cx="4968552" cy="461665"/>
          </a:xfrm>
          <a:prstGeom prst="rect">
            <a:avLst/>
          </a:prstGeom>
          <a:noFill/>
        </p:spPr>
        <p:txBody>
          <a:bodyPr wrap="square" rtlCol="0">
            <a:spAutoFit/>
          </a:bodyPr>
          <a:lstStyle/>
          <a:p>
            <a:r>
              <a:rPr lang="en-US" sz="2400" i="1" dirty="0">
                <a:solidFill>
                  <a:srgbClr val="FF0000"/>
                </a:solidFill>
              </a:rPr>
              <a:t>What is the address of this port?</a:t>
            </a:r>
          </a:p>
        </p:txBody>
      </p:sp>
      <p:pic>
        <p:nvPicPr>
          <p:cNvPr id="117763" name="Picture 3"/>
          <p:cNvPicPr>
            <a:picLocks noChangeAspect="1" noChangeArrowheads="1"/>
          </p:cNvPicPr>
          <p:nvPr/>
        </p:nvPicPr>
        <p:blipFill>
          <a:blip r:embed="rId3" cstate="print"/>
          <a:srcRect/>
          <a:stretch>
            <a:fillRect/>
          </a:stretch>
        </p:blipFill>
        <p:spPr bwMode="auto">
          <a:xfrm>
            <a:off x="6084168" y="2924944"/>
            <a:ext cx="1964268" cy="28896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17763"/>
                                        </p:tgtEl>
                                        <p:attrNameLst>
                                          <p:attrName>style.visibility</p:attrName>
                                        </p:attrNameLst>
                                      </p:cBhvr>
                                      <p:to>
                                        <p:strVal val="visible"/>
                                      </p:to>
                                    </p:set>
                                    <p:animEffect transition="in" filter="blinds(horizontal)">
                                      <p:cBhvr>
                                        <p:cTn id="14" dur="500"/>
                                        <p:tgtEl>
                                          <p:spTgt spid="11776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1776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Assignment</a:t>
            </a:r>
          </a:p>
        </p:txBody>
      </p:sp>
      <p:sp>
        <p:nvSpPr>
          <p:cNvPr id="3" name="内容占位符 2"/>
          <p:cNvSpPr>
            <a:spLocks noGrp="1"/>
          </p:cNvSpPr>
          <p:nvPr>
            <p:ph idx="1"/>
          </p:nvPr>
        </p:nvSpPr>
        <p:spPr>
          <a:xfrm>
            <a:off x="457200" y="1628800"/>
            <a:ext cx="8686800" cy="4429100"/>
          </a:xfrm>
        </p:spPr>
        <p:txBody>
          <a:bodyPr/>
          <a:lstStyle/>
          <a:p>
            <a:r>
              <a:rPr lang="en-US" dirty="0"/>
              <a:t>Download and install Proteus</a:t>
            </a:r>
            <a:r>
              <a:rPr lang="zh-CN" altLang="en-US" dirty="0"/>
              <a:t> </a:t>
            </a:r>
            <a:r>
              <a:rPr lang="en-US" altLang="zh-CN" dirty="0"/>
              <a:t>and</a:t>
            </a:r>
            <a:r>
              <a:rPr lang="zh-CN" altLang="en-US" dirty="0"/>
              <a:t> </a:t>
            </a:r>
            <a:r>
              <a:rPr lang="en-US" altLang="zh-CN" dirty="0" err="1"/>
              <a:t>Masm</a:t>
            </a:r>
            <a:endParaRPr lang="en-US" dirty="0"/>
          </a:p>
          <a:p>
            <a:pPr lvl="1"/>
            <a:r>
              <a:rPr lang="en-US" dirty="0"/>
              <a:t>https://</a:t>
            </a:r>
            <a:r>
              <a:rPr lang="en-US" dirty="0" err="1"/>
              <a:t>jbox.sjtu.edu.cn</a:t>
            </a:r>
            <a:r>
              <a:rPr lang="en-US" dirty="0"/>
              <a:t>/l/</a:t>
            </a:r>
            <a:r>
              <a:rPr lang="en-US" dirty="0" err="1"/>
              <a:t>xncuCK</a:t>
            </a:r>
            <a:r>
              <a:rPr lang="en-US" dirty="0"/>
              <a:t> </a:t>
            </a:r>
          </a:p>
          <a:p>
            <a:r>
              <a:rPr lang="en-US" altLang="zh-CN" dirty="0"/>
              <a:t>Experiment</a:t>
            </a:r>
            <a:r>
              <a:rPr lang="zh-CN" altLang="en-US" dirty="0"/>
              <a:t> </a:t>
            </a:r>
            <a:r>
              <a:rPr lang="en-US" altLang="zh-CN" dirty="0"/>
              <a:t>One</a:t>
            </a:r>
          </a:p>
          <a:p>
            <a:pPr lvl="1"/>
            <a:r>
              <a:rPr lang="en-US" dirty="0">
                <a:hlinkClick r:id="rId2"/>
              </a:rPr>
              <a:t>https://jbox.sjtu.edu.cn/l/XH2sUu</a:t>
            </a:r>
            <a:endParaRPr lang="en-US" dirty="0"/>
          </a:p>
          <a:p>
            <a:pPr lvl="1"/>
            <a:r>
              <a:rPr lang="en-US" altLang="zh-CN" dirty="0"/>
              <a:t>I</a:t>
            </a:r>
            <a:r>
              <a:rPr lang="zh-CN" altLang="en-US" dirty="0"/>
              <a:t> </a:t>
            </a:r>
            <a:r>
              <a:rPr lang="en-US" altLang="zh-CN" dirty="0"/>
              <a:t>and</a:t>
            </a:r>
            <a:r>
              <a:rPr lang="zh-CN" altLang="en-US" dirty="0"/>
              <a:t> </a:t>
            </a:r>
            <a:r>
              <a:rPr lang="en-US" altLang="zh-CN" dirty="0"/>
              <a:t>TA</a:t>
            </a:r>
            <a:r>
              <a:rPr lang="zh-CN" altLang="en-US" dirty="0"/>
              <a:t> </a:t>
            </a:r>
            <a:r>
              <a:rPr lang="en-US" altLang="zh-CN" dirty="0"/>
              <a:t>will</a:t>
            </a:r>
            <a:r>
              <a:rPr lang="zh-CN" altLang="en-US" dirty="0"/>
              <a:t> </a:t>
            </a:r>
            <a:r>
              <a:rPr lang="en-US" altLang="zh-CN" dirty="0"/>
              <a:t>examine</a:t>
            </a:r>
            <a:r>
              <a:rPr lang="zh-CN" altLang="en-US" dirty="0"/>
              <a:t> </a:t>
            </a:r>
            <a:r>
              <a:rPr lang="en-US" altLang="zh-CN" dirty="0"/>
              <a:t>your</a:t>
            </a:r>
            <a:r>
              <a:rPr lang="zh-CN" altLang="en-US" dirty="0"/>
              <a:t> </a:t>
            </a:r>
            <a:r>
              <a:rPr lang="en-US" altLang="zh-CN" dirty="0"/>
              <a:t>experiment</a:t>
            </a:r>
            <a:r>
              <a:rPr lang="zh-CN" altLang="en-US" dirty="0"/>
              <a:t> </a:t>
            </a:r>
            <a:r>
              <a:rPr lang="en-US" altLang="zh-CN" dirty="0"/>
              <a:t>(TBA)</a:t>
            </a:r>
          </a:p>
        </p:txBody>
      </p:sp>
    </p:spTree>
    <p:extLst>
      <p:ext uri="{BB962C8B-B14F-4D97-AF65-F5344CB8AC3E}">
        <p14:creationId xmlns:p14="http://schemas.microsoft.com/office/powerpoint/2010/main" val="235026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to Learn?</a:t>
            </a:r>
            <a:endParaRPr lang="zh-CN" altLang="en-US" dirty="0"/>
          </a:p>
        </p:txBody>
      </p:sp>
      <p:sp>
        <p:nvSpPr>
          <p:cNvPr id="3" name="内容占位符 2"/>
          <p:cNvSpPr>
            <a:spLocks noGrp="1"/>
          </p:cNvSpPr>
          <p:nvPr>
            <p:ph idx="1"/>
          </p:nvPr>
        </p:nvSpPr>
        <p:spPr/>
        <p:txBody>
          <a:bodyPr/>
          <a:lstStyle/>
          <a:p>
            <a:r>
              <a:rPr lang="en-US" altLang="zh-CN" dirty="0"/>
              <a:t>How does the 8086 CPU execute an instruction like </a:t>
            </a:r>
            <a:r>
              <a:rPr lang="en-US" altLang="zh-CN" b="1" dirty="0">
                <a:solidFill>
                  <a:srgbClr val="0070C0"/>
                </a:solidFill>
              </a:rPr>
              <a:t>MOV BX, [1000h]</a:t>
            </a:r>
            <a:r>
              <a:rPr lang="en-US" altLang="zh-CN" dirty="0"/>
              <a:t>? </a:t>
            </a:r>
          </a:p>
          <a:p>
            <a:r>
              <a:rPr lang="en-US" altLang="zh-CN" dirty="0"/>
              <a:t>What is the difference between </a:t>
            </a:r>
            <a:br>
              <a:rPr lang="en-US" altLang="zh-CN" dirty="0"/>
            </a:br>
            <a:r>
              <a:rPr lang="en-US" altLang="zh-CN" dirty="0"/>
              <a:t>executing </a:t>
            </a:r>
            <a:r>
              <a:rPr lang="en-US" altLang="zh-CN" b="1" dirty="0">
                <a:solidFill>
                  <a:srgbClr val="0070C0"/>
                </a:solidFill>
              </a:rPr>
              <a:t>MOV BX, [1000h] </a:t>
            </a:r>
            <a:r>
              <a:rPr lang="en-US" altLang="zh-CN" dirty="0"/>
              <a:t>and </a:t>
            </a:r>
            <a:br>
              <a:rPr lang="en-US" altLang="zh-CN" dirty="0"/>
            </a:br>
            <a:r>
              <a:rPr lang="en-US" altLang="zh-CN" dirty="0"/>
              <a:t>executing </a:t>
            </a:r>
            <a:r>
              <a:rPr lang="en-US" altLang="zh-CN" b="1">
                <a:solidFill>
                  <a:srgbClr val="0070C0"/>
                </a:solidFill>
              </a:rPr>
              <a:t>MOV [1001h], BX </a:t>
            </a:r>
            <a:r>
              <a:rPr lang="en-US" altLang="zh-CN" dirty="0"/>
              <a:t>?</a:t>
            </a:r>
          </a:p>
          <a:p>
            <a:r>
              <a:rPr lang="en-US" altLang="zh-CN" dirty="0"/>
              <a:t>What is the difference between accessing memory and accessing I/O devices?</a:t>
            </a:r>
            <a:endParaRPr lang="zh-CN" altLang="en-US" dirty="0"/>
          </a:p>
        </p:txBody>
      </p:sp>
    </p:spTree>
    <p:extLst>
      <p:ext uri="{BB962C8B-B14F-4D97-AF65-F5344CB8AC3E}">
        <p14:creationId xmlns:p14="http://schemas.microsoft.com/office/powerpoint/2010/main" val="113197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Memory Address Decoding</a:t>
            </a:r>
          </a:p>
        </p:txBody>
      </p:sp>
      <p:sp>
        <p:nvSpPr>
          <p:cNvPr id="7171" name="Rectangle 3"/>
          <p:cNvSpPr>
            <a:spLocks noGrp="1" noChangeArrowheads="1"/>
          </p:cNvSpPr>
          <p:nvPr>
            <p:ph type="body" idx="1"/>
          </p:nvPr>
        </p:nvSpPr>
        <p:spPr>
          <a:xfrm>
            <a:off x="323528" y="1700808"/>
            <a:ext cx="8686800" cy="4711402"/>
          </a:xfrm>
        </p:spPr>
        <p:txBody>
          <a:bodyPr/>
          <a:lstStyle/>
          <a:p>
            <a:r>
              <a:rPr lang="en-GB" sz="2400" dirty="0"/>
              <a:t>According to </a:t>
            </a:r>
            <a:r>
              <a:rPr lang="en-GB" sz="2400" b="1" dirty="0"/>
              <a:t>your instructions </a:t>
            </a:r>
            <a:r>
              <a:rPr lang="en-GB" sz="2400" dirty="0"/>
              <a:t>that access memory</a:t>
            </a:r>
          </a:p>
          <a:p>
            <a:pPr lvl="1"/>
            <a:r>
              <a:rPr lang="en-GB" sz="2000" dirty="0"/>
              <a:t>E.g., </a:t>
            </a:r>
            <a:r>
              <a:rPr lang="en-GB" sz="2000" b="1" dirty="0">
                <a:solidFill>
                  <a:srgbClr val="00B0F0"/>
                </a:solidFill>
                <a:latin typeface="Courier New" pitchFamily="49" charset="0"/>
                <a:cs typeface="Courier New" pitchFamily="49" charset="0"/>
              </a:rPr>
              <a:t>MOV AX, [0012H]</a:t>
            </a:r>
          </a:p>
          <a:p>
            <a:r>
              <a:rPr lang="en-GB" sz="2400" b="1" dirty="0"/>
              <a:t>CPU</a:t>
            </a:r>
            <a:r>
              <a:rPr lang="en-GB" sz="2400" dirty="0"/>
              <a:t> calculates the physical address of the operand and put corresponding signals on the address bus</a:t>
            </a:r>
          </a:p>
          <a:p>
            <a:pPr lvl="1"/>
            <a:r>
              <a:rPr lang="en-GB" sz="2000" dirty="0"/>
              <a:t>E.g., if DS=0900H, </a:t>
            </a:r>
            <a:r>
              <a:rPr lang="en-GB" sz="2000" i="1" dirty="0">
                <a:solidFill>
                  <a:srgbClr val="FF0000"/>
                </a:solidFill>
              </a:rPr>
              <a:t>what’s the PA?</a:t>
            </a:r>
          </a:p>
          <a:p>
            <a:r>
              <a:rPr lang="en-GB" sz="2400" b="1" dirty="0"/>
              <a:t>Memory address decoding circuitry </a:t>
            </a:r>
            <a:r>
              <a:rPr lang="en-GB" sz="2400" dirty="0"/>
              <a:t>locates the specific memory chip that stores the desired data</a:t>
            </a:r>
          </a:p>
          <a:p>
            <a:pPr lvl="1"/>
            <a:r>
              <a:rPr lang="en-GB" sz="2000" dirty="0"/>
              <a:t>Examine address decoding using logic gates and 74LS138 decoder chips</a:t>
            </a:r>
          </a:p>
          <a:p>
            <a:endParaRPr lang="en-GB" sz="2400" dirty="0"/>
          </a:p>
          <a:p>
            <a:pPr lvl="1"/>
            <a:endParaRPr lang="en-GB"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Memory Address Decoding</a:t>
            </a:r>
            <a:endParaRPr lang="en-US" dirty="0"/>
          </a:p>
        </p:txBody>
      </p:sp>
      <p:pic>
        <p:nvPicPr>
          <p:cNvPr id="7" name="图片 6" descr="memory.gif"/>
          <p:cNvPicPr>
            <a:picLocks noChangeAspect="1"/>
          </p:cNvPicPr>
          <p:nvPr/>
        </p:nvPicPr>
        <p:blipFill>
          <a:blip r:embed="rId2" cstate="print"/>
          <a:stretch>
            <a:fillRect/>
          </a:stretch>
        </p:blipFill>
        <p:spPr>
          <a:xfrm>
            <a:off x="5796136" y="2492896"/>
            <a:ext cx="2270446" cy="2592288"/>
          </a:xfrm>
          <a:prstGeom prst="rect">
            <a:avLst/>
          </a:prstGeom>
        </p:spPr>
      </p:pic>
      <p:pic>
        <p:nvPicPr>
          <p:cNvPr id="107524" name="Picture 4"/>
          <p:cNvPicPr>
            <a:picLocks noChangeAspect="1" noChangeArrowheads="1"/>
          </p:cNvPicPr>
          <p:nvPr/>
        </p:nvPicPr>
        <p:blipFill>
          <a:blip r:embed="rId3" cstate="print"/>
          <a:srcRect/>
          <a:stretch>
            <a:fillRect/>
          </a:stretch>
        </p:blipFill>
        <p:spPr bwMode="auto">
          <a:xfrm>
            <a:off x="1787836" y="3740534"/>
            <a:ext cx="4036596" cy="1229356"/>
          </a:xfrm>
          <a:prstGeom prst="rect">
            <a:avLst/>
          </a:prstGeom>
          <a:noFill/>
          <a:ln w="9525">
            <a:noFill/>
            <a:miter lim="800000"/>
            <a:headEnd/>
            <a:tailEnd/>
          </a:ln>
        </p:spPr>
      </p:pic>
      <p:sp>
        <p:nvSpPr>
          <p:cNvPr id="11" name="矩形 10"/>
          <p:cNvSpPr/>
          <p:nvPr/>
        </p:nvSpPr>
        <p:spPr bwMode="auto">
          <a:xfrm>
            <a:off x="1691680" y="3645024"/>
            <a:ext cx="4104456" cy="1368152"/>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p:cNvSpPr txBox="1"/>
          <p:nvPr/>
        </p:nvSpPr>
        <p:spPr>
          <a:xfrm>
            <a:off x="971600" y="1988840"/>
            <a:ext cx="3384376" cy="369332"/>
          </a:xfrm>
          <a:prstGeom prst="rect">
            <a:avLst/>
          </a:prstGeom>
          <a:noFill/>
        </p:spPr>
        <p:txBody>
          <a:bodyPr wrap="square" rtlCol="0">
            <a:spAutoFit/>
          </a:bodyPr>
          <a:lstStyle/>
          <a:p>
            <a:r>
              <a:rPr lang="en-US" dirty="0"/>
              <a:t>PA of  0900:0012 = 09012H</a:t>
            </a:r>
          </a:p>
        </p:txBody>
      </p:sp>
      <p:grpSp>
        <p:nvGrpSpPr>
          <p:cNvPr id="20" name="组合 19"/>
          <p:cNvGrpSpPr/>
          <p:nvPr/>
        </p:nvGrpSpPr>
        <p:grpSpPr>
          <a:xfrm>
            <a:off x="1043608" y="2420888"/>
            <a:ext cx="2376264" cy="576064"/>
            <a:chOff x="2033588" y="2814638"/>
            <a:chExt cx="5076825" cy="1228725"/>
          </a:xfrm>
        </p:grpSpPr>
        <p:pic>
          <p:nvPicPr>
            <p:cNvPr id="107527" name="Picture 7"/>
            <p:cNvPicPr>
              <a:picLocks noChangeAspect="1" noChangeArrowheads="1"/>
            </p:cNvPicPr>
            <p:nvPr/>
          </p:nvPicPr>
          <p:blipFill>
            <a:blip r:embed="rId4" cstate="print"/>
            <a:srcRect/>
            <a:stretch>
              <a:fillRect/>
            </a:stretch>
          </p:blipFill>
          <p:spPr bwMode="auto">
            <a:xfrm>
              <a:off x="2033588" y="2814638"/>
              <a:ext cx="5076825" cy="1228725"/>
            </a:xfrm>
            <a:prstGeom prst="rect">
              <a:avLst/>
            </a:prstGeom>
            <a:noFill/>
            <a:ln w="9525">
              <a:noFill/>
              <a:miter lim="800000"/>
              <a:headEnd/>
              <a:tailEnd/>
            </a:ln>
          </p:spPr>
        </p:pic>
        <p:pic>
          <p:nvPicPr>
            <p:cNvPr id="107529" name="Picture 9"/>
            <p:cNvPicPr>
              <a:picLocks noChangeAspect="1" noChangeArrowheads="1"/>
            </p:cNvPicPr>
            <p:nvPr/>
          </p:nvPicPr>
          <p:blipFill>
            <a:blip r:embed="rId5" cstate="print"/>
            <a:srcRect/>
            <a:stretch>
              <a:fillRect/>
            </a:stretch>
          </p:blipFill>
          <p:spPr bwMode="auto">
            <a:xfrm>
              <a:off x="3772292" y="3436620"/>
              <a:ext cx="133350" cy="323850"/>
            </a:xfrm>
            <a:prstGeom prst="rect">
              <a:avLst/>
            </a:prstGeom>
            <a:noFill/>
            <a:ln w="9525">
              <a:noFill/>
              <a:miter lim="800000"/>
              <a:headEnd/>
              <a:tailEnd/>
            </a:ln>
          </p:spPr>
        </p:pic>
        <p:pic>
          <p:nvPicPr>
            <p:cNvPr id="18" name="Picture 9"/>
            <p:cNvPicPr>
              <a:picLocks noChangeAspect="1" noChangeArrowheads="1"/>
            </p:cNvPicPr>
            <p:nvPr/>
          </p:nvPicPr>
          <p:blipFill>
            <a:blip r:embed="rId5" cstate="print"/>
            <a:srcRect/>
            <a:stretch>
              <a:fillRect/>
            </a:stretch>
          </p:blipFill>
          <p:spPr bwMode="auto">
            <a:xfrm>
              <a:off x="5685646" y="3435856"/>
              <a:ext cx="133350" cy="323850"/>
            </a:xfrm>
            <a:prstGeom prst="rect">
              <a:avLst/>
            </a:prstGeom>
            <a:noFill/>
            <a:ln w="9525">
              <a:noFill/>
              <a:miter lim="800000"/>
              <a:headEnd/>
              <a:tailEnd/>
            </a:ln>
          </p:spPr>
        </p:pic>
        <p:pic>
          <p:nvPicPr>
            <p:cNvPr id="19" name="Picture 9"/>
            <p:cNvPicPr>
              <a:picLocks noChangeAspect="1" noChangeArrowheads="1"/>
            </p:cNvPicPr>
            <p:nvPr/>
          </p:nvPicPr>
          <p:blipFill>
            <a:blip r:embed="rId5" cstate="print"/>
            <a:srcRect/>
            <a:stretch>
              <a:fillRect/>
            </a:stretch>
          </p:blipFill>
          <p:spPr bwMode="auto">
            <a:xfrm>
              <a:off x="6498444" y="3435092"/>
              <a:ext cx="133350" cy="323850"/>
            </a:xfrm>
            <a:prstGeom prst="rect">
              <a:avLst/>
            </a:prstGeom>
            <a:noFill/>
            <a:ln w="9525">
              <a:noFill/>
              <a:miter lim="800000"/>
              <a:headEnd/>
              <a:tailEnd/>
            </a:ln>
          </p:spPr>
        </p:pic>
      </p:grpSp>
      <p:sp>
        <p:nvSpPr>
          <p:cNvPr id="21" name="矩形 20"/>
          <p:cNvSpPr/>
          <p:nvPr/>
        </p:nvSpPr>
        <p:spPr bwMode="auto">
          <a:xfrm>
            <a:off x="2812941" y="2713683"/>
            <a:ext cx="45719"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2" name="矩形 21"/>
          <p:cNvSpPr/>
          <p:nvPr/>
        </p:nvSpPr>
        <p:spPr bwMode="auto">
          <a:xfrm>
            <a:off x="1914941" y="2713683"/>
            <a:ext cx="45719"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107530" name="Picture 10"/>
          <p:cNvPicPr>
            <a:picLocks noChangeAspect="1" noChangeArrowheads="1"/>
          </p:cNvPicPr>
          <p:nvPr/>
        </p:nvPicPr>
        <p:blipFill>
          <a:blip r:embed="rId6" cstate="print"/>
          <a:srcRect/>
          <a:stretch>
            <a:fillRect/>
          </a:stretch>
        </p:blipFill>
        <p:spPr bwMode="auto">
          <a:xfrm>
            <a:off x="1187624" y="5373216"/>
            <a:ext cx="2364083" cy="1083355"/>
          </a:xfrm>
          <a:prstGeom prst="rect">
            <a:avLst/>
          </a:prstGeom>
          <a:noFill/>
          <a:ln w="9525">
            <a:noFill/>
            <a:miter lim="800000"/>
            <a:headEnd/>
            <a:tailEnd/>
          </a:ln>
        </p:spPr>
      </p:pic>
      <p:pic>
        <p:nvPicPr>
          <p:cNvPr id="107531" name="Picture 11"/>
          <p:cNvPicPr>
            <a:picLocks noChangeAspect="1" noChangeArrowheads="1"/>
          </p:cNvPicPr>
          <p:nvPr/>
        </p:nvPicPr>
        <p:blipFill>
          <a:blip r:embed="rId7" cstate="print"/>
          <a:srcRect/>
          <a:stretch>
            <a:fillRect/>
          </a:stretch>
        </p:blipFill>
        <p:spPr bwMode="auto">
          <a:xfrm>
            <a:off x="3563888" y="5661248"/>
            <a:ext cx="782762" cy="282847"/>
          </a:xfrm>
          <a:prstGeom prst="rect">
            <a:avLst/>
          </a:prstGeom>
          <a:noFill/>
          <a:ln w="9525">
            <a:noFill/>
            <a:miter lim="800000"/>
            <a:headEnd/>
            <a:tailEnd/>
          </a:ln>
        </p:spPr>
      </p:pic>
      <p:pic>
        <p:nvPicPr>
          <p:cNvPr id="107532" name="Picture 12"/>
          <p:cNvPicPr>
            <a:picLocks noChangeAspect="1" noChangeArrowheads="1"/>
          </p:cNvPicPr>
          <p:nvPr/>
        </p:nvPicPr>
        <p:blipFill>
          <a:blip r:embed="rId8" cstate="print"/>
          <a:srcRect/>
          <a:stretch>
            <a:fillRect/>
          </a:stretch>
        </p:blipFill>
        <p:spPr bwMode="auto">
          <a:xfrm>
            <a:off x="3517280" y="6072088"/>
            <a:ext cx="911349" cy="3433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5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75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5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7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Quiz </a:t>
            </a:r>
          </a:p>
        </p:txBody>
      </p:sp>
      <p:pic>
        <p:nvPicPr>
          <p:cNvPr id="108546" name="Picture 2"/>
          <p:cNvPicPr>
            <a:picLocks noChangeAspect="1" noChangeArrowheads="1"/>
          </p:cNvPicPr>
          <p:nvPr/>
        </p:nvPicPr>
        <p:blipFill>
          <a:blip r:embed="rId2" cstate="print"/>
          <a:srcRect/>
          <a:stretch>
            <a:fillRect/>
          </a:stretch>
        </p:blipFill>
        <p:spPr bwMode="auto">
          <a:xfrm>
            <a:off x="1546076" y="2742604"/>
            <a:ext cx="6554316" cy="3422700"/>
          </a:xfrm>
          <a:prstGeom prst="rect">
            <a:avLst/>
          </a:prstGeom>
          <a:noFill/>
          <a:ln w="9525">
            <a:noFill/>
            <a:miter lim="800000"/>
            <a:headEnd/>
            <a:tailEnd/>
          </a:ln>
        </p:spPr>
      </p:pic>
      <p:pic>
        <p:nvPicPr>
          <p:cNvPr id="108547" name="Picture 3"/>
          <p:cNvPicPr>
            <a:picLocks noChangeAspect="1" noChangeArrowheads="1"/>
          </p:cNvPicPr>
          <p:nvPr/>
        </p:nvPicPr>
        <p:blipFill>
          <a:blip r:embed="rId3" cstate="print"/>
          <a:srcRect/>
          <a:stretch>
            <a:fillRect/>
          </a:stretch>
        </p:blipFill>
        <p:spPr bwMode="auto">
          <a:xfrm>
            <a:off x="3391638" y="4522359"/>
            <a:ext cx="244767" cy="222779"/>
          </a:xfrm>
          <a:prstGeom prst="rect">
            <a:avLst/>
          </a:prstGeom>
          <a:noFill/>
          <a:ln w="9525">
            <a:noFill/>
            <a:miter lim="800000"/>
            <a:headEnd/>
            <a:tailEnd/>
          </a:ln>
        </p:spPr>
      </p:pic>
      <p:sp>
        <p:nvSpPr>
          <p:cNvPr id="7" name="TextBox 6"/>
          <p:cNvSpPr txBox="1"/>
          <p:nvPr/>
        </p:nvSpPr>
        <p:spPr>
          <a:xfrm>
            <a:off x="971600" y="1988840"/>
            <a:ext cx="4680520" cy="1384995"/>
          </a:xfrm>
          <a:prstGeom prst="rect">
            <a:avLst/>
          </a:prstGeom>
          <a:noFill/>
        </p:spPr>
        <p:txBody>
          <a:bodyPr wrap="square" rtlCol="0">
            <a:spAutoFit/>
          </a:bodyPr>
          <a:lstStyle/>
          <a:p>
            <a:r>
              <a:rPr lang="en-US" sz="2800" dirty="0"/>
              <a:t>What’s the type and the address range of this memory chip?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74LS138 Decoder Chip</a:t>
            </a:r>
          </a:p>
        </p:txBody>
      </p:sp>
      <p:pic>
        <p:nvPicPr>
          <p:cNvPr id="109570" name="Picture 2"/>
          <p:cNvPicPr>
            <a:picLocks noChangeAspect="1" noChangeArrowheads="1"/>
          </p:cNvPicPr>
          <p:nvPr/>
        </p:nvPicPr>
        <p:blipFill>
          <a:blip r:embed="rId2" cstate="print"/>
          <a:srcRect/>
          <a:stretch>
            <a:fillRect/>
          </a:stretch>
        </p:blipFill>
        <p:spPr bwMode="auto">
          <a:xfrm>
            <a:off x="489700" y="2636912"/>
            <a:ext cx="3184235" cy="3449588"/>
          </a:xfrm>
          <a:prstGeom prst="rect">
            <a:avLst/>
          </a:prstGeom>
          <a:noFill/>
          <a:ln w="9525">
            <a:noFill/>
            <a:miter lim="800000"/>
            <a:headEnd/>
            <a:tailEnd/>
          </a:ln>
        </p:spPr>
      </p:pic>
      <p:pic>
        <p:nvPicPr>
          <p:cNvPr id="109571" name="Picture 3"/>
          <p:cNvPicPr>
            <a:picLocks noChangeAspect="1" noChangeArrowheads="1"/>
          </p:cNvPicPr>
          <p:nvPr/>
        </p:nvPicPr>
        <p:blipFill>
          <a:blip r:embed="rId3" cstate="print"/>
          <a:srcRect/>
          <a:stretch>
            <a:fillRect/>
          </a:stretch>
        </p:blipFill>
        <p:spPr bwMode="auto">
          <a:xfrm>
            <a:off x="3707904" y="2204864"/>
            <a:ext cx="3747744" cy="3884464"/>
          </a:xfrm>
          <a:prstGeom prst="rect">
            <a:avLst/>
          </a:prstGeom>
          <a:noFill/>
          <a:ln w="9525">
            <a:noFill/>
            <a:miter lim="800000"/>
            <a:headEnd/>
            <a:tailEnd/>
          </a:ln>
        </p:spPr>
      </p:pic>
      <p:sp>
        <p:nvSpPr>
          <p:cNvPr id="9" name="矩形 8"/>
          <p:cNvSpPr/>
          <p:nvPr/>
        </p:nvSpPr>
        <p:spPr bwMode="auto">
          <a:xfrm>
            <a:off x="3635896" y="3907656"/>
            <a:ext cx="3960440" cy="216024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14337" name="Picture 1"/>
          <p:cNvPicPr>
            <a:picLocks noChangeAspect="1" noChangeArrowheads="1"/>
          </p:cNvPicPr>
          <p:nvPr/>
        </p:nvPicPr>
        <p:blipFill>
          <a:blip r:embed="rId4" cstate="print"/>
          <a:srcRect/>
          <a:stretch>
            <a:fillRect/>
          </a:stretch>
        </p:blipFill>
        <p:spPr bwMode="auto">
          <a:xfrm>
            <a:off x="4610100" y="5517232"/>
            <a:ext cx="392837" cy="23279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Using 74LS138 to Decode</a:t>
            </a:r>
          </a:p>
        </p:txBody>
      </p:sp>
      <p:pic>
        <p:nvPicPr>
          <p:cNvPr id="110594" name="Picture 2"/>
          <p:cNvPicPr>
            <a:picLocks noChangeAspect="1" noChangeArrowheads="1"/>
          </p:cNvPicPr>
          <p:nvPr/>
        </p:nvPicPr>
        <p:blipFill>
          <a:blip r:embed="rId2" cstate="print"/>
          <a:srcRect/>
          <a:stretch>
            <a:fillRect/>
          </a:stretch>
        </p:blipFill>
        <p:spPr bwMode="auto">
          <a:xfrm>
            <a:off x="611560" y="2132856"/>
            <a:ext cx="7762207" cy="3668440"/>
          </a:xfrm>
          <a:prstGeom prst="rect">
            <a:avLst/>
          </a:prstGeom>
          <a:noFill/>
          <a:ln w="9525">
            <a:noFill/>
            <a:miter lim="800000"/>
            <a:headEnd/>
            <a:tailEnd/>
          </a:ln>
        </p:spPr>
      </p:pic>
      <p:sp>
        <p:nvSpPr>
          <p:cNvPr id="4" name="圆角矩形标注 3"/>
          <p:cNvSpPr/>
          <p:nvPr/>
        </p:nvSpPr>
        <p:spPr bwMode="auto">
          <a:xfrm>
            <a:off x="1187624" y="5013176"/>
            <a:ext cx="1512168" cy="576064"/>
          </a:xfrm>
          <a:prstGeom prst="wedgeRoundRectCallout">
            <a:avLst>
              <a:gd name="adj1" fmla="val -30071"/>
              <a:gd name="adj2" fmla="val -7452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rPr>
              <a:t>Grounded</a:t>
            </a:r>
            <a:endParaRPr kumimoji="0" lang="zh-CN" altLang="en-US" sz="24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allings">
  <a:themeElements>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5074</TotalTime>
  <Words>1590</Words>
  <Application>Microsoft Macintosh PowerPoint</Application>
  <PresentationFormat>On-screen Show (4:3)</PresentationFormat>
  <Paragraphs>200</Paragraphs>
  <Slides>34</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3</vt:i4>
      </vt:variant>
      <vt:variant>
        <vt:lpstr>Slide Titles</vt:lpstr>
      </vt:variant>
      <vt:variant>
        <vt:i4>34</vt:i4>
      </vt:variant>
    </vt:vector>
  </HeadingPairs>
  <TitlesOfParts>
    <vt:vector size="47" baseType="lpstr">
      <vt:lpstr>Arial</vt:lpstr>
      <vt:lpstr>Arial Black</vt:lpstr>
      <vt:lpstr>Calibri</vt:lpstr>
      <vt:lpstr>Consolas</vt:lpstr>
      <vt:lpstr>Courier New</vt:lpstr>
      <vt:lpstr>Monotype Sorts</vt:lpstr>
      <vt:lpstr>Tahoma</vt:lpstr>
      <vt:lpstr>Times New Roman</vt:lpstr>
      <vt:lpstr>Office 主题</vt:lpstr>
      <vt:lpstr>1_stallings</vt:lpstr>
      <vt:lpstr>Document</vt:lpstr>
      <vt:lpstr>Picture</vt:lpstr>
      <vt:lpstr>Visio</vt:lpstr>
      <vt:lpstr>Lecture 06: Memory and IO in x86</vt:lpstr>
      <vt:lpstr>Reference Book:</vt:lpstr>
      <vt:lpstr>Review on Memory Chips</vt:lpstr>
      <vt:lpstr>What to Learn?</vt:lpstr>
      <vt:lpstr>Memory Address Decoding</vt:lpstr>
      <vt:lpstr>Memory Address Decoding</vt:lpstr>
      <vt:lpstr>Quiz </vt:lpstr>
      <vt:lpstr>The 74LS138 Decoder Chip</vt:lpstr>
      <vt:lpstr>Using 74LS138 to Decode</vt:lpstr>
      <vt:lpstr>Quiz 2</vt:lpstr>
      <vt:lpstr>More on Address Decoding</vt:lpstr>
      <vt:lpstr>Example 1. In a particular computer, the address range from 0000h to 3FFFh is used for ROM, the range from 4000h to 5FFFh is reserved for future use, and the range from 6000h to 0FFFFh is used for RAM. Assume that the control signals for RAM are CS~ and WE~, and the CPU has 16 address pins (i.e., A15~A0), 8 data pins (i.e., D7~D0), and R/W~ and MREQ~ control signals. Achieve the following requests.  (1) draw the address decoding solution using a 74LS138 chip (2) if both ROM and RAM are built with 8K×1 memory chips, try to draw the connection between the CPU and the memory. (3) if ROM is built with 8K×8 memory chips and RAM is built with 4K×8 chips, try to draw the connection between the CPU and the memory. (4) what if ROM is built with 16K×8 memory chips and RAM is built with 8K×8 memory chips?</vt:lpstr>
      <vt:lpstr>PowerPoint Presentation</vt:lpstr>
      <vt:lpstr>(2) if both ROM and RAM are built with 8K×1 memory chips, try to draw the connection between the CPU and the memory.</vt:lpstr>
      <vt:lpstr>(3) if ROM is built with 8K×8 memory chips and RAM is built with 4K×8 chips, try to draw the connection between the CPU and the memory.</vt:lpstr>
      <vt:lpstr>(4) what if ROM is built with 16K×8 memory chips and RAM is built with 8K×8 memory chips?</vt:lpstr>
      <vt:lpstr>Example 2. Assume one computer system needs 512 byte RAM and 512 byte ROM. If RAM is built with 128×8 memory chips and ROM is built with 512×8 memory chips, please specify the address range of each memory chip. Given that RAM chips need CS~ and WE~ control signals, ROM chips need only CS~ control signal, and the CPU has 16 address pins (A15~A0), 8 data pins (D7~D0) and R/W~ and MREQ~ control signals, draw the connection between the CPU and the memory.</vt:lpstr>
      <vt:lpstr>PowerPoint Presentation</vt:lpstr>
      <vt:lpstr>Data Integrity</vt:lpstr>
      <vt:lpstr>Checksum Byte</vt:lpstr>
      <vt:lpstr>Parity bit</vt:lpstr>
      <vt:lpstr>Memory Organization in 8086</vt:lpstr>
      <vt:lpstr>Byte-Memory Operations</vt:lpstr>
      <vt:lpstr>Aligned Word-Memory Operations</vt:lpstr>
      <vt:lpstr>Misaligned Word-Memory Operations</vt:lpstr>
      <vt:lpstr>Let's Tell the Stories</vt:lpstr>
      <vt:lpstr>I/O in X86 family – The Other Space from Memory</vt:lpstr>
      <vt:lpstr>I/O Instructions – 8-Bit Instance</vt:lpstr>
      <vt:lpstr>I/O Example</vt:lpstr>
      <vt:lpstr>I/O Instructions – 16-Bit Instance</vt:lpstr>
      <vt:lpstr>Interfacing 8-bit I/O Modules to a 16-bit Data Bus</vt:lpstr>
      <vt:lpstr>Output Port Design</vt:lpstr>
      <vt:lpstr>Input Port Design</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More on I/O and Memory</dc:title>
  <dc:creator>archee</dc:creator>
  <cp:lastModifiedBy>阿七 阿七</cp:lastModifiedBy>
  <cp:revision>297</cp:revision>
  <dcterms:created xsi:type="dcterms:W3CDTF">2012-02-15T06:15:34Z</dcterms:created>
  <dcterms:modified xsi:type="dcterms:W3CDTF">2022-04-21T17:13:43Z</dcterms:modified>
</cp:coreProperties>
</file>