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420" r:id="rId5"/>
    <p:sldId id="463" r:id="rId7"/>
    <p:sldId id="393" r:id="rId8"/>
    <p:sldId id="439" r:id="rId9"/>
    <p:sldId id="421" r:id="rId10"/>
    <p:sldId id="422" r:id="rId11"/>
    <p:sldId id="429" r:id="rId12"/>
    <p:sldId id="440" r:id="rId13"/>
    <p:sldId id="441" r:id="rId14"/>
    <p:sldId id="442" r:id="rId15"/>
    <p:sldId id="431" r:id="rId16"/>
    <p:sldId id="443" r:id="rId17"/>
    <p:sldId id="444" r:id="rId18"/>
    <p:sldId id="445" r:id="rId19"/>
    <p:sldId id="432" r:id="rId20"/>
    <p:sldId id="464" r:id="rId21"/>
    <p:sldId id="446" r:id="rId22"/>
    <p:sldId id="447" r:id="rId23"/>
    <p:sldId id="449" r:id="rId24"/>
    <p:sldId id="448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5" r:id="rId38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 autoAdjust="0"/>
    <p:restoredTop sz="87617" autoAdjust="0"/>
  </p:normalViewPr>
  <p:slideViewPr>
    <p:cSldViewPr showGuides="1">
      <p:cViewPr varScale="1">
        <p:scale>
          <a:sx n="114" d="100"/>
          <a:sy n="114" d="100"/>
        </p:scale>
        <p:origin x="2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2" Type="http://schemas.openxmlformats.org/officeDocument/2006/relationships/tags" Target="tags/tag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87E5E6-C63B-40EA-BA86-4CAB31B021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07: </a:t>
            </a:r>
            <a:r>
              <a:rPr lang="en-US" altLang="zh-CN" sz="3200" b="1" dirty="0">
                <a:solidFill>
                  <a:srgbClr val="A50021"/>
                </a:solidFill>
              </a:rPr>
              <a:t>8255 PPI Chip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79512" y="2636912"/>
          <a:ext cx="882015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1" imgW="11760200" imgH="3733800" progId="Visio.Drawing.11">
                  <p:embed/>
                </p:oleObj>
              </mc:Choice>
              <mc:Fallback>
                <p:oleObj name="Visio" r:id="rId1" imgW="11760200" imgH="37338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882015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modes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3" imgW="7467600" imgH="774700" progId="Visio.Drawing.11">
                  <p:embed/>
                </p:oleObj>
              </mc:Choice>
              <mc:Fallback>
                <p:oleObj name="Visio" r:id="rId3" imgW="7467600" imgH="774700" progId="Visio.Drawing.11">
                  <p:embed/>
                  <p:pic>
                    <p:nvPicPr>
                      <p:cNvPr id="0" name="图片 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32370" y="2636912"/>
          <a:ext cx="882015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1" imgW="5918200" imgH="1879600" progId="Visio.Drawing.11">
                  <p:embed/>
                </p:oleObj>
              </mc:Choice>
              <mc:Fallback>
                <p:oleObj name="Visio" r:id="rId1" imgW="5918200" imgH="18796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70" y="2636912"/>
                        <a:ext cx="882015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modes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3" imgW="7467600" imgH="774700" progId="Visio.Drawing.11">
                  <p:embed/>
                </p:oleObj>
              </mc:Choice>
              <mc:Fallback>
                <p:oleObj name="Visio" r:id="rId3" imgW="7467600" imgH="774700" progId="Visio.Drawing.11">
                  <p:embed/>
                  <p:pic>
                    <p:nvPicPr>
                      <p:cNvPr id="0" name="图片 6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Input/output Mode Examples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363272" cy="4171950"/>
          </a:xfrm>
        </p:spPr>
        <p:txBody>
          <a:bodyPr/>
          <a:lstStyle/>
          <a:p>
            <a:r>
              <a:rPr lang="en-US" sz="2000" dirty="0"/>
              <a:t>1. Write ASM instructions for setting the 8255 in simple I/O mode with PA and PB being output port and PC being input port.</a:t>
            </a: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Assume that the address of the control register of the 8255 is 63H, give out the instructions that set up the 8255 in mode 0 where PA, PB and PCU are used as input ports and PCL is used as output port.</a:t>
            </a:r>
            <a:endParaRPr lang="en-US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1619672" y="2708920"/>
            <a:ext cx="518457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AL, 10001001B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DX,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ContralPort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DX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, AL</a:t>
            </a:r>
            <a:endParaRPr kumimoji="0" lang="en-US" sz="20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19672" y="5085184"/>
            <a:ext cx="518457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AL, 10011010B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   63H, AL</a:t>
            </a:r>
            <a:endParaRPr kumimoji="0" lang="en-US" sz="20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BSR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BSR Mode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1" imgW="3759200" imgH="393700" progId="Visio.Drawing.11">
                  <p:embed/>
                </p:oleObj>
              </mc:Choice>
              <mc:Fallback>
                <p:oleObj name="Visio" r:id="rId1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/>
          <p:cNvSpPr/>
          <p:nvPr/>
        </p:nvSpPr>
        <p:spPr bwMode="auto">
          <a:xfrm rot="-5400000">
            <a:off x="3562325" y="2491333"/>
            <a:ext cx="288032" cy="158730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-5400000">
            <a:off x="5292080" y="2471630"/>
            <a:ext cx="288032" cy="158417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1385" y="33864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Arbitrary value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3429000"/>
            <a:ext cx="273630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 which line in PC:</a:t>
            </a:r>
            <a:endParaRPr lang="en-US" b="1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    000 – PC</a:t>
            </a:r>
            <a:r>
              <a:rPr lang="en-US" baseline="-25000" dirty="0">
                <a:latin typeface="Times" pitchFamily="18" charset="0"/>
              </a:rPr>
              <a:t>0</a:t>
            </a:r>
            <a:endParaRPr lang="en-US" baseline="-25000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    001 – PC</a:t>
            </a:r>
            <a:r>
              <a:rPr lang="en-US" baseline="-25000" dirty="0">
                <a:latin typeface="Times" pitchFamily="18" charset="0"/>
              </a:rPr>
              <a:t>1</a:t>
            </a:r>
            <a:endParaRPr lang="en-US" baseline="-25000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          …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    111 – PC</a:t>
            </a:r>
            <a:r>
              <a:rPr lang="en-US" baseline="-25000" dirty="0">
                <a:latin typeface="Times" pitchFamily="18" charset="0"/>
              </a:rPr>
              <a:t>7</a:t>
            </a:r>
            <a:endParaRPr lang="en-US" baseline="-25000" dirty="0">
              <a:latin typeface="Times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3871681"/>
            <a:ext cx="129614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0 – Reset</a:t>
            </a:r>
            <a:endParaRPr lang="en-US" baseline="-25000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1 – Set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88224" y="3047694"/>
            <a:ext cx="792088" cy="813354"/>
            <a:chOff x="6588224" y="3047694"/>
            <a:chExt cx="792088" cy="813354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8" grpId="0" animBg="1"/>
      <p:bldP spid="9" grpId="0"/>
      <p:bldP spid="9" grpId="2"/>
      <p:bldP spid="10" grpId="0" animBg="1"/>
      <p:bldP spid="1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BSR Mode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11402"/>
          </a:xfrm>
        </p:spPr>
        <p:txBody>
          <a:bodyPr/>
          <a:lstStyle/>
          <a:p>
            <a:r>
              <a:rPr lang="en-US" sz="2000" dirty="0"/>
              <a:t>Assume PC is used as an output port which connects to 8 LED segments, now turn off the second LED segment with the rest unchanged (e.g., for LED segments in this case, 1-on, 0-off).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BSR mode instead:</a:t>
            </a:r>
            <a:endParaRPr 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619672" y="2996952"/>
            <a:ext cx="5184576" cy="19442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AL, 10000000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 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ContralPort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, AL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IN  AL, CPORT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AND  AL, 11111101B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CPORT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, AL</a:t>
            </a:r>
            <a:endParaRPr kumimoji="0" lang="en-US" sz="20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19672" y="5589240"/>
            <a:ext cx="518457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AL, 00000010B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0" lang="en-US" sz="2000" b="1" i="0" u="none" strike="noStrike" normalizeH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ControlPORT</a:t>
            </a:r>
            <a:r>
              <a:rPr kumimoji="0" lang="en-US" sz="2000" b="1" i="0" u="none" strike="noStrike" normalizeH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, AL</a:t>
            </a:r>
            <a:endParaRPr kumimoji="0" lang="en-US" sz="20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BSR Mode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11402"/>
          </a:xfrm>
        </p:spPr>
        <p:txBody>
          <a:bodyPr/>
          <a:lstStyle/>
          <a:p>
            <a:r>
              <a:rPr lang="en-US" sz="2000" dirty="0"/>
              <a:t>Assume the address range for a </a:t>
            </a:r>
            <a:r>
              <a:rPr lang="en-US" sz="2000"/>
              <a:t>8255 is </a:t>
            </a:r>
            <a:r>
              <a:rPr lang="en-US" sz="2000" dirty="0"/>
              <a:t>60H~63H, PC</a:t>
            </a:r>
            <a:r>
              <a:rPr lang="en-US" sz="2000" baseline="-25000" dirty="0"/>
              <a:t>5</a:t>
            </a:r>
            <a:r>
              <a:rPr lang="en-US" sz="2000" dirty="0"/>
              <a:t> is outputting a low level, write code to generate a positive pulse.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619672" y="2924944"/>
            <a:ext cx="5184576" cy="15841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AL, 0000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101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B	; set PC</a:t>
            </a:r>
            <a:r>
              <a:rPr lang="en-US" sz="2000" b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5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high level</a:t>
            </a:r>
            <a:endParaRPr lang="en-US" sz="2000" b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   63H, AL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MOV  AL, 0000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101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B	 ; set PC</a:t>
            </a:r>
            <a:r>
              <a:rPr lang="en-US" sz="2000" b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5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low level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</a:rPr>
              <a:t>OUT   63H, AL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0 (Simple I/O)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simple input/output scenario</a:t>
            </a:r>
            <a:endParaRPr lang="en-US" dirty="0"/>
          </a:p>
          <a:p>
            <a:pPr lvl="1"/>
            <a:r>
              <a:rPr lang="en-US" dirty="0"/>
              <a:t>No handshaking needed</a:t>
            </a:r>
            <a:endParaRPr lang="en-US" dirty="0"/>
          </a:p>
          <a:p>
            <a:pPr lvl="1"/>
            <a:r>
              <a:rPr lang="en-US" dirty="0"/>
              <a:t>Any port of PA, PB and PC (PCU, PCL) can be programmed as input or output port independently</a:t>
            </a:r>
            <a:endParaRPr lang="en-US" dirty="0"/>
          </a:p>
          <a:p>
            <a:pPr lvl="1"/>
            <a:r>
              <a:rPr lang="en-US" dirty="0"/>
              <a:t>PCU=PC</a:t>
            </a:r>
            <a:r>
              <a:rPr lang="en-US" baseline="-25000" dirty="0"/>
              <a:t>4</a:t>
            </a:r>
            <a:r>
              <a:rPr lang="en-US" dirty="0"/>
              <a:t>~PC</a:t>
            </a:r>
            <a:r>
              <a:rPr lang="en-US" baseline="-25000" dirty="0"/>
              <a:t>7</a:t>
            </a:r>
            <a:r>
              <a:rPr lang="en-US" dirty="0"/>
              <a:t>, PCL=PC</a:t>
            </a:r>
            <a:r>
              <a:rPr lang="en-US" baseline="-25000" dirty="0"/>
              <a:t>0</a:t>
            </a:r>
            <a:r>
              <a:rPr lang="en-US" dirty="0"/>
              <a:t>~PC</a:t>
            </a:r>
            <a:r>
              <a:rPr lang="en-US" baseline="-25000" dirty="0"/>
              <a:t>3</a:t>
            </a:r>
            <a:endParaRPr lang="en-US" baseline="-25000" dirty="0"/>
          </a:p>
          <a:p>
            <a:pPr lvl="1"/>
            <a:r>
              <a:rPr lang="en-US" dirty="0"/>
              <a:t>CPU directly read from or write to a port using IN and OUT instructions</a:t>
            </a:r>
            <a:endParaRPr lang="en-US" dirty="0"/>
          </a:p>
          <a:p>
            <a:pPr lvl="1"/>
            <a:r>
              <a:rPr lang="en-US" dirty="0"/>
              <a:t>Input data are </a:t>
            </a:r>
            <a:r>
              <a:rPr lang="en-US" b="1" dirty="0"/>
              <a:t>not</a:t>
            </a:r>
            <a:r>
              <a:rPr lang="en-US" dirty="0"/>
              <a:t> latched, Output data are latched</a:t>
            </a:r>
            <a:endParaRPr lang="en-US" dirty="0"/>
          </a:p>
          <a:p>
            <a:pPr lvl="1"/>
            <a:r>
              <a:rPr lang="en-US" dirty="0"/>
              <a:t>E.g., setting up the control register for Mode 0  </a:t>
            </a:r>
            <a:endParaRPr lang="en-US" dirty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123728" y="5881836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Visio" r:id="rId1" imgW="3759200" imgH="393700" progId="Visio.Drawing.11">
                  <p:embed/>
                </p:oleObj>
              </mc:Choice>
              <mc:Fallback>
                <p:oleObj name="Visio" r:id="rId1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881836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0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743730"/>
            <a:ext cx="7585025" cy="112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68" y="2996952"/>
            <a:ext cx="3847286" cy="136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75449"/>
            <a:ext cx="840110" cy="186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952235"/>
            <a:ext cx="4971648" cy="1489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448733"/>
            <a:ext cx="3428780" cy="2899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4864688"/>
            <a:ext cx="6264696" cy="199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 (Strobe I/O)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handshake</a:t>
            </a:r>
            <a:r>
              <a:rPr lang="en-US" dirty="0"/>
              <a:t> input/output scenario</a:t>
            </a:r>
            <a:endParaRPr lang="en-US" dirty="0"/>
          </a:p>
          <a:p>
            <a:pPr lvl="1"/>
            <a:r>
              <a:rPr lang="en-US" dirty="0"/>
              <a:t>PA and PB can be used as input or output ports</a:t>
            </a:r>
            <a:endParaRPr lang="en-US" dirty="0"/>
          </a:p>
          <a:p>
            <a:pPr lvl="1"/>
            <a:r>
              <a:rPr lang="en-US" dirty="0"/>
              <a:t>PCU=PC</a:t>
            </a:r>
            <a:r>
              <a:rPr lang="en-US" baseline="-25000" dirty="0"/>
              <a:t>3</a:t>
            </a:r>
            <a:r>
              <a:rPr lang="en-US" dirty="0"/>
              <a:t>~PC</a:t>
            </a:r>
            <a:r>
              <a:rPr lang="en-US" baseline="-25000" dirty="0"/>
              <a:t>7</a:t>
            </a:r>
            <a:r>
              <a:rPr lang="en-US" dirty="0"/>
              <a:t>, used as handshake lines for PA</a:t>
            </a:r>
            <a:endParaRPr lang="en-US" dirty="0"/>
          </a:p>
          <a:p>
            <a:pPr lvl="1"/>
            <a:r>
              <a:rPr lang="en-US" dirty="0"/>
              <a:t>PCL=PC</a:t>
            </a:r>
            <a:r>
              <a:rPr lang="en-US" baseline="-25000" dirty="0"/>
              <a:t>0</a:t>
            </a:r>
            <a:r>
              <a:rPr lang="en-US" dirty="0"/>
              <a:t>~PC</a:t>
            </a:r>
            <a:r>
              <a:rPr lang="en-US" baseline="-25000" dirty="0"/>
              <a:t>2</a:t>
            </a:r>
            <a:r>
              <a:rPr lang="en-US" dirty="0"/>
              <a:t>, used as handshake lines for PB</a:t>
            </a:r>
            <a:endParaRPr lang="en-US" dirty="0"/>
          </a:p>
          <a:p>
            <a:pPr lvl="1"/>
            <a:r>
              <a:rPr lang="en-US" dirty="0"/>
              <a:t>Both input and output data are latched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1: As Input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482952" cy="504056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PC</a:t>
            </a:r>
            <a:r>
              <a:rPr lang="en-US" sz="18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~PC</a:t>
            </a:r>
            <a:r>
              <a:rPr lang="en-US" sz="1800" baseline="-25000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PC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2000" dirty="0">
                <a:solidFill>
                  <a:srgbClr val="0070C0"/>
                </a:solidFill>
              </a:rPr>
              <a:t>~PC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are used as handshake lines for </a:t>
            </a:r>
            <a:r>
              <a:rPr lang="en-US" sz="2000" dirty="0">
                <a:solidFill>
                  <a:srgbClr val="FF0000"/>
                </a:solidFill>
              </a:rPr>
              <a:t>PA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PB</a:t>
            </a:r>
            <a:r>
              <a:rPr lang="en-US" sz="2000" dirty="0"/>
              <a:t>, respectively</a:t>
            </a:r>
            <a:endParaRPr lang="en-US" sz="2000" dirty="0"/>
          </a:p>
          <a:p>
            <a:pPr lvl="1"/>
            <a:r>
              <a:rPr lang="en-US" sz="1600" b="1" dirty="0"/>
              <a:t>~STB:</a:t>
            </a:r>
            <a:r>
              <a:rPr lang="en-US" sz="1600" dirty="0"/>
              <a:t> the strobe </a:t>
            </a:r>
            <a:r>
              <a:rPr lang="en-US" sz="1600" i="1" dirty="0"/>
              <a:t>input</a:t>
            </a:r>
            <a:r>
              <a:rPr lang="en-US" sz="1600" dirty="0"/>
              <a:t> signal from input device loads data into the port latch</a:t>
            </a:r>
            <a:endParaRPr lang="en-US" sz="1600" dirty="0"/>
          </a:p>
          <a:p>
            <a:pPr lvl="1"/>
            <a:r>
              <a:rPr lang="en-US" sz="1600" b="1" dirty="0"/>
              <a:t>IBF:</a:t>
            </a:r>
            <a:r>
              <a:rPr lang="en-US" sz="1600" dirty="0"/>
              <a:t> Input Buffer Full </a:t>
            </a:r>
            <a:r>
              <a:rPr lang="en-US" sz="1600" i="1" dirty="0"/>
              <a:t>output</a:t>
            </a:r>
            <a:r>
              <a:rPr lang="en-US" sz="1600" dirty="0"/>
              <a:t>  signal to the device indicates that the input latch contains information (</a:t>
            </a:r>
            <a:r>
              <a:rPr lang="en-US" sz="1600" dirty="0">
                <a:solidFill>
                  <a:srgbClr val="00B0F0"/>
                </a:solidFill>
              </a:rPr>
              <a:t>can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also be used for programmed I/O</a:t>
            </a:r>
            <a:r>
              <a:rPr lang="en-US" sz="1600" dirty="0"/>
              <a:t>)</a:t>
            </a:r>
            <a:endParaRPr lang="en-US" sz="1600" dirty="0"/>
          </a:p>
          <a:p>
            <a:pPr lvl="1"/>
            <a:r>
              <a:rPr lang="en-US" sz="1600" b="1" dirty="0"/>
              <a:t>INTR:</a:t>
            </a:r>
            <a:r>
              <a:rPr lang="en-US" sz="1600" dirty="0"/>
              <a:t> Interrupt request is an output to CPU that requests an interrupts (</a:t>
            </a:r>
            <a:r>
              <a:rPr lang="en-US" sz="1600" dirty="0">
                <a:solidFill>
                  <a:srgbClr val="00B0F0"/>
                </a:solidFill>
              </a:rPr>
              <a:t>for interrupted I/O</a:t>
            </a:r>
            <a:r>
              <a:rPr lang="en-US" sz="1600" dirty="0"/>
              <a:t>)</a:t>
            </a:r>
            <a:endParaRPr lang="en-US" sz="1600" dirty="0"/>
          </a:p>
          <a:p>
            <a:pPr lvl="4"/>
            <a:endParaRPr lang="en-US" sz="400" dirty="0"/>
          </a:p>
          <a:p>
            <a:r>
              <a:rPr lang="en-US" sz="2000" b="1" dirty="0"/>
              <a:t>PC</a:t>
            </a:r>
            <a:r>
              <a:rPr lang="en-US" sz="1800" b="1" baseline="-25000" dirty="0"/>
              <a:t>6</a:t>
            </a:r>
            <a:r>
              <a:rPr lang="en-US" sz="2000" dirty="0"/>
              <a:t> and </a:t>
            </a:r>
            <a:r>
              <a:rPr lang="en-US" sz="2000" b="1" dirty="0"/>
              <a:t>PC</a:t>
            </a:r>
            <a:r>
              <a:rPr lang="en-US" sz="1800" b="1" baseline="-25000" dirty="0"/>
              <a:t>7</a:t>
            </a:r>
            <a:r>
              <a:rPr lang="en-US" sz="2000" dirty="0"/>
              <a:t> can be used as separate I/O lines for any purpose</a:t>
            </a:r>
            <a:endParaRPr lang="en-US" sz="2000" dirty="0"/>
          </a:p>
          <a:p>
            <a:pPr lvl="3"/>
            <a:endParaRPr lang="en-US" sz="400" dirty="0"/>
          </a:p>
          <a:p>
            <a:r>
              <a:rPr lang="en-US" sz="2000" b="1" dirty="0"/>
              <a:t>INTE:</a:t>
            </a:r>
            <a:r>
              <a:rPr lang="en-US" sz="2000" dirty="0"/>
              <a:t> the interrupt enable signal is neither an input nor an output; it is an internal bit programmed via the PC</a:t>
            </a:r>
            <a:r>
              <a:rPr lang="en-US" sz="2000" baseline="-25000" dirty="0"/>
              <a:t>4</a:t>
            </a:r>
            <a:r>
              <a:rPr lang="en-US" sz="2000" dirty="0"/>
              <a:t> (port A) or PC</a:t>
            </a:r>
            <a:r>
              <a:rPr lang="en-US" sz="2000" baseline="-25000" dirty="0"/>
              <a:t>2</a:t>
            </a:r>
            <a:r>
              <a:rPr lang="en-US" sz="2000" dirty="0"/>
              <a:t> (port B); 1-allowed, 0-forbidden</a:t>
            </a:r>
            <a:endParaRPr lang="en-US" sz="2000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77050" y="1628800"/>
          <a:ext cx="3331454" cy="244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Visio" r:id="rId1" imgW="2819400" imgH="2070100" progId="Visio.Drawing.11">
                  <p:embed/>
                </p:oleObj>
              </mc:Choice>
              <mc:Fallback>
                <p:oleObj name="Visio" r:id="rId1" imgW="2819400" imgH="20701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050" y="1628800"/>
                        <a:ext cx="3331454" cy="2442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822015" y="4383050"/>
          <a:ext cx="3286489" cy="228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Visio" r:id="rId3" imgW="2768600" imgH="1930400" progId="Visio.Drawing.11">
                  <p:embed/>
                </p:oleObj>
              </mc:Choice>
              <mc:Fallback>
                <p:oleObj name="Visio" r:id="rId3" imgW="2768600" imgH="19304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015" y="4383050"/>
                        <a:ext cx="3286489" cy="228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anose="020B0A04020102020204" pitchFamily="34" charset="0"/>
              </a:rPr>
              <a:t>Reference Book:</a:t>
            </a:r>
            <a:endParaRPr lang="en-US" kern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5950"/>
            <a:ext cx="6732321" cy="4171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anose="020B0A04020102020204" pitchFamily="34" charset="0"/>
              </a:rPr>
              <a:t>The 80x86 IBM PC and Compatible Computers</a:t>
            </a:r>
            <a:endParaRPr lang="en-GB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en-GB" dirty="0"/>
              <a:t>Chapter 11 I/O and the 8255</a:t>
            </a:r>
            <a:endParaRPr lang="en-GB" dirty="0"/>
          </a:p>
          <a:p>
            <a:pPr lvl="2"/>
            <a:r>
              <a:rPr lang="en-GB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PPI</a:t>
            </a:r>
            <a:r>
              <a:rPr lang="en-GB" altLang="zh-CN" dirty="0">
                <a:solidFill>
                  <a:srgbClr val="000000"/>
                </a:solidFill>
                <a:latin typeface="Arial Black" panose="020B0A04020102020204" pitchFamily="34" charset="0"/>
              </a:rPr>
              <a:t>: Programmable Parallel Interface (so it is an I/O module)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可编程外围接口芯片</a:t>
            </a:r>
            <a:r>
              <a:rPr lang="en-US" altLang="zh-CN" dirty="0"/>
              <a:t>8255A</a:t>
            </a:r>
            <a:r>
              <a:rPr lang="zh-CN" altLang="en-US" dirty="0"/>
              <a:t>及其应用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19" y="1842542"/>
            <a:ext cx="1600849" cy="2129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1: As Input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Control register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lvl="4"/>
            <a:endParaRPr lang="en-US" sz="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PC stores all status information</a:t>
            </a:r>
            <a:endParaRPr lang="en-US" sz="2000" dirty="0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827584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Visio" r:id="rId1" imgW="3759200" imgH="393700" progId="Visio.Drawing.11">
                  <p:embed/>
                </p:oleObj>
              </mc:Choice>
              <mc:Fallback>
                <p:oleObj name="Visio" r:id="rId1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572000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Visio" r:id="rId3" imgW="3759200" imgH="393700" progId="Visio.Drawing.11">
                  <p:embed/>
                </p:oleObj>
              </mc:Choice>
              <mc:Fallback>
                <p:oleObj name="Visio" r:id="rId3" imgW="3759200" imgH="3937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-5400000">
            <a:off x="1610147" y="2392313"/>
            <a:ext cx="288032" cy="72008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996952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Indicates Group A Mode 1</a:t>
            </a:r>
            <a:endParaRPr lang="en-US" b="1" dirty="0"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3212976"/>
            <a:ext cx="10801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PA: Input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39752" y="2564904"/>
            <a:ext cx="576064" cy="648072"/>
            <a:chOff x="6588224" y="3047694"/>
            <a:chExt cx="792088" cy="813354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3419872" y="2996952"/>
            <a:ext cx="129614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PC</a:t>
            </a:r>
            <a:r>
              <a:rPr lang="en-US" baseline="-25000" dirty="0">
                <a:latin typeface="Times" pitchFamily="18" charset="0"/>
              </a:rPr>
              <a:t>6</a:t>
            </a:r>
            <a:r>
              <a:rPr lang="en-US" dirty="0">
                <a:latin typeface="Times" pitchFamily="18" charset="0"/>
              </a:rPr>
              <a:t>, PC</a:t>
            </a:r>
            <a:r>
              <a:rPr lang="en-US" baseline="-25000" dirty="0">
                <a:latin typeface="Times" pitchFamily="18" charset="0"/>
              </a:rPr>
              <a:t>7</a:t>
            </a:r>
            <a:r>
              <a:rPr lang="en-US" dirty="0">
                <a:latin typeface="Times" pitchFamily="18" charset="0"/>
              </a:rPr>
              <a:t>: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1-input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0-output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99792" y="2564904"/>
            <a:ext cx="1224136" cy="432048"/>
            <a:chOff x="6588224" y="3047694"/>
            <a:chExt cx="792088" cy="813354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6444208" y="3212976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Indicates Group B Mode 1</a:t>
            </a:r>
            <a:endParaRPr lang="en-US" b="1" dirty="0">
              <a:latin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2996952"/>
            <a:ext cx="10801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PB: Input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04248" y="2564904"/>
            <a:ext cx="216024" cy="648072"/>
            <a:chOff x="6588224" y="3047694"/>
            <a:chExt cx="792088" cy="8133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7164288" y="2564904"/>
            <a:ext cx="1224136" cy="432048"/>
            <a:chOff x="6588224" y="3047694"/>
            <a:chExt cx="792088" cy="81335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899592" y="4941168"/>
          <a:ext cx="599530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Visio" r:id="rId5" imgW="5651500" imgH="1435100" progId="Visio.Drawing.11">
                  <p:embed/>
                </p:oleObj>
              </mc:Choice>
              <mc:Fallback>
                <p:oleObj name="Visio" r:id="rId5" imgW="5651500" imgH="143510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5995301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in Mode 1 Input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Input device first puts data on PA</a:t>
            </a:r>
            <a:r>
              <a:rPr lang="en-US" sz="2000" baseline="-25000" dirty="0"/>
              <a:t>0</a:t>
            </a:r>
            <a:r>
              <a:rPr lang="en-US" sz="2000" dirty="0"/>
              <a:t>~PA</a:t>
            </a:r>
            <a:r>
              <a:rPr lang="en-US" sz="2000" baseline="-25000" dirty="0"/>
              <a:t>7</a:t>
            </a:r>
            <a:r>
              <a:rPr lang="en-US" sz="2000" dirty="0"/>
              <a:t>, then activates ~STB</a:t>
            </a:r>
            <a:r>
              <a:rPr lang="en-US" sz="2000" baseline="-25000" dirty="0"/>
              <a:t>A</a:t>
            </a:r>
            <a:r>
              <a:rPr lang="en-US" sz="2000" dirty="0"/>
              <a:t>, data is latched in Port A;</a:t>
            </a:r>
            <a:endParaRPr lang="en-US" sz="2000" baseline="-25000" dirty="0"/>
          </a:p>
          <a:p>
            <a:r>
              <a:rPr lang="en-US" sz="2000" dirty="0"/>
              <a:t>8255 activates IBF</a:t>
            </a:r>
            <a:r>
              <a:rPr lang="en-US" sz="2000" baseline="-25000" dirty="0"/>
              <a:t>A</a:t>
            </a:r>
            <a:r>
              <a:rPr lang="en-US" sz="2000" dirty="0"/>
              <a:t> which indicates the device that the input latch contains information but CPU has not taken it yet. So device cannot send new data until IBF</a:t>
            </a:r>
            <a:r>
              <a:rPr lang="en-US" sz="2000" baseline="-25000" dirty="0"/>
              <a:t>A</a:t>
            </a:r>
            <a:r>
              <a:rPr lang="en-US" sz="2000" dirty="0"/>
              <a:t> is cleared;</a:t>
            </a:r>
            <a:endParaRPr lang="en-US" sz="2000" dirty="0"/>
          </a:p>
          <a:p>
            <a:r>
              <a:rPr lang="en-US" sz="2000" dirty="0"/>
              <a:t>When IBF</a:t>
            </a:r>
            <a:r>
              <a:rPr lang="en-US" sz="2000" baseline="-25000" dirty="0"/>
              <a:t>A</a:t>
            </a:r>
            <a:r>
              <a:rPr lang="en-US" sz="2000" dirty="0"/>
              <a:t>, </a:t>
            </a:r>
            <a:r>
              <a:rPr lang="en-US" altLang="zh-CN" sz="2000" dirty="0"/>
              <a:t>~STB</a:t>
            </a:r>
            <a:r>
              <a:rPr lang="en-US" altLang="zh-CN" sz="2000" baseline="-25000" dirty="0"/>
              <a:t>A </a:t>
            </a:r>
            <a:r>
              <a:rPr lang="en-US" sz="2000" dirty="0"/>
              <a:t>and INTE</a:t>
            </a:r>
            <a:r>
              <a:rPr lang="en-US" sz="2000" baseline="-25000" dirty="0"/>
              <a:t>A</a:t>
            </a:r>
            <a:r>
              <a:rPr lang="en-US" sz="2000" dirty="0"/>
              <a:t> are all high, 8255 activates INTR</a:t>
            </a:r>
            <a:r>
              <a:rPr lang="en-US" sz="2000" baseline="-25000" dirty="0"/>
              <a:t>A</a:t>
            </a:r>
            <a:r>
              <a:rPr lang="en-US" sz="2000" dirty="0"/>
              <a:t> to inform CPU to take data in PA by interruption;</a:t>
            </a:r>
            <a:endParaRPr lang="en-US" sz="2000" dirty="0"/>
          </a:p>
          <a:p>
            <a:r>
              <a:rPr lang="en-US" sz="2000" dirty="0"/>
              <a:t>CPU responds to the interruption and read in data from PA; the </a:t>
            </a:r>
            <a:r>
              <a:rPr lang="en-US" altLang="zh-CN" sz="2000" dirty="0"/>
              <a:t>~RD signal will </a:t>
            </a:r>
            <a:r>
              <a:rPr lang="en-US" sz="2000" dirty="0"/>
              <a:t>clear INTR</a:t>
            </a:r>
            <a:r>
              <a:rPr lang="en-US" sz="2000" baseline="-25000" dirty="0"/>
              <a:t>A</a:t>
            </a:r>
            <a:r>
              <a:rPr lang="en-US" sz="2000" dirty="0"/>
              <a:t> signal;</a:t>
            </a:r>
            <a:endParaRPr lang="en-US" sz="2000" dirty="0"/>
          </a:p>
          <a:p>
            <a:r>
              <a:rPr lang="en-US" sz="2000" dirty="0"/>
              <a:t>After CPU finishes reading data from PA (i.e., </a:t>
            </a:r>
            <a:r>
              <a:rPr lang="en-US" altLang="zh-CN" sz="2000" dirty="0"/>
              <a:t>~RD signal goes high</a:t>
            </a:r>
            <a:r>
              <a:rPr lang="en-US" sz="2000" dirty="0"/>
              <a:t>), the IBF</a:t>
            </a:r>
            <a:r>
              <a:rPr lang="en-US" sz="2000" baseline="-25000" dirty="0"/>
              <a:t>A </a:t>
            </a:r>
            <a:r>
              <a:rPr lang="en-US" sz="2000" dirty="0"/>
              <a:t>signal is cleared.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1: As Output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417195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PC</a:t>
            </a:r>
            <a:r>
              <a:rPr lang="en-US" sz="18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, PC</a:t>
            </a:r>
            <a:r>
              <a:rPr lang="en-US" sz="1800" baseline="-25000" dirty="0">
                <a:solidFill>
                  <a:srgbClr val="FF000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, PC</a:t>
            </a:r>
            <a:r>
              <a:rPr lang="en-US" sz="1800" baseline="-25000" dirty="0">
                <a:solidFill>
                  <a:srgbClr val="FF0000"/>
                </a:solidFill>
              </a:rPr>
              <a:t>7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PC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2000" dirty="0">
                <a:solidFill>
                  <a:srgbClr val="0070C0"/>
                </a:solidFill>
              </a:rPr>
              <a:t>~PC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are used as handshake lines for </a:t>
            </a:r>
            <a:r>
              <a:rPr lang="en-US" sz="2000" dirty="0">
                <a:solidFill>
                  <a:srgbClr val="FF0000"/>
                </a:solidFill>
              </a:rPr>
              <a:t>PA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PB</a:t>
            </a:r>
            <a:r>
              <a:rPr lang="en-US" sz="2000" dirty="0"/>
              <a:t>, respectively</a:t>
            </a:r>
            <a:endParaRPr lang="en-US" sz="2000" dirty="0"/>
          </a:p>
          <a:p>
            <a:pPr lvl="1"/>
            <a:r>
              <a:rPr lang="en-US" sz="1600" b="1" dirty="0"/>
              <a:t>~OBF</a:t>
            </a:r>
            <a:r>
              <a:rPr lang="en-US" sz="1600" dirty="0"/>
              <a:t> : Output buffer full is an </a:t>
            </a:r>
            <a:r>
              <a:rPr lang="en-US" sz="1600" i="1" dirty="0"/>
              <a:t>output</a:t>
            </a:r>
            <a:r>
              <a:rPr lang="en-US" sz="1600" dirty="0"/>
              <a:t> signal that indicates the data has been latched in the port</a:t>
            </a:r>
            <a:endParaRPr lang="en-US" sz="1600" dirty="0"/>
          </a:p>
          <a:p>
            <a:pPr lvl="1"/>
            <a:r>
              <a:rPr lang="en-US" sz="1600" b="1" dirty="0"/>
              <a:t>~ACK</a:t>
            </a:r>
            <a:r>
              <a:rPr lang="en-US" sz="1600" dirty="0"/>
              <a:t> : The acknowledge </a:t>
            </a:r>
            <a:r>
              <a:rPr lang="en-US" sz="1600" i="1" dirty="0"/>
              <a:t>input</a:t>
            </a:r>
            <a:r>
              <a:rPr lang="en-US" sz="1600" dirty="0"/>
              <a:t> signal indicates that the external device has taken the data</a:t>
            </a:r>
            <a:endParaRPr lang="en-US" sz="1600" dirty="0"/>
          </a:p>
          <a:p>
            <a:pPr lvl="1"/>
            <a:r>
              <a:rPr lang="en-US" sz="1600" b="1" dirty="0"/>
              <a:t>INTR:</a:t>
            </a:r>
            <a:r>
              <a:rPr lang="en-US" sz="1600" dirty="0"/>
              <a:t> Interrupt request is an output to CPU that requests an interrupts</a:t>
            </a:r>
            <a:endParaRPr lang="en-US" sz="1600" dirty="0"/>
          </a:p>
          <a:p>
            <a:pPr lvl="4"/>
            <a:endParaRPr lang="en-US" sz="400" dirty="0"/>
          </a:p>
          <a:p>
            <a:r>
              <a:rPr lang="en-US" sz="2000" b="1" dirty="0"/>
              <a:t>PC</a:t>
            </a:r>
            <a:r>
              <a:rPr lang="en-US" sz="1800" b="1" baseline="-25000" dirty="0"/>
              <a:t>4</a:t>
            </a:r>
            <a:r>
              <a:rPr lang="en-US" sz="2000" dirty="0"/>
              <a:t> and </a:t>
            </a:r>
            <a:r>
              <a:rPr lang="en-US" sz="2000" b="1" dirty="0"/>
              <a:t>PC</a:t>
            </a:r>
            <a:r>
              <a:rPr lang="en-US" sz="1800" b="1" baseline="-25000" dirty="0"/>
              <a:t>5</a:t>
            </a:r>
            <a:r>
              <a:rPr lang="en-US" sz="2000" dirty="0"/>
              <a:t> can be used as separate I/O lines for any purpose</a:t>
            </a:r>
            <a:endParaRPr lang="en-US" sz="2000" dirty="0"/>
          </a:p>
          <a:p>
            <a:pPr lvl="3"/>
            <a:endParaRPr lang="en-US" sz="400" dirty="0"/>
          </a:p>
          <a:p>
            <a:r>
              <a:rPr lang="en-US" sz="2000" b="1" dirty="0"/>
              <a:t>INTE:</a:t>
            </a:r>
            <a:r>
              <a:rPr lang="en-US" sz="2000" dirty="0"/>
              <a:t> the interrupt enable signal is neither an input nor an output; it is an internal bit programmed via the PC</a:t>
            </a:r>
            <a:r>
              <a:rPr lang="en-US" sz="2000" baseline="-25000" dirty="0"/>
              <a:t>6</a:t>
            </a:r>
            <a:r>
              <a:rPr lang="en-US" sz="2000" dirty="0"/>
              <a:t> (port A) or PC</a:t>
            </a:r>
            <a:r>
              <a:rPr lang="en-US" sz="2000" baseline="-25000" dirty="0"/>
              <a:t>2</a:t>
            </a:r>
            <a:r>
              <a:rPr lang="en-US" sz="2000" dirty="0"/>
              <a:t> (port B); 1-allowed, 0-forbidden</a:t>
            </a:r>
            <a:endParaRPr lang="en-US" sz="2000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904656" y="1628800"/>
          <a:ext cx="3131840" cy="226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Visio" r:id="rId1" imgW="2844800" imgH="2070100" progId="Visio.Drawing.11">
                  <p:embed/>
                </p:oleObj>
              </mc:Choice>
              <mc:Fallback>
                <p:oleObj name="Visio" r:id="rId1" imgW="2844800" imgH="20701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656" y="1628800"/>
                        <a:ext cx="3131840" cy="226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886096" y="4221088"/>
          <a:ext cx="3150400" cy="213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Visio" r:id="rId3" imgW="2844800" imgH="1930400" progId="Visio.Drawing.11">
                  <p:embed/>
                </p:oleObj>
              </mc:Choice>
              <mc:Fallback>
                <p:oleObj name="Visio" r:id="rId3" imgW="2844800" imgH="193040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096" y="4221088"/>
                        <a:ext cx="3150400" cy="2132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1: As Output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Control register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lvl="4"/>
            <a:endParaRPr lang="en-US" sz="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PC stores all status information</a:t>
            </a:r>
            <a:endParaRPr lang="en-US" sz="2000" dirty="0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827584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Visio" r:id="rId1" imgW="3759200" imgH="393700" progId="Visio.Drawing.11">
                  <p:embed/>
                </p:oleObj>
              </mc:Choice>
              <mc:Fallback>
                <p:oleObj name="Visio" r:id="rId1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572000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Visio" r:id="rId3" imgW="3759200" imgH="393700" progId="Visio.Drawing.11">
                  <p:embed/>
                </p:oleObj>
              </mc:Choice>
              <mc:Fallback>
                <p:oleObj name="Visio" r:id="rId3" imgW="3759200" imgH="3937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-5400000">
            <a:off x="1610147" y="2392313"/>
            <a:ext cx="288032" cy="72008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996952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Indicates Group A Mode 1</a:t>
            </a:r>
            <a:endParaRPr lang="en-US" b="1" dirty="0">
              <a:latin typeface="Times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3212976"/>
            <a:ext cx="10801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PA: Output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2339752" y="2564904"/>
            <a:ext cx="576064" cy="648072"/>
            <a:chOff x="6588224" y="3047694"/>
            <a:chExt cx="792088" cy="813354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3419872" y="2996952"/>
            <a:ext cx="129614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PC</a:t>
            </a:r>
            <a:r>
              <a:rPr lang="en-US" baseline="-25000" dirty="0">
                <a:latin typeface="Times" pitchFamily="18" charset="0"/>
              </a:rPr>
              <a:t>4</a:t>
            </a:r>
            <a:r>
              <a:rPr lang="en-US" dirty="0">
                <a:latin typeface="Times" pitchFamily="18" charset="0"/>
              </a:rPr>
              <a:t>, PC</a:t>
            </a:r>
            <a:r>
              <a:rPr lang="en-US" baseline="-25000" dirty="0">
                <a:latin typeface="Times" pitchFamily="18" charset="0"/>
              </a:rPr>
              <a:t>5</a:t>
            </a:r>
            <a:r>
              <a:rPr lang="en-US" dirty="0">
                <a:latin typeface="Times" pitchFamily="18" charset="0"/>
              </a:rPr>
              <a:t>: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1-input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0-output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2699792" y="2564904"/>
            <a:ext cx="1224136" cy="432048"/>
            <a:chOff x="6588224" y="3047694"/>
            <a:chExt cx="792088" cy="813354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6444208" y="3212976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Indicates Group B Mode 1</a:t>
            </a:r>
            <a:endParaRPr lang="en-US" b="1" dirty="0">
              <a:latin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2996952"/>
            <a:ext cx="10801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PB: Output</a:t>
            </a:r>
            <a:endParaRPr lang="en-US" baseline="-25000" dirty="0">
              <a:latin typeface="Times" pitchFamily="18" charset="0"/>
            </a:endParaRPr>
          </a:p>
        </p:txBody>
      </p:sp>
      <p:grpSp>
        <p:nvGrpSpPr>
          <p:cNvPr id="6" name="组合 24"/>
          <p:cNvGrpSpPr/>
          <p:nvPr/>
        </p:nvGrpSpPr>
        <p:grpSpPr>
          <a:xfrm>
            <a:off x="6804248" y="2564904"/>
            <a:ext cx="216024" cy="648072"/>
            <a:chOff x="6588224" y="3047694"/>
            <a:chExt cx="792088" cy="8133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组合 29"/>
          <p:cNvGrpSpPr/>
          <p:nvPr/>
        </p:nvGrpSpPr>
        <p:grpSpPr>
          <a:xfrm>
            <a:off x="7164288" y="2564904"/>
            <a:ext cx="1224136" cy="432048"/>
            <a:chOff x="6588224" y="3047694"/>
            <a:chExt cx="792088" cy="81335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899592" y="4941168"/>
          <a:ext cx="599530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Visio" r:id="rId5" imgW="5651500" imgH="1435100" progId="Visio.Drawing.11">
                  <p:embed/>
                </p:oleObj>
              </mc:Choice>
              <mc:Fallback>
                <p:oleObj name="Visio" r:id="rId5" imgW="5651500" imgH="14351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5995301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in Mode 1 Output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INTR</a:t>
            </a:r>
            <a:r>
              <a:rPr lang="en-US" sz="2000" baseline="-25000" dirty="0"/>
              <a:t>A</a:t>
            </a:r>
            <a:r>
              <a:rPr lang="en-US" sz="2000" dirty="0"/>
              <a:t> active, CPU </a:t>
            </a:r>
            <a:r>
              <a:rPr lang="en-US" altLang="zh-CN" sz="2000" dirty="0"/>
              <a:t>responds to the interruption and </a:t>
            </a:r>
            <a:r>
              <a:rPr lang="en-US" sz="2000" dirty="0"/>
              <a:t>writes data to PA and clears the INTR</a:t>
            </a:r>
            <a:r>
              <a:rPr lang="en-US" sz="2000" baseline="-25000" dirty="0"/>
              <a:t>A</a:t>
            </a:r>
            <a:r>
              <a:rPr lang="en-US" sz="2000" dirty="0"/>
              <a:t> signal;</a:t>
            </a:r>
            <a:endParaRPr lang="en-US" sz="2000" dirty="0"/>
          </a:p>
          <a:p>
            <a:r>
              <a:rPr lang="en-US" sz="2000" dirty="0"/>
              <a:t>When data has been latched in PA, 8255 activates ~OBF</a:t>
            </a:r>
            <a:r>
              <a:rPr lang="en-US" sz="2000" baseline="-25000" dirty="0"/>
              <a:t>A</a:t>
            </a:r>
            <a:r>
              <a:rPr lang="en-US" sz="2000" dirty="0"/>
              <a:t> which informs the output device to pick up data;</a:t>
            </a:r>
            <a:endParaRPr lang="en-US" sz="2000" dirty="0"/>
          </a:p>
          <a:p>
            <a:r>
              <a:rPr lang="en-US" sz="2000" dirty="0"/>
              <a:t>After the output device has taken the data, it sends ~ACK</a:t>
            </a:r>
            <a:r>
              <a:rPr lang="en-US" sz="2000" baseline="-25000" dirty="0"/>
              <a:t>A</a:t>
            </a:r>
            <a:r>
              <a:rPr lang="en-US" sz="2000" dirty="0"/>
              <a:t> signal to 8255 which indicates that the device has received the data, and also makes ~OBF</a:t>
            </a:r>
            <a:r>
              <a:rPr lang="en-US" sz="2000" baseline="-25000" dirty="0"/>
              <a:t>A</a:t>
            </a:r>
            <a:r>
              <a:rPr lang="en-US" sz="2000" dirty="0"/>
              <a:t> go high, indicating CPU can write new data to 8255;</a:t>
            </a:r>
            <a:endParaRPr lang="en-US" sz="2000" dirty="0"/>
          </a:p>
          <a:p>
            <a:r>
              <a:rPr lang="en-US" sz="2000" dirty="0"/>
              <a:t>When ~OBF</a:t>
            </a:r>
            <a:r>
              <a:rPr lang="en-US" sz="2000" baseline="-25000" dirty="0"/>
              <a:t>A</a:t>
            </a:r>
            <a:r>
              <a:rPr lang="en-US" sz="2000" dirty="0"/>
              <a:t>, ~ACK</a:t>
            </a:r>
            <a:r>
              <a:rPr lang="en-US" sz="2000" baseline="-25000" dirty="0"/>
              <a:t>A</a:t>
            </a:r>
            <a:r>
              <a:rPr lang="en-US" sz="2000" dirty="0"/>
              <a:t> and INTE</a:t>
            </a:r>
            <a:r>
              <a:rPr lang="en-US" sz="2000" baseline="-25000" dirty="0"/>
              <a:t>A</a:t>
            </a:r>
            <a:r>
              <a:rPr lang="en-US" sz="2000" dirty="0"/>
              <a:t> are all high, 8255 sends an INTR</a:t>
            </a:r>
            <a:r>
              <a:rPr lang="en-US" sz="2000" baseline="-25000" dirty="0"/>
              <a:t>A</a:t>
            </a:r>
            <a:r>
              <a:rPr lang="en-US" sz="2000" dirty="0"/>
              <a:t> to inform CPU to write new data to PA by interruption.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 (Bidirectional Bus)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bidirectional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handshake</a:t>
            </a:r>
            <a:r>
              <a:rPr lang="en-US" dirty="0"/>
              <a:t> input/output scenario</a:t>
            </a:r>
            <a:endParaRPr lang="en-US" dirty="0"/>
          </a:p>
          <a:p>
            <a:pPr lvl="1"/>
            <a:r>
              <a:rPr lang="en-US" dirty="0"/>
              <a:t>Only PA can be used as </a:t>
            </a:r>
            <a:r>
              <a:rPr lang="en-US" i="1" dirty="0"/>
              <a:t>both input and output port</a:t>
            </a:r>
            <a:endParaRPr lang="en-US" i="1" dirty="0"/>
          </a:p>
          <a:p>
            <a:pPr lvl="1"/>
            <a:r>
              <a:rPr lang="en-US" dirty="0"/>
              <a:t>PCU=PC</a:t>
            </a:r>
            <a:r>
              <a:rPr lang="en-US" baseline="-25000" dirty="0"/>
              <a:t>3</a:t>
            </a:r>
            <a:r>
              <a:rPr lang="en-US" dirty="0"/>
              <a:t>~PC</a:t>
            </a:r>
            <a:r>
              <a:rPr lang="en-US" baseline="-25000" dirty="0"/>
              <a:t>7</a:t>
            </a:r>
            <a:r>
              <a:rPr lang="en-US" dirty="0"/>
              <a:t>, used as handshake lines for PA</a:t>
            </a:r>
            <a:endParaRPr lang="en-US" dirty="0"/>
          </a:p>
          <a:p>
            <a:pPr lvl="1"/>
            <a:r>
              <a:rPr lang="en-US" dirty="0"/>
              <a:t>Both input and output data are latched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2: As Input &amp; Output 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122912" cy="417195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PC</a:t>
            </a:r>
            <a:r>
              <a:rPr lang="en-US" sz="18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~ PC</a:t>
            </a:r>
            <a:r>
              <a:rPr lang="en-US" sz="1800" baseline="-25000" dirty="0">
                <a:solidFill>
                  <a:srgbClr val="FF0000"/>
                </a:solidFill>
              </a:rPr>
              <a:t>7 </a:t>
            </a:r>
            <a:r>
              <a:rPr lang="en-US" sz="2000" dirty="0"/>
              <a:t>are used as handshake lines for </a:t>
            </a:r>
            <a:r>
              <a:rPr lang="en-US" sz="2000" dirty="0">
                <a:solidFill>
                  <a:srgbClr val="FF0000"/>
                </a:solidFill>
              </a:rPr>
              <a:t>PA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1800" b="1" dirty="0"/>
              <a:t>~OBF</a:t>
            </a:r>
            <a:r>
              <a:rPr lang="en-US" altLang="zh-CN" sz="1800" b="1" baseline="-25000" dirty="0"/>
              <a:t>A</a:t>
            </a:r>
            <a:r>
              <a:rPr lang="en-US" sz="1800" b="1" dirty="0"/>
              <a:t>, ~ACK, IBF</a:t>
            </a:r>
            <a:r>
              <a:rPr lang="en-US" sz="1600" b="1" baseline="-25000" dirty="0"/>
              <a:t>A</a:t>
            </a:r>
            <a:r>
              <a:rPr lang="en-US" sz="1800" b="1" dirty="0"/>
              <a:t>, ~STB</a:t>
            </a:r>
            <a:r>
              <a:rPr lang="en-US" sz="1600" b="1" baseline="-25000" dirty="0"/>
              <a:t>A</a:t>
            </a:r>
            <a:r>
              <a:rPr lang="en-US" sz="1800" b="1" dirty="0"/>
              <a:t>, </a:t>
            </a:r>
            <a:r>
              <a:rPr lang="en-US" sz="1600" b="1" dirty="0"/>
              <a:t>INTR</a:t>
            </a:r>
            <a:r>
              <a:rPr lang="en-US" sz="1600" b="1" baseline="-25000" dirty="0"/>
              <a:t>A</a:t>
            </a:r>
            <a:endParaRPr lang="en-US" sz="1600" baseline="-25000" dirty="0"/>
          </a:p>
          <a:p>
            <a:pPr lvl="4"/>
            <a:endParaRPr lang="en-US" sz="400" dirty="0"/>
          </a:p>
          <a:p>
            <a:r>
              <a:rPr lang="en-US" sz="2000" b="1" dirty="0"/>
              <a:t>PC</a:t>
            </a:r>
            <a:r>
              <a:rPr lang="en-US" sz="1800" b="1" baseline="-25000" dirty="0"/>
              <a:t>0</a:t>
            </a:r>
            <a:r>
              <a:rPr lang="en-US" sz="2000" dirty="0"/>
              <a:t> ~ </a:t>
            </a:r>
            <a:r>
              <a:rPr lang="en-US" sz="2000" b="1" dirty="0"/>
              <a:t>PC</a:t>
            </a:r>
            <a:r>
              <a:rPr lang="en-US" sz="1800" b="1" baseline="-25000" dirty="0"/>
              <a:t>2</a:t>
            </a:r>
            <a:r>
              <a:rPr lang="en-US" sz="2000" dirty="0"/>
              <a:t> can be used as separate I/O lines for any purpose, or as handshake lines for PB</a:t>
            </a:r>
            <a:endParaRPr lang="en-US" sz="2000" dirty="0"/>
          </a:p>
          <a:p>
            <a:r>
              <a:rPr lang="en-US" sz="2000" dirty="0"/>
              <a:t>When CPU responds to an interrupt of 8255 working in Mode 2, the interrupt handler has to check the </a:t>
            </a:r>
            <a:r>
              <a:rPr lang="en-US" altLang="zh-CN" sz="2000" b="1" dirty="0"/>
              <a:t>~OBF</a:t>
            </a:r>
            <a:r>
              <a:rPr lang="en-US" altLang="zh-CN" sz="2000" b="1" baseline="-25000" dirty="0"/>
              <a:t>A</a:t>
            </a:r>
            <a:r>
              <a:rPr lang="en-US" altLang="zh-CN" sz="2000" b="1" dirty="0"/>
              <a:t> </a:t>
            </a:r>
            <a:r>
              <a:rPr lang="en-US" altLang="zh-CN" sz="2000" dirty="0"/>
              <a:t>and</a:t>
            </a:r>
            <a:r>
              <a:rPr lang="en-US" altLang="zh-CN" sz="2000" b="1" dirty="0"/>
              <a:t> IBF</a:t>
            </a:r>
            <a:r>
              <a:rPr lang="en-US" altLang="zh-CN" sz="1800" b="1" baseline="-25000" dirty="0"/>
              <a:t>A</a:t>
            </a:r>
            <a:r>
              <a:rPr lang="en-US" altLang="zh-CN" sz="2000" dirty="0"/>
              <a:t> in order to tell whether the input process or the output process is generating the interrupt.</a:t>
            </a:r>
            <a:endParaRPr lang="en-US" sz="2000" dirty="0"/>
          </a:p>
          <a:p>
            <a:pPr lvl="3"/>
            <a:endParaRPr lang="en-US" sz="400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495537" y="1837853"/>
          <a:ext cx="3612967" cy="281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Visio" r:id="rId1" imgW="6324600" imgH="4749800" progId="Visio.Drawing.11">
                  <p:embed/>
                </p:oleObj>
              </mc:Choice>
              <mc:Fallback>
                <p:oleObj name="Visio" r:id="rId1" imgW="6324600" imgH="47498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537" y="1837853"/>
                        <a:ext cx="3612967" cy="2815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3131840" y="2060848"/>
          <a:ext cx="5184006" cy="163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Visio" r:id="rId1" imgW="5918200" imgH="1879600" progId="Visio.Drawing.11">
                  <p:embed/>
                </p:oleObj>
              </mc:Choice>
              <mc:Fallback>
                <p:oleObj name="Visio" r:id="rId1" imgW="5918200" imgH="18796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5184006" cy="1630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2: As Input &amp; Output 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Control register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lvl="4"/>
            <a:endParaRPr lang="en-US" sz="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PC stores all status information</a:t>
            </a:r>
            <a:endParaRPr lang="en-US" sz="2000" dirty="0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3347864" y="1988840"/>
          <a:ext cx="4176464" cy="44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Visio" r:id="rId3" imgW="3759200" imgH="393700" progId="Visio.Drawing.11">
                  <p:embed/>
                </p:oleObj>
              </mc:Choice>
              <mc:Fallback>
                <p:oleObj name="Visio" r:id="rId3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88840"/>
                        <a:ext cx="4176464" cy="44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4231244" y="2141895"/>
            <a:ext cx="340753" cy="818915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1647" y="2840722"/>
            <a:ext cx="1310263" cy="10923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Indicates Group A Mode 2</a:t>
            </a:r>
            <a:endParaRPr lang="en-US" b="1" dirty="0">
              <a:latin typeface="Times" pitchFamily="18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691680" y="4941168"/>
          <a:ext cx="5832648" cy="176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Visio" r:id="rId5" imgW="5969000" imgH="1816100" progId="Visio.Drawing.11">
                  <p:embed/>
                </p:oleObj>
              </mc:Choice>
              <mc:Fallback>
                <p:oleObj name="Visio" r:id="rId5" imgW="5969000" imgH="181610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5832648" cy="1765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 1 and 2, PC stores status of Group A and/or Group B</a:t>
            </a:r>
            <a:endParaRPr lang="en-US" dirty="0"/>
          </a:p>
          <a:p>
            <a:r>
              <a:rPr lang="en-US" dirty="0"/>
              <a:t>By reading from PC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instruction, you can use polling method to check the state of I/O devices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8255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4752528"/>
          </a:xfrm>
        </p:spPr>
        <p:txBody>
          <a:bodyPr/>
          <a:lstStyle/>
          <a:p>
            <a:r>
              <a:rPr lang="en-US" sz="2000" dirty="0"/>
              <a:t>As shown in the figure, PA and PB of the 8255 are working in mode 0. PA used as input port connects to 4 switches, and PB used as output port connects to a 7-segment LED. Write a program to display a hex digit that the switches can represent.</a:t>
            </a:r>
            <a:endParaRPr 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3101375"/>
            <a:ext cx="6934175" cy="327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in Lecture 02:</a:t>
            </a:r>
            <a:br>
              <a:rPr lang="en-US" dirty="0"/>
            </a:br>
            <a:r>
              <a:rPr lang="en-US" dirty="0"/>
              <a:t>I/O Module Diagram</a:t>
            </a:r>
            <a:endParaRPr 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755576" y="2636912"/>
            <a:ext cx="7704856" cy="3922772"/>
            <a:chOff x="0" y="2362200"/>
            <a:chExt cx="9144000" cy="4277010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219200" y="2362200"/>
              <a:ext cx="6553200" cy="41862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371600" y="2519363"/>
              <a:ext cx="320040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371600" y="3281363"/>
              <a:ext cx="320040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324600" y="2443163"/>
              <a:ext cx="1219200" cy="1524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886200" y="4500563"/>
              <a:ext cx="1600200" cy="17526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981201" y="2595563"/>
              <a:ext cx="220082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Register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447799" y="3276600"/>
              <a:ext cx="3580240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Status/Control Register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6324600" y="2366964"/>
              <a:ext cx="1517798" cy="1442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External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Device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Interface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Logic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6324600" y="4881563"/>
              <a:ext cx="1219200" cy="1524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6324600" y="4805363"/>
              <a:ext cx="1517798" cy="1442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External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Device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Interface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Logic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175125" y="4694238"/>
              <a:ext cx="1244140" cy="11073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Logic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685800" y="2819400"/>
              <a:ext cx="6858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685800" y="350520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0" y="2671763"/>
              <a:ext cx="1046128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Lines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0260" name="AutoShape 20"/>
            <p:cNvCxnSpPr>
              <a:cxnSpLocks noChangeShapeType="1"/>
              <a:stCxn id="10245" idx="3"/>
            </p:cNvCxnSpPr>
            <p:nvPr/>
          </p:nvCxnSpPr>
          <p:spPr bwMode="auto">
            <a:xfrm>
              <a:off x="4572000" y="2786063"/>
              <a:ext cx="342900" cy="1676400"/>
            </a:xfrm>
            <a:prstGeom prst="bentConnector2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cxnSp>
          <p:nvCxnSpPr>
            <p:cNvPr id="10261" name="AutoShape 21"/>
            <p:cNvCxnSpPr>
              <a:cxnSpLocks noChangeShapeType="1"/>
              <a:stCxn id="10246" idx="3"/>
              <a:endCxn id="10248" idx="0"/>
            </p:cNvCxnSpPr>
            <p:nvPr/>
          </p:nvCxnSpPr>
          <p:spPr bwMode="auto">
            <a:xfrm>
              <a:off x="4572000" y="3548063"/>
              <a:ext cx="114300" cy="952500"/>
            </a:xfrm>
            <a:prstGeom prst="bentConnector2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685800" y="4876800"/>
              <a:ext cx="32004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685800" y="5719763"/>
              <a:ext cx="3200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0" y="4424363"/>
              <a:ext cx="1422128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Address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Lines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107504" y="5338763"/>
              <a:ext cx="1261939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Lines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0266" name="AutoShape 26"/>
            <p:cNvCxnSpPr>
              <a:cxnSpLocks noChangeShapeType="1"/>
              <a:stCxn id="10248" idx="3"/>
              <a:endCxn id="10252" idx="1"/>
            </p:cNvCxnSpPr>
            <p:nvPr/>
          </p:nvCxnSpPr>
          <p:spPr bwMode="auto">
            <a:xfrm flipV="1">
              <a:off x="5486399" y="3088439"/>
              <a:ext cx="838201" cy="2288425"/>
            </a:xfrm>
            <a:prstGeom prst="bentConnector3">
              <a:avLst>
                <a:gd name="adj1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5486400" y="5719763"/>
              <a:ext cx="838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7543800" y="2590800"/>
              <a:ext cx="3810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H="1">
              <a:off x="7543800" y="31289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flipV="1">
              <a:off x="7543800" y="366236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7924800" y="2366964"/>
              <a:ext cx="928211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7924800" y="2900363"/>
              <a:ext cx="112399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Status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7924800" y="3429000"/>
              <a:ext cx="1219200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7543800" y="50339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flipH="1">
              <a:off x="7543800" y="55673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flipV="1">
              <a:off x="7543800" y="610076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7924800" y="4805363"/>
              <a:ext cx="928211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7924800" y="5338763"/>
              <a:ext cx="112399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Status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7924800" y="5867400"/>
              <a:ext cx="1219200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</a:t>
              </a: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179512" y="1772816"/>
            <a:ext cx="309251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Systems Bus Interface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364088" y="1772816"/>
            <a:ext cx="354937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External Device Interface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Decoding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addresses of ports and the control register?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 : 8020H</a:t>
            </a:r>
            <a:endParaRPr lang="en-US" dirty="0"/>
          </a:p>
          <a:p>
            <a:r>
              <a:rPr lang="en-US" dirty="0"/>
              <a:t>PB : ?</a:t>
            </a:r>
            <a:endParaRPr lang="en-US" dirty="0"/>
          </a:p>
          <a:p>
            <a:r>
              <a:rPr lang="en-US" dirty="0"/>
              <a:t>PC : ?</a:t>
            </a:r>
            <a:endParaRPr lang="en-US" dirty="0"/>
          </a:p>
          <a:p>
            <a:r>
              <a:rPr lang="en-US" dirty="0"/>
              <a:t>CR : 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996952"/>
            <a:ext cx="8052395" cy="96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Program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988840"/>
            <a:ext cx="4953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Program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844824"/>
            <a:ext cx="6321276" cy="456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4" y="1988840"/>
            <a:ext cx="8910612" cy="449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Package &amp; Internal Structure</a:t>
            </a:r>
            <a:endParaRPr lang="en-GB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1844824"/>
            <a:ext cx="3023618" cy="4680818"/>
            <a:chOff x="3938588" y="1412875"/>
            <a:chExt cx="3729038" cy="5184775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4011614" y="1412875"/>
            <a:ext cx="3656012" cy="518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Visio" r:id="rId1" imgW="2766060" imgH="3917315" progId="Visio.Drawing.11">
                    <p:embed/>
                  </p:oleObj>
                </mc:Choice>
                <mc:Fallback>
                  <p:oleObj name="Visio" r:id="rId1" imgW="2766060" imgH="3917315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614" y="1412875"/>
                          <a:ext cx="3656012" cy="518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15"/>
            <p:cNvSpPr/>
            <p:nvPr/>
          </p:nvSpPr>
          <p:spPr bwMode="auto">
            <a:xfrm>
              <a:off x="4011613" y="1700213"/>
              <a:ext cx="193398" cy="792162"/>
            </a:xfrm>
            <a:prstGeom prst="leftBrace">
              <a:avLst>
                <a:gd name="adj1" fmla="val 92408"/>
                <a:gd name="adj2" fmla="val 50000"/>
              </a:avLst>
            </a:prstGeom>
            <a:noFill/>
            <a:ln w="38100">
              <a:solidFill>
                <a:srgbClr val="00B0F0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6"/>
            <p:cNvSpPr/>
            <p:nvPr/>
          </p:nvSpPr>
          <p:spPr bwMode="auto">
            <a:xfrm>
              <a:off x="3938588" y="3860800"/>
              <a:ext cx="177615" cy="1728788"/>
            </a:xfrm>
            <a:prstGeom prst="leftBrace">
              <a:avLst>
                <a:gd name="adj1" fmla="val 197283"/>
                <a:gd name="adj2" fmla="val 5000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7"/>
            <p:cNvSpPr/>
            <p:nvPr/>
          </p:nvSpPr>
          <p:spPr bwMode="auto">
            <a:xfrm>
              <a:off x="3938588" y="5803900"/>
              <a:ext cx="177615" cy="504825"/>
            </a:xfrm>
            <a:prstGeom prst="leftBrace">
              <a:avLst>
                <a:gd name="adj1" fmla="val 58889"/>
                <a:gd name="adj2" fmla="val 50000"/>
              </a:avLst>
            </a:prstGeom>
            <a:noFill/>
            <a:ln w="38100">
              <a:solidFill>
                <a:srgbClr val="7030A0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8"/>
            <p:cNvSpPr/>
            <p:nvPr/>
          </p:nvSpPr>
          <p:spPr bwMode="auto">
            <a:xfrm>
              <a:off x="7396164" y="5229225"/>
              <a:ext cx="183540" cy="1079500"/>
            </a:xfrm>
            <a:prstGeom prst="rightBrace">
              <a:avLst>
                <a:gd name="adj1" fmla="val 125927"/>
                <a:gd name="adj2" fmla="val 50000"/>
              </a:avLst>
            </a:prstGeom>
            <a:noFill/>
            <a:ln w="38100">
              <a:solidFill>
                <a:srgbClr val="7030A0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9"/>
            <p:cNvSpPr/>
            <p:nvPr/>
          </p:nvSpPr>
          <p:spPr bwMode="auto">
            <a:xfrm>
              <a:off x="7396164" y="1628775"/>
              <a:ext cx="183540" cy="863600"/>
            </a:xfrm>
            <a:prstGeom prst="rightBrace">
              <a:avLst>
                <a:gd name="adj1" fmla="val 100741"/>
                <a:gd name="adj2" fmla="val 50000"/>
              </a:avLst>
            </a:prstGeom>
            <a:noFill/>
            <a:ln w="38100">
              <a:solidFill>
                <a:srgbClr val="00B0F0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0"/>
            <p:cNvSpPr/>
            <p:nvPr/>
          </p:nvSpPr>
          <p:spPr bwMode="auto">
            <a:xfrm>
              <a:off x="7323138" y="3068638"/>
              <a:ext cx="167758" cy="1800225"/>
            </a:xfrm>
            <a:prstGeom prst="rightBrace">
              <a:avLst>
                <a:gd name="adj1" fmla="val 20543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780184" y="2060848"/>
          <a:ext cx="5040288" cy="397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3" imgW="4152900" imgH="3149600" progId="Visio.Drawing.11">
                  <p:embed/>
                </p:oleObj>
              </mc:Choice>
              <mc:Fallback>
                <p:oleObj name="Visio" r:id="rId3" imgW="4152900" imgH="31496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184" y="2060848"/>
                        <a:ext cx="5040288" cy="397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6609490" y="2204864"/>
            <a:ext cx="129614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88224" y="4077072"/>
            <a:ext cx="129614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Internal Structure and Pins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542784" cy="5040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data</a:t>
            </a:r>
            <a:r>
              <a:rPr kumimoji="1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ports: A, B, and</a:t>
            </a:r>
            <a:r>
              <a:rPr kumimoji="1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</a:t>
            </a:r>
            <a:endParaRPr kumimoji="1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Port A (PA</a:t>
            </a:r>
            <a:r>
              <a:rPr kumimoji="1" lang="en-GB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</a:t>
            </a:r>
            <a:r>
              <a:rPr kumimoji="1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~PA</a:t>
            </a:r>
            <a:r>
              <a:rPr kumimoji="1" lang="en-GB" sz="2000" kern="0" baseline="-25000" dirty="0"/>
              <a:t>7</a:t>
            </a:r>
            <a:r>
              <a:rPr kumimoji="1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): can be programmed </a:t>
            </a:r>
            <a:r>
              <a:rPr kumimoji="1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1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 input</a:t>
            </a:r>
            <a:r>
              <a:rPr kumimoji="1" lang="en-GB" sz="2000" kern="0" dirty="0"/>
              <a:t>/output</a:t>
            </a:r>
            <a:endParaRPr kumimoji="1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Port </a:t>
            </a:r>
            <a:r>
              <a:rPr kumimoji="1" lang="en-GB" sz="2000" kern="0" dirty="0"/>
              <a:t>B (PB</a:t>
            </a:r>
            <a:r>
              <a:rPr kumimoji="1" lang="en-GB" sz="2000" kern="0" baseline="-25000" dirty="0"/>
              <a:t>0</a:t>
            </a:r>
            <a:r>
              <a:rPr kumimoji="1" lang="en-GB" sz="2000" kern="0" dirty="0"/>
              <a:t>~PB</a:t>
            </a:r>
            <a:r>
              <a:rPr kumimoji="1" lang="en-GB" sz="2000" kern="0" baseline="-25000" dirty="0"/>
              <a:t>7</a:t>
            </a:r>
            <a:r>
              <a:rPr kumimoji="1" lang="en-GB" sz="2000" kern="0" dirty="0"/>
              <a:t>): can be programmed </a:t>
            </a:r>
            <a:r>
              <a:rPr kumimoji="1" lang="en-GB" sz="2000" b="1" kern="0" dirty="0"/>
              <a:t>all</a:t>
            </a:r>
            <a:r>
              <a:rPr kumimoji="1" lang="en-GB" sz="2000" kern="0" dirty="0"/>
              <a:t> as input/output</a:t>
            </a:r>
            <a:endParaRPr kumimoji="1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Port C (PC</a:t>
            </a:r>
            <a:r>
              <a:rPr kumimoji="1" lang="en-GB" sz="2000" kern="0" baseline="-25000" dirty="0"/>
              <a:t>0</a:t>
            </a:r>
            <a:r>
              <a:rPr kumimoji="1" lang="en-GB" sz="2000" kern="0" dirty="0"/>
              <a:t>~PC</a:t>
            </a:r>
            <a:r>
              <a:rPr kumimoji="1" lang="en-GB" sz="2000" kern="0" baseline="-25000" dirty="0"/>
              <a:t>7</a:t>
            </a:r>
            <a:r>
              <a:rPr kumimoji="1" lang="en-GB" sz="2000" kern="0" dirty="0"/>
              <a:t>): can be split into two separate parts </a:t>
            </a:r>
            <a:r>
              <a:rPr kumimoji="1" lang="en-GB" sz="2000" i="1" kern="0" dirty="0"/>
              <a:t>PCU</a:t>
            </a:r>
            <a:r>
              <a:rPr kumimoji="1" lang="en-GB" sz="2000" kern="0" dirty="0"/>
              <a:t> and </a:t>
            </a:r>
            <a:r>
              <a:rPr kumimoji="1" lang="en-GB" sz="2000" i="1" kern="0" dirty="0"/>
              <a:t>PCL</a:t>
            </a:r>
            <a:r>
              <a:rPr kumimoji="1" lang="en-GB" sz="2000" kern="0" dirty="0"/>
              <a:t>; any bit can be programmed </a:t>
            </a:r>
            <a:r>
              <a:rPr kumimoji="1" lang="en-GB" sz="2000" b="1" kern="0" dirty="0"/>
              <a:t>individually</a:t>
            </a:r>
            <a:endParaRPr kumimoji="1" lang="en-GB" sz="2000" b="1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1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(CR)</a:t>
            </a:r>
            <a:endParaRPr kumimoji="1" lang="en-GB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Internal register: used to setup the chip</a:t>
            </a:r>
            <a:endParaRPr kumimoji="1" lang="en-GB" sz="2000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A,</a:t>
            </a:r>
            <a:r>
              <a:rPr kumimoji="1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 B and control logic</a:t>
            </a:r>
            <a:endParaRPr kumimoji="1" lang="en-GB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Group A (PA &amp; PCU)</a:t>
            </a:r>
            <a:endParaRPr kumimoji="1" lang="en-GB" sz="2000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Group B (PB &amp; PCL)</a:t>
            </a:r>
            <a:endParaRPr kumimoji="1" lang="en-GB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Internal Structure and Pins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4032448" cy="5040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defRPr/>
            </a:pPr>
            <a:r>
              <a:rPr kumimoji="1" lang="en-GB" sz="2400" kern="0" dirty="0"/>
              <a:t>Data bus buffer</a:t>
            </a:r>
            <a:endParaRPr kumimoji="1" lang="en-GB" sz="2400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An interface between CPU and 8255</a:t>
            </a:r>
            <a:endParaRPr kumimoji="1" lang="en-GB" sz="2000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/>
              <a:t>Bidirectional, tri-state, 8-bit</a:t>
            </a:r>
            <a:endParaRPr kumimoji="1" lang="en-GB" sz="2000" kern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sz="2400" kern="0" dirty="0"/>
              <a:t>Read/Write control logic</a:t>
            </a:r>
            <a:endParaRPr kumimoji="1" lang="en-GB" sz="2400" kern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sz="2000" kern="0" noProof="0" dirty="0"/>
              <a:t>Internal and external control signals</a:t>
            </a:r>
            <a:endParaRPr kumimoji="1" lang="en-GB" sz="2000" kern="0" noProof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sz="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RESET</a:t>
            </a:r>
            <a:r>
              <a:rPr kumimoji="1" lang="en-GB" sz="20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  <a:r>
              <a:rPr kumimoji="1" lang="en-GB" sz="20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high-active, clear the control register, all ports are set as input port</a:t>
            </a:r>
            <a:endParaRPr kumimoji="1" lang="en-GB" sz="2000" b="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defRPr/>
            </a:pPr>
            <a:r>
              <a:rPr kumimoji="1" lang="en-GB" sz="2000" b="1" kern="0" baseline="0" noProof="0" dirty="0"/>
              <a:t>~CS</a:t>
            </a:r>
            <a:r>
              <a:rPr kumimoji="1" lang="en-GB" sz="2000" kern="0" baseline="0" noProof="0" dirty="0"/>
              <a:t>, </a:t>
            </a:r>
            <a:r>
              <a:rPr kumimoji="1" lang="en-GB" sz="2000" b="1" kern="0" baseline="0" noProof="0" dirty="0"/>
              <a:t>~RD</a:t>
            </a:r>
            <a:r>
              <a:rPr kumimoji="1" lang="en-GB" sz="2000" kern="0" baseline="0" noProof="0" dirty="0"/>
              <a:t>, </a:t>
            </a:r>
            <a:r>
              <a:rPr kumimoji="1" lang="en-GB" sz="2000" b="1" kern="0" baseline="0" noProof="0" dirty="0"/>
              <a:t>~WR</a:t>
            </a:r>
            <a:endParaRPr kumimoji="1" lang="en-GB" sz="2000" b="1" kern="0" baseline="0" noProof="0" dirty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b="1" kern="0" dirty="0"/>
              <a:t>A</a:t>
            </a:r>
            <a:r>
              <a:rPr kumimoji="1" lang="en-GB" sz="2000" b="1" kern="0" baseline="-25000" dirty="0"/>
              <a:t>1</a:t>
            </a:r>
            <a:r>
              <a:rPr kumimoji="1" lang="en-GB" sz="2000" b="1" kern="0" dirty="0"/>
              <a:t>, A</a:t>
            </a:r>
            <a:r>
              <a:rPr kumimoji="1" lang="en-GB" sz="2000" b="1" kern="0" baseline="-25000" dirty="0"/>
              <a:t>0</a:t>
            </a:r>
            <a:r>
              <a:rPr kumimoji="1" lang="en-GB" sz="2000" b="1" kern="0" dirty="0"/>
              <a:t>: </a:t>
            </a:r>
            <a:r>
              <a:rPr kumimoji="1" lang="en-GB" sz="2000" kern="0" dirty="0"/>
              <a:t>port selection signals</a:t>
            </a:r>
            <a:endParaRPr kumimoji="1" lang="en-GB" sz="2000" kern="0" dirty="0"/>
          </a:p>
        </p:txBody>
      </p:sp>
      <p:graphicFrame>
        <p:nvGraphicFramePr>
          <p:cNvPr id="14" name="Group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44008" y="2420888"/>
          <a:ext cx="4027983" cy="2925616"/>
        </p:xfrm>
        <a:graphic>
          <a:graphicData uri="http://schemas.openxmlformats.org/drawingml/2006/table">
            <a:tbl>
              <a:tblPr/>
              <a:tblGrid>
                <a:gridCol w="1379367"/>
                <a:gridCol w="1129187"/>
                <a:gridCol w="1519429"/>
              </a:tblGrid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~CS  A</a:t>
                      </a:r>
                      <a:r>
                        <a:rPr kumimoji="1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~RD ~WR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0    0    0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PA-&gt;Data bus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0    0    1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PB-&gt;Data bus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PC-&gt;Data bus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0    0    0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 bus-&gt;PA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0    0    1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 bus-&gt;PB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 bus-&gt;PC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0    1    1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Data bus-&gt;CR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×   ×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1    1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kumimoji="1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~D</a:t>
                      </a:r>
                      <a:r>
                        <a:rPr kumimoji="1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 float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 Modes</a:t>
            </a:r>
            <a:endParaRPr 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178800" cy="4357092"/>
          </a:xfrm>
        </p:spPr>
        <p:txBody>
          <a:bodyPr/>
          <a:lstStyle/>
          <a:p>
            <a:r>
              <a:rPr lang="en-US" sz="2400" dirty="0"/>
              <a:t>Input/output modes</a:t>
            </a:r>
            <a:endParaRPr lang="en-US" sz="2400" dirty="0"/>
          </a:p>
          <a:p>
            <a:pPr lvl="1"/>
            <a:r>
              <a:rPr lang="en-US" sz="2000" dirty="0"/>
              <a:t>Mode 0, simple I/O mode:</a:t>
            </a:r>
            <a:endParaRPr lang="en-US" sz="2000" dirty="0"/>
          </a:p>
          <a:p>
            <a:pPr lvl="2"/>
            <a:r>
              <a:rPr lang="en-US" sz="1600" b="1" dirty="0"/>
              <a:t>PA</a:t>
            </a:r>
            <a:r>
              <a:rPr lang="en-US" sz="1600" dirty="0"/>
              <a:t>, </a:t>
            </a:r>
            <a:r>
              <a:rPr lang="en-US" sz="1600" b="1" dirty="0"/>
              <a:t>PB</a:t>
            </a:r>
            <a:r>
              <a:rPr lang="en-US" sz="1600" dirty="0"/>
              <a:t>, </a:t>
            </a:r>
            <a:r>
              <a:rPr lang="en-US" sz="1600" b="1" dirty="0"/>
              <a:t>PC</a:t>
            </a:r>
            <a:r>
              <a:rPr lang="en-US" sz="1600" dirty="0"/>
              <a:t>: PCU{PC</a:t>
            </a:r>
            <a:r>
              <a:rPr lang="en-US" sz="1600" baseline="-250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~PC</a:t>
            </a:r>
            <a:r>
              <a:rPr lang="en-US" sz="1600" baseline="-25000" dirty="0"/>
              <a:t>7</a:t>
            </a:r>
            <a:r>
              <a:rPr lang="en-US" sz="1600" dirty="0"/>
              <a:t>}, PCL{PC</a:t>
            </a:r>
            <a:r>
              <a:rPr lang="en-US" sz="1600" baseline="-25000" dirty="0"/>
              <a:t>0</a:t>
            </a:r>
            <a:r>
              <a:rPr lang="en-US" sz="1600" dirty="0"/>
              <a:t>~PC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}</a:t>
            </a:r>
            <a:endParaRPr lang="en-US" sz="1600" dirty="0"/>
          </a:p>
          <a:p>
            <a:pPr lvl="2"/>
            <a:r>
              <a:rPr lang="en-US" sz="1600" dirty="0"/>
              <a:t>No </a:t>
            </a:r>
            <a:r>
              <a:rPr lang="en-US" sz="1600" dirty="0">
                <a:solidFill>
                  <a:srgbClr val="7030A0"/>
                </a:solidFill>
              </a:rPr>
              <a:t>Handshaking</a:t>
            </a:r>
            <a:r>
              <a:rPr lang="en-US" sz="1600" dirty="0"/>
              <a:t>: </a:t>
            </a:r>
            <a:r>
              <a:rPr lang="en-US" sz="1200" i="1" dirty="0"/>
              <a:t>negotiation between two entities before communication</a:t>
            </a:r>
            <a:endParaRPr lang="en-US" sz="1200" i="1" dirty="0"/>
          </a:p>
          <a:p>
            <a:pPr lvl="2"/>
            <a:r>
              <a:rPr lang="en-US" sz="1600" dirty="0"/>
              <a:t>Each port can be programmed as input/output port</a:t>
            </a:r>
            <a:endParaRPr lang="en-US" sz="1600" dirty="0"/>
          </a:p>
          <a:p>
            <a:pPr lvl="1"/>
            <a:r>
              <a:rPr lang="en-US" sz="2000" dirty="0"/>
              <a:t>Mode 1:</a:t>
            </a:r>
            <a:endParaRPr lang="en-US" sz="2000" dirty="0"/>
          </a:p>
          <a:p>
            <a:pPr lvl="2"/>
            <a:r>
              <a:rPr lang="en-US" sz="1600" b="1" dirty="0"/>
              <a:t>PA</a:t>
            </a:r>
            <a:r>
              <a:rPr lang="en-US" sz="1600" dirty="0"/>
              <a:t>, </a:t>
            </a:r>
            <a:r>
              <a:rPr lang="en-US" sz="1600" b="1" dirty="0"/>
              <a:t>PB</a:t>
            </a:r>
            <a:r>
              <a:rPr lang="en-US" sz="1600" dirty="0"/>
              <a:t> can be used as input/output ports with </a:t>
            </a:r>
            <a:r>
              <a:rPr lang="en-US" sz="1600" i="1" dirty="0"/>
              <a:t>handshaking</a:t>
            </a:r>
            <a:endParaRPr lang="en-US" sz="1600" i="1" dirty="0"/>
          </a:p>
          <a:p>
            <a:pPr lvl="2"/>
            <a:r>
              <a:rPr lang="en-US" sz="1600" dirty="0"/>
              <a:t>PCU{PC</a:t>
            </a:r>
            <a:r>
              <a:rPr lang="en-US" sz="1600" baseline="-250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~PC</a:t>
            </a:r>
            <a:r>
              <a:rPr lang="en-US" sz="1600" baseline="-25000" dirty="0"/>
              <a:t>7</a:t>
            </a:r>
            <a:r>
              <a:rPr lang="en-US" sz="1600" dirty="0"/>
              <a:t>}, PCL{PC</a:t>
            </a:r>
            <a:r>
              <a:rPr lang="en-US" sz="1600" baseline="-25000" dirty="0"/>
              <a:t>0</a:t>
            </a:r>
            <a:r>
              <a:rPr lang="en-US" sz="1600" dirty="0"/>
              <a:t>~PC</a:t>
            </a:r>
            <a:r>
              <a:rPr lang="en-US" sz="1600" baseline="-250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} are used as handshake lines for PA and PB, respectively</a:t>
            </a:r>
            <a:endParaRPr lang="en-US" sz="1600" dirty="0"/>
          </a:p>
          <a:p>
            <a:pPr lvl="1"/>
            <a:r>
              <a:rPr lang="en-US" sz="2000" dirty="0"/>
              <a:t>Mode 2:</a:t>
            </a:r>
            <a:endParaRPr lang="en-US" sz="2000" dirty="0"/>
          </a:p>
          <a:p>
            <a:pPr lvl="2"/>
            <a:r>
              <a:rPr lang="en-US" sz="1600" dirty="0"/>
              <a:t>Only </a:t>
            </a:r>
            <a:r>
              <a:rPr lang="en-US" sz="1600" b="1" dirty="0"/>
              <a:t>PA</a:t>
            </a:r>
            <a:r>
              <a:rPr lang="en-US" sz="1600" dirty="0"/>
              <a:t> can be used for </a:t>
            </a:r>
            <a:r>
              <a:rPr lang="en-US" sz="1600" i="1" dirty="0"/>
              <a:t>bidirectional handshake</a:t>
            </a:r>
            <a:r>
              <a:rPr lang="en-US" sz="1600" dirty="0"/>
              <a:t> data transfer</a:t>
            </a:r>
            <a:endParaRPr lang="en-US" sz="1600" dirty="0"/>
          </a:p>
          <a:p>
            <a:pPr lvl="2"/>
            <a:r>
              <a:rPr lang="en-US" sz="1600" dirty="0"/>
              <a:t>PCU{PC</a:t>
            </a:r>
            <a:r>
              <a:rPr lang="en-US" sz="1600" baseline="-250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~PC</a:t>
            </a:r>
            <a:r>
              <a:rPr lang="en-US" sz="1600" baseline="-25000" dirty="0"/>
              <a:t>7</a:t>
            </a:r>
            <a:r>
              <a:rPr lang="en-US" sz="1600" dirty="0"/>
              <a:t>} are used as handshake lines for PA</a:t>
            </a:r>
            <a:endParaRPr lang="en-US" sz="1600" dirty="0"/>
          </a:p>
          <a:p>
            <a:pPr lvl="2"/>
            <a:endParaRPr lang="en-US" sz="400" dirty="0"/>
          </a:p>
          <a:p>
            <a:r>
              <a:rPr lang="en-US" sz="2400" dirty="0"/>
              <a:t>Bit set/reset (BSR) mode</a:t>
            </a:r>
            <a:endParaRPr lang="en-US" sz="2400" dirty="0"/>
          </a:p>
          <a:p>
            <a:pPr lvl="1"/>
            <a:r>
              <a:rPr lang="en-US" sz="2000" dirty="0"/>
              <a:t>Only </a:t>
            </a:r>
            <a:r>
              <a:rPr lang="en-US" sz="2000" b="1" dirty="0"/>
              <a:t>PC </a:t>
            </a:r>
            <a:r>
              <a:rPr lang="en-US" sz="2000" dirty="0"/>
              <a:t>can be used as output port</a:t>
            </a:r>
            <a:endParaRPr lang="en-US" sz="2000" dirty="0"/>
          </a:p>
          <a:p>
            <a:pPr lvl="1"/>
            <a:r>
              <a:rPr lang="en-US" sz="2000" dirty="0"/>
              <a:t>Each line of PC can be set/reset individually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 &amp; Op.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Register</a:t>
            </a:r>
            <a:endParaRPr lang="en-US" dirty="0"/>
          </a:p>
          <a:p>
            <a:pPr lvl="1"/>
            <a:r>
              <a:rPr lang="en-US" dirty="0"/>
              <a:t>A 8-bit internal register in 8255</a:t>
            </a:r>
            <a:endParaRPr lang="en-US" dirty="0"/>
          </a:p>
          <a:p>
            <a:pPr lvl="1"/>
            <a:r>
              <a:rPr lang="en-US" dirty="0"/>
              <a:t>Selected when A</a:t>
            </a:r>
            <a:r>
              <a:rPr lang="en-US" baseline="-25000" dirty="0"/>
              <a:t>1</a:t>
            </a:r>
            <a:r>
              <a:rPr lang="en-US" dirty="0"/>
              <a:t>=1, A</a:t>
            </a:r>
            <a:r>
              <a:rPr lang="en-US" baseline="-25000" dirty="0"/>
              <a:t>0</a:t>
            </a:r>
            <a:r>
              <a:rPr lang="en-US" dirty="0"/>
              <a:t>=1 </a:t>
            </a:r>
            <a:endParaRPr lang="en-US" dirty="0"/>
          </a:p>
          <a:p>
            <a:pPr lvl="1"/>
            <a:r>
              <a:rPr lang="en-US" dirty="0"/>
              <a:t>Mode selection word</a:t>
            </a:r>
            <a:endParaRPr lang="en-US" dirty="0"/>
          </a:p>
          <a:p>
            <a:pPr lvl="2"/>
            <a:r>
              <a:rPr lang="en-US" dirty="0"/>
              <a:t>Input/output modes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BSR mode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20611" y="4170346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isio" r:id="rId1" imgW="3759200" imgH="393700" progId="Visio.Drawing.11">
                  <p:embed/>
                </p:oleObj>
              </mc:Choice>
              <mc:Fallback>
                <p:oleObj name="Visio" r:id="rId1" imgW="3759200" imgH="3937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11" y="4170346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07555" y="5244397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Visio" r:id="rId3" imgW="3759200" imgH="393700" progId="Visio.Drawing.11">
                  <p:embed/>
                </p:oleObj>
              </mc:Choice>
              <mc:Fallback>
                <p:oleObj name="Visio" r:id="rId3" imgW="3759200" imgH="393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55" y="5244397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modes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1" imgW="7467600" imgH="774700" progId="Visio.Drawing.11">
                  <p:embed/>
                </p:oleObj>
              </mc:Choice>
              <mc:Fallback>
                <p:oleObj name="Visio" r:id="rId1" imgW="7467600" imgH="7747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/>
          <p:cNvSpPr/>
          <p:nvPr/>
        </p:nvSpPr>
        <p:spPr bwMode="auto">
          <a:xfrm rot="-5400000">
            <a:off x="3848794" y="2204864"/>
            <a:ext cx="288032" cy="216024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-5400000">
            <a:off x="5865018" y="2492896"/>
            <a:ext cx="288032" cy="158417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722" y="35010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A 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4938" y="35010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UNIT_TABLE_BEAUTIFY" val="smartTable{3ca60eb1-fc0d-43f0-852c-e44dd71b34eb}"/>
</p:tagLst>
</file>

<file path=ppt/tags/tag2.xml><?xml version="1.0" encoding="utf-8"?>
<p:tagLst xmlns:p="http://schemas.openxmlformats.org/presentationml/2006/main">
  <p:tag name="KSO_WPP_MARK_KEY" val="8e93e0a3-8705-49ff-b8a5-72e038293f76"/>
  <p:tag name="COMMONDATA" val="eyJoZGlkIjoiYTg3NjFjZjhmMDIxNGVmODZmYTZlMDZjZDM4OGU2O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8078</Words>
  <Application>WPS 演示</Application>
  <PresentationFormat>On-screen Show (4:3)</PresentationFormat>
  <Paragraphs>416</Paragraphs>
  <Slides>34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34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Arial Black</vt:lpstr>
      <vt:lpstr>Monotype Sorts</vt:lpstr>
      <vt:lpstr>Wingdings</vt:lpstr>
      <vt:lpstr>Calibri</vt:lpstr>
      <vt:lpstr>华文中宋</vt:lpstr>
      <vt:lpstr>微软雅黑</vt:lpstr>
      <vt:lpstr>Arial Unicode MS</vt:lpstr>
      <vt:lpstr>Times</vt:lpstr>
      <vt:lpstr>Courier New</vt:lpstr>
      <vt:lpstr>Tahoma</vt:lpstr>
      <vt:lpstr>Office 主题</vt:lpstr>
      <vt:lpstr>1_stallings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Lecture 07: 8255 PPI Chip</vt:lpstr>
      <vt:lpstr>Reference Book:</vt:lpstr>
      <vt:lpstr>Recall in Lecture 02: I/O Module Diagram</vt:lpstr>
      <vt:lpstr>Package &amp; Internal Structure</vt:lpstr>
      <vt:lpstr>Internal Structure and Pins</vt:lpstr>
      <vt:lpstr>Internal Structure and Pins</vt:lpstr>
      <vt:lpstr>Operation Modes</vt:lpstr>
      <vt:lpstr>Control Register &amp; Op. Modes</vt:lpstr>
      <vt:lpstr>Select Input/output Modes</vt:lpstr>
      <vt:lpstr>Select Input/output Modes</vt:lpstr>
      <vt:lpstr>Select Input/output Modes</vt:lpstr>
      <vt:lpstr>Select Input/output Mode Examples</vt:lpstr>
      <vt:lpstr>Select BSR Mode</vt:lpstr>
      <vt:lpstr>Select BSR Mode Examples</vt:lpstr>
      <vt:lpstr>Select BSR Mode Examples</vt:lpstr>
      <vt:lpstr>Mode 0 (Simple I/O)</vt:lpstr>
      <vt:lpstr>Mode 0 Example</vt:lpstr>
      <vt:lpstr>Mode 1 (Strobe I/O)</vt:lpstr>
      <vt:lpstr>Mode 1: As Input Ports</vt:lpstr>
      <vt:lpstr>Mode 1: As Input Ports</vt:lpstr>
      <vt:lpstr>Timing in Mode 1 Input </vt:lpstr>
      <vt:lpstr>Mode 1: As Output Ports</vt:lpstr>
      <vt:lpstr>Mode 1: As Output Ports</vt:lpstr>
      <vt:lpstr>Timing in Mode 1 Output</vt:lpstr>
      <vt:lpstr>Mode 2 (Bidirectional Bus)</vt:lpstr>
      <vt:lpstr>Mode 2: As Input &amp; Output Port</vt:lpstr>
      <vt:lpstr>Mode 2: As Input &amp; Output Port</vt:lpstr>
      <vt:lpstr>Polling vs. Interruptions</vt:lpstr>
      <vt:lpstr>Programming with 8255</vt:lpstr>
      <vt:lpstr>PowerPoint 演示文稿</vt:lpstr>
      <vt:lpstr>Address Decoding</vt:lpstr>
      <vt:lpstr>A Solution Program</vt:lpstr>
      <vt:lpstr>A Solution Program</vt:lpstr>
      <vt:lpstr>Experiment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曹博涵</cp:lastModifiedBy>
  <cp:revision>263</cp:revision>
  <dcterms:created xsi:type="dcterms:W3CDTF">2012-02-15T06:15:00Z</dcterms:created>
  <dcterms:modified xsi:type="dcterms:W3CDTF">2022-12-16T01:46:34Z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12911155357D4B48AFCE1D3097F7BD12</vt:lpwstr>
  </property>
  <property fmtid="{D5CDD505-2E9C-101B-9397-08002B2CF9AE}" pid="3" name="KSOProductBuildVer">
    <vt:lpwstr>2052-11.1.0.12980</vt:lpwstr>
  </property>
</Properties>
</file>