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7" r:id="rId4"/>
    <p:sldId id="420" r:id="rId5"/>
    <p:sldId id="393" r:id="rId7"/>
    <p:sldId id="462" r:id="rId8"/>
    <p:sldId id="463" r:id="rId9"/>
    <p:sldId id="439" r:id="rId10"/>
    <p:sldId id="421" r:id="rId11"/>
    <p:sldId id="464" r:id="rId12"/>
    <p:sldId id="422" r:id="rId13"/>
    <p:sldId id="486" r:id="rId14"/>
    <p:sldId id="482" r:id="rId15"/>
    <p:sldId id="429" r:id="rId16"/>
    <p:sldId id="465" r:id="rId17"/>
    <p:sldId id="466"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3" r:id="rId33"/>
    <p:sldId id="484" r:id="rId34"/>
    <p:sldId id="485" r:id="rId35"/>
    <p:sldId id="487" r:id="rId36"/>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8" autoAdjust="0"/>
    <p:restoredTop sz="79028" autoAdjust="0"/>
  </p:normalViewPr>
  <p:slideViewPr>
    <p:cSldViewPr showGuides="1">
      <p:cViewPr varScale="1">
        <p:scale>
          <a:sx n="87" d="100"/>
          <a:sy n="87" d="100"/>
        </p:scale>
        <p:origin x="1752"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0" Type="http://schemas.openxmlformats.org/officeDocument/2006/relationships/tags" Target="tags/tag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F5332-2E67-4197-A9D6-96730940DD45}" type="datetimeFigureOut">
              <a:rPr lang="en-US" smtClean="0"/>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D3CE85-8A39-439B-A638-99B69752E80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87E5E6-C63B-40EA-BA86-4CAB31B0210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87E5E6-C63B-40EA-BA86-4CAB31B02106}" type="slidenum">
              <a:rPr lang="en-US">
                <a:solidFill>
                  <a:prstClr val="black"/>
                </a:solidFill>
              </a:rPr>
            </a:fld>
            <a:endParaRPr lang="en-US">
              <a:solidFill>
                <a:prstClr val="black"/>
              </a:solidFill>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87E5E6-C63B-40EA-BA86-4CAB31B02106}" type="slidenum">
              <a:rPr lang="en-US">
                <a:solidFill>
                  <a:prstClr val="black"/>
                </a:solidFill>
              </a:rPr>
            </a:fld>
            <a:endParaRPr lang="en-US">
              <a:solidFill>
                <a:prstClr val="black"/>
              </a:solidFill>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87E5E6-C63B-40EA-BA86-4CAB31B02106}" type="slidenum">
              <a:rPr lang="en-US">
                <a:solidFill>
                  <a:prstClr val="black"/>
                </a:solidFill>
              </a:rPr>
            </a:fld>
            <a:endParaRPr lang="en-US">
              <a:solidFill>
                <a:prstClr val="black"/>
              </a:solidFill>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87E5E6-C63B-40EA-BA86-4CAB31B02106}" type="slidenum">
              <a:rPr lang="en-US">
                <a:solidFill>
                  <a:prstClr val="black"/>
                </a:solidFill>
              </a:rPr>
            </a:fld>
            <a:endParaRPr lang="en-US">
              <a:solidFill>
                <a:prstClr val="black"/>
              </a:solidFill>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87E5E6-C63B-40EA-BA86-4CAB31B02106}" type="slidenum">
              <a:rPr lang="en-US">
                <a:solidFill>
                  <a:prstClr val="black"/>
                </a:solidFill>
              </a:rPr>
            </a:fld>
            <a:endParaRPr lang="en-US">
              <a:solidFill>
                <a:prstClr val="black"/>
              </a:solidFill>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87E5E6-C63B-40EA-BA86-4CAB31B02106}" type="slidenum">
              <a:rPr lang="en-US">
                <a:solidFill>
                  <a:prstClr val="black"/>
                </a:solidFill>
              </a:rPr>
            </a:fld>
            <a:endParaRPr lang="en-US">
              <a:solidFill>
                <a:prstClr val="black"/>
              </a:solidFill>
            </a:endParaRPr>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a:t>Use counter</a:t>
            </a:r>
            <a:r>
              <a:rPr lang="en-US" baseline="0" dirty="0"/>
              <a:t> 0 to work as a rate generator (mode 2) with an initial count 0 in BCD (the max count), which will generate a clock with the frequency of 200HZ.</a:t>
            </a:r>
            <a:endParaRPr lang="en-US" baseline="0" dirty="0"/>
          </a:p>
          <a:p>
            <a:r>
              <a:rPr lang="en-US" baseline="0" dirty="0"/>
              <a:t>Then use OUT0 as the input clock of counter 1, and set the counter 1 to work in mode 3 with the initial </a:t>
            </a:r>
            <a:r>
              <a:rPr lang="en-US" baseline="0"/>
              <a:t>count 200.</a:t>
            </a:r>
            <a:endParaRPr lang="en-US" dirty="0"/>
          </a:p>
        </p:txBody>
      </p:sp>
      <p:sp>
        <p:nvSpPr>
          <p:cNvPr id="4" name="灯片编号占位符 3"/>
          <p:cNvSpPr>
            <a:spLocks noGrp="1"/>
          </p:cNvSpPr>
          <p:nvPr>
            <p:ph type="sldNum" sz="quarter" idx="10"/>
          </p:nvPr>
        </p:nvSpPr>
        <p:spPr/>
        <p:txBody>
          <a:bodyPr/>
          <a:lstStyle/>
          <a:p>
            <a:fld id="{1ED3CE85-8A39-439B-A638-99B69752E80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14400" y="533400"/>
            <a:ext cx="7721600" cy="1905000"/>
          </a:xfrm>
        </p:spPr>
        <p:txBody>
          <a:bodyPr/>
          <a:lstStyle>
            <a:lvl1pPr>
              <a:defRPr/>
            </a:lvl1pPr>
          </a:lstStyle>
          <a:p>
            <a:r>
              <a:rPr lang="en-US"/>
              <a:t>Click to edit Master title style</a:t>
            </a:r>
            <a:endParaRPr lang="en-US"/>
          </a:p>
        </p:txBody>
      </p:sp>
      <p:sp>
        <p:nvSpPr>
          <p:cNvPr id="66563" name="Rectangle 3"/>
          <p:cNvSpPr>
            <a:spLocks noGrp="1" noChangeArrowheads="1"/>
          </p:cNvSpPr>
          <p:nvPr>
            <p:ph type="subTitle" idx="1"/>
          </p:nvPr>
        </p:nvSpPr>
        <p:spPr>
          <a:xfrm>
            <a:off x="914400" y="3028950"/>
            <a:ext cx="6400800" cy="1771650"/>
          </a:xfrm>
        </p:spPr>
        <p:txBody>
          <a:bodyPr/>
          <a:lstStyle>
            <a:lvl1pPr marL="0" indent="0">
              <a:buFont typeface="Monotype Sorts" pitchFamily="2" charset="2"/>
              <a:buNone/>
              <a:defRPr>
                <a:latin typeface="Arial Black" panose="020B0A04020102020204" pitchFamily="34" charset="0"/>
              </a:defRPr>
            </a:lvl1pPr>
          </a:lstStyle>
          <a:p>
            <a:r>
              <a:rPr lang="en-US"/>
              <a:t>Click to edit Master subtitle style</a:t>
            </a:r>
            <a:endParaRPr lang="en-US"/>
          </a:p>
        </p:txBody>
      </p:sp>
      <p:sp>
        <p:nvSpPr>
          <p:cNvPr id="66564"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66565" name="Rectangle 5"/>
          <p:cNvSpPr>
            <a:spLocks noGrp="1" noChangeArrowheads="1"/>
          </p:cNvSpPr>
          <p:nvPr>
            <p:ph type="ftr" sz="quarter" idx="3"/>
          </p:nvPr>
        </p:nvSpPr>
        <p:spPr>
          <a:xfrm>
            <a:off x="3149600" y="6229350"/>
            <a:ext cx="2844800" cy="514350"/>
          </a:xfrm>
        </p:spPr>
        <p:txBody>
          <a:bodyPr/>
          <a:lstStyle>
            <a:lvl1pPr>
              <a:spcBef>
                <a:spcPct val="0"/>
              </a:spcBef>
              <a:defRPr>
                <a:solidFill>
                  <a:srgbClr val="5E574E"/>
                </a:solidFill>
              </a:defRPr>
            </a:lvl1pPr>
          </a:lstStyle>
          <a:p>
            <a:endParaRPr lang="en-US"/>
          </a:p>
        </p:txBody>
      </p:sp>
      <p:sp>
        <p:nvSpPr>
          <p:cNvPr id="66566"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16C66C5-7DFE-4220-9FE1-A3CA8EA01032}" type="slidenum">
              <a:rPr lang="en-US"/>
            </a:fld>
            <a:endParaRPr lang="en-US"/>
          </a:p>
        </p:txBody>
      </p:sp>
      <p:sp>
        <p:nvSpPr>
          <p:cNvPr id="66567" name="Line 7"/>
          <p:cNvSpPr>
            <a:spLocks noChangeShapeType="1"/>
          </p:cNvSpPr>
          <p:nvPr/>
        </p:nvSpPr>
        <p:spPr bwMode="auto">
          <a:xfrm>
            <a:off x="457200" y="2514600"/>
            <a:ext cx="8153400" cy="0"/>
          </a:xfrm>
          <a:prstGeom prst="line">
            <a:avLst/>
          </a:prstGeom>
          <a:noFill/>
          <a:ln w="76200">
            <a:solidFill>
              <a:srgbClr val="FF0000"/>
            </a:solidFill>
            <a:round/>
          </a:ln>
          <a:effectLst/>
        </p:spPr>
        <p:txBody>
          <a:bodyPr wrap="none" lIns="90000" tIns="46800" rIns="90000" bIns="46800"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DDDFD222-E453-472C-B553-43E1189E21AE}" type="slidenum">
              <a:rPr lang="en-US">
                <a:solidFill>
                  <a:srgbClr val="5E574E"/>
                </a:solidFill>
              </a:rPr>
            </a:fld>
            <a:endParaRPr lang="en-US">
              <a:solidFill>
                <a:srgbClr val="5E574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4AD94EAD-3A0D-43D4-AD18-89E091F4326E}" type="slidenum">
              <a:rPr lang="en-US">
                <a:solidFill>
                  <a:srgbClr val="5E574E"/>
                </a:solidFill>
              </a:rPr>
            </a:fld>
            <a:endParaRPr lang="en-US">
              <a:solidFill>
                <a:srgbClr val="5E574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EBD81A84-347F-4DDF-BAE7-4AD7EF67DA1A}" type="slidenum">
              <a:rPr lang="en-US">
                <a:solidFill>
                  <a:srgbClr val="5E574E"/>
                </a:solidFill>
              </a:rPr>
            </a:fld>
            <a:endParaRPr lang="en-US">
              <a:solidFill>
                <a:srgbClr val="5E574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endParaRPr lang="en-US">
              <a:solidFill>
                <a:srgbClr val="5E574E"/>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E574E"/>
              </a:solidFill>
            </a:endParaRPr>
          </a:p>
        </p:txBody>
      </p:sp>
      <p:sp>
        <p:nvSpPr>
          <p:cNvPr id="9" name="灯片编号占位符 8"/>
          <p:cNvSpPr>
            <a:spLocks noGrp="1"/>
          </p:cNvSpPr>
          <p:nvPr>
            <p:ph type="sldNum" sz="quarter" idx="12"/>
          </p:nvPr>
        </p:nvSpPr>
        <p:spPr/>
        <p:txBody>
          <a:bodyPr/>
          <a:lstStyle>
            <a:lvl1pPr>
              <a:defRPr/>
            </a:lvl1pPr>
          </a:lstStyle>
          <a:p>
            <a:fld id="{AC33EE4D-9D4E-4EF0-AD47-C324AD7553D9}" type="slidenum">
              <a:rPr lang="en-US">
                <a:solidFill>
                  <a:srgbClr val="5E574E"/>
                </a:solidFill>
              </a:rPr>
            </a:fld>
            <a:endParaRPr lang="en-US">
              <a:solidFill>
                <a:srgbClr val="5E574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solidFill>
                <a:srgbClr val="5E574E"/>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E574E"/>
              </a:solidFill>
            </a:endParaRPr>
          </a:p>
        </p:txBody>
      </p:sp>
      <p:sp>
        <p:nvSpPr>
          <p:cNvPr id="5" name="灯片编号占位符 4"/>
          <p:cNvSpPr>
            <a:spLocks noGrp="1"/>
          </p:cNvSpPr>
          <p:nvPr>
            <p:ph type="sldNum" sz="quarter" idx="12"/>
          </p:nvPr>
        </p:nvSpPr>
        <p:spPr/>
        <p:txBody>
          <a:bodyPr/>
          <a:lstStyle>
            <a:lvl1pPr>
              <a:defRPr/>
            </a:lvl1pPr>
          </a:lstStyle>
          <a:p>
            <a:fld id="{08AB8B5A-F46E-49EF-8E49-7D4823E30156}" type="slidenum">
              <a:rPr lang="en-US">
                <a:solidFill>
                  <a:srgbClr val="5E574E"/>
                </a:solidFill>
              </a:rPr>
            </a:fld>
            <a:endParaRPr lang="en-US">
              <a:solidFill>
                <a:srgbClr val="5E574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E574E"/>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E574E"/>
              </a:solidFill>
            </a:endParaRPr>
          </a:p>
        </p:txBody>
      </p:sp>
      <p:sp>
        <p:nvSpPr>
          <p:cNvPr id="4" name="灯片编号占位符 3"/>
          <p:cNvSpPr>
            <a:spLocks noGrp="1"/>
          </p:cNvSpPr>
          <p:nvPr>
            <p:ph type="sldNum" sz="quarter" idx="12"/>
          </p:nvPr>
        </p:nvSpPr>
        <p:spPr/>
        <p:txBody>
          <a:bodyPr/>
          <a:lstStyle>
            <a:lvl1pPr>
              <a:defRPr/>
            </a:lvl1pPr>
          </a:lstStyle>
          <a:p>
            <a:fld id="{73B12839-AB46-4EE9-A4EF-3FE952E895F7}" type="slidenum">
              <a:rPr lang="en-US">
                <a:solidFill>
                  <a:srgbClr val="5E574E"/>
                </a:solidFill>
              </a:rPr>
            </a:fld>
            <a:endParaRPr lang="en-US">
              <a:solidFill>
                <a:srgbClr val="5E574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7CF5C15F-19E2-41FF-8AF4-667E84177D41}" type="slidenum">
              <a:rPr lang="en-US">
                <a:solidFill>
                  <a:srgbClr val="5E574E"/>
                </a:solidFill>
              </a:rPr>
            </a:fld>
            <a:endParaRPr lang="en-US">
              <a:solidFill>
                <a:srgbClr val="5E574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defTabSz="914400" rtl="0" eaLnBrk="1" latinLnBrk="0" hangingPunct="1">
              <a:spcBef>
                <a:spcPct val="0"/>
              </a:spcBef>
              <a:buNone/>
              <a:defRPr lang="en-US" altLang="zh-CN" sz="3400" b="1" kern="1200" dirty="0">
                <a:solidFill>
                  <a:srgbClr val="A50021"/>
                </a:solidFill>
                <a:latin typeface="+mj-lt"/>
                <a:ea typeface="+mj-ea"/>
                <a:cs typeface="+mj-cs"/>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日期占位符 3"/>
          <p:cNvSpPr>
            <a:spLocks noGrp="1"/>
          </p:cNvSpPr>
          <p:nvPr>
            <p:ph type="dt" sz="half" idx="10"/>
          </p:nvPr>
        </p:nvSpPr>
        <p:spPr/>
        <p:txBody>
          <a:bodyPr/>
          <a:lstStyle/>
          <a:p>
            <a:fld id="{E04DF7D1-4D51-4000-A8B3-8D20A340E8CD}"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D2418FE5-389E-4DA0-81AC-5EB98838DD89}" type="slidenum">
              <a:rPr lang="en-US">
                <a:solidFill>
                  <a:srgbClr val="5E574E"/>
                </a:solidFill>
              </a:rPr>
            </a:fld>
            <a:endParaRPr lang="en-US">
              <a:solidFill>
                <a:srgbClr val="5E574E"/>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B1BCC775-3ADC-47AB-BC2E-E60055130C74}" type="slidenum">
              <a:rPr lang="en-US">
                <a:solidFill>
                  <a:srgbClr val="5E574E"/>
                </a:solidFill>
              </a:rPr>
            </a:fld>
            <a:endParaRPr lang="en-US">
              <a:solidFill>
                <a:srgbClr val="5E574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8FBCE291-D8F3-4C90-A8DB-6733BB373E02}" type="slidenum">
              <a:rPr lang="en-US">
                <a:solidFill>
                  <a:srgbClr val="5E574E"/>
                </a:solidFill>
              </a:rPr>
            </a:fld>
            <a:endParaRPr lang="en-US">
              <a:solidFill>
                <a:srgbClr val="5E574E"/>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204200" cy="1143000"/>
          </a:xfrm>
        </p:spPr>
        <p:txBody>
          <a:bodyPr/>
          <a:lstStyle/>
          <a:p>
            <a:r>
              <a:rPr lang="zh-CN" altLang="en-US"/>
              <a:t>单击此处编辑母版标题样式</a:t>
            </a:r>
            <a:endParaRPr lang="en-US"/>
          </a:p>
        </p:txBody>
      </p:sp>
      <p:sp>
        <p:nvSpPr>
          <p:cNvPr id="3" name="剪贴画占位符 2"/>
          <p:cNvSpPr>
            <a:spLocks noGrp="1"/>
          </p:cNvSpPr>
          <p:nvPr>
            <p:ph type="clipArt" sz="half" idx="1"/>
          </p:nvPr>
        </p:nvSpPr>
        <p:spPr>
          <a:xfrm>
            <a:off x="457200" y="1885950"/>
            <a:ext cx="4013200" cy="4171950"/>
          </a:xfrm>
        </p:spPr>
        <p:txBody>
          <a:bodyPr/>
          <a:lstStyle/>
          <a:p>
            <a:endParaRPr lang="en-US"/>
          </a:p>
        </p:txBody>
      </p:sp>
      <p:sp>
        <p:nvSpPr>
          <p:cNvPr id="4" name="文本占位符 3"/>
          <p:cNvSpPr>
            <a:spLocks noGrp="1"/>
          </p:cNvSpPr>
          <p:nvPr>
            <p:ph type="body" sz="half" idx="2"/>
          </p:nvPr>
        </p:nvSpPr>
        <p:spPr>
          <a:xfrm>
            <a:off x="4622800" y="1885950"/>
            <a:ext cx="4013200" cy="4171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a:xfrm>
            <a:off x="431800" y="6229350"/>
            <a:ext cx="1905000" cy="457200"/>
          </a:xfrm>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a:xfrm>
            <a:off x="3124200" y="6229350"/>
            <a:ext cx="2895600" cy="457200"/>
          </a:xfrm>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a:xfrm>
            <a:off x="6731000" y="6229350"/>
            <a:ext cx="1905000" cy="457200"/>
          </a:xfrm>
        </p:spPr>
        <p:txBody>
          <a:bodyPr/>
          <a:lstStyle>
            <a:lvl1pPr>
              <a:defRPr/>
            </a:lvl1pPr>
          </a:lstStyle>
          <a:p>
            <a:fld id="{13093B3B-E81E-490B-8F1F-1C571ED82160}" type="slidenum">
              <a:rPr lang="en-US">
                <a:solidFill>
                  <a:srgbClr val="5E574E"/>
                </a:solidFill>
              </a:rPr>
            </a:fld>
            <a:endParaRPr lang="en-US">
              <a:solidFill>
                <a:srgbClr val="5E574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04DF7D1-4D51-4000-A8B3-8D20A340E8CD}"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p>
            <a:fld id="{E04DF7D1-4D51-4000-A8B3-8D20A340E8CD}"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p>
            <a:fld id="{E04DF7D1-4D51-4000-A8B3-8D20A340E8CD}"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E04DF7D1-4D51-4000-A8B3-8D20A340E8CD}"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4DF7D1-4D51-4000-A8B3-8D20A340E8CD}"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04DF7D1-4D51-4000-A8B3-8D20A340E8CD}"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04DF7D1-4D51-4000-A8B3-8D20A340E8CD}"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DF7D1-4D51-4000-A8B3-8D20A340E8CD}" type="datetimeFigureOut">
              <a:rPr lang="en-US" smtClean="0"/>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A8D2-BA59-47FB-96E1-911D86B22B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06400" y="228600"/>
            <a:ext cx="8204200" cy="1143000"/>
          </a:xfrm>
          <a:prstGeom prst="rect">
            <a:avLst/>
          </a:prstGeom>
          <a:noFill/>
          <a:ln w="9525">
            <a:noFill/>
            <a:miter lim="800000"/>
          </a:ln>
        </p:spPr>
        <p:txBody>
          <a:bodyPr vert="horz" wrap="square" lIns="91440" tIns="45720" rIns="91440" bIns="45720" numCol="1" anchor="b" anchorCtr="0" compatLnSpc="1"/>
          <a:lstStyle/>
          <a:p>
            <a:pPr lvl="0"/>
            <a:r>
              <a:rPr lang="en-US"/>
              <a:t>Click to edit Master title style</a:t>
            </a:r>
            <a:endParaRPr lang="en-US"/>
          </a:p>
        </p:txBody>
      </p:sp>
      <p:sp>
        <p:nvSpPr>
          <p:cNvPr id="65539" name="Rectangle 3"/>
          <p:cNvSpPr>
            <a:spLocks noGrp="1" noChangeArrowheads="1"/>
          </p:cNvSpPr>
          <p:nvPr>
            <p:ph type="body" idx="1"/>
          </p:nvPr>
        </p:nvSpPr>
        <p:spPr bwMode="auto">
          <a:xfrm>
            <a:off x="457200" y="1885950"/>
            <a:ext cx="8178800" cy="417195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5540" name="Rectangle 4"/>
          <p:cNvSpPr>
            <a:spLocks noGrp="1" noChangeArrowheads="1"/>
          </p:cNvSpPr>
          <p:nvPr>
            <p:ph type="dt" sz="half" idx="2"/>
          </p:nvPr>
        </p:nvSpPr>
        <p:spPr bwMode="auto">
          <a:xfrm>
            <a:off x="431800" y="6229350"/>
            <a:ext cx="1905000" cy="457200"/>
          </a:xfrm>
          <a:prstGeom prst="rect">
            <a:avLst/>
          </a:prstGeom>
          <a:noFill/>
          <a:ln w="9525">
            <a:noFill/>
            <a:miter lim="800000"/>
          </a:ln>
        </p:spPr>
        <p:txBody>
          <a:bodyPr vert="horz" wrap="square" lIns="91440" tIns="45720" rIns="91440" bIns="45720" numCol="1" anchor="b" anchorCtr="0" compatLnSpc="1"/>
          <a:lstStyle>
            <a:lvl1pPr>
              <a:spcBef>
                <a:spcPct val="50000"/>
              </a:spcBef>
              <a:defRPr sz="1400">
                <a:solidFill>
                  <a:schemeClr val="bg2"/>
                </a:solidFill>
                <a:latin typeface="Arial" panose="020B0604020202020204" pitchFamily="34" charset="0"/>
              </a:defRPr>
            </a:lvl1pPr>
          </a:lstStyle>
          <a:p>
            <a:pPr eaLnBrk="0" fontAlgn="base" hangingPunct="0">
              <a:spcAft>
                <a:spcPct val="0"/>
              </a:spcAft>
            </a:pPr>
            <a:endParaRPr lang="en-US">
              <a:solidFill>
                <a:srgbClr val="5E574E"/>
              </a:solidFill>
            </a:endParaRPr>
          </a:p>
        </p:txBody>
      </p:sp>
      <p:sp>
        <p:nvSpPr>
          <p:cNvPr id="65541" name="Rectangle 5"/>
          <p:cNvSpPr>
            <a:spLocks noGrp="1" noChangeArrowheads="1"/>
          </p:cNvSpPr>
          <p:nvPr>
            <p:ph type="ftr" sz="quarter" idx="3"/>
          </p:nvPr>
        </p:nvSpPr>
        <p:spPr bwMode="auto">
          <a:xfrm>
            <a:off x="3124200" y="6229350"/>
            <a:ext cx="2895600" cy="457200"/>
          </a:xfrm>
          <a:prstGeom prst="rect">
            <a:avLst/>
          </a:prstGeom>
          <a:noFill/>
          <a:ln w="9525">
            <a:noFill/>
            <a:miter lim="800000"/>
          </a:ln>
        </p:spPr>
        <p:txBody>
          <a:bodyPr vert="horz" wrap="square" lIns="91440" tIns="45720" rIns="91440" bIns="45720" numCol="1" anchor="b" anchorCtr="0" compatLnSpc="1"/>
          <a:lstStyle>
            <a:lvl1pPr algn="ctr">
              <a:spcBef>
                <a:spcPct val="50000"/>
              </a:spcBef>
              <a:defRPr sz="1400">
                <a:solidFill>
                  <a:schemeClr val="bg2"/>
                </a:solidFill>
                <a:latin typeface="Arial" panose="020B0604020202020204" pitchFamily="34" charset="0"/>
              </a:defRPr>
            </a:lvl1pPr>
          </a:lstStyle>
          <a:p>
            <a:pPr eaLnBrk="0" fontAlgn="base" hangingPunct="0">
              <a:spcAft>
                <a:spcPct val="0"/>
              </a:spcAft>
            </a:pPr>
            <a:endParaRPr lang="en-US">
              <a:solidFill>
                <a:srgbClr val="5E574E"/>
              </a:solidFill>
            </a:endParaRPr>
          </a:p>
        </p:txBody>
      </p:sp>
      <p:sp>
        <p:nvSpPr>
          <p:cNvPr id="65542" name="Rectangle 6"/>
          <p:cNvSpPr>
            <a:spLocks noGrp="1" noChangeArrowheads="1"/>
          </p:cNvSpPr>
          <p:nvPr>
            <p:ph type="sldNum" sz="quarter" idx="4"/>
          </p:nvPr>
        </p:nvSpPr>
        <p:spPr bwMode="auto">
          <a:xfrm>
            <a:off x="6731000" y="6229350"/>
            <a:ext cx="1905000" cy="457200"/>
          </a:xfrm>
          <a:prstGeom prst="rect">
            <a:avLst/>
          </a:prstGeom>
          <a:noFill/>
          <a:ln w="9525">
            <a:noFill/>
            <a:miter lim="800000"/>
          </a:ln>
        </p:spPr>
        <p:txBody>
          <a:bodyPr vert="horz" wrap="square" lIns="91440" tIns="45720" rIns="91440" bIns="45720" numCol="1" anchor="b" anchorCtr="0" compatLnSpc="1"/>
          <a:lstStyle>
            <a:lvl1pPr algn="r">
              <a:spcBef>
                <a:spcPct val="50000"/>
              </a:spcBef>
              <a:defRPr sz="1400">
                <a:solidFill>
                  <a:schemeClr val="bg2"/>
                </a:solidFill>
                <a:latin typeface="Arial" panose="020B0604020202020204" pitchFamily="34" charset="0"/>
              </a:defRPr>
            </a:lvl1pPr>
          </a:lstStyle>
          <a:p>
            <a:pPr eaLnBrk="0" fontAlgn="base" hangingPunct="0">
              <a:spcAft>
                <a:spcPct val="0"/>
              </a:spcAft>
            </a:pPr>
            <a:fld id="{6B1821FE-FA4C-47C1-B685-876E6334E4D6}" type="slidenum">
              <a:rPr lang="en-US" smtClean="0">
                <a:solidFill>
                  <a:srgbClr val="5E574E"/>
                </a:solidFill>
              </a:rPr>
            </a:fld>
            <a:endParaRPr lang="en-US">
              <a:solidFill>
                <a:srgbClr val="5E574E"/>
              </a:solidFill>
            </a:endParaRPr>
          </a:p>
        </p:txBody>
      </p:sp>
      <p:sp>
        <p:nvSpPr>
          <p:cNvPr id="65543" name="Line 7"/>
          <p:cNvSpPr>
            <a:spLocks noChangeShapeType="1"/>
          </p:cNvSpPr>
          <p:nvPr/>
        </p:nvSpPr>
        <p:spPr bwMode="auto">
          <a:xfrm>
            <a:off x="457200" y="1600200"/>
            <a:ext cx="8153400" cy="0"/>
          </a:xfrm>
          <a:prstGeom prst="line">
            <a:avLst/>
          </a:prstGeom>
          <a:noFill/>
          <a:ln w="76200">
            <a:solidFill>
              <a:srgbClr val="FF0000"/>
            </a:solidFill>
            <a:round/>
          </a:ln>
          <a:effectLst/>
        </p:spPr>
        <p:txBody>
          <a:bodyPr wrap="none" lIns="90000" tIns="46800" rIns="90000" bIns="46800"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anose="020B0A04020102020204" pitchFamily="34" charset="0"/>
        </a:defRPr>
      </a:lvl2pPr>
      <a:lvl3pPr algn="l" rtl="0" eaLnBrk="0" fontAlgn="base" hangingPunct="0">
        <a:spcBef>
          <a:spcPct val="0"/>
        </a:spcBef>
        <a:spcAft>
          <a:spcPct val="0"/>
        </a:spcAft>
        <a:defRPr kumimoji="1" sz="3600">
          <a:solidFill>
            <a:schemeClr val="tx2"/>
          </a:solidFill>
          <a:latin typeface="Arial Black" panose="020B0A04020102020204" pitchFamily="34" charset="0"/>
        </a:defRPr>
      </a:lvl3pPr>
      <a:lvl4pPr algn="l" rtl="0" eaLnBrk="0" fontAlgn="base" hangingPunct="0">
        <a:spcBef>
          <a:spcPct val="0"/>
        </a:spcBef>
        <a:spcAft>
          <a:spcPct val="0"/>
        </a:spcAft>
        <a:defRPr kumimoji="1" sz="3600">
          <a:solidFill>
            <a:schemeClr val="tx2"/>
          </a:solidFill>
          <a:latin typeface="Arial Black" panose="020B0A04020102020204" pitchFamily="34" charset="0"/>
        </a:defRPr>
      </a:lvl4pPr>
      <a:lvl5pPr algn="l" rtl="0" eaLnBrk="0" fontAlgn="base" hangingPunct="0">
        <a:spcBef>
          <a:spcPct val="0"/>
        </a:spcBef>
        <a:spcAft>
          <a:spcPct val="0"/>
        </a:spcAft>
        <a:defRPr kumimoji="1" sz="36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36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36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36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36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FF0000"/>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23.e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24.e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5.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26.e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3.xml"/><Relationship Id="rId4" Type="http://schemas.openxmlformats.org/officeDocument/2006/relationships/image" Target="../media/image28.emf"/><Relationship Id="rId3" Type="http://schemas.openxmlformats.org/officeDocument/2006/relationships/oleObject" Target="../embeddings/oleObject7.bin"/><Relationship Id="rId2" Type="http://schemas.openxmlformats.org/officeDocument/2006/relationships/image" Target="../media/image27.e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29.e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30.emf"/><Relationship Id="rId1"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31.emf"/><Relationship Id="rId1"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3.xml"/><Relationship Id="rId2" Type="http://schemas.openxmlformats.org/officeDocument/2006/relationships/image" Target="../media/image35.emf"/><Relationship Id="rId1"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1.vml"/><Relationship Id="rId3" Type="http://schemas.openxmlformats.org/officeDocument/2006/relationships/slideLayout" Target="../slideLayouts/slideLayout13.xml"/><Relationship Id="rId2" Type="http://schemas.openxmlformats.org/officeDocument/2006/relationships/image" Target="../media/image35.emf"/><Relationship Id="rId1"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5.GIF"/><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notesSlide" Target="../notesSlides/notesSlide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04800" y="1295400"/>
            <a:ext cx="8153400" cy="3048000"/>
          </a:xfrm>
        </p:spPr>
        <p:txBody>
          <a:bodyPr/>
          <a:lstStyle/>
          <a:p>
            <a:r>
              <a:rPr lang="en-US" altLang="zh-CN" sz="3200" b="1" dirty="0">
                <a:solidFill>
                  <a:srgbClr val="A50021"/>
                </a:solidFill>
              </a:rPr>
              <a:t>Lecture 08: 8253/4 Timer</a:t>
            </a:r>
            <a:endParaRPr lang="en-US" altLang="zh-CN" sz="3200" dirty="0">
              <a:solidFill>
                <a:srgbClr val="A500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06400" y="228600"/>
            <a:ext cx="8204200" cy="1143000"/>
          </a:xfrm>
        </p:spPr>
        <p:txBody>
          <a:bodyPr/>
          <a:lstStyle/>
          <a:p>
            <a:r>
              <a:rPr lang="en-US" dirty="0">
                <a:solidFill>
                  <a:srgbClr val="7030A0"/>
                </a:solidFill>
              </a:rPr>
              <a:t>Example: Setting Up a Counter</a:t>
            </a:r>
            <a:endParaRPr lang="en-US" dirty="0">
              <a:solidFill>
                <a:srgbClr val="FF0000"/>
              </a:solidFill>
            </a:endParaRPr>
          </a:p>
        </p:txBody>
      </p:sp>
      <p:pic>
        <p:nvPicPr>
          <p:cNvPr id="117762" name="Picture 2"/>
          <p:cNvPicPr>
            <a:picLocks noChangeAspect="1" noChangeArrowheads="1"/>
          </p:cNvPicPr>
          <p:nvPr/>
        </p:nvPicPr>
        <p:blipFill>
          <a:blip r:embed="rId1"/>
          <a:srcRect/>
          <a:stretch>
            <a:fillRect/>
          </a:stretch>
        </p:blipFill>
        <p:spPr bwMode="auto">
          <a:xfrm>
            <a:off x="357158" y="1785926"/>
            <a:ext cx="5253045" cy="1138261"/>
          </a:xfrm>
          <a:prstGeom prst="rect">
            <a:avLst/>
          </a:prstGeom>
          <a:noFill/>
          <a:ln w="9525">
            <a:noFill/>
            <a:miter lim="800000"/>
            <a:headEnd/>
            <a:tailEnd/>
          </a:ln>
          <a:effectLst/>
        </p:spPr>
      </p:pic>
      <p:pic>
        <p:nvPicPr>
          <p:cNvPr id="117764" name="Picture 4"/>
          <p:cNvPicPr>
            <a:picLocks noChangeAspect="1" noChangeArrowheads="1"/>
          </p:cNvPicPr>
          <p:nvPr/>
        </p:nvPicPr>
        <p:blipFill>
          <a:blip r:embed="rId2"/>
          <a:srcRect/>
          <a:stretch>
            <a:fillRect/>
          </a:stretch>
        </p:blipFill>
        <p:spPr bwMode="auto">
          <a:xfrm>
            <a:off x="285720" y="3000372"/>
            <a:ext cx="8191517" cy="802434"/>
          </a:xfrm>
          <a:prstGeom prst="rect">
            <a:avLst/>
          </a:prstGeom>
          <a:noFill/>
          <a:ln w="9525">
            <a:noFill/>
            <a:miter lim="800000"/>
            <a:headEnd/>
            <a:tailEnd/>
          </a:ln>
          <a:effectLst/>
        </p:spPr>
      </p:pic>
      <p:pic>
        <p:nvPicPr>
          <p:cNvPr id="117765" name="Picture 5"/>
          <p:cNvPicPr>
            <a:picLocks noChangeAspect="1" noChangeArrowheads="1"/>
          </p:cNvPicPr>
          <p:nvPr/>
        </p:nvPicPr>
        <p:blipFill>
          <a:blip r:embed="rId3"/>
          <a:srcRect/>
          <a:stretch>
            <a:fillRect/>
          </a:stretch>
        </p:blipFill>
        <p:spPr bwMode="auto">
          <a:xfrm>
            <a:off x="357158" y="3863460"/>
            <a:ext cx="1143008" cy="279920"/>
          </a:xfrm>
          <a:prstGeom prst="rect">
            <a:avLst/>
          </a:prstGeom>
          <a:noFill/>
          <a:ln w="9525">
            <a:noFill/>
            <a:miter lim="800000"/>
            <a:headEnd/>
            <a:tailEnd/>
          </a:ln>
          <a:effectLst/>
        </p:spPr>
      </p:pic>
      <p:pic>
        <p:nvPicPr>
          <p:cNvPr id="117766" name="Picture 6"/>
          <p:cNvPicPr>
            <a:picLocks noChangeAspect="1" noChangeArrowheads="1"/>
          </p:cNvPicPr>
          <p:nvPr/>
        </p:nvPicPr>
        <p:blipFill>
          <a:blip r:embed="rId4"/>
          <a:srcRect/>
          <a:stretch>
            <a:fillRect/>
          </a:stretch>
        </p:blipFill>
        <p:spPr bwMode="auto">
          <a:xfrm>
            <a:off x="500034" y="4286256"/>
            <a:ext cx="8068679" cy="1928826"/>
          </a:xfrm>
          <a:prstGeom prst="rect">
            <a:avLst/>
          </a:prstGeom>
          <a:noFill/>
          <a:ln w="9525">
            <a:noFill/>
            <a:miter lim="800000"/>
            <a:headEnd/>
            <a:tailEnd/>
          </a:ln>
          <a:effectLst/>
        </p:spPr>
      </p:pic>
      <p:pic>
        <p:nvPicPr>
          <p:cNvPr id="117767" name="Picture 7"/>
          <p:cNvPicPr>
            <a:picLocks noChangeAspect="1" noChangeArrowheads="1"/>
          </p:cNvPicPr>
          <p:nvPr/>
        </p:nvPicPr>
        <p:blipFill>
          <a:blip r:embed="rId5"/>
          <a:srcRect/>
          <a:stretch>
            <a:fillRect/>
          </a:stretch>
        </p:blipFill>
        <p:spPr bwMode="auto">
          <a:xfrm>
            <a:off x="500034" y="4286256"/>
            <a:ext cx="6500829" cy="1972665"/>
          </a:xfrm>
          <a:prstGeom prst="rect">
            <a:avLst/>
          </a:prstGeom>
          <a:noFill/>
          <a:ln w="9525">
            <a:noFill/>
            <a:miter lim="800000"/>
            <a:headEnd/>
            <a:tailEnd/>
          </a:ln>
          <a:effectLst/>
        </p:spPr>
      </p:pic>
      <p:pic>
        <p:nvPicPr>
          <p:cNvPr id="117768" name="Picture 8"/>
          <p:cNvPicPr>
            <a:picLocks noChangeAspect="1" noChangeArrowheads="1"/>
          </p:cNvPicPr>
          <p:nvPr/>
        </p:nvPicPr>
        <p:blipFill>
          <a:blip r:embed="rId6"/>
          <a:srcRect/>
          <a:stretch>
            <a:fillRect/>
          </a:stretch>
        </p:blipFill>
        <p:spPr bwMode="auto">
          <a:xfrm>
            <a:off x="285720" y="4286256"/>
            <a:ext cx="8753422"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776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77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776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7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Features of 8253</a:t>
            </a:r>
            <a:endParaRPr lang="en-US" dirty="0"/>
          </a:p>
        </p:txBody>
      </p:sp>
      <p:sp>
        <p:nvSpPr>
          <p:cNvPr id="3" name="内容占位符 2"/>
          <p:cNvSpPr>
            <a:spLocks noGrp="1"/>
          </p:cNvSpPr>
          <p:nvPr>
            <p:ph idx="1"/>
          </p:nvPr>
        </p:nvSpPr>
        <p:spPr>
          <a:xfrm>
            <a:off x="457200" y="1628800"/>
            <a:ext cx="8178800" cy="4171950"/>
          </a:xfrm>
        </p:spPr>
        <p:txBody>
          <a:bodyPr/>
          <a:lstStyle/>
          <a:p>
            <a:r>
              <a:rPr lang="en-US" dirty="0"/>
              <a:t>8253 takes one CLK pulse to convey the count from CR to CE</a:t>
            </a:r>
            <a:endParaRPr lang="en-US" dirty="0"/>
          </a:p>
          <a:p>
            <a:r>
              <a:rPr lang="en-US" dirty="0"/>
              <a:t>CE will start to count only when GATE = 1</a:t>
            </a:r>
            <a:endParaRPr lang="en-US" dirty="0"/>
          </a:p>
          <a:p>
            <a:pPr lvl="1"/>
            <a:r>
              <a:rPr lang="en-US" i="1" dirty="0"/>
              <a:t>When to check the GATE?  </a:t>
            </a:r>
            <a:endParaRPr lang="en-US" i="1" dirty="0"/>
          </a:p>
          <a:p>
            <a:pPr lvl="1">
              <a:buNone/>
            </a:pPr>
            <a:r>
              <a:rPr lang="en-US" dirty="0"/>
              <a:t>On every CLK pulse’s rising (0-to-1) edge</a:t>
            </a:r>
            <a:endParaRPr lang="en-US" dirty="0"/>
          </a:p>
          <a:p>
            <a:pPr lvl="1"/>
            <a:r>
              <a:rPr lang="en-US" i="1" dirty="0"/>
              <a:t>When to count down?   </a:t>
            </a:r>
            <a:endParaRPr lang="en-US" i="1" dirty="0"/>
          </a:p>
          <a:p>
            <a:pPr lvl="1">
              <a:buNone/>
            </a:pPr>
            <a:r>
              <a:rPr lang="en-US" dirty="0"/>
              <a:t>On every CLK pulse’s falling (1-to-0) edge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7030A0"/>
                </a:solidFill>
              </a:rPr>
              <a:t>Mode 0 </a:t>
            </a:r>
            <a:r>
              <a:rPr lang="en-US" dirty="0"/>
              <a:t>: </a:t>
            </a:r>
            <a:r>
              <a:rPr lang="en-US" b="1" dirty="0"/>
              <a:t>Interrupt on Terminal Count (1)</a:t>
            </a:r>
            <a:endParaRPr lang="en-US" dirty="0">
              <a:solidFill>
                <a:srgbClr val="FF0000"/>
              </a:solidFill>
            </a:endParaRPr>
          </a:p>
        </p:txBody>
      </p:sp>
      <p:sp>
        <p:nvSpPr>
          <p:cNvPr id="3" name="内容占位符 2"/>
          <p:cNvSpPr>
            <a:spLocks noGrp="1"/>
          </p:cNvSpPr>
          <p:nvPr>
            <p:ph idx="1"/>
          </p:nvPr>
        </p:nvSpPr>
        <p:spPr>
          <a:xfrm>
            <a:off x="0" y="1628800"/>
            <a:ext cx="6215074" cy="4429100"/>
          </a:xfrm>
        </p:spPr>
        <p:txBody>
          <a:bodyPr/>
          <a:lstStyle/>
          <a:p>
            <a:r>
              <a:rPr lang="en-US" dirty="0"/>
              <a:t>Normal Operation:</a:t>
            </a:r>
            <a:endParaRPr lang="en-US" dirty="0"/>
          </a:p>
          <a:p>
            <a:pPr lvl="1"/>
            <a:r>
              <a:rPr lang="en-US" dirty="0">
                <a:latin typeface="Helvetica" pitchFamily="34" charset="0"/>
              </a:rPr>
              <a:t>The output will be initially </a:t>
            </a:r>
            <a:r>
              <a:rPr lang="en-US" b="1" dirty="0">
                <a:latin typeface="Helvetica" pitchFamily="34" charset="0"/>
              </a:rPr>
              <a:t>low</a:t>
            </a:r>
            <a:r>
              <a:rPr lang="en-US" dirty="0">
                <a:latin typeface="Helvetica" pitchFamily="34" charset="0"/>
              </a:rPr>
              <a:t> after the mode set operation;</a:t>
            </a:r>
            <a:endParaRPr lang="en-US" dirty="0">
              <a:latin typeface="Helvetica" pitchFamily="34" charset="0"/>
            </a:endParaRPr>
          </a:p>
          <a:p>
            <a:pPr lvl="1"/>
            <a:r>
              <a:rPr lang="en-US" dirty="0">
                <a:latin typeface="Helvetica" pitchFamily="34" charset="0"/>
              </a:rPr>
              <a:t>After the count is loaded into the selected CR the output will remain </a:t>
            </a:r>
            <a:r>
              <a:rPr lang="en-US" b="1" dirty="0">
                <a:latin typeface="Helvetica" pitchFamily="34" charset="0"/>
              </a:rPr>
              <a:t>low</a:t>
            </a:r>
            <a:endParaRPr lang="en-US" b="1" dirty="0">
              <a:latin typeface="Helvetica" pitchFamily="34" charset="0"/>
            </a:endParaRPr>
          </a:p>
          <a:p>
            <a:pPr lvl="1"/>
            <a:r>
              <a:rPr lang="en-US" dirty="0">
                <a:latin typeface="Helvetica" pitchFamily="34" charset="0"/>
              </a:rPr>
              <a:t>When the terminal count is reached, the output will go </a:t>
            </a:r>
            <a:r>
              <a:rPr lang="en-US" b="1" dirty="0">
                <a:latin typeface="Helvetica" pitchFamily="34" charset="0"/>
              </a:rPr>
              <a:t>high</a:t>
            </a:r>
            <a:r>
              <a:rPr lang="en-US" dirty="0">
                <a:latin typeface="Helvetica" pitchFamily="34" charset="0"/>
              </a:rPr>
              <a:t> and remain high until the selected counter is reloaded</a:t>
            </a:r>
            <a:endParaRPr lang="en-US" dirty="0">
              <a:latin typeface="Helvetica" pitchFamily="34" charset="0"/>
            </a:endParaRPr>
          </a:p>
          <a:p>
            <a:pPr lvl="1"/>
            <a:r>
              <a:rPr lang="en-US" b="1" dirty="0">
                <a:solidFill>
                  <a:srgbClr val="7030A0"/>
                </a:solidFill>
                <a:latin typeface="Helvetica" pitchFamily="34" charset="0"/>
              </a:rPr>
              <a:t>Output: N clock pulses low and high afterwards after writing a count</a:t>
            </a:r>
            <a:endParaRPr lang="en-US" dirty="0">
              <a:latin typeface="Helvetica" pitchFamily="34" charset="0"/>
            </a:endParaRPr>
          </a:p>
        </p:txBody>
      </p:sp>
      <p:graphicFrame>
        <p:nvGraphicFramePr>
          <p:cNvPr id="86017" name="Object 3"/>
          <p:cNvGraphicFramePr>
            <a:graphicFrameLocks noChangeAspect="1"/>
          </p:cNvGraphicFramePr>
          <p:nvPr/>
        </p:nvGraphicFramePr>
        <p:xfrm>
          <a:off x="6209041" y="2204864"/>
          <a:ext cx="2934991" cy="2955876"/>
        </p:xfrm>
        <a:graphic>
          <a:graphicData uri="http://schemas.openxmlformats.org/presentationml/2006/ole">
            <mc:AlternateContent xmlns:mc="http://schemas.openxmlformats.org/markup-compatibility/2006">
              <mc:Choice xmlns:v="urn:schemas-microsoft-com:vml" Requires="v">
                <p:oleObj spid="_x0000_s86031" name="Visio" r:id="rId1" imgW="2705100" imgH="2590800" progId="">
                  <p:embed/>
                </p:oleObj>
              </mc:Choice>
              <mc:Fallback>
                <p:oleObj name="Visio" r:id="rId1" imgW="2705100" imgH="25908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041" y="2204864"/>
                        <a:ext cx="2934991" cy="295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7030A0"/>
                </a:solidFill>
              </a:rPr>
              <a:t>Mode 0 </a:t>
            </a:r>
            <a:r>
              <a:rPr lang="en-US" dirty="0"/>
              <a:t>: </a:t>
            </a:r>
            <a:r>
              <a:rPr lang="en-US" b="1" dirty="0"/>
              <a:t>Interrupt on Terminal Count (2)</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dirty="0"/>
              <a:t>Gate disable:</a:t>
            </a:r>
            <a:endParaRPr lang="en-US" dirty="0"/>
          </a:p>
          <a:p>
            <a:pPr lvl="1"/>
            <a:r>
              <a:rPr lang="en-US" dirty="0">
                <a:latin typeface="Helvetica" pitchFamily="34" charset="0"/>
              </a:rPr>
              <a:t>Gate = 1 enables counting</a:t>
            </a:r>
            <a:endParaRPr lang="en-US" dirty="0">
              <a:latin typeface="Helvetica" pitchFamily="34" charset="0"/>
            </a:endParaRPr>
          </a:p>
          <a:p>
            <a:pPr lvl="1"/>
            <a:r>
              <a:rPr lang="en-US" dirty="0">
                <a:latin typeface="Helvetica" pitchFamily="34" charset="0"/>
              </a:rPr>
              <a:t>Gate = 0 disables counting</a:t>
            </a:r>
            <a:endParaRPr lang="en-US" dirty="0">
              <a:latin typeface="Helvetica" pitchFamily="34" charset="0"/>
            </a:endParaRPr>
          </a:p>
          <a:p>
            <a:r>
              <a:rPr lang="en-US" dirty="0"/>
              <a:t>New count:</a:t>
            </a:r>
            <a:endParaRPr lang="en-US" dirty="0"/>
          </a:p>
          <a:p>
            <a:pPr lvl="1"/>
            <a:r>
              <a:rPr lang="en-US" dirty="0">
                <a:latin typeface="Helvetica" pitchFamily="34" charset="0"/>
              </a:rPr>
              <a:t>If a new count is written to the counter, it will be loaded on the next CLK pulse and counting will continue from the new count</a:t>
            </a:r>
            <a:endParaRPr lang="en-US" dirty="0">
              <a:latin typeface="Helvetica" pitchFamily="34" charset="0"/>
            </a:endParaRPr>
          </a:p>
          <a:p>
            <a:pPr lvl="1"/>
            <a:r>
              <a:rPr lang="en-US" dirty="0">
                <a:latin typeface="Helvetica" pitchFamily="34" charset="0"/>
              </a:rPr>
              <a:t>In case of two byte count:</a:t>
            </a:r>
            <a:endParaRPr lang="en-US" dirty="0">
              <a:latin typeface="Helvetica" pitchFamily="34" charset="0"/>
            </a:endParaRPr>
          </a:p>
          <a:p>
            <a:pPr lvl="2"/>
            <a:r>
              <a:rPr lang="en-US" sz="1800" dirty="0"/>
              <a:t>Writing the first byte disables the current counting</a:t>
            </a:r>
            <a:endParaRPr lang="en-US" sz="1800" dirty="0"/>
          </a:p>
          <a:p>
            <a:pPr lvl="2"/>
            <a:r>
              <a:rPr lang="en-US" sz="1800" dirty="0"/>
              <a:t>Writing the second byte loads the new count on the next CLK pulse and counting will continue from the new count</a:t>
            </a:r>
            <a:endParaRPr lang="en-US" sz="1800" dirty="0"/>
          </a:p>
          <a:p>
            <a:endParaRPr lang="en-US"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7030A0"/>
                </a:solidFill>
              </a:rPr>
              <a:t>Mode 0</a:t>
            </a:r>
            <a:r>
              <a:rPr lang="en-US" dirty="0"/>
              <a:t>: </a:t>
            </a:r>
            <a:r>
              <a:rPr lang="en-US" b="1" dirty="0"/>
              <a:t>Interrupt on Terminal Count (3)</a:t>
            </a:r>
            <a:endParaRPr lang="en-US" dirty="0">
              <a:solidFill>
                <a:srgbClr val="FF0000"/>
              </a:solidFill>
            </a:endParaRPr>
          </a:p>
        </p:txBody>
      </p:sp>
      <p:graphicFrame>
        <p:nvGraphicFramePr>
          <p:cNvPr id="83969" name="Object 3"/>
          <p:cNvGraphicFramePr>
            <a:graphicFrameLocks noChangeAspect="1"/>
          </p:cNvGraphicFramePr>
          <p:nvPr/>
        </p:nvGraphicFramePr>
        <p:xfrm>
          <a:off x="683568" y="1772816"/>
          <a:ext cx="3622483" cy="4823247"/>
        </p:xfrm>
        <a:graphic>
          <a:graphicData uri="http://schemas.openxmlformats.org/presentationml/2006/ole">
            <mc:AlternateContent xmlns:mc="http://schemas.openxmlformats.org/markup-compatibility/2006">
              <mc:Choice xmlns:v="urn:schemas-microsoft-com:vml" Requires="v">
                <p:oleObj spid="_x0000_s83983" name="Visio" r:id="rId1" imgW="3928745" imgH="5226685" progId="">
                  <p:embed/>
                </p:oleObj>
              </mc:Choice>
              <mc:Fallback>
                <p:oleObj name="Visio" r:id="rId1" imgW="3928745" imgH="5226685"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3622483" cy="4823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4572000" y="2924944"/>
            <a:ext cx="4572000" cy="1200329"/>
          </a:xfrm>
          <a:prstGeom prst="rect">
            <a:avLst/>
          </a:prstGeom>
        </p:spPr>
        <p:txBody>
          <a:bodyPr>
            <a:spAutoFit/>
          </a:bodyPr>
          <a:lstStyle/>
          <a:p>
            <a:r>
              <a:rPr lang="en-US" dirty="0"/>
              <a:t>When loading a new count </a:t>
            </a:r>
            <a:r>
              <a:rPr lang="en-US" i="1" dirty="0"/>
              <a:t>N</a:t>
            </a:r>
            <a:r>
              <a:rPr lang="en-US" dirty="0"/>
              <a:t>, the actual number of CLK pulses in OUT is </a:t>
            </a:r>
            <a:r>
              <a:rPr lang="en-US" i="1" dirty="0"/>
              <a:t>N</a:t>
            </a:r>
            <a:r>
              <a:rPr lang="en-US" dirty="0"/>
              <a:t>+1</a:t>
            </a:r>
            <a:endParaRPr lang="en-US" dirty="0"/>
          </a:p>
          <a:p>
            <a:endParaRPr lang="en-US" dirty="0"/>
          </a:p>
          <a:p>
            <a:r>
              <a:rPr lang="en-US" b="1" dirty="0">
                <a:solidFill>
                  <a:srgbClr val="FF0000"/>
                </a:solidFill>
              </a:rPr>
              <a:t>Does not automatically repeat</a:t>
            </a:r>
            <a:endParaRPr lang="en-US"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B0F0"/>
                </a:solidFill>
              </a:rPr>
              <a:t>Mode 1</a:t>
            </a:r>
            <a:r>
              <a:rPr lang="en-US" dirty="0"/>
              <a:t>: </a:t>
            </a:r>
            <a:r>
              <a:rPr lang="en-US" b="1" dirty="0"/>
              <a:t>Hardware Retriggerable One-shot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endParaRPr lang="en-US" dirty="0"/>
          </a:p>
          <a:p>
            <a:pPr lvl="1"/>
            <a:r>
              <a:rPr lang="en-US" dirty="0">
                <a:latin typeface="Helvetica" pitchFamily="34" charset="0"/>
              </a:rPr>
              <a:t>The output will be initially </a:t>
            </a:r>
            <a:r>
              <a:rPr lang="en-US" b="1" dirty="0">
                <a:latin typeface="Helvetica" pitchFamily="34" charset="0"/>
              </a:rPr>
              <a:t>high </a:t>
            </a:r>
            <a:r>
              <a:rPr lang="en-US" dirty="0">
                <a:latin typeface="Helvetica" pitchFamily="34" charset="0"/>
              </a:rPr>
              <a:t>after the mode set operation;</a:t>
            </a:r>
            <a:endParaRPr lang="en-US" dirty="0">
              <a:latin typeface="Helvetica" pitchFamily="34" charset="0"/>
            </a:endParaRPr>
          </a:p>
          <a:p>
            <a:pPr lvl="1"/>
            <a:r>
              <a:rPr lang="en-US" dirty="0">
                <a:latin typeface="Helvetica" pitchFamily="34" charset="0"/>
              </a:rPr>
              <a:t>The output will go </a:t>
            </a:r>
            <a:r>
              <a:rPr lang="en-US" b="1" dirty="0">
                <a:latin typeface="Helvetica" pitchFamily="34" charset="0"/>
              </a:rPr>
              <a:t>low</a:t>
            </a:r>
            <a:r>
              <a:rPr lang="en-US" dirty="0">
                <a:latin typeface="Helvetica" pitchFamily="34" charset="0"/>
              </a:rPr>
              <a:t> on the CLK pulse following the rising (0-to-1) edge of the gate input;</a:t>
            </a:r>
            <a:endParaRPr lang="en-US" dirty="0">
              <a:latin typeface="Helvetica" pitchFamily="34" charset="0"/>
            </a:endParaRPr>
          </a:p>
          <a:p>
            <a:pPr lvl="1"/>
            <a:r>
              <a:rPr lang="en-US" dirty="0">
                <a:latin typeface="Helvetica" pitchFamily="34" charset="0"/>
              </a:rPr>
              <a:t>The output will go </a:t>
            </a:r>
            <a:r>
              <a:rPr lang="en-US" b="1" dirty="0">
                <a:latin typeface="Helvetica" pitchFamily="34" charset="0"/>
              </a:rPr>
              <a:t>high</a:t>
            </a:r>
            <a:r>
              <a:rPr lang="en-US" dirty="0">
                <a:latin typeface="Helvetica" pitchFamily="34" charset="0"/>
              </a:rPr>
              <a:t> on the terminal count and remain high until the next rising edge of the gate input.</a:t>
            </a:r>
            <a:endParaRPr lang="en-US" dirty="0">
              <a:latin typeface="Helvetica" pitchFamily="34" charset="0"/>
            </a:endParaRPr>
          </a:p>
          <a:p>
            <a:pPr lvl="1"/>
            <a:r>
              <a:rPr lang="en-US" b="1" dirty="0">
                <a:solidFill>
                  <a:srgbClr val="7030A0"/>
                </a:solidFill>
                <a:latin typeface="Helvetica" pitchFamily="34" charset="0"/>
              </a:rPr>
              <a:t>Output: one-shot of N clock pulses on every trigger</a:t>
            </a:r>
            <a:endParaRPr lang="en-US" b="1" dirty="0">
              <a:solidFill>
                <a:srgbClr val="7030A0"/>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B0F0"/>
                </a:solidFill>
              </a:rPr>
              <a:t>Mode 1 </a:t>
            </a:r>
            <a:r>
              <a:rPr lang="en-US" dirty="0"/>
              <a:t>: </a:t>
            </a:r>
            <a:r>
              <a:rPr lang="en-US" b="1" dirty="0"/>
              <a:t>Hardware Retriggerable One-shot (2)</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dirty="0"/>
              <a:t>Retriggering:</a:t>
            </a:r>
            <a:endParaRPr lang="en-US" dirty="0"/>
          </a:p>
          <a:p>
            <a:pPr lvl="1"/>
            <a:r>
              <a:rPr lang="en-US" dirty="0">
                <a:latin typeface="Helvetica" pitchFamily="34" charset="0"/>
              </a:rPr>
              <a:t>retriggerable, hence the output will remain low for the full count after any rising edge of the gate input</a:t>
            </a:r>
            <a:endParaRPr lang="en-US" dirty="0">
              <a:latin typeface="Helvetica" pitchFamily="34" charset="0"/>
            </a:endParaRPr>
          </a:p>
          <a:p>
            <a:r>
              <a:rPr lang="en-US" dirty="0"/>
              <a:t>New count:</a:t>
            </a:r>
            <a:endParaRPr lang="en-US" dirty="0"/>
          </a:p>
          <a:p>
            <a:pPr lvl="1"/>
            <a:r>
              <a:rPr lang="en-US" dirty="0">
                <a:latin typeface="Helvetica" pitchFamily="34" charset="0"/>
              </a:rPr>
              <a:t>If the counter is loaded during one shot pulse, the current one shot is not affected unless the counter is retriggered</a:t>
            </a:r>
            <a:endParaRPr lang="en-US" dirty="0">
              <a:latin typeface="Helvetica" pitchFamily="34" charset="0"/>
            </a:endParaRPr>
          </a:p>
          <a:p>
            <a:pPr lvl="1"/>
            <a:r>
              <a:rPr lang="en-US" dirty="0">
                <a:latin typeface="Helvetica" pitchFamily="34" charset="0"/>
              </a:rPr>
              <a:t>If retriggered, the counter is loaded with the new count and the one-shot pulse continues until the new count expires</a:t>
            </a:r>
            <a:endParaRPr lang="en-US" dirty="0">
              <a:latin typeface="Helvetica" pitchFamily="34" charset="0"/>
            </a:endParaRP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B0F0"/>
                </a:solidFill>
              </a:rPr>
              <a:t>Mode 1 </a:t>
            </a:r>
            <a:r>
              <a:rPr lang="en-US" dirty="0"/>
              <a:t>: </a:t>
            </a:r>
            <a:r>
              <a:rPr lang="en-US" b="1" dirty="0"/>
              <a:t>Hardware Retriggerable One-shot (3)</a:t>
            </a:r>
            <a:endParaRPr lang="en-US" dirty="0">
              <a:solidFill>
                <a:srgbClr val="FF0000"/>
              </a:solidFill>
            </a:endParaRPr>
          </a:p>
        </p:txBody>
      </p:sp>
      <p:graphicFrame>
        <p:nvGraphicFramePr>
          <p:cNvPr id="104449" name="Object 3"/>
          <p:cNvGraphicFramePr>
            <a:graphicFrameLocks noChangeAspect="1"/>
          </p:cNvGraphicFramePr>
          <p:nvPr/>
        </p:nvGraphicFramePr>
        <p:xfrm>
          <a:off x="611560" y="1700808"/>
          <a:ext cx="3640852" cy="4896272"/>
        </p:xfrm>
        <a:graphic>
          <a:graphicData uri="http://schemas.openxmlformats.org/presentationml/2006/ole">
            <mc:AlternateContent xmlns:mc="http://schemas.openxmlformats.org/markup-compatibility/2006">
              <mc:Choice xmlns:v="urn:schemas-microsoft-com:vml" Requires="v">
                <p:oleObj spid="_x0000_s104463" name="Visio" r:id="rId1" imgW="3939540" imgH="5294630" progId="">
                  <p:embed/>
                </p:oleObj>
              </mc:Choice>
              <mc:Fallback>
                <p:oleObj name="Visio" r:id="rId1" imgW="3939540" imgH="529463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3640852" cy="4896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p:cNvSpPr/>
          <p:nvPr/>
        </p:nvSpPr>
        <p:spPr>
          <a:xfrm>
            <a:off x="4572000" y="3429000"/>
            <a:ext cx="4104456" cy="1200329"/>
          </a:xfrm>
          <a:prstGeom prst="rect">
            <a:avLst/>
          </a:prstGeom>
        </p:spPr>
        <p:txBody>
          <a:bodyPr wrap="square">
            <a:spAutoFit/>
          </a:bodyPr>
          <a:lstStyle/>
          <a:p>
            <a:r>
              <a:rPr lang="en-US" dirty="0"/>
              <a:t>When loading a new count </a:t>
            </a:r>
            <a:r>
              <a:rPr lang="en-US" i="1" dirty="0"/>
              <a:t>N</a:t>
            </a:r>
            <a:r>
              <a:rPr lang="en-US" dirty="0"/>
              <a:t>, the current counting will not be affected</a:t>
            </a:r>
            <a:endParaRPr lang="en-US" dirty="0"/>
          </a:p>
          <a:p>
            <a:endParaRPr lang="en-US" dirty="0"/>
          </a:p>
          <a:p>
            <a:r>
              <a:rPr lang="en-US" dirty="0"/>
              <a:t>Does not automatically repeat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accent2">
                    <a:lumMod val="75000"/>
                  </a:schemeClr>
                </a:solidFill>
              </a:rPr>
              <a:t>Mode 2</a:t>
            </a:r>
            <a:r>
              <a:rPr lang="en-US" dirty="0"/>
              <a:t>: </a:t>
            </a:r>
            <a:r>
              <a:rPr lang="en-US" b="1" dirty="0"/>
              <a:t>Rate Generator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endParaRPr lang="en-US" dirty="0"/>
          </a:p>
          <a:p>
            <a:pPr lvl="1"/>
            <a:r>
              <a:rPr lang="en-US" dirty="0">
                <a:latin typeface="Helvetica" pitchFamily="34" charset="0"/>
              </a:rPr>
              <a:t>The output will be initially </a:t>
            </a:r>
            <a:r>
              <a:rPr lang="en-US" b="1" dirty="0">
                <a:latin typeface="Helvetica" pitchFamily="34" charset="0"/>
              </a:rPr>
              <a:t>high</a:t>
            </a:r>
            <a:r>
              <a:rPr lang="en-US" dirty="0">
                <a:latin typeface="Helvetica" pitchFamily="34" charset="0"/>
              </a:rPr>
              <a:t>;</a:t>
            </a:r>
            <a:endParaRPr lang="en-US" dirty="0">
              <a:latin typeface="Helvetica" pitchFamily="34" charset="0"/>
            </a:endParaRPr>
          </a:p>
          <a:p>
            <a:pPr lvl="1"/>
            <a:r>
              <a:rPr lang="en-US" dirty="0">
                <a:latin typeface="Helvetica" pitchFamily="34" charset="0"/>
              </a:rPr>
              <a:t>The output will go </a:t>
            </a:r>
            <a:r>
              <a:rPr lang="en-US" b="1" dirty="0">
                <a:latin typeface="Helvetica" pitchFamily="34" charset="0"/>
              </a:rPr>
              <a:t>low</a:t>
            </a:r>
            <a:r>
              <a:rPr lang="en-US" dirty="0">
                <a:latin typeface="Helvetica" pitchFamily="34" charset="0"/>
              </a:rPr>
              <a:t> for one clock pulse before the terminal count;</a:t>
            </a:r>
            <a:endParaRPr lang="en-US" dirty="0">
              <a:latin typeface="Helvetica" pitchFamily="34" charset="0"/>
            </a:endParaRPr>
          </a:p>
          <a:p>
            <a:pPr lvl="1"/>
            <a:r>
              <a:rPr lang="en-US" dirty="0">
                <a:latin typeface="Helvetica" pitchFamily="34" charset="0"/>
              </a:rPr>
              <a:t>The output then goes </a:t>
            </a:r>
            <a:r>
              <a:rPr lang="en-US" b="1" dirty="0">
                <a:latin typeface="Helvetica" pitchFamily="34" charset="0"/>
              </a:rPr>
              <a:t>high</a:t>
            </a:r>
            <a:r>
              <a:rPr lang="en-US" dirty="0">
                <a:latin typeface="Helvetica" pitchFamily="34" charset="0"/>
              </a:rPr>
              <a:t>, the counter reloads the initial count and the process is repeated</a:t>
            </a:r>
            <a:endParaRPr lang="en-US" sz="6600" dirty="0">
              <a:latin typeface="Helvetica" pitchFamily="34" charset="0"/>
            </a:endParaRPr>
          </a:p>
          <a:p>
            <a:pPr lvl="1"/>
            <a:r>
              <a:rPr lang="en-US" b="1" dirty="0">
                <a:solidFill>
                  <a:srgbClr val="7030A0"/>
                </a:solidFill>
                <a:latin typeface="Helvetica" pitchFamily="34" charset="0"/>
              </a:rPr>
              <a:t>Output: periodical signal with a period of N-1 clock pulses high and 1 clock pulse low</a:t>
            </a:r>
            <a:endParaRPr lang="en-US" b="1" dirty="0">
              <a:solidFill>
                <a:srgbClr val="7030A0"/>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accent2">
                    <a:lumMod val="75000"/>
                  </a:schemeClr>
                </a:solidFill>
              </a:rPr>
              <a:t>Mode 2</a:t>
            </a:r>
            <a:r>
              <a:rPr lang="en-US" dirty="0"/>
              <a:t>: </a:t>
            </a:r>
            <a:r>
              <a:rPr lang="en-US" b="1" dirty="0"/>
              <a:t>Rate Generator (2)</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sz="2400" dirty="0"/>
              <a:t>Gate disable:</a:t>
            </a:r>
            <a:endParaRPr lang="en-US" sz="2400" dirty="0"/>
          </a:p>
          <a:p>
            <a:pPr lvl="1"/>
            <a:r>
              <a:rPr lang="en-US" sz="2000" dirty="0">
                <a:latin typeface="Helvetica" pitchFamily="34" charset="0"/>
              </a:rPr>
              <a:t>If Gate=1 it enables a counting otherwise it disables counting (Gate=0)</a:t>
            </a:r>
            <a:endParaRPr lang="en-US" sz="2000" dirty="0">
              <a:latin typeface="Helvetica" pitchFamily="34" charset="0"/>
            </a:endParaRPr>
          </a:p>
          <a:p>
            <a:pPr lvl="1"/>
            <a:r>
              <a:rPr lang="en-US" sz="2000" dirty="0">
                <a:latin typeface="Helvetica" pitchFamily="34" charset="0"/>
              </a:rPr>
              <a:t>If Gate goes low during an low output pulse, output is set immediately high</a:t>
            </a:r>
            <a:endParaRPr lang="en-US" sz="2000" dirty="0">
              <a:latin typeface="Helvetica" pitchFamily="34" charset="0"/>
            </a:endParaRPr>
          </a:p>
          <a:p>
            <a:r>
              <a:rPr lang="en-US" sz="2400" dirty="0"/>
              <a:t>New count:</a:t>
            </a:r>
            <a:endParaRPr lang="en-US" sz="2400" dirty="0"/>
          </a:p>
          <a:p>
            <a:pPr lvl="1"/>
            <a:r>
              <a:rPr lang="en-US" sz="2000" dirty="0">
                <a:latin typeface="Helvetica" pitchFamily="34" charset="0"/>
              </a:rPr>
              <a:t>The current counting sequence is not affected when the new count is written</a:t>
            </a:r>
            <a:endParaRPr lang="en-US" sz="2000" dirty="0">
              <a:latin typeface="Helvetica" pitchFamily="34" charset="0"/>
            </a:endParaRPr>
          </a:p>
          <a:p>
            <a:pPr lvl="1"/>
            <a:r>
              <a:rPr lang="en-US" sz="2000" dirty="0">
                <a:latin typeface="Helvetica" pitchFamily="34" charset="0"/>
              </a:rPr>
              <a:t>If a trigger (a rising edge of GATE) is received after writing a new count but before the end of the current period, the new count will be loaded with the new count on the next CLK pulse and counting will continue from the new count</a:t>
            </a:r>
            <a:endParaRPr lang="en-US" sz="2000" dirty="0">
              <a:latin typeface="Helvetica" pitchFamily="34" charset="0"/>
            </a:endParaRPr>
          </a:p>
          <a:p>
            <a:pPr lvl="1"/>
            <a:r>
              <a:rPr lang="en-US" sz="2000" dirty="0">
                <a:latin typeface="Helvetica" pitchFamily="34" charset="0"/>
              </a:rPr>
              <a:t>Otherwise, the new count will be loaded at the end of the current counting cycle</a:t>
            </a:r>
            <a:endParaRPr lang="en-US" sz="2000" dirty="0">
              <a:latin typeface="Helvetica" pitchFamily="34" charset="0"/>
            </a:endParaRPr>
          </a:p>
          <a:p>
            <a:pPr lvl="1"/>
            <a:r>
              <a:rPr lang="en-US" sz="2000" b="1" dirty="0"/>
              <a:t>Note : In mode 2, a count of 1 is illegal. </a:t>
            </a:r>
            <a:r>
              <a:rPr lang="en-US" sz="2000" b="1" i="1" dirty="0">
                <a:solidFill>
                  <a:srgbClr val="FF0000"/>
                </a:solidFill>
              </a:rPr>
              <a:t>Why?</a:t>
            </a:r>
            <a:endParaRPr lang="en-US" sz="2000" b="1" i="1" dirty="0">
              <a:solidFill>
                <a:srgbClr val="FF0000"/>
              </a:solidFill>
              <a:latin typeface="Helvetica" pitchFamily="34" charset="0"/>
            </a:endParaRPr>
          </a:p>
          <a:p>
            <a:endParaRPr lang="en-US"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lvl="0">
              <a:spcBef>
                <a:spcPts val="0"/>
              </a:spcBef>
              <a:spcAft>
                <a:spcPts val="1200"/>
              </a:spcAft>
              <a:defRPr/>
            </a:pPr>
            <a:r>
              <a:rPr lang="en-US" kern="1200" dirty="0">
                <a:solidFill>
                  <a:srgbClr val="FF0000"/>
                </a:solidFill>
                <a:latin typeface="Arial Black" panose="020B0A04020102020204" pitchFamily="34" charset="0"/>
              </a:rPr>
              <a:t>Reference Book:</a:t>
            </a:r>
            <a:endParaRPr lang="en-US" kern="1200" dirty="0">
              <a:solidFill>
                <a:srgbClr val="FF0000"/>
              </a:solidFill>
              <a:latin typeface="Arial Black" panose="020B0A04020102020204" pitchFamily="34" charset="0"/>
            </a:endParaRPr>
          </a:p>
        </p:txBody>
      </p:sp>
      <p:sp>
        <p:nvSpPr>
          <p:cNvPr id="7171" name="Rectangle 3"/>
          <p:cNvSpPr>
            <a:spLocks noGrp="1" noChangeArrowheads="1"/>
          </p:cNvSpPr>
          <p:nvPr>
            <p:ph type="body" idx="1"/>
          </p:nvPr>
        </p:nvSpPr>
        <p:spPr>
          <a:xfrm>
            <a:off x="323528" y="1885950"/>
            <a:ext cx="6732321" cy="4171950"/>
          </a:xfrm>
        </p:spPr>
        <p:txBody>
          <a:bodyPr/>
          <a:lstStyle/>
          <a:p>
            <a:pPr>
              <a:spcBef>
                <a:spcPct val="0"/>
              </a:spcBef>
            </a:pPr>
            <a:r>
              <a:rPr lang="en-GB" altLang="zh-CN" dirty="0">
                <a:solidFill>
                  <a:srgbClr val="000000"/>
                </a:solidFill>
                <a:latin typeface="Arial Black" panose="020B0A04020102020204" pitchFamily="34" charset="0"/>
              </a:rPr>
              <a:t>The 80x86 IBM PC and Compatible Computers</a:t>
            </a:r>
            <a:endParaRPr lang="en-GB" altLang="zh-CN" dirty="0">
              <a:solidFill>
                <a:srgbClr val="000000"/>
              </a:solidFill>
              <a:latin typeface="Arial Black" panose="020B0A04020102020204" pitchFamily="34" charset="0"/>
            </a:endParaRPr>
          </a:p>
          <a:p>
            <a:pPr lvl="1"/>
            <a:r>
              <a:rPr lang="en-GB" dirty="0"/>
              <a:t>Chapter </a:t>
            </a:r>
            <a:r>
              <a:rPr lang="en-US" altLang="zh-CN" dirty="0"/>
              <a:t>13</a:t>
            </a:r>
            <a:r>
              <a:rPr lang="zh-CN" altLang="en-US" dirty="0"/>
              <a:t> </a:t>
            </a:r>
            <a:r>
              <a:rPr lang="en-US" altLang="zh-CN" dirty="0"/>
              <a:t>8253/4 Timer and Music</a:t>
            </a:r>
            <a:endParaRPr lang="en-GB" dirty="0"/>
          </a:p>
          <a:p>
            <a:pPr marL="457200" lvl="1" indent="0">
              <a:buNone/>
            </a:pPr>
            <a:endParaRPr lang="en-GB" dirty="0"/>
          </a:p>
          <a:p>
            <a:r>
              <a:rPr lang="zh-CN" altLang="en-US" dirty="0"/>
              <a:t>微型计算机原理与接口技术（第四版）</a:t>
            </a:r>
            <a:endParaRPr lang="en-US" altLang="zh-CN" dirty="0"/>
          </a:p>
          <a:p>
            <a:pPr lvl="1"/>
            <a:r>
              <a:rPr lang="zh-CN" altLang="en-US" dirty="0"/>
              <a:t>第</a:t>
            </a:r>
            <a:r>
              <a:rPr lang="en-US" altLang="zh-CN" dirty="0"/>
              <a:t>8</a:t>
            </a:r>
            <a:r>
              <a:rPr lang="zh-CN" altLang="en-US" dirty="0"/>
              <a:t>章　可编程计数器／定时器</a:t>
            </a:r>
            <a:r>
              <a:rPr lang="en-US" altLang="zh-CN" dirty="0"/>
              <a:t>8253/8254</a:t>
            </a:r>
            <a:r>
              <a:rPr lang="zh-CN" altLang="en-US" dirty="0"/>
              <a:t>及其应用</a:t>
            </a:r>
            <a:endParaRPr lang="zh-CN" altLang="en-US" dirty="0"/>
          </a:p>
          <a:p>
            <a:pPr lvl="1"/>
            <a:endParaRPr lang="zh-CN" altLang="en-US"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55849" y="4221088"/>
            <a:ext cx="1677990" cy="2281312"/>
          </a:xfrm>
          <a:prstGeom prst="rect">
            <a:avLst/>
          </a:prstGeom>
          <a:effectLst>
            <a:outerShdw blurRad="63500" sx="102000" sy="102000" algn="ctr" rotWithShape="0">
              <a:prstClr val="black">
                <a:alpha val="40000"/>
              </a:prstClr>
            </a:outerShdw>
          </a:effectLst>
        </p:spPr>
      </p:pic>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4419" y="1842542"/>
            <a:ext cx="1600849" cy="2129383"/>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accent2">
                    <a:lumMod val="75000"/>
                  </a:schemeClr>
                </a:solidFill>
              </a:rPr>
              <a:t>Mode 2</a:t>
            </a:r>
            <a:r>
              <a:rPr lang="en-US" dirty="0"/>
              <a:t>: </a:t>
            </a:r>
            <a:r>
              <a:rPr lang="en-US" b="1" dirty="0"/>
              <a:t>Rate Generator (3)</a:t>
            </a:r>
            <a:endParaRPr lang="en-US" dirty="0">
              <a:solidFill>
                <a:srgbClr val="FF0000"/>
              </a:solidFill>
            </a:endParaRPr>
          </a:p>
        </p:txBody>
      </p:sp>
      <p:graphicFrame>
        <p:nvGraphicFramePr>
          <p:cNvPr id="99329" name="Object 3"/>
          <p:cNvGraphicFramePr>
            <a:graphicFrameLocks noChangeAspect="1"/>
          </p:cNvGraphicFramePr>
          <p:nvPr/>
        </p:nvGraphicFramePr>
        <p:xfrm>
          <a:off x="251520" y="1700808"/>
          <a:ext cx="3720455" cy="4966916"/>
        </p:xfrm>
        <a:graphic>
          <a:graphicData uri="http://schemas.openxmlformats.org/presentationml/2006/ole">
            <mc:AlternateContent xmlns:mc="http://schemas.openxmlformats.org/markup-compatibility/2006">
              <mc:Choice xmlns:v="urn:schemas-microsoft-com:vml" Requires="v">
                <p:oleObj spid="_x0000_s99343" name="Visio" r:id="rId1" imgW="3917315" imgH="5226685" progId="">
                  <p:embed/>
                </p:oleObj>
              </mc:Choice>
              <mc:Fallback>
                <p:oleObj name="Visio" r:id="rId1" imgW="3917315" imgH="5226685"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3720455" cy="4966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4572000" y="3429000"/>
            <a:ext cx="4104456" cy="1200329"/>
          </a:xfrm>
          <a:prstGeom prst="rect">
            <a:avLst/>
          </a:prstGeom>
        </p:spPr>
        <p:txBody>
          <a:bodyPr wrap="square">
            <a:spAutoFit/>
          </a:bodyPr>
          <a:lstStyle/>
          <a:p>
            <a:r>
              <a:rPr lang="en-US" dirty="0"/>
              <a:t>When loading a new count </a:t>
            </a:r>
            <a:r>
              <a:rPr lang="en-US" i="1" dirty="0"/>
              <a:t>N</a:t>
            </a:r>
            <a:r>
              <a:rPr lang="en-US" dirty="0"/>
              <a:t>, the current counting will not be affected</a:t>
            </a:r>
            <a:endParaRPr lang="en-US" dirty="0"/>
          </a:p>
          <a:p>
            <a:endParaRPr lang="en-US" dirty="0"/>
          </a:p>
          <a:p>
            <a:r>
              <a:rPr lang="en-US" dirty="0"/>
              <a:t>Automatically repeat on terminal count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70C0"/>
                </a:solidFill>
              </a:rPr>
              <a:t>Mode 3</a:t>
            </a:r>
            <a:r>
              <a:rPr lang="en-US" dirty="0"/>
              <a:t>: </a:t>
            </a:r>
            <a:r>
              <a:rPr lang="en-US" b="1" dirty="0"/>
              <a:t>Square Wave Rate Generator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sz="2400" dirty="0"/>
              <a:t>Normal Operation:</a:t>
            </a:r>
            <a:endParaRPr lang="en-US" sz="2400" dirty="0"/>
          </a:p>
          <a:p>
            <a:pPr lvl="1"/>
            <a:r>
              <a:rPr lang="en-US" sz="1800" dirty="0">
                <a:latin typeface="Helvetica" pitchFamily="34" charset="0"/>
              </a:rPr>
              <a:t>The output will be initially high;</a:t>
            </a:r>
            <a:endParaRPr lang="en-US" sz="1800" dirty="0">
              <a:latin typeface="Helvetica" pitchFamily="34" charset="0"/>
            </a:endParaRPr>
          </a:p>
          <a:p>
            <a:pPr lvl="1"/>
            <a:r>
              <a:rPr lang="en-US" sz="1800" dirty="0">
                <a:latin typeface="Helvetica" pitchFamily="34" charset="0"/>
              </a:rPr>
              <a:t>For even count, counter is decremented by 2 on the falling edge of each clock pulse; when reaches terminal count, the state of the output is changed and the counter is reloaded with the full count and the whole process is repeated</a:t>
            </a:r>
            <a:endParaRPr lang="en-US" sz="1800" dirty="0">
              <a:latin typeface="Helvetica" pitchFamily="34" charset="0"/>
            </a:endParaRPr>
          </a:p>
          <a:p>
            <a:pPr lvl="1"/>
            <a:r>
              <a:rPr lang="en-US" sz="1800" dirty="0">
                <a:latin typeface="Helvetica" pitchFamily="34" charset="0"/>
              </a:rPr>
              <a:t>For odd count, the first clock pulse decrements the count by 1. Subsequent clock pulses decrement the clock by 2. After timeout, the output goes low and the full count is reloaded. The first clock pulse (following the reload) decrements the count by 3 and subsequent clock pulse decrement the count by two. Then the whole process is repeated.</a:t>
            </a:r>
            <a:endParaRPr lang="en-US" sz="1800" dirty="0">
              <a:latin typeface="Helvetica" pitchFamily="34" charset="0"/>
            </a:endParaRPr>
          </a:p>
          <a:p>
            <a:pPr lvl="1"/>
            <a:r>
              <a:rPr lang="en-US" sz="2000" b="1" dirty="0">
                <a:solidFill>
                  <a:srgbClr val="7030A0"/>
                </a:solidFill>
                <a:latin typeface="Helvetica" pitchFamily="34" charset="0"/>
              </a:rPr>
              <a:t> Output: if the count is odd, the output will be high for (n+1)/2 clock cycles and low for (n-1)/2 clock cycles.</a:t>
            </a:r>
            <a:endParaRPr lang="en-US" sz="2000" b="1" dirty="0">
              <a:solidFill>
                <a:srgbClr val="7030A0"/>
              </a:solidFill>
              <a:latin typeface="Helvetica" pitchFamily="34" charset="0"/>
            </a:endParaRPr>
          </a:p>
        </p:txBody>
      </p:sp>
      <p:graphicFrame>
        <p:nvGraphicFramePr>
          <p:cNvPr id="76804" name="Object 4"/>
          <p:cNvGraphicFramePr>
            <a:graphicFrameLocks noChangeAspect="1"/>
          </p:cNvGraphicFramePr>
          <p:nvPr/>
        </p:nvGraphicFramePr>
        <p:xfrm>
          <a:off x="827584" y="5323401"/>
          <a:ext cx="3403550" cy="1534599"/>
        </p:xfrm>
        <a:graphic>
          <a:graphicData uri="http://schemas.openxmlformats.org/presentationml/2006/ole">
            <mc:AlternateContent xmlns:mc="http://schemas.openxmlformats.org/markup-compatibility/2006">
              <mc:Choice xmlns:v="urn:schemas-microsoft-com:vml" Requires="v">
                <p:oleObj spid="_x0000_s76833" name="Visio" r:id="rId1" imgW="4445000" imgH="2006600" progId="">
                  <p:embed/>
                </p:oleObj>
              </mc:Choice>
              <mc:Fallback>
                <p:oleObj name="Visio" r:id="rId1" imgW="4445000" imgH="2006600" progId="">
                  <p:embed/>
                  <p:pic>
                    <p:nvPicPr>
                      <p:cNvPr id="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323401"/>
                        <a:ext cx="3403550" cy="1534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6" name="Object 4"/>
          <p:cNvGraphicFramePr>
            <a:graphicFrameLocks noChangeAspect="1"/>
          </p:cNvGraphicFramePr>
          <p:nvPr/>
        </p:nvGraphicFramePr>
        <p:xfrm>
          <a:off x="4932040" y="5288185"/>
          <a:ext cx="3336156" cy="1569815"/>
        </p:xfrm>
        <a:graphic>
          <a:graphicData uri="http://schemas.openxmlformats.org/presentationml/2006/ole">
            <mc:AlternateContent xmlns:mc="http://schemas.openxmlformats.org/markup-compatibility/2006">
              <mc:Choice xmlns:v="urn:schemas-microsoft-com:vml" Requires="v">
                <p:oleObj spid="_x0000_s76834" name="Visio" r:id="rId3" imgW="4445000" imgH="2019300" progId="">
                  <p:embed/>
                </p:oleObj>
              </mc:Choice>
              <mc:Fallback>
                <p:oleObj name="Visio" r:id="rId3" imgW="4445000" imgH="201930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5288185"/>
                        <a:ext cx="3336156" cy="1569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70C0"/>
                </a:solidFill>
              </a:rPr>
              <a:t>Mode 3</a:t>
            </a:r>
            <a:r>
              <a:rPr lang="en-US" dirty="0"/>
              <a:t>: </a:t>
            </a:r>
            <a:r>
              <a:rPr lang="en-US" b="1" dirty="0"/>
              <a:t>Square Wave Rate Generator (2)</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sz="2400" dirty="0"/>
              <a:t>Gate disable:</a:t>
            </a:r>
            <a:endParaRPr lang="en-US" sz="2400" dirty="0"/>
          </a:p>
          <a:p>
            <a:pPr lvl="1"/>
            <a:r>
              <a:rPr lang="en-US" sz="2000" dirty="0">
                <a:latin typeface="Helvetica" pitchFamily="34" charset="0"/>
              </a:rPr>
              <a:t>If Gate is 1 counting is enabled otherwise it is disabled. </a:t>
            </a:r>
            <a:endParaRPr lang="en-US" sz="2000" dirty="0">
              <a:latin typeface="Helvetica" pitchFamily="34" charset="0"/>
            </a:endParaRPr>
          </a:p>
          <a:p>
            <a:pPr lvl="1"/>
            <a:r>
              <a:rPr lang="en-US" sz="2000" dirty="0">
                <a:latin typeface="Helvetica" pitchFamily="34" charset="0"/>
              </a:rPr>
              <a:t>If Gate goes low while output is low, output is set high immediately. After this, When Gate goes high, the counter is loaded with the initial count on the next clock pulse and the sequence is repeated.</a:t>
            </a:r>
            <a:endParaRPr lang="en-US" sz="6000" dirty="0">
              <a:latin typeface="Helvetica" pitchFamily="34" charset="0"/>
            </a:endParaRPr>
          </a:p>
        </p:txBody>
      </p:sp>
      <p:graphicFrame>
        <p:nvGraphicFramePr>
          <p:cNvPr id="77828" name="Object 4"/>
          <p:cNvGraphicFramePr>
            <a:graphicFrameLocks noChangeAspect="1"/>
          </p:cNvGraphicFramePr>
          <p:nvPr/>
        </p:nvGraphicFramePr>
        <p:xfrm>
          <a:off x="1907704" y="3717032"/>
          <a:ext cx="5179107" cy="2448272"/>
        </p:xfrm>
        <a:graphic>
          <a:graphicData uri="http://schemas.openxmlformats.org/presentationml/2006/ole">
            <mc:AlternateContent xmlns:mc="http://schemas.openxmlformats.org/markup-compatibility/2006">
              <mc:Choice xmlns:v="urn:schemas-microsoft-com:vml" Requires="v">
                <p:oleObj spid="_x0000_s77842" name="Visio" r:id="rId1" imgW="4445000" imgH="2108200" progId="">
                  <p:embed/>
                </p:oleObj>
              </mc:Choice>
              <mc:Fallback>
                <p:oleObj name="Visio" r:id="rId1" imgW="4445000" imgH="2108200" progId="">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17032"/>
                        <a:ext cx="5179107" cy="2448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70C0"/>
                </a:solidFill>
              </a:rPr>
              <a:t>Mode 3</a:t>
            </a:r>
            <a:r>
              <a:rPr lang="en-US" dirty="0"/>
              <a:t>: </a:t>
            </a:r>
            <a:r>
              <a:rPr lang="en-US" b="1" dirty="0"/>
              <a:t>Square Wave Rate Generator (3)</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sz="2400" dirty="0"/>
              <a:t>New count:</a:t>
            </a:r>
            <a:endParaRPr lang="en-US" sz="2400" dirty="0"/>
          </a:p>
          <a:p>
            <a:pPr lvl="1"/>
            <a:r>
              <a:rPr lang="en-US" sz="2000" dirty="0">
                <a:latin typeface="Helvetica" pitchFamily="34" charset="0"/>
              </a:rPr>
              <a:t>The current counting sequence does not affect when the new count is written. </a:t>
            </a:r>
            <a:endParaRPr lang="en-US" sz="2000" dirty="0">
              <a:latin typeface="Helvetica" pitchFamily="34" charset="0"/>
            </a:endParaRPr>
          </a:p>
          <a:p>
            <a:pPr lvl="1"/>
            <a:r>
              <a:rPr lang="en-US" sz="2000" dirty="0">
                <a:latin typeface="Helvetica" pitchFamily="34" charset="0"/>
              </a:rPr>
              <a:t>If a trigger is received after writing a new count but before the end of the current half-cycle of the square wave, the counter will be loaded with the new count on the next CLK pulse and counting will continue from the new count. </a:t>
            </a:r>
            <a:endParaRPr lang="en-US" sz="2000" dirty="0">
              <a:latin typeface="Helvetica" pitchFamily="34" charset="0"/>
            </a:endParaRPr>
          </a:p>
          <a:p>
            <a:pPr lvl="1"/>
            <a:r>
              <a:rPr lang="en-US" sz="2000" dirty="0">
                <a:latin typeface="Helvetica" pitchFamily="34" charset="0"/>
              </a:rPr>
              <a:t>Otherwise, the new count will be loaded at end of the current half-cycle.</a:t>
            </a:r>
            <a:endParaRPr lang="en-US" sz="6000" dirty="0">
              <a:latin typeface="Helvetica" pitchFamily="34" charset="0"/>
            </a:endParaRPr>
          </a:p>
        </p:txBody>
      </p:sp>
      <p:sp>
        <p:nvSpPr>
          <p:cNvPr id="4" name="矩形 3"/>
          <p:cNvSpPr/>
          <p:nvPr/>
        </p:nvSpPr>
        <p:spPr>
          <a:xfrm>
            <a:off x="755576" y="5085184"/>
            <a:ext cx="4104456" cy="1200329"/>
          </a:xfrm>
          <a:prstGeom prst="rect">
            <a:avLst/>
          </a:prstGeom>
        </p:spPr>
        <p:txBody>
          <a:bodyPr wrap="square">
            <a:spAutoFit/>
          </a:bodyPr>
          <a:lstStyle/>
          <a:p>
            <a:r>
              <a:rPr lang="en-US" dirty="0"/>
              <a:t>When loading a new count </a:t>
            </a:r>
            <a:r>
              <a:rPr lang="en-US" i="1" dirty="0"/>
              <a:t>N</a:t>
            </a:r>
            <a:r>
              <a:rPr lang="en-US" dirty="0"/>
              <a:t>, the current half will not be affected</a:t>
            </a:r>
            <a:endParaRPr lang="en-US" dirty="0"/>
          </a:p>
          <a:p>
            <a:endParaRPr lang="en-US" dirty="0"/>
          </a:p>
          <a:p>
            <a:r>
              <a:rPr lang="en-US" dirty="0"/>
              <a:t>Automatically repeat on terminal count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Mode 4</a:t>
            </a:r>
            <a:r>
              <a:rPr lang="en-US" dirty="0"/>
              <a:t>: </a:t>
            </a:r>
            <a:r>
              <a:rPr lang="en-US" b="1" dirty="0"/>
              <a:t>Software Triggered Strobe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endParaRPr lang="en-US" dirty="0"/>
          </a:p>
          <a:p>
            <a:pPr lvl="1"/>
            <a:r>
              <a:rPr lang="en-US" sz="2000" dirty="0">
                <a:latin typeface="Helvetica" pitchFamily="34" charset="0"/>
              </a:rPr>
              <a:t>The output will be initially </a:t>
            </a:r>
            <a:r>
              <a:rPr lang="en-US" sz="2000" b="1" dirty="0">
                <a:latin typeface="Helvetica" pitchFamily="34" charset="0"/>
              </a:rPr>
              <a:t>high</a:t>
            </a:r>
            <a:r>
              <a:rPr lang="en-US" sz="2000" dirty="0">
                <a:latin typeface="Helvetica" pitchFamily="34" charset="0"/>
              </a:rPr>
              <a:t>;</a:t>
            </a:r>
            <a:endParaRPr lang="en-US" sz="2000" dirty="0">
              <a:latin typeface="Helvetica" pitchFamily="34" charset="0"/>
            </a:endParaRPr>
          </a:p>
          <a:p>
            <a:pPr lvl="1"/>
            <a:r>
              <a:rPr lang="en-US" sz="2000" dirty="0">
                <a:latin typeface="Helvetica" pitchFamily="34" charset="0"/>
              </a:rPr>
              <a:t>The output will go </a:t>
            </a:r>
            <a:r>
              <a:rPr lang="en-US" sz="2000" b="1" dirty="0">
                <a:latin typeface="Helvetica" pitchFamily="34" charset="0"/>
              </a:rPr>
              <a:t>low</a:t>
            </a:r>
            <a:r>
              <a:rPr lang="en-US" sz="2000" dirty="0">
                <a:latin typeface="Helvetica" pitchFamily="34" charset="0"/>
              </a:rPr>
              <a:t> for one CLK pulse after the terminal count</a:t>
            </a:r>
            <a:endParaRPr lang="en-US" sz="2000" dirty="0">
              <a:latin typeface="Helvetica" pitchFamily="34" charset="0"/>
            </a:endParaRPr>
          </a:p>
          <a:p>
            <a:r>
              <a:rPr lang="en-US" sz="2400" dirty="0">
                <a:latin typeface="Helvetica" pitchFamily="34" charset="0"/>
              </a:rPr>
              <a:t>Gate disable:</a:t>
            </a:r>
            <a:endParaRPr lang="en-US" sz="2400" dirty="0">
              <a:latin typeface="Helvetica" pitchFamily="34" charset="0"/>
            </a:endParaRPr>
          </a:p>
          <a:p>
            <a:pPr lvl="1"/>
            <a:r>
              <a:rPr lang="en-US" sz="2000" dirty="0">
                <a:latin typeface="Helvetica" pitchFamily="34" charset="0"/>
              </a:rPr>
              <a:t>If Gate is one, the counting is enabled; otherwise, it is disabled</a:t>
            </a:r>
            <a:endParaRPr lang="en-US" sz="2000" dirty="0">
              <a:latin typeface="Helvetica" pitchFamily="34" charset="0"/>
            </a:endParaRPr>
          </a:p>
          <a:p>
            <a:r>
              <a:rPr lang="en-US" sz="2400" dirty="0">
                <a:latin typeface="Helvetica" pitchFamily="34" charset="0"/>
              </a:rPr>
              <a:t>New count:</a:t>
            </a:r>
            <a:endParaRPr lang="en-US" sz="2400" dirty="0">
              <a:latin typeface="Helvetica" pitchFamily="34" charset="0"/>
            </a:endParaRPr>
          </a:p>
          <a:p>
            <a:pPr lvl="1"/>
            <a:r>
              <a:rPr lang="en-US" sz="2000" dirty="0">
                <a:latin typeface="Helvetica" pitchFamily="34" charset="0"/>
              </a:rPr>
              <a:t>If a new count is written during counting, it will be loaded on the next CLK pulse and counting will continue from the new count. If the count is two byte then:</a:t>
            </a:r>
            <a:endParaRPr lang="en-US" sz="2000" dirty="0">
              <a:latin typeface="Helvetica" pitchFamily="34" charset="0"/>
            </a:endParaRPr>
          </a:p>
          <a:p>
            <a:pPr lvl="2"/>
            <a:r>
              <a:rPr lang="en-US" sz="1600" dirty="0"/>
              <a:t>Writing the first byte has no effect on counting</a:t>
            </a:r>
            <a:endParaRPr lang="en-US" sz="1600" dirty="0"/>
          </a:p>
          <a:p>
            <a:pPr lvl="2"/>
            <a:r>
              <a:rPr lang="en-US" sz="1600" dirty="0"/>
              <a:t>Writing the second byte allows the new count to be loaded on the next CLK pulse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Mode 4</a:t>
            </a:r>
            <a:r>
              <a:rPr lang="en-US" dirty="0"/>
              <a:t>: </a:t>
            </a:r>
            <a:r>
              <a:rPr lang="en-US" b="1" dirty="0"/>
              <a:t>Software Triggered Strobe (2)</a:t>
            </a:r>
            <a:endParaRPr lang="en-US" dirty="0">
              <a:solidFill>
                <a:srgbClr val="FF0000"/>
              </a:solidFill>
            </a:endParaRPr>
          </a:p>
        </p:txBody>
      </p:sp>
      <p:graphicFrame>
        <p:nvGraphicFramePr>
          <p:cNvPr id="79875" name="Object 3"/>
          <p:cNvGraphicFramePr>
            <a:graphicFrameLocks noChangeAspect="1"/>
          </p:cNvGraphicFramePr>
          <p:nvPr/>
        </p:nvGraphicFramePr>
        <p:xfrm>
          <a:off x="611560" y="1772816"/>
          <a:ext cx="3713450" cy="4896842"/>
        </p:xfrm>
        <a:graphic>
          <a:graphicData uri="http://schemas.openxmlformats.org/presentationml/2006/ole">
            <mc:AlternateContent xmlns:mc="http://schemas.openxmlformats.org/markup-compatibility/2006">
              <mc:Choice xmlns:v="urn:schemas-microsoft-com:vml" Requires="v">
                <p:oleObj spid="_x0000_s79889" name="Visio" r:id="rId1" imgW="3716655" imgH="4903470" progId="Visio.Drawing.11">
                  <p:embed/>
                </p:oleObj>
              </mc:Choice>
              <mc:Fallback>
                <p:oleObj name="Visio" r:id="rId1" imgW="3716655" imgH="4903470" progId="Visio.Drawing.11">
                  <p:embed/>
                  <p:pic>
                    <p:nvPicPr>
                      <p:cNvPr id="0" name="Picture 4"/>
                      <p:cNvPicPr>
                        <a:picLocks noChangeAspect="1" noChangeArrowheads="1"/>
                      </p:cNvPicPr>
                      <p:nvPr/>
                    </p:nvPicPr>
                    <p:blipFill>
                      <a:blip r:embed="rId2"/>
                      <a:srcRect/>
                      <a:stretch>
                        <a:fillRect/>
                      </a:stretch>
                    </p:blipFill>
                    <p:spPr bwMode="auto">
                      <a:xfrm>
                        <a:off x="611560" y="1772816"/>
                        <a:ext cx="3713450" cy="4896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572000" y="2924944"/>
            <a:ext cx="4572000" cy="1200329"/>
          </a:xfrm>
          <a:prstGeom prst="rect">
            <a:avLst/>
          </a:prstGeom>
        </p:spPr>
        <p:txBody>
          <a:bodyPr>
            <a:spAutoFit/>
          </a:bodyPr>
          <a:lstStyle/>
          <a:p>
            <a:r>
              <a:rPr lang="en-US" dirty="0"/>
              <a:t>When loading a new count </a:t>
            </a:r>
            <a:r>
              <a:rPr lang="en-US" i="1" dirty="0"/>
              <a:t>N</a:t>
            </a:r>
            <a:r>
              <a:rPr lang="en-US" dirty="0"/>
              <a:t>, the actual number of CLK pulses in OUT is </a:t>
            </a:r>
            <a:r>
              <a:rPr lang="en-US" i="1" dirty="0"/>
              <a:t>N</a:t>
            </a:r>
            <a:r>
              <a:rPr lang="en-US" dirty="0"/>
              <a:t>+1</a:t>
            </a:r>
            <a:endParaRPr lang="en-US" dirty="0"/>
          </a:p>
          <a:p>
            <a:endParaRPr lang="en-US" dirty="0"/>
          </a:p>
          <a:p>
            <a:r>
              <a:rPr lang="en-US" dirty="0" smtClean="0"/>
              <a:t>Does not automatically </a:t>
            </a:r>
            <a:r>
              <a:rPr lang="en-US" dirty="0"/>
              <a:t>repeat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C000"/>
                </a:solidFill>
              </a:rPr>
              <a:t>Mode 5</a:t>
            </a:r>
            <a:r>
              <a:rPr lang="en-US" dirty="0"/>
              <a:t>: </a:t>
            </a:r>
            <a:r>
              <a:rPr lang="en-US" b="1" dirty="0"/>
              <a:t>Hardware Triggered Strobe (Retriggerable)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endParaRPr lang="en-US" dirty="0"/>
          </a:p>
          <a:p>
            <a:pPr lvl="1"/>
            <a:r>
              <a:rPr lang="en-US" sz="2000" dirty="0">
                <a:latin typeface="Helvetica" pitchFamily="34" charset="0"/>
              </a:rPr>
              <a:t>The output will be initially </a:t>
            </a:r>
            <a:r>
              <a:rPr lang="en-US" sz="2000" b="1" dirty="0">
                <a:latin typeface="Helvetica" pitchFamily="34" charset="0"/>
              </a:rPr>
              <a:t>high</a:t>
            </a:r>
            <a:r>
              <a:rPr lang="en-US" sz="2000" dirty="0">
                <a:latin typeface="Helvetica" pitchFamily="34" charset="0"/>
              </a:rPr>
              <a:t>;</a:t>
            </a:r>
            <a:endParaRPr lang="en-US" sz="2000" dirty="0">
              <a:latin typeface="Helvetica" pitchFamily="34" charset="0"/>
            </a:endParaRPr>
          </a:p>
          <a:p>
            <a:pPr lvl="1"/>
            <a:r>
              <a:rPr lang="en-US" sz="2000" dirty="0">
                <a:latin typeface="Helvetica" pitchFamily="34" charset="0"/>
              </a:rPr>
              <a:t>The counting is triggered by the rising edge of the Gate</a:t>
            </a:r>
            <a:endParaRPr lang="en-US" sz="2000" dirty="0">
              <a:latin typeface="Helvetica" pitchFamily="34" charset="0"/>
            </a:endParaRPr>
          </a:p>
          <a:p>
            <a:pPr lvl="1"/>
            <a:r>
              <a:rPr lang="en-US" sz="2000" dirty="0">
                <a:latin typeface="Helvetica" pitchFamily="34" charset="0"/>
              </a:rPr>
              <a:t>The output will go </a:t>
            </a:r>
            <a:r>
              <a:rPr lang="en-US" sz="2000" b="1" dirty="0">
                <a:latin typeface="Helvetica" pitchFamily="34" charset="0"/>
              </a:rPr>
              <a:t>low</a:t>
            </a:r>
            <a:r>
              <a:rPr lang="en-US" sz="2000" dirty="0">
                <a:latin typeface="Helvetica" pitchFamily="34" charset="0"/>
              </a:rPr>
              <a:t> for one CLK pulse after the terminal count</a:t>
            </a:r>
            <a:endParaRPr lang="en-US" sz="2000" dirty="0">
              <a:latin typeface="Helvetica" pitchFamily="34" charset="0"/>
            </a:endParaRPr>
          </a:p>
          <a:p>
            <a:r>
              <a:rPr lang="en-US" dirty="0"/>
              <a:t>Retriggering:</a:t>
            </a:r>
            <a:endParaRPr lang="en-US" dirty="0"/>
          </a:p>
          <a:p>
            <a:pPr lvl="1"/>
            <a:r>
              <a:rPr lang="en-US" sz="2000" dirty="0">
                <a:latin typeface="Helvetica" pitchFamily="34" charset="0"/>
              </a:rPr>
              <a:t>If the triggering occurs during the counting, the initial count is loaded on the next CLK pulse and the counting will be continued until the terminal count is reached</a:t>
            </a:r>
            <a:endParaRPr lang="en-US" sz="2000" dirty="0">
              <a:latin typeface="Helvetica" pitchFamily="34" charset="0"/>
            </a:endParaRPr>
          </a:p>
          <a:p>
            <a:r>
              <a:rPr lang="en-US" sz="2400" dirty="0">
                <a:latin typeface="Helvetica" pitchFamily="34" charset="0"/>
              </a:rPr>
              <a:t>New count:</a:t>
            </a:r>
            <a:endParaRPr lang="en-US" sz="2400" dirty="0">
              <a:latin typeface="Helvetica" pitchFamily="34" charset="0"/>
            </a:endParaRPr>
          </a:p>
          <a:p>
            <a:pPr lvl="1"/>
            <a:r>
              <a:rPr lang="en-US" sz="2000" dirty="0">
                <a:latin typeface="Helvetica" pitchFamily="34" charset="0"/>
              </a:rPr>
              <a:t>the current counting sequence will not be affected. If the trigger occurs after the new count but before the terminal count, the counter will be loaded with the new count on the next CLK pulse and counting will continue from there</a:t>
            </a:r>
            <a:endParaRPr lang="en-US" sz="2000"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C000"/>
                </a:solidFill>
              </a:rPr>
              <a:t>Mode 5</a:t>
            </a:r>
            <a:r>
              <a:rPr lang="en-US" dirty="0"/>
              <a:t>: </a:t>
            </a:r>
            <a:r>
              <a:rPr lang="en-US" b="1" dirty="0"/>
              <a:t>Hardware Triggered Strobe (Retriggerable) (2)</a:t>
            </a:r>
            <a:endParaRPr lang="en-US" dirty="0">
              <a:solidFill>
                <a:srgbClr val="FF0000"/>
              </a:solidFill>
            </a:endParaRPr>
          </a:p>
        </p:txBody>
      </p:sp>
      <p:graphicFrame>
        <p:nvGraphicFramePr>
          <p:cNvPr id="80899" name="Object 3"/>
          <p:cNvGraphicFramePr>
            <a:graphicFrameLocks noChangeAspect="1"/>
          </p:cNvGraphicFramePr>
          <p:nvPr/>
        </p:nvGraphicFramePr>
        <p:xfrm>
          <a:off x="539552" y="1816790"/>
          <a:ext cx="3797795" cy="5041210"/>
        </p:xfrm>
        <a:graphic>
          <a:graphicData uri="http://schemas.openxmlformats.org/presentationml/2006/ole">
            <mc:AlternateContent xmlns:mc="http://schemas.openxmlformats.org/markup-compatibility/2006">
              <mc:Choice xmlns:v="urn:schemas-microsoft-com:vml" Requires="v">
                <p:oleObj spid="_x0000_s80913" name="Visio" r:id="rId1" imgW="3716655" imgH="4940935" progId="Visio.Drawing.11">
                  <p:embed/>
                </p:oleObj>
              </mc:Choice>
              <mc:Fallback>
                <p:oleObj name="Visio" r:id="rId1" imgW="3716655" imgH="4940935" progId="Visio.Drawing.11">
                  <p:embed/>
                  <p:pic>
                    <p:nvPicPr>
                      <p:cNvPr id="0" name="Picture 4"/>
                      <p:cNvPicPr>
                        <a:picLocks noChangeAspect="1" noChangeArrowheads="1"/>
                      </p:cNvPicPr>
                      <p:nvPr/>
                    </p:nvPicPr>
                    <p:blipFill>
                      <a:blip r:embed="rId2"/>
                      <a:srcRect/>
                      <a:stretch>
                        <a:fillRect/>
                      </a:stretch>
                    </p:blipFill>
                    <p:spPr bwMode="auto">
                      <a:xfrm>
                        <a:off x="539552" y="1816790"/>
                        <a:ext cx="3797795" cy="5041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788024" y="2780928"/>
            <a:ext cx="4104456" cy="1200329"/>
          </a:xfrm>
          <a:prstGeom prst="rect">
            <a:avLst/>
          </a:prstGeom>
        </p:spPr>
        <p:txBody>
          <a:bodyPr wrap="square">
            <a:spAutoFit/>
          </a:bodyPr>
          <a:lstStyle/>
          <a:p>
            <a:r>
              <a:rPr lang="en-US" dirty="0"/>
              <a:t>When loading a new count </a:t>
            </a:r>
            <a:r>
              <a:rPr lang="en-US" i="1" dirty="0"/>
              <a:t>N</a:t>
            </a:r>
            <a:r>
              <a:rPr lang="en-US" dirty="0"/>
              <a:t>, the current counting will not be affected</a:t>
            </a:r>
            <a:endParaRPr lang="en-US" dirty="0"/>
          </a:p>
          <a:p>
            <a:endParaRPr lang="en-US" dirty="0"/>
          </a:p>
          <a:p>
            <a:r>
              <a:rPr lang="en-US" dirty="0" smtClean="0"/>
              <a:t>Does not automatically repeat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Programming Example</a:t>
            </a:r>
            <a:endParaRPr lang="en-US" dirty="0"/>
          </a:p>
        </p:txBody>
      </p:sp>
      <p:pic>
        <p:nvPicPr>
          <p:cNvPr id="81922" name="Picture 2"/>
          <p:cNvPicPr>
            <a:picLocks noChangeAspect="1" noChangeArrowheads="1"/>
          </p:cNvPicPr>
          <p:nvPr/>
        </p:nvPicPr>
        <p:blipFill>
          <a:blip r:embed="rId1" cstate="print"/>
          <a:srcRect/>
          <a:stretch>
            <a:fillRect/>
          </a:stretch>
        </p:blipFill>
        <p:spPr bwMode="auto">
          <a:xfrm>
            <a:off x="35496" y="1772816"/>
            <a:ext cx="8845075" cy="864096"/>
          </a:xfrm>
          <a:prstGeom prst="rect">
            <a:avLst/>
          </a:prstGeom>
          <a:noFill/>
          <a:ln w="9525">
            <a:noFill/>
            <a:miter lim="800000"/>
            <a:headEnd/>
            <a:tailEnd/>
          </a:ln>
        </p:spPr>
      </p:pic>
      <p:pic>
        <p:nvPicPr>
          <p:cNvPr id="81923" name="Picture 3"/>
          <p:cNvPicPr>
            <a:picLocks noChangeAspect="1" noChangeArrowheads="1"/>
          </p:cNvPicPr>
          <p:nvPr/>
        </p:nvPicPr>
        <p:blipFill>
          <a:blip r:embed="rId2" cstate="print"/>
          <a:srcRect/>
          <a:stretch>
            <a:fillRect/>
          </a:stretch>
        </p:blipFill>
        <p:spPr bwMode="auto">
          <a:xfrm>
            <a:off x="120383" y="2708920"/>
            <a:ext cx="6696744" cy="1553400"/>
          </a:xfrm>
          <a:prstGeom prst="rect">
            <a:avLst/>
          </a:prstGeom>
          <a:noFill/>
          <a:ln w="9525">
            <a:noFill/>
            <a:miter lim="800000"/>
            <a:headEnd/>
            <a:tailEnd/>
          </a:ln>
        </p:spPr>
      </p:pic>
      <p:pic>
        <p:nvPicPr>
          <p:cNvPr id="81924" name="Picture 4"/>
          <p:cNvPicPr>
            <a:picLocks noGrp="1" noChangeAspect="1" noChangeArrowheads="1"/>
          </p:cNvPicPr>
          <p:nvPr>
            <p:ph idx="1"/>
          </p:nvPr>
        </p:nvPicPr>
        <p:blipFill>
          <a:blip r:embed="rId3" cstate="print"/>
          <a:srcRect/>
          <a:stretch>
            <a:fillRect/>
          </a:stretch>
        </p:blipFill>
        <p:spPr bwMode="auto">
          <a:xfrm>
            <a:off x="107504" y="4243447"/>
            <a:ext cx="7890768" cy="2585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tx1"/>
                </a:solidFill>
              </a:rPr>
              <a:t>Example</a:t>
            </a:r>
            <a:r>
              <a:rPr lang="en-US" dirty="0">
                <a:solidFill>
                  <a:srgbClr val="FF0000"/>
                </a:solidFill>
              </a:rPr>
              <a:t> </a:t>
            </a:r>
            <a:r>
              <a:rPr lang="en-US" dirty="0">
                <a:solidFill>
                  <a:schemeClr val="tx1"/>
                </a:solidFill>
              </a:rPr>
              <a:t>&amp;</a:t>
            </a:r>
            <a:r>
              <a:rPr lang="en-US" dirty="0">
                <a:solidFill>
                  <a:srgbClr val="FF0000"/>
                </a:solidFill>
              </a:rPr>
              <a:t> Quiz</a:t>
            </a:r>
            <a:endParaRPr lang="en-US" dirty="0">
              <a:solidFill>
                <a:srgbClr val="FF0000"/>
              </a:solidFill>
            </a:endParaRPr>
          </a:p>
        </p:txBody>
      </p:sp>
      <p:sp>
        <p:nvSpPr>
          <p:cNvPr id="3" name="内容占位符 2"/>
          <p:cNvSpPr>
            <a:spLocks noGrp="1"/>
          </p:cNvSpPr>
          <p:nvPr>
            <p:ph idx="1"/>
          </p:nvPr>
        </p:nvSpPr>
        <p:spPr>
          <a:xfrm>
            <a:off x="0" y="1772816"/>
            <a:ext cx="3707904" cy="4680520"/>
          </a:xfrm>
        </p:spPr>
        <p:txBody>
          <a:bodyPr/>
          <a:lstStyle/>
          <a:p>
            <a:r>
              <a:rPr lang="en-US" sz="2000" dirty="0">
                <a:latin typeface="Arial" panose="020B0604020202020204" pitchFamily="34" charset="0"/>
                <a:cs typeface="Arial" panose="020B0604020202020204" pitchFamily="34" charset="0"/>
              </a:rPr>
              <a:t>The frequency of CLK is 2MHz, write initiation program to let counter 0 generate an interruption request after 100</a:t>
            </a:r>
            <a:r>
              <a:rPr lang="el-GR" sz="2000" dirty="0">
                <a:latin typeface="Arial" panose="020B0604020202020204" pitchFamily="34" charset="0"/>
                <a:cs typeface="Arial" panose="020B0604020202020204" pitchFamily="34" charset="0"/>
              </a:rPr>
              <a:t>μ</a:t>
            </a:r>
            <a:r>
              <a:rPr lang="en-US" sz="2000" dirty="0">
                <a:latin typeface="Arial" panose="020B0604020202020204" pitchFamily="34" charset="0"/>
                <a:cs typeface="Arial" panose="020B0604020202020204" pitchFamily="34" charset="0"/>
              </a:rPr>
              <a:t>s, let counter 1 generate 50% duty cycle square wave with a period of 10</a:t>
            </a:r>
            <a:r>
              <a:rPr lang="el-GR" sz="2000" dirty="0">
                <a:latin typeface="Arial" panose="020B0604020202020204" pitchFamily="34" charset="0"/>
                <a:cs typeface="Arial" panose="020B0604020202020204" pitchFamily="34" charset="0"/>
              </a:rPr>
              <a:t>μ</a:t>
            </a:r>
            <a:r>
              <a:rPr lang="en-US" sz="2000" dirty="0">
                <a:latin typeface="Arial" panose="020B0604020202020204" pitchFamily="34" charset="0"/>
                <a:cs typeface="Arial" panose="020B0604020202020204" pitchFamily="34" charset="0"/>
              </a:rPr>
              <a:t>s, </a:t>
            </a:r>
            <a:r>
              <a:rPr lang="en-US" sz="2000" dirty="0">
                <a:solidFill>
                  <a:srgbClr val="00B0F0"/>
                </a:solidFill>
                <a:latin typeface="Arial" panose="020B0604020202020204" pitchFamily="34" charset="0"/>
                <a:cs typeface="Arial" panose="020B0604020202020204" pitchFamily="34" charset="0"/>
              </a:rPr>
              <a:t>and let counter 2 generate a negative pulse every 1ms.</a:t>
            </a:r>
            <a:endParaRPr lang="en-US" sz="2000" dirty="0">
              <a:solidFill>
                <a:srgbClr val="00B0F0"/>
              </a:solidFill>
              <a:latin typeface="Arial" panose="020B0604020202020204" pitchFamily="34" charset="0"/>
              <a:cs typeface="Arial" panose="020B0604020202020204" pitchFamily="34" charset="0"/>
            </a:endParaRPr>
          </a:p>
        </p:txBody>
      </p:sp>
      <p:graphicFrame>
        <p:nvGraphicFramePr>
          <p:cNvPr id="107522" name="Object 4"/>
          <p:cNvGraphicFramePr>
            <a:graphicFrameLocks noChangeAspect="1"/>
          </p:cNvGraphicFramePr>
          <p:nvPr/>
        </p:nvGraphicFramePr>
        <p:xfrm>
          <a:off x="3707904" y="2055393"/>
          <a:ext cx="5147171" cy="4397160"/>
        </p:xfrm>
        <a:graphic>
          <a:graphicData uri="http://schemas.openxmlformats.org/presentationml/2006/ole">
            <mc:AlternateContent xmlns:mc="http://schemas.openxmlformats.org/markup-compatibility/2006">
              <mc:Choice xmlns:v="urn:schemas-microsoft-com:vml" Requires="v">
                <p:oleObj spid="_x0000_s107536" name="Visio" r:id="rId1" imgW="3759200" imgH="3213100" progId="">
                  <p:embed/>
                </p:oleObj>
              </mc:Choice>
              <mc:Fallback>
                <p:oleObj name="Visio" r:id="rId1" imgW="3759200" imgH="321310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055393"/>
                        <a:ext cx="5147171" cy="439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Package &amp; Internal Structure</a:t>
            </a:r>
            <a:endParaRPr lang="en-GB" sz="3200" dirty="0"/>
          </a:p>
        </p:txBody>
      </p:sp>
      <p:graphicFrame>
        <p:nvGraphicFramePr>
          <p:cNvPr id="1029" name="Object 5"/>
          <p:cNvGraphicFramePr>
            <a:graphicFrameLocks noChangeAspect="1"/>
          </p:cNvGraphicFramePr>
          <p:nvPr/>
        </p:nvGraphicFramePr>
        <p:xfrm>
          <a:off x="971600" y="2276872"/>
          <a:ext cx="3313112" cy="3386138"/>
        </p:xfrm>
        <a:graphic>
          <a:graphicData uri="http://schemas.openxmlformats.org/presentationml/2006/ole">
            <mc:AlternateContent xmlns:mc="http://schemas.openxmlformats.org/markup-compatibility/2006">
              <mc:Choice xmlns:v="urn:schemas-microsoft-com:vml" Requires="v">
                <p:oleObj spid="_x0000_s1043" name="Visio" r:id="rId1" imgW="2054860" imgH="2099945" progId="">
                  <p:embed/>
                </p:oleObj>
              </mc:Choice>
              <mc:Fallback>
                <p:oleObj name="Visio" r:id="rId1" imgW="2054860" imgH="2099945" progId="">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3313112" cy="338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矩形 78"/>
          <p:cNvSpPr/>
          <p:nvPr/>
        </p:nvSpPr>
        <p:spPr>
          <a:xfrm>
            <a:off x="4716016" y="1700808"/>
            <a:ext cx="3384376" cy="4955203"/>
          </a:xfrm>
          <a:prstGeom prst="rect">
            <a:avLst/>
          </a:prstGeom>
        </p:spPr>
        <p:txBody>
          <a:bodyPr wrap="square">
            <a:spAutoFit/>
          </a:bodyPr>
          <a:lstStyle/>
          <a:p>
            <a:r>
              <a:rPr lang="en-US" dirty="0"/>
              <a:t>The 8253/54 Programmable interval timer is used to generate a lower frequency for various uses</a:t>
            </a:r>
            <a:endParaRPr lang="en-US" dirty="0"/>
          </a:p>
          <a:p>
            <a:r>
              <a:rPr lang="en-US" dirty="0"/>
              <a:t>e.g.,</a:t>
            </a:r>
            <a:endParaRPr lang="en-US" dirty="0"/>
          </a:p>
          <a:p>
            <a:r>
              <a:rPr lang="en-US" dirty="0">
                <a:solidFill>
                  <a:srgbClr val="00B0F0"/>
                </a:solidFill>
              </a:rPr>
              <a:t>Event counter</a:t>
            </a:r>
            <a:endParaRPr lang="en-US" dirty="0">
              <a:solidFill>
                <a:srgbClr val="00B0F0"/>
              </a:solidFill>
            </a:endParaRPr>
          </a:p>
          <a:p>
            <a:r>
              <a:rPr lang="en-US" dirty="0">
                <a:solidFill>
                  <a:srgbClr val="00B0F0"/>
                </a:solidFill>
              </a:rPr>
              <a:t>Accurate time delays</a:t>
            </a:r>
            <a:endParaRPr lang="en-US" dirty="0">
              <a:solidFill>
                <a:srgbClr val="00B0F0"/>
              </a:solidFill>
            </a:endParaRPr>
          </a:p>
          <a:p>
            <a:endParaRPr lang="en-US" i="1" dirty="0">
              <a:solidFill>
                <a:srgbClr val="7030A0"/>
              </a:solidFill>
            </a:endParaRPr>
          </a:p>
          <a:p>
            <a:r>
              <a:rPr lang="en-US" b="1" dirty="0"/>
              <a:t>Software</a:t>
            </a:r>
            <a:r>
              <a:rPr lang="en-US" dirty="0"/>
              <a:t>:</a:t>
            </a:r>
            <a:endParaRPr lang="en-US" dirty="0"/>
          </a:p>
          <a:p>
            <a:r>
              <a:rPr lang="en-US" dirty="0"/>
              <a:t>    setting up a timing loop</a:t>
            </a:r>
            <a:endParaRPr lang="en-US" dirty="0"/>
          </a:p>
          <a:p>
            <a:endParaRPr lang="en-US" dirty="0"/>
          </a:p>
          <a:p>
            <a:endParaRPr lang="en-US" dirty="0"/>
          </a:p>
          <a:p>
            <a:endParaRPr lang="en-US" dirty="0"/>
          </a:p>
          <a:p>
            <a:r>
              <a:rPr lang="en-US" b="1" dirty="0"/>
              <a:t>Hardware</a:t>
            </a:r>
            <a:r>
              <a:rPr lang="en-US" dirty="0"/>
              <a:t>:</a:t>
            </a:r>
            <a:endParaRPr lang="en-US" dirty="0"/>
          </a:p>
          <a:p>
            <a:r>
              <a:rPr lang="en-US" dirty="0"/>
              <a:t>    using 8253 to count out the delay and interrupt the CPU</a:t>
            </a:r>
            <a:endParaRPr lang="en-US" dirty="0"/>
          </a:p>
          <a:p>
            <a:endParaRPr lang="en-US" sz="1000" b="1" i="1" dirty="0">
              <a:solidFill>
                <a:srgbClr val="FF0000"/>
              </a:solidFill>
            </a:endParaRPr>
          </a:p>
          <a:p>
            <a:r>
              <a:rPr lang="en-US" b="1" i="1" dirty="0">
                <a:solidFill>
                  <a:srgbClr val="FF0000"/>
                </a:solidFill>
              </a:rPr>
              <a:t>Pros and cons?</a:t>
            </a:r>
            <a:endParaRPr lang="en-US" dirty="0"/>
          </a:p>
        </p:txBody>
      </p:sp>
      <p:sp>
        <p:nvSpPr>
          <p:cNvPr id="81" name="圆角矩形 80"/>
          <p:cNvSpPr/>
          <p:nvPr/>
        </p:nvSpPr>
        <p:spPr bwMode="auto">
          <a:xfrm>
            <a:off x="4932040" y="4581128"/>
            <a:ext cx="2880320" cy="576064"/>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lstStyle/>
          <a:p>
            <a:r>
              <a:rPr lang="en-US" sz="1600" dirty="0">
                <a:latin typeface="Consolas" panose="020B0609020204030204" pitchFamily="49" charset="0"/>
                <a:cs typeface="Consolas" panose="020B0609020204030204" pitchFamily="49" charset="0"/>
              </a:rPr>
              <a:t>        MOV  CX, N</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AGAIN: LOOP AGAIN</a:t>
            </a:r>
            <a:endParaRPr kumimoji="0" lang="en-US" sz="1600" i="0" u="none" strike="noStrike" cap="none" normalizeH="0" baseline="0" dirty="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23528" y="1340768"/>
            <a:ext cx="8568952" cy="432048"/>
          </a:xfrm>
          <a:prstGeom prst="round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4" name="矩形 3"/>
          <p:cNvSpPr/>
          <p:nvPr/>
        </p:nvSpPr>
        <p:spPr>
          <a:xfrm>
            <a:off x="72008" y="404664"/>
            <a:ext cx="8604448" cy="6186309"/>
          </a:xfrm>
          <a:prstGeom prst="rect">
            <a:avLst/>
          </a:prstGeom>
        </p:spPr>
        <p:txBody>
          <a:bodyPr wrap="square">
            <a:spAutoFit/>
          </a:bodyPr>
          <a:lstStyle/>
          <a:p>
            <a:r>
              <a:rPr lang="en-US" altLang="zh-CN" dirty="0">
                <a:solidFill>
                  <a:schemeClr val="tx2"/>
                </a:solidFill>
                <a:latin typeface="华文中宋" panose="02010600040101010101" pitchFamily="2" charset="-122"/>
                <a:ea typeface="华文中宋" panose="02010600040101010101" pitchFamily="2" charset="-122"/>
              </a:rPr>
              <a:t>    MOV DX, 0FF07H</a:t>
            </a:r>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MOV AL, 00010000B 		;counter 0, write LSB only, mode 0, binary</a:t>
            </a:r>
            <a:endParaRPr lang="zh-CN" altLang="en-US" dirty="0">
              <a:solidFill>
                <a:schemeClr val="tx2"/>
              </a:solidFill>
              <a:latin typeface="华文中宋" panose="02010600040101010101" pitchFamily="2" charset="-122"/>
              <a:ea typeface="华文中宋" panose="02010600040101010101" pitchFamily="2" charset="-122"/>
            </a:endParaRPr>
          </a:p>
          <a:p>
            <a:r>
              <a:rPr lang="zh-CN" altLang="en-US" dirty="0">
                <a:solidFill>
                  <a:schemeClr val="tx2"/>
                </a:solidFill>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OUT DX, AL</a:t>
            </a:r>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MOV AL, 01010110B    	;counter 1, write LSB only, mode 3, binary</a:t>
            </a:r>
            <a:endParaRPr lang="en-US" altLang="zh-CN" dirty="0">
              <a:solidFill>
                <a:schemeClr val="tx2"/>
              </a:solidFill>
              <a:latin typeface="华文中宋" panose="02010600040101010101" pitchFamily="2" charset="-122"/>
              <a:ea typeface="华文中宋" panose="02010600040101010101" pitchFamily="2" charset="-122"/>
            </a:endParaRPr>
          </a:p>
          <a:p>
            <a:r>
              <a:rPr lang="zh-CN" altLang="en-US" dirty="0">
                <a:solidFill>
                  <a:schemeClr val="tx2"/>
                </a:solidFill>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OUT DX, AL</a:t>
            </a:r>
            <a:endParaRPr lang="en-US" altLang="zh-CN" dirty="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MOV DX, 0FF04H</a:t>
            </a:r>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MOV AL, 200    		; initial count for counter 0</a:t>
            </a:r>
            <a:endParaRPr lang="zh-CN" altLang="en-US" dirty="0">
              <a:solidFill>
                <a:schemeClr val="tx2"/>
              </a:solidFill>
              <a:latin typeface="华文中宋" panose="02010600040101010101" pitchFamily="2" charset="-122"/>
              <a:ea typeface="华文中宋" panose="02010600040101010101" pitchFamily="2" charset="-122"/>
            </a:endParaRPr>
          </a:p>
          <a:p>
            <a:r>
              <a:rPr lang="zh-CN" altLang="en-US" dirty="0">
                <a:solidFill>
                  <a:schemeClr val="tx2"/>
                </a:solidFill>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OUT DX, AL</a:t>
            </a:r>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MOV DX, 0FF05H</a:t>
            </a:r>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MOV AL, 20 			;initial count for counter 1</a:t>
            </a:r>
            <a:endParaRPr lang="zh-CN" altLang="en-US" dirty="0">
              <a:solidFill>
                <a:schemeClr val="tx2"/>
              </a:solidFill>
              <a:latin typeface="华文中宋" panose="02010600040101010101" pitchFamily="2" charset="-122"/>
              <a:ea typeface="华文中宋" panose="02010600040101010101" pitchFamily="2" charset="-122"/>
            </a:endParaRPr>
          </a:p>
          <a:p>
            <a:r>
              <a:rPr lang="zh-CN" altLang="en-US" dirty="0">
                <a:solidFill>
                  <a:schemeClr val="tx2"/>
                </a:solidFill>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OUT DX, AL</a:t>
            </a:r>
            <a:endParaRPr lang="en-US" altLang="zh-CN" dirty="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r>
              <a:rPr lang="en-US" altLang="zh-CN" dirty="0">
                <a:solidFill>
                  <a:srgbClr val="00B0F0"/>
                </a:solidFill>
                <a:latin typeface="华文中宋" panose="02010600040101010101" pitchFamily="2" charset="-122"/>
                <a:ea typeface="华文中宋" panose="02010600040101010101" pitchFamily="2" charset="-122"/>
              </a:rPr>
              <a:t>    MOV DX, 0FF07H</a:t>
            </a:r>
            <a:endParaRPr lang="en-US" altLang="zh-CN" dirty="0">
              <a:solidFill>
                <a:srgbClr val="00B0F0"/>
              </a:solidFill>
              <a:latin typeface="华文中宋" panose="02010600040101010101" pitchFamily="2" charset="-122"/>
              <a:ea typeface="华文中宋" panose="02010600040101010101" pitchFamily="2" charset="-122"/>
            </a:endParaRPr>
          </a:p>
          <a:p>
            <a:r>
              <a:rPr lang="en-US" altLang="zh-CN" dirty="0">
                <a:solidFill>
                  <a:srgbClr val="00B0F0"/>
                </a:solidFill>
                <a:latin typeface="华文中宋" panose="02010600040101010101" pitchFamily="2" charset="-122"/>
                <a:ea typeface="华文中宋" panose="02010600040101010101" pitchFamily="2" charset="-122"/>
              </a:rPr>
              <a:t>    MOV AL, 10110100B  	;counter 2, write LSB and MSB, mode 2</a:t>
            </a:r>
            <a:endParaRPr lang="zh-CN" altLang="en-US" dirty="0">
              <a:solidFill>
                <a:srgbClr val="00B0F0"/>
              </a:solidFill>
              <a:latin typeface="华文中宋" panose="02010600040101010101" pitchFamily="2" charset="-122"/>
              <a:ea typeface="华文中宋" panose="02010600040101010101" pitchFamily="2" charset="-122"/>
            </a:endParaRPr>
          </a:p>
          <a:p>
            <a:r>
              <a:rPr lang="zh-CN" altLang="en-US" dirty="0">
                <a:solidFill>
                  <a:srgbClr val="00B0F0"/>
                </a:solidFill>
                <a:latin typeface="华文中宋" panose="02010600040101010101" pitchFamily="2" charset="-122"/>
                <a:ea typeface="华文中宋" panose="02010600040101010101" pitchFamily="2" charset="-122"/>
              </a:rPr>
              <a:t>    </a:t>
            </a:r>
            <a:r>
              <a:rPr lang="en-US" altLang="zh-CN" dirty="0">
                <a:solidFill>
                  <a:srgbClr val="00B0F0"/>
                </a:solidFill>
                <a:latin typeface="华文中宋" panose="02010600040101010101" pitchFamily="2" charset="-122"/>
                <a:ea typeface="华文中宋" panose="02010600040101010101" pitchFamily="2" charset="-122"/>
              </a:rPr>
              <a:t>OUT DX, AL</a:t>
            </a:r>
            <a:endParaRPr lang="en-US" altLang="zh-CN" dirty="0">
              <a:solidFill>
                <a:srgbClr val="00B0F0"/>
              </a:solidFill>
              <a:latin typeface="华文中宋" panose="02010600040101010101" pitchFamily="2" charset="-122"/>
              <a:ea typeface="华文中宋" panose="02010600040101010101" pitchFamily="2" charset="-122"/>
            </a:endParaRPr>
          </a:p>
          <a:p>
            <a:endParaRPr lang="en-US" altLang="zh-CN" dirty="0">
              <a:solidFill>
                <a:srgbClr val="00B0F0"/>
              </a:solidFill>
              <a:latin typeface="华文中宋" panose="02010600040101010101" pitchFamily="2" charset="-122"/>
              <a:ea typeface="华文中宋" panose="02010600040101010101" pitchFamily="2" charset="-122"/>
            </a:endParaRPr>
          </a:p>
          <a:p>
            <a:r>
              <a:rPr lang="en-US" altLang="zh-CN" dirty="0">
                <a:solidFill>
                  <a:srgbClr val="00B0F0"/>
                </a:solidFill>
                <a:latin typeface="华文中宋" panose="02010600040101010101" pitchFamily="2" charset="-122"/>
                <a:ea typeface="华文中宋" panose="02010600040101010101" pitchFamily="2" charset="-122"/>
              </a:rPr>
              <a:t>    MOV DX, 0FF06H</a:t>
            </a:r>
            <a:endParaRPr lang="en-US" altLang="zh-CN" dirty="0">
              <a:solidFill>
                <a:srgbClr val="00B0F0"/>
              </a:solidFill>
              <a:latin typeface="华文中宋" panose="02010600040101010101" pitchFamily="2" charset="-122"/>
              <a:ea typeface="华文中宋" panose="02010600040101010101" pitchFamily="2" charset="-122"/>
            </a:endParaRPr>
          </a:p>
          <a:p>
            <a:r>
              <a:rPr lang="en-US" altLang="zh-CN" dirty="0">
                <a:solidFill>
                  <a:srgbClr val="00B0F0"/>
                </a:solidFill>
                <a:latin typeface="华文中宋" panose="02010600040101010101" pitchFamily="2" charset="-122"/>
                <a:ea typeface="华文中宋" panose="02010600040101010101" pitchFamily="2" charset="-122"/>
              </a:rPr>
              <a:t>    MOV AX, 2000 		; initial count for counter 2</a:t>
            </a:r>
            <a:endParaRPr lang="zh-CN" altLang="en-US" dirty="0">
              <a:solidFill>
                <a:srgbClr val="00B0F0"/>
              </a:solidFill>
              <a:latin typeface="华文中宋" panose="02010600040101010101" pitchFamily="2" charset="-122"/>
              <a:ea typeface="华文中宋" panose="02010600040101010101" pitchFamily="2" charset="-122"/>
            </a:endParaRPr>
          </a:p>
          <a:p>
            <a:r>
              <a:rPr lang="zh-CN" altLang="en-US" dirty="0">
                <a:solidFill>
                  <a:srgbClr val="00B0F0"/>
                </a:solidFill>
                <a:latin typeface="华文中宋" panose="02010600040101010101" pitchFamily="2" charset="-122"/>
                <a:ea typeface="华文中宋" panose="02010600040101010101" pitchFamily="2" charset="-122"/>
              </a:rPr>
              <a:t>    </a:t>
            </a:r>
            <a:r>
              <a:rPr lang="en-US" altLang="zh-CN" dirty="0">
                <a:solidFill>
                  <a:srgbClr val="00B0F0"/>
                </a:solidFill>
                <a:latin typeface="华文中宋" panose="02010600040101010101" pitchFamily="2" charset="-122"/>
                <a:ea typeface="华文中宋" panose="02010600040101010101" pitchFamily="2" charset="-122"/>
              </a:rPr>
              <a:t>OUT DX, AL</a:t>
            </a:r>
            <a:endParaRPr lang="en-US" altLang="zh-CN" dirty="0">
              <a:solidFill>
                <a:srgbClr val="00B0F0"/>
              </a:solidFill>
              <a:latin typeface="华文中宋" panose="02010600040101010101" pitchFamily="2" charset="-122"/>
              <a:ea typeface="华文中宋" panose="02010600040101010101" pitchFamily="2" charset="-122"/>
            </a:endParaRPr>
          </a:p>
          <a:p>
            <a:r>
              <a:rPr lang="en-US" altLang="zh-CN" dirty="0">
                <a:solidFill>
                  <a:srgbClr val="00B0F0"/>
                </a:solidFill>
                <a:latin typeface="华文中宋" panose="02010600040101010101" pitchFamily="2" charset="-122"/>
                <a:ea typeface="华文中宋" panose="02010600040101010101" pitchFamily="2" charset="-122"/>
              </a:rPr>
              <a:t>    MOV AL, AH</a:t>
            </a:r>
            <a:endParaRPr lang="en-US" altLang="zh-CN" dirty="0">
              <a:solidFill>
                <a:srgbClr val="00B0F0"/>
              </a:solidFill>
              <a:latin typeface="华文中宋" panose="02010600040101010101" pitchFamily="2" charset="-122"/>
              <a:ea typeface="华文中宋" panose="02010600040101010101" pitchFamily="2" charset="-122"/>
            </a:endParaRPr>
          </a:p>
          <a:p>
            <a:r>
              <a:rPr lang="en-US" altLang="zh-CN" dirty="0">
                <a:solidFill>
                  <a:srgbClr val="00B0F0"/>
                </a:solidFill>
                <a:latin typeface="华文中宋" panose="02010600040101010101" pitchFamily="2" charset="-122"/>
                <a:ea typeface="华文中宋" panose="02010600040101010101" pitchFamily="2" charset="-122"/>
              </a:rPr>
              <a:t>    OUT DX, AL</a:t>
            </a:r>
            <a:endParaRPr lang="en-US" altLang="zh-CN" dirty="0">
              <a:solidFill>
                <a:srgbClr val="00B0F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7" end="1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8" end="1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9" end="1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0" end="2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Quiz</a:t>
            </a:r>
            <a:endParaRPr lang="en-US" dirty="0">
              <a:solidFill>
                <a:srgbClr val="FF0000"/>
              </a:solidFill>
            </a:endParaRPr>
          </a:p>
        </p:txBody>
      </p:sp>
      <p:sp>
        <p:nvSpPr>
          <p:cNvPr id="3" name="内容占位符 2"/>
          <p:cNvSpPr>
            <a:spLocks noGrp="1"/>
          </p:cNvSpPr>
          <p:nvPr>
            <p:ph idx="1"/>
          </p:nvPr>
        </p:nvSpPr>
        <p:spPr>
          <a:xfrm>
            <a:off x="0" y="1772816"/>
            <a:ext cx="3707904" cy="4680520"/>
          </a:xfrm>
        </p:spPr>
        <p:txBody>
          <a:bodyPr/>
          <a:lstStyle/>
          <a:p>
            <a:r>
              <a:rPr lang="en-US" sz="2000" dirty="0">
                <a:latin typeface="Arial" panose="020B0604020202020204" pitchFamily="34" charset="0"/>
                <a:cs typeface="Arial" panose="020B0604020202020204" pitchFamily="34" charset="0"/>
              </a:rPr>
              <a:t>The frequency of CLK is 2MHz, write initiation program to let counter 1 generate 50% duty cycle square wave with a period of 1s.</a:t>
            </a:r>
            <a:endParaRPr lang="en-US" sz="2000" dirty="0">
              <a:solidFill>
                <a:srgbClr val="00B0F0"/>
              </a:solidFill>
              <a:latin typeface="Arial" panose="020B0604020202020204" pitchFamily="34" charset="0"/>
              <a:cs typeface="Arial" panose="020B0604020202020204" pitchFamily="34" charset="0"/>
            </a:endParaRPr>
          </a:p>
        </p:txBody>
      </p:sp>
      <p:graphicFrame>
        <p:nvGraphicFramePr>
          <p:cNvPr id="107522" name="Object 4"/>
          <p:cNvGraphicFramePr>
            <a:graphicFrameLocks noChangeAspect="1"/>
          </p:cNvGraphicFramePr>
          <p:nvPr/>
        </p:nvGraphicFramePr>
        <p:xfrm>
          <a:off x="3707904" y="1840128"/>
          <a:ext cx="5147171" cy="4397160"/>
        </p:xfrm>
        <a:graphic>
          <a:graphicData uri="http://schemas.openxmlformats.org/presentationml/2006/ole">
            <mc:AlternateContent xmlns:mc="http://schemas.openxmlformats.org/markup-compatibility/2006">
              <mc:Choice xmlns:v="urn:schemas-microsoft-com:vml" Requires="v">
                <p:oleObj spid="_x0000_s115728" name="Visio" r:id="rId1" imgW="3759200" imgH="3213100" progId="">
                  <p:embed/>
                </p:oleObj>
              </mc:Choice>
              <mc:Fallback>
                <p:oleObj name="Visio" r:id="rId1" imgW="3759200" imgH="321310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840128"/>
                        <a:ext cx="5147171" cy="439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79512" y="1988840"/>
            <a:ext cx="8703083" cy="41130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Interface to the System</a:t>
            </a:r>
            <a:endParaRPr lang="en-GB" sz="3200" dirty="0"/>
          </a:p>
        </p:txBody>
      </p:sp>
      <p:pic>
        <p:nvPicPr>
          <p:cNvPr id="57348" name="Picture 4"/>
          <p:cNvPicPr>
            <a:picLocks noChangeAspect="1" noChangeArrowheads="1"/>
          </p:cNvPicPr>
          <p:nvPr/>
        </p:nvPicPr>
        <p:blipFill>
          <a:blip r:embed="rId1" cstate="print"/>
          <a:srcRect/>
          <a:stretch>
            <a:fillRect/>
          </a:stretch>
        </p:blipFill>
        <p:spPr bwMode="auto">
          <a:xfrm>
            <a:off x="251520" y="1772816"/>
            <a:ext cx="3402210" cy="2799735"/>
          </a:xfrm>
          <a:prstGeom prst="rect">
            <a:avLst/>
          </a:prstGeom>
          <a:noFill/>
          <a:ln w="9525">
            <a:noFill/>
            <a:miter lim="800000"/>
            <a:headEnd/>
            <a:tailEnd/>
          </a:ln>
        </p:spPr>
      </p:pic>
      <p:sp>
        <p:nvSpPr>
          <p:cNvPr id="75" name="矩形 74"/>
          <p:cNvSpPr/>
          <p:nvPr/>
        </p:nvSpPr>
        <p:spPr>
          <a:xfrm>
            <a:off x="3923928" y="1700808"/>
            <a:ext cx="5112568" cy="2031325"/>
          </a:xfrm>
          <a:prstGeom prst="rect">
            <a:avLst/>
          </a:prstGeom>
        </p:spPr>
        <p:txBody>
          <a:bodyPr wrap="square">
            <a:spAutoFit/>
          </a:bodyPr>
          <a:lstStyle/>
          <a:p>
            <a:pPr>
              <a:buFont typeface="Wingdings" panose="05000000000000000000" pitchFamily="2" charset="2"/>
              <a:buChar char="Ø"/>
            </a:pPr>
            <a:r>
              <a:rPr lang="en-US" dirty="0">
                <a:latin typeface="Helvetica" pitchFamily="34" charset="0"/>
              </a:rPr>
              <a:t>There are </a:t>
            </a:r>
            <a:r>
              <a:rPr lang="en-US" dirty="0">
                <a:solidFill>
                  <a:srgbClr val="7030A0"/>
                </a:solidFill>
                <a:latin typeface="Helvetica" pitchFamily="34" charset="0"/>
              </a:rPr>
              <a:t>three</a:t>
            </a:r>
            <a:r>
              <a:rPr lang="en-US" dirty="0">
                <a:latin typeface="Helvetica" pitchFamily="34" charset="0"/>
              </a:rPr>
              <a:t> </a:t>
            </a:r>
            <a:r>
              <a:rPr lang="en-US" dirty="0">
                <a:solidFill>
                  <a:srgbClr val="FF0000"/>
                </a:solidFill>
                <a:latin typeface="Helvetica" pitchFamily="34" charset="0"/>
              </a:rPr>
              <a:t>independent</a:t>
            </a:r>
            <a:r>
              <a:rPr lang="en-US" dirty="0">
                <a:latin typeface="Helvetica" pitchFamily="34" charset="0"/>
              </a:rPr>
              <a:t> counters.</a:t>
            </a:r>
            <a:endParaRPr lang="en-US" dirty="0">
              <a:latin typeface="Helvetica" pitchFamily="34" charset="0"/>
            </a:endParaRPr>
          </a:p>
          <a:p>
            <a:pPr>
              <a:buFont typeface="Wingdings" panose="05000000000000000000" pitchFamily="2" charset="2"/>
              <a:buChar char="Ø"/>
            </a:pPr>
            <a:r>
              <a:rPr lang="en-US" dirty="0">
                <a:latin typeface="Helvetica" pitchFamily="34" charset="0"/>
              </a:rPr>
              <a:t>The input frequency can be divided from 1 to 65536 (Binary), or from 1 to 10000 (BCD)</a:t>
            </a:r>
            <a:endParaRPr lang="en-US" dirty="0">
              <a:latin typeface="Helvetica" pitchFamily="34" charset="0"/>
            </a:endParaRPr>
          </a:p>
          <a:p>
            <a:pPr>
              <a:buFont typeface="Wingdings" panose="05000000000000000000" pitchFamily="2" charset="2"/>
              <a:buChar char="Ø"/>
            </a:pPr>
            <a:r>
              <a:rPr lang="en-US" dirty="0">
                <a:latin typeface="Helvetica" pitchFamily="34" charset="0"/>
              </a:rPr>
              <a:t>Shape of the output frequency:</a:t>
            </a:r>
            <a:endParaRPr lang="en-US" dirty="0">
              <a:latin typeface="Helvetica" pitchFamily="34" charset="0"/>
            </a:endParaRPr>
          </a:p>
          <a:p>
            <a:pPr lvl="1">
              <a:buFont typeface="Wingdings" panose="05000000000000000000" pitchFamily="2" charset="2"/>
              <a:buChar char="v"/>
            </a:pPr>
            <a:r>
              <a:rPr lang="en-US" dirty="0">
                <a:latin typeface="Helvetica" pitchFamily="34" charset="0"/>
              </a:rPr>
              <a:t>Square-wave</a:t>
            </a:r>
            <a:endParaRPr lang="en-US" dirty="0">
              <a:latin typeface="Helvetica" pitchFamily="34" charset="0"/>
            </a:endParaRPr>
          </a:p>
          <a:p>
            <a:pPr lvl="1">
              <a:buFont typeface="Wingdings" panose="05000000000000000000" pitchFamily="2" charset="2"/>
              <a:buChar char="v"/>
            </a:pPr>
            <a:r>
              <a:rPr lang="en-US" dirty="0">
                <a:latin typeface="Helvetica" pitchFamily="34" charset="0"/>
              </a:rPr>
              <a:t>One-shot</a:t>
            </a:r>
            <a:endParaRPr lang="en-US" dirty="0">
              <a:latin typeface="Helvetica" pitchFamily="34" charset="0"/>
            </a:endParaRPr>
          </a:p>
          <a:p>
            <a:pPr lvl="1">
              <a:buFont typeface="Wingdings" panose="05000000000000000000" pitchFamily="2" charset="2"/>
              <a:buChar char="v"/>
            </a:pPr>
            <a:r>
              <a:rPr lang="en-US" dirty="0">
                <a:latin typeface="Helvetica" pitchFamily="34" charset="0"/>
              </a:rPr>
              <a:t>Square-wave with various duty cycles.</a:t>
            </a:r>
            <a:endParaRPr lang="en-US" dirty="0">
              <a:latin typeface="Helvetica" pitchFamily="34" charset="0"/>
            </a:endParaRPr>
          </a:p>
        </p:txBody>
      </p:sp>
      <p:pic>
        <p:nvPicPr>
          <p:cNvPr id="57353" name="Picture 9" descr="http://arduino.cc/en/uploads/Tutorial/pwm.gif"/>
          <p:cNvPicPr>
            <a:picLocks noChangeAspect="1" noChangeArrowheads="1"/>
          </p:cNvPicPr>
          <p:nvPr/>
        </p:nvPicPr>
        <p:blipFill>
          <a:blip r:embed="rId2" cstate="print"/>
          <a:srcRect/>
          <a:stretch>
            <a:fillRect/>
          </a:stretch>
        </p:blipFill>
        <p:spPr bwMode="auto">
          <a:xfrm>
            <a:off x="5357818" y="3807239"/>
            <a:ext cx="2786082" cy="3050761"/>
          </a:xfrm>
          <a:prstGeom prst="rect">
            <a:avLst/>
          </a:prstGeom>
          <a:noFill/>
        </p:spPr>
      </p:pic>
      <p:sp>
        <p:nvSpPr>
          <p:cNvPr id="7" name="矩形 6"/>
          <p:cNvSpPr/>
          <p:nvPr/>
        </p:nvSpPr>
        <p:spPr>
          <a:xfrm>
            <a:off x="285720" y="4786322"/>
            <a:ext cx="4572000" cy="1477328"/>
          </a:xfrm>
          <a:prstGeom prst="rect">
            <a:avLst/>
          </a:prstGeom>
        </p:spPr>
        <p:txBody>
          <a:bodyPr>
            <a:spAutoFit/>
          </a:bodyPr>
          <a:lstStyle/>
          <a:p>
            <a:pPr>
              <a:buFont typeface="Wingdings" panose="05000000000000000000" pitchFamily="2" charset="2"/>
              <a:buChar char="Ø"/>
            </a:pPr>
            <a:r>
              <a:rPr lang="en-US" dirty="0">
                <a:latin typeface="Helvetica" pitchFamily="34" charset="0"/>
              </a:rPr>
              <a:t>Gate is used to enable (High) or disable (Low) the counter.</a:t>
            </a:r>
            <a:endParaRPr lang="en-US" dirty="0">
              <a:latin typeface="Helvetica" pitchFamily="34" charset="0"/>
            </a:endParaRPr>
          </a:p>
          <a:p>
            <a:pPr>
              <a:buFont typeface="Wingdings" panose="05000000000000000000" pitchFamily="2" charset="2"/>
              <a:buChar char="Ø"/>
            </a:pPr>
            <a:r>
              <a:rPr lang="en-US" dirty="0">
                <a:latin typeface="Helvetica" pitchFamily="34" charset="0"/>
              </a:rPr>
              <a:t>If bidirectional bus D0-D7 is connected to D0-D7 of the system bus, even addresses in 8086 system.</a:t>
            </a:r>
            <a:endParaRPr lang="en-US"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35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73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p:cNvPicPr>
            <a:picLocks noChangeAspect="1" noChangeArrowheads="1"/>
          </p:cNvPicPr>
          <p:nvPr/>
        </p:nvPicPr>
        <p:blipFill>
          <a:blip r:embed="rId1" cstate="print"/>
          <a:srcRect/>
          <a:stretch>
            <a:fillRect/>
          </a:stretch>
        </p:blipFill>
        <p:spPr bwMode="auto">
          <a:xfrm>
            <a:off x="179512" y="2202929"/>
            <a:ext cx="4340486" cy="3746351"/>
          </a:xfrm>
          <a:prstGeom prst="rect">
            <a:avLst/>
          </a:prstGeom>
          <a:noFill/>
          <a:ln w="9525">
            <a:noFill/>
            <a:miter lim="800000"/>
            <a:headEnd/>
            <a:tailEnd/>
          </a:ln>
        </p:spPr>
      </p:pic>
      <p:sp>
        <p:nvSpPr>
          <p:cNvPr id="7170" name="Rectangle 2"/>
          <p:cNvSpPr>
            <a:spLocks noGrp="1" noChangeArrowheads="1"/>
          </p:cNvSpPr>
          <p:nvPr>
            <p:ph type="title"/>
          </p:nvPr>
        </p:nvSpPr>
        <p:spPr/>
        <p:txBody>
          <a:bodyPr/>
          <a:lstStyle/>
          <a:p>
            <a:r>
              <a:rPr lang="en-GB" sz="3200" dirty="0"/>
              <a:t>Internal Structure</a:t>
            </a:r>
            <a:endParaRPr lang="en-GB" sz="3200" dirty="0"/>
          </a:p>
        </p:txBody>
      </p:sp>
      <p:sp>
        <p:nvSpPr>
          <p:cNvPr id="80" name="矩形 79"/>
          <p:cNvSpPr/>
          <p:nvPr/>
        </p:nvSpPr>
        <p:spPr>
          <a:xfrm>
            <a:off x="4644008" y="4581128"/>
            <a:ext cx="4248472" cy="1169551"/>
          </a:xfrm>
          <a:prstGeom prst="rect">
            <a:avLst/>
          </a:prstGeom>
        </p:spPr>
        <p:txBody>
          <a:bodyPr wrap="square">
            <a:spAutoFit/>
          </a:bodyPr>
          <a:lstStyle/>
          <a:p>
            <a:r>
              <a:rPr lang="en-US" sz="1400" b="1" dirty="0"/>
              <a:t>To operate a 16-bit down counter</a:t>
            </a:r>
            <a:endParaRPr lang="en-US" sz="1400" b="1" dirty="0"/>
          </a:p>
          <a:p>
            <a:pPr>
              <a:buFont typeface="Wingdings" panose="05000000000000000000" pitchFamily="2" charset="2"/>
              <a:buChar char="v"/>
            </a:pPr>
            <a:r>
              <a:rPr lang="en-US" sz="1400" dirty="0"/>
              <a:t>a 16-bit count is loaded in the counter</a:t>
            </a:r>
            <a:endParaRPr lang="en-US" sz="1400" dirty="0"/>
          </a:p>
          <a:p>
            <a:pPr>
              <a:buFont typeface="Wingdings" panose="05000000000000000000" pitchFamily="2" charset="2"/>
              <a:buChar char="v"/>
            </a:pPr>
            <a:r>
              <a:rPr lang="en-US" sz="1400" dirty="0"/>
              <a:t>begins to decrement the count until it reaches 0</a:t>
            </a:r>
            <a:endParaRPr lang="en-US" sz="1400" dirty="0"/>
          </a:p>
          <a:p>
            <a:pPr>
              <a:buFont typeface="Wingdings" panose="05000000000000000000" pitchFamily="2" charset="2"/>
              <a:buChar char="v"/>
            </a:pPr>
            <a:r>
              <a:rPr lang="en-US" sz="1400" dirty="0"/>
              <a:t>generates a pulse that can be used to interrupt the CPU</a:t>
            </a:r>
            <a:endParaRPr lang="en-US" sz="1400" b="1" dirty="0"/>
          </a:p>
        </p:txBody>
      </p:sp>
      <p:sp>
        <p:nvSpPr>
          <p:cNvPr id="81" name="矩形 80"/>
          <p:cNvSpPr/>
          <p:nvPr/>
        </p:nvSpPr>
        <p:spPr bwMode="auto">
          <a:xfrm>
            <a:off x="2843808" y="2060848"/>
            <a:ext cx="1080120" cy="1440160"/>
          </a:xfrm>
          <a:prstGeom prst="rect">
            <a:avLst/>
          </a:prstGeom>
          <a:noFill/>
          <a:ln w="38100" cap="flat" cmpd="sng" algn="ctr">
            <a:solidFill>
              <a:srgbClr val="FF0000"/>
            </a:solidFill>
            <a:prstDash val="sysDot"/>
            <a:round/>
            <a:headEnd type="none" w="med" len="med"/>
            <a:tailEnd type="none" w="med" len="med"/>
          </a:ln>
          <a:effectLst/>
        </p:spPr>
        <p:txBody>
          <a:bodyPr vert="horz" wrap="square" lIns="90000" tIns="46800" rIns="90000" bIns="4680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pic>
        <p:nvPicPr>
          <p:cNvPr id="58374" name="Picture 6"/>
          <p:cNvPicPr>
            <a:picLocks noChangeAspect="1" noChangeArrowheads="1"/>
          </p:cNvPicPr>
          <p:nvPr/>
        </p:nvPicPr>
        <p:blipFill>
          <a:blip r:embed="rId2" cstate="print"/>
          <a:srcRect/>
          <a:stretch>
            <a:fillRect/>
          </a:stretch>
        </p:blipFill>
        <p:spPr bwMode="auto">
          <a:xfrm>
            <a:off x="4932040" y="2310755"/>
            <a:ext cx="3457575" cy="1838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Features</a:t>
            </a:r>
            <a:endParaRPr lang="en-GB" sz="3200" dirty="0"/>
          </a:p>
        </p:txBody>
      </p:sp>
      <p:sp>
        <p:nvSpPr>
          <p:cNvPr id="4" name="Rectangle 3"/>
          <p:cNvSpPr txBox="1">
            <a:spLocks noChangeArrowheads="1"/>
          </p:cNvSpPr>
          <p:nvPr/>
        </p:nvSpPr>
        <p:spPr bwMode="auto">
          <a:xfrm>
            <a:off x="428596" y="1628800"/>
            <a:ext cx="8542784" cy="5040560"/>
          </a:xfrm>
          <a:prstGeom prst="rect">
            <a:avLst/>
          </a:prstGeom>
          <a:noFill/>
          <a:ln w="9525">
            <a:noFill/>
            <a:miter lim="800000"/>
          </a:ln>
        </p:spPr>
        <p:txBody>
          <a:bodyPr vert="horz" wrap="square" lIns="91440" tIns="45720" rIns="91440" bIns="45720" numCol="1" anchor="t" anchorCtr="0" compatLnSpc="1"/>
          <a:lstStyle/>
          <a:p>
            <a:pPr marL="342900" lvl="0" indent="-342900" eaLnBrk="0" fontAlgn="base" hangingPunct="0">
              <a:spcBef>
                <a:spcPct val="20000"/>
              </a:spcBef>
              <a:spcAft>
                <a:spcPct val="0"/>
              </a:spcAft>
              <a:buClr>
                <a:srgbClr val="FF0000"/>
              </a:buClr>
              <a:buFont typeface="Monotype Sorts" pitchFamily="2" charset="2"/>
              <a:buChar char="z"/>
              <a:defRPr/>
            </a:pPr>
            <a:r>
              <a:rPr lang="en-US" sz="2400" dirty="0"/>
              <a:t>Three independent 16-bit down counters</a:t>
            </a:r>
            <a:endParaRPr lang="en-US" sz="2400" dirty="0"/>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8254 can handle inputs from DC to 10 MHz (5MHz 8254-5 8MHz 8254 10MHz 8254-2) whereas 8253 can operate up to 2.6 MHz</a:t>
            </a:r>
            <a:endParaRPr lang="en-US" sz="2400" dirty="0"/>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Three counters are identical and pre-settable, and can be programmed for either binary or BCD count</a:t>
            </a:r>
            <a:endParaRPr lang="en-US" sz="2400" dirty="0"/>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Counter can be programmed in six different modes</a:t>
            </a:r>
            <a:endParaRPr lang="en-US" sz="2400" dirty="0"/>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Compatible with all Intel and most other microprocessors</a:t>
            </a:r>
            <a:endParaRPr lang="en-US" sz="2400" dirty="0"/>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8254 has powerful command called READ BACK command which allows the user to check the count value, programmed mode and current mode and current status of the counter</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Internal Structure &amp; Pins</a:t>
            </a:r>
            <a:endParaRPr lang="en-GB" sz="3200" dirty="0"/>
          </a:p>
        </p:txBody>
      </p:sp>
      <p:sp>
        <p:nvSpPr>
          <p:cNvPr id="4" name="Rectangle 3"/>
          <p:cNvSpPr txBox="1">
            <a:spLocks noChangeArrowheads="1"/>
          </p:cNvSpPr>
          <p:nvPr/>
        </p:nvSpPr>
        <p:spPr bwMode="auto">
          <a:xfrm>
            <a:off x="214282" y="1643050"/>
            <a:ext cx="4392488" cy="5040560"/>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defRPr/>
            </a:pPr>
            <a:r>
              <a:rPr kumimoji="1" lang="en-GB" b="1" kern="0" dirty="0"/>
              <a:t>Data bus buffer</a:t>
            </a:r>
            <a:endParaRPr kumimoji="1" lang="en-GB" b="1"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sz="1600" kern="0" dirty="0"/>
              <a:t>interface the 8253/4 to the system data bus</a:t>
            </a:r>
            <a:endParaRPr kumimoji="1" lang="en-GB" sz="1600"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sz="1600" kern="0" dirty="0"/>
              <a:t>Bi-directional, tri-state, 8-bit</a:t>
            </a:r>
            <a:endParaRPr kumimoji="1" lang="en-GB" sz="1600" kern="0" dirty="0"/>
          </a:p>
          <a:p>
            <a:pPr marL="742950" lvl="1" indent="-285750" eaLnBrk="0" fontAlgn="base" hangingPunct="0">
              <a:spcBef>
                <a:spcPct val="20000"/>
              </a:spcBef>
              <a:spcAft>
                <a:spcPct val="0"/>
              </a:spcAft>
              <a:buClr>
                <a:srgbClr val="FF0000"/>
              </a:buClr>
              <a:buFont typeface="Monotype Sorts" pitchFamily="2" charset="2"/>
              <a:buChar char="y"/>
            </a:pPr>
            <a:endParaRPr kumimoji="1" lang="en-GB" sz="2000" kern="0" dirty="0"/>
          </a:p>
          <a:p>
            <a:pPr marL="342900" indent="-342900" eaLnBrk="0" fontAlgn="base" hangingPunct="0">
              <a:spcBef>
                <a:spcPct val="20000"/>
              </a:spcBef>
              <a:spcAft>
                <a:spcPct val="0"/>
              </a:spcAft>
              <a:buClr>
                <a:srgbClr val="FF0000"/>
              </a:buClr>
              <a:buFont typeface="Monotype Sorts" pitchFamily="2" charset="2"/>
              <a:buChar char="z"/>
            </a:pPr>
            <a:r>
              <a:rPr kumimoji="1" lang="en-GB" b="1" kern="0" dirty="0"/>
              <a:t>Read/Write control logic</a:t>
            </a:r>
            <a:endParaRPr kumimoji="1" lang="en-GB" b="1" kern="0" dirty="0"/>
          </a:p>
          <a:p>
            <a:pPr marL="742950" marR="0" lvl="1" indent="-285750" algn="l" defTabSz="914400" rtl="0" eaLnBrk="0" fontAlgn="base" latinLnBrk="0" hangingPunct="0">
              <a:lnSpc>
                <a:spcPct val="100000"/>
              </a:lnSpc>
              <a:spcBef>
                <a:spcPct val="20000"/>
              </a:spcBef>
              <a:spcAft>
                <a:spcPct val="0"/>
              </a:spcAft>
              <a:buClr>
                <a:srgbClr val="FF0000"/>
              </a:buClr>
              <a:buSzTx/>
              <a:buFont typeface="Monotype Sorts" pitchFamily="2" charset="2"/>
              <a:buChar char="y"/>
              <a:defRPr/>
            </a:pPr>
            <a:r>
              <a:rPr kumimoji="1" lang="en-GB" sz="1600" b="1" kern="0" baseline="0" noProof="0" dirty="0"/>
              <a:t>~CS</a:t>
            </a:r>
            <a:endParaRPr kumimoji="1" lang="en-GB" sz="1600" b="1" kern="0" baseline="0" noProof="0" dirty="0"/>
          </a:p>
          <a:p>
            <a:pPr marL="1200150" lvl="2" indent="-285750" eaLnBrk="0" fontAlgn="base" hangingPunct="0">
              <a:spcBef>
                <a:spcPct val="20000"/>
              </a:spcBef>
              <a:spcAft>
                <a:spcPct val="0"/>
              </a:spcAft>
              <a:buClr>
                <a:srgbClr val="FF0000"/>
              </a:buClr>
              <a:buFont typeface="Monotype Sorts" pitchFamily="2" charset="2"/>
              <a:buChar char="y"/>
              <a:defRPr/>
            </a:pPr>
            <a:r>
              <a:rPr kumimoji="1" lang="en-GB" sz="1600" kern="0" dirty="0"/>
              <a:t>Tied to a decoded address</a:t>
            </a:r>
            <a:endParaRPr kumimoji="1" lang="en-GB" sz="1600" kern="0" baseline="0" noProof="0" dirty="0"/>
          </a:p>
          <a:p>
            <a:pPr marL="742950" marR="0" lvl="1" indent="-285750" algn="l" defTabSz="914400" rtl="0" eaLnBrk="0" fontAlgn="base" latinLnBrk="0" hangingPunct="0">
              <a:lnSpc>
                <a:spcPct val="100000"/>
              </a:lnSpc>
              <a:spcBef>
                <a:spcPct val="20000"/>
              </a:spcBef>
              <a:spcAft>
                <a:spcPct val="0"/>
              </a:spcAft>
              <a:buClr>
                <a:srgbClr val="FF0000"/>
              </a:buClr>
              <a:buSzTx/>
              <a:buFont typeface="Monotype Sorts" pitchFamily="2" charset="2"/>
              <a:buChar char="y"/>
              <a:defRPr/>
            </a:pPr>
            <a:r>
              <a:rPr kumimoji="1" lang="en-GB" sz="1600" b="1" kern="0" baseline="0" noProof="0" dirty="0"/>
              <a:t>~RD</a:t>
            </a:r>
            <a:r>
              <a:rPr kumimoji="1" lang="en-GB" sz="1600" kern="0" baseline="0" noProof="0" dirty="0"/>
              <a:t>, </a:t>
            </a:r>
            <a:r>
              <a:rPr kumimoji="1" lang="en-GB" sz="1600" b="1" kern="0" baseline="0" noProof="0" dirty="0"/>
              <a:t>~WR</a:t>
            </a:r>
            <a:endParaRPr kumimoji="1" lang="en-GB" sz="1600" b="1" kern="0" baseline="0" noProof="0" dirty="0"/>
          </a:p>
          <a:p>
            <a:pPr marL="1200150" lvl="2" indent="-285750" eaLnBrk="0" fontAlgn="base" hangingPunct="0">
              <a:spcBef>
                <a:spcPct val="20000"/>
              </a:spcBef>
              <a:spcAft>
                <a:spcPct val="0"/>
              </a:spcAft>
              <a:buClr>
                <a:srgbClr val="FF0000"/>
              </a:buClr>
              <a:buFont typeface="Monotype Sorts" pitchFamily="2" charset="2"/>
              <a:buChar char="y"/>
              <a:defRPr/>
            </a:pPr>
            <a:r>
              <a:rPr kumimoji="1" lang="en-GB" sz="1600" kern="0" noProof="0" dirty="0"/>
              <a:t>In isolated I/O: ~IOR, ~IOW</a:t>
            </a:r>
            <a:endParaRPr kumimoji="1" lang="en-GB" sz="1600" kern="0" noProof="0" dirty="0"/>
          </a:p>
          <a:p>
            <a:pPr marL="1200150" lvl="2" indent="-285750" eaLnBrk="0" fontAlgn="base" hangingPunct="0">
              <a:spcBef>
                <a:spcPct val="20000"/>
              </a:spcBef>
              <a:spcAft>
                <a:spcPct val="0"/>
              </a:spcAft>
              <a:buClr>
                <a:srgbClr val="FF0000"/>
              </a:buClr>
              <a:buFont typeface="Monotype Sorts" pitchFamily="2" charset="2"/>
              <a:buChar char="y"/>
              <a:defRPr/>
            </a:pPr>
            <a:r>
              <a:rPr kumimoji="1" lang="en-GB" sz="1600" kern="0" baseline="0" dirty="0"/>
              <a:t>Memory-mapped I/O: ~MEMR, ~MEMW</a:t>
            </a:r>
            <a:endParaRPr kumimoji="1" lang="en-GB" sz="1600" kern="0" baseline="0" noProof="0" dirty="0"/>
          </a:p>
          <a:p>
            <a:pPr marL="742950" lvl="1" indent="-285750" eaLnBrk="0" fontAlgn="base" hangingPunct="0">
              <a:spcBef>
                <a:spcPct val="20000"/>
              </a:spcBef>
              <a:spcAft>
                <a:spcPct val="0"/>
              </a:spcAft>
              <a:buClr>
                <a:srgbClr val="FF0000"/>
              </a:buClr>
              <a:buFont typeface="Monotype Sorts" pitchFamily="2" charset="2"/>
              <a:buChar char="y"/>
            </a:pPr>
            <a:r>
              <a:rPr kumimoji="1" lang="en-GB" sz="1600" b="1" kern="0" dirty="0"/>
              <a:t>A</a:t>
            </a:r>
            <a:r>
              <a:rPr kumimoji="1" lang="en-GB" sz="1600" b="1" kern="0" baseline="-25000" dirty="0"/>
              <a:t>1</a:t>
            </a:r>
            <a:r>
              <a:rPr kumimoji="1" lang="en-GB" sz="1600" b="1" kern="0" dirty="0"/>
              <a:t>, A</a:t>
            </a:r>
            <a:r>
              <a:rPr kumimoji="1" lang="en-GB" sz="1600" b="1" kern="0" baseline="-25000" dirty="0"/>
              <a:t>0</a:t>
            </a:r>
            <a:endParaRPr kumimoji="1" lang="en-GB" sz="1600" b="1" kern="0" dirty="0"/>
          </a:p>
          <a:p>
            <a:pPr marL="1200150" lvl="2" indent="-285750" eaLnBrk="0" fontAlgn="base" hangingPunct="0">
              <a:spcBef>
                <a:spcPct val="20000"/>
              </a:spcBef>
              <a:spcAft>
                <a:spcPct val="0"/>
              </a:spcAft>
              <a:buClr>
                <a:srgbClr val="FF0000"/>
              </a:buClr>
              <a:buFont typeface="Monotype Sorts" pitchFamily="2" charset="2"/>
              <a:buChar char="y"/>
            </a:pPr>
            <a:r>
              <a:rPr kumimoji="1" lang="en-GB" sz="1600" kern="0" dirty="0"/>
              <a:t>Select the control word register and counters</a:t>
            </a:r>
            <a:endParaRPr kumimoji="1" lang="en-GB" sz="1600" kern="0" dirty="0"/>
          </a:p>
          <a:p>
            <a:pPr marL="1200150" lvl="2" indent="-285750" eaLnBrk="0" fontAlgn="base" hangingPunct="0">
              <a:spcBef>
                <a:spcPct val="20000"/>
              </a:spcBef>
              <a:spcAft>
                <a:spcPct val="0"/>
              </a:spcAft>
              <a:buClr>
                <a:srgbClr val="FF0000"/>
              </a:buClr>
              <a:buFont typeface="Monotype Sorts" pitchFamily="2" charset="2"/>
              <a:buChar char="y"/>
            </a:pPr>
            <a:r>
              <a:rPr kumimoji="1" lang="en-GB" sz="1600" kern="0" dirty="0"/>
              <a:t>usually connected to address lines A</a:t>
            </a:r>
            <a:r>
              <a:rPr kumimoji="1" lang="en-GB" sz="1600" kern="0" baseline="-25000" dirty="0"/>
              <a:t>1</a:t>
            </a:r>
            <a:r>
              <a:rPr kumimoji="1" lang="en-GB" sz="1600" kern="0" dirty="0"/>
              <a:t>, A</a:t>
            </a:r>
            <a:r>
              <a:rPr kumimoji="1" lang="en-GB" sz="1600" kern="0" baseline="-25000" dirty="0"/>
              <a:t>0</a:t>
            </a:r>
            <a:endParaRPr kumimoji="1" lang="en-GB" sz="1600" kern="0" dirty="0"/>
          </a:p>
          <a:p>
            <a:pPr marL="1200150" lvl="2" indent="-285750" eaLnBrk="0" fontAlgn="base" hangingPunct="0">
              <a:spcBef>
                <a:spcPct val="20000"/>
              </a:spcBef>
              <a:spcAft>
                <a:spcPct val="0"/>
              </a:spcAft>
              <a:buClr>
                <a:srgbClr val="FF0000"/>
              </a:buClr>
              <a:buFont typeface="Monotype Sorts" pitchFamily="2" charset="2"/>
              <a:buChar char="y"/>
            </a:pPr>
            <a:endParaRPr kumimoji="1" lang="en-GB" sz="1600" kern="0" dirty="0"/>
          </a:p>
        </p:txBody>
      </p:sp>
      <p:pic>
        <p:nvPicPr>
          <p:cNvPr id="33794" name="Picture 2"/>
          <p:cNvPicPr>
            <a:picLocks noChangeAspect="1" noChangeArrowheads="1"/>
          </p:cNvPicPr>
          <p:nvPr/>
        </p:nvPicPr>
        <p:blipFill>
          <a:blip r:embed="rId1" cstate="print"/>
          <a:srcRect/>
          <a:stretch>
            <a:fillRect/>
          </a:stretch>
        </p:blipFill>
        <p:spPr bwMode="auto">
          <a:xfrm>
            <a:off x="5076056" y="1844824"/>
            <a:ext cx="3335487" cy="1417501"/>
          </a:xfrm>
          <a:prstGeom prst="rect">
            <a:avLst/>
          </a:prstGeom>
          <a:noFill/>
          <a:ln w="9525">
            <a:noFill/>
            <a:miter lim="800000"/>
            <a:headEnd/>
            <a:tailEnd/>
          </a:ln>
        </p:spPr>
      </p:pic>
      <p:graphicFrame>
        <p:nvGraphicFramePr>
          <p:cNvPr id="7" name="Group 5"/>
          <p:cNvGraphicFramePr>
            <a:graphicFrameLocks noGrp="1"/>
          </p:cNvGraphicFramePr>
          <p:nvPr/>
        </p:nvGraphicFramePr>
        <p:xfrm>
          <a:off x="4643438" y="3717032"/>
          <a:ext cx="4429124" cy="2697430"/>
        </p:xfrm>
        <a:graphic>
          <a:graphicData uri="http://schemas.openxmlformats.org/drawingml/2006/table">
            <a:tbl>
              <a:tblPr/>
              <a:tblGrid>
                <a:gridCol w="500321"/>
                <a:gridCol w="538483"/>
                <a:gridCol w="538483"/>
                <a:gridCol w="656384"/>
                <a:gridCol w="2195453"/>
              </a:tblGrid>
              <a:tr h="29501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/CS</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/RD</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/WR</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A1A0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FUNCTION</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10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Write counter0 (to CR0)</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Write counter1 (to CR1)</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Write counter2 (to CR2)</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Write control port</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10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01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10</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11</a:t>
                      </a:r>
                      <a:endPar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Read counter0 (from OL0)</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Read counter1 (from OL1)</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Read counter2 (from OL2)</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Read control port (for </a:t>
                      </a:r>
                      <a:r>
                        <a:rPr kumimoji="1" lang="en-US" altLang="zh-CN" sz="1200" b="1" i="1" u="none" strike="noStrike" cap="none" normalizeH="0" baseline="0" dirty="0">
                          <a:ln>
                            <a:noFill/>
                          </a:ln>
                          <a:solidFill>
                            <a:schemeClr val="tx1"/>
                          </a:solidFill>
                          <a:effectLst/>
                          <a:latin typeface="Arial" panose="020B0604020202020204" pitchFamily="34" charset="0"/>
                          <a:ea typeface="楷体_GB2312" pitchFamily="49" charset="-122"/>
                        </a:rPr>
                        <a:t>8254</a:t>
                      </a: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70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1</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X</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X</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XX</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Not available</a:t>
                      </a:r>
                      <a:endPar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Internal Structure &amp; Pins</a:t>
            </a:r>
            <a:endParaRPr lang="en-GB" sz="3200" dirty="0"/>
          </a:p>
        </p:txBody>
      </p:sp>
      <p:sp>
        <p:nvSpPr>
          <p:cNvPr id="4" name="Rectangle 3"/>
          <p:cNvSpPr txBox="1">
            <a:spLocks noChangeArrowheads="1"/>
          </p:cNvSpPr>
          <p:nvPr/>
        </p:nvSpPr>
        <p:spPr bwMode="auto">
          <a:xfrm>
            <a:off x="179512" y="1700808"/>
            <a:ext cx="4680520" cy="5040560"/>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defRPr/>
            </a:pPr>
            <a:r>
              <a:rPr kumimoji="1" lang="en-GB" sz="2000" b="1" kern="0" dirty="0"/>
              <a:t>Control Word Register:</a:t>
            </a:r>
            <a:endParaRPr kumimoji="1" lang="en-GB" sz="2000" b="1"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Selected when A</a:t>
            </a:r>
            <a:r>
              <a:rPr kumimoji="1" lang="en-GB" kern="0" baseline="-25000" dirty="0"/>
              <a:t>1</a:t>
            </a:r>
            <a:r>
              <a:rPr kumimoji="1" lang="en-GB" kern="0" dirty="0"/>
              <a:t>=1, A</a:t>
            </a:r>
            <a:r>
              <a:rPr kumimoji="1" lang="en-GB" kern="0" baseline="-25000" dirty="0"/>
              <a:t>0</a:t>
            </a:r>
            <a:r>
              <a:rPr kumimoji="1" lang="en-GB" kern="0" dirty="0"/>
              <a:t>=1</a:t>
            </a:r>
            <a:endParaRPr kumimoji="1" lang="en-GB"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Used to specify which counter to be used, its mode, and a read or write operation</a:t>
            </a:r>
            <a:endParaRPr kumimoji="1" lang="en-GB" kern="0" dirty="0"/>
          </a:p>
          <a:p>
            <a:pPr marL="742950" lvl="1" indent="-285750" eaLnBrk="0" fontAlgn="base" hangingPunct="0">
              <a:spcBef>
                <a:spcPct val="20000"/>
              </a:spcBef>
              <a:spcAft>
                <a:spcPct val="0"/>
              </a:spcAft>
              <a:buClr>
                <a:srgbClr val="FF0000"/>
              </a:buClr>
              <a:buFont typeface="Monotype Sorts" pitchFamily="2" charset="2"/>
              <a:buChar char="y"/>
            </a:pPr>
            <a:endParaRPr kumimoji="1" lang="en-GB" sz="2400" kern="0" dirty="0"/>
          </a:p>
          <a:p>
            <a:pPr marL="342900" indent="-342900" eaLnBrk="0" fontAlgn="base" hangingPunct="0">
              <a:spcBef>
                <a:spcPct val="20000"/>
              </a:spcBef>
              <a:spcAft>
                <a:spcPct val="0"/>
              </a:spcAft>
              <a:buClr>
                <a:srgbClr val="FF0000"/>
              </a:buClr>
              <a:buFont typeface="Monotype Sorts" pitchFamily="2" charset="2"/>
              <a:buChar char="z"/>
            </a:pPr>
            <a:r>
              <a:rPr kumimoji="1" lang="en-GB" sz="2000" b="1" kern="0" dirty="0"/>
              <a:t>Counters:</a:t>
            </a:r>
            <a:endParaRPr kumimoji="1" lang="en-GB" sz="2000" b="1"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Each consists of a single, 16-bit, pre-settable, down counter</a:t>
            </a:r>
            <a:endParaRPr kumimoji="1" lang="en-GB"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Can operate in either binary or BCD</a:t>
            </a:r>
            <a:endParaRPr kumimoji="1" lang="en-GB"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Input, gate and output are configured by the selection of modes</a:t>
            </a:r>
            <a:endParaRPr kumimoji="1" lang="en-GB" kern="0" dirty="0"/>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Reading from a counter does not disturb the actual count in process</a:t>
            </a:r>
            <a:endParaRPr kumimoji="1" lang="en-GB" kern="0" dirty="0"/>
          </a:p>
        </p:txBody>
      </p:sp>
      <p:pic>
        <p:nvPicPr>
          <p:cNvPr id="67586" name="Picture 2"/>
          <p:cNvPicPr>
            <a:picLocks noChangeAspect="1" noChangeArrowheads="1"/>
          </p:cNvPicPr>
          <p:nvPr/>
        </p:nvPicPr>
        <p:blipFill>
          <a:blip r:embed="rId1" cstate="print"/>
          <a:srcRect/>
          <a:stretch>
            <a:fillRect/>
          </a:stretch>
        </p:blipFill>
        <p:spPr bwMode="auto">
          <a:xfrm>
            <a:off x="5129874" y="1637308"/>
            <a:ext cx="3417845" cy="487636"/>
          </a:xfrm>
          <a:prstGeom prst="rect">
            <a:avLst/>
          </a:prstGeom>
          <a:noFill/>
          <a:ln w="9525">
            <a:noFill/>
            <a:miter lim="800000"/>
            <a:headEnd/>
            <a:tailEnd/>
          </a:ln>
        </p:spPr>
      </p:pic>
      <p:grpSp>
        <p:nvGrpSpPr>
          <p:cNvPr id="12" name="组合 11"/>
          <p:cNvGrpSpPr/>
          <p:nvPr/>
        </p:nvGrpSpPr>
        <p:grpSpPr>
          <a:xfrm>
            <a:off x="5146575" y="2154064"/>
            <a:ext cx="2736304" cy="1461368"/>
            <a:chOff x="5148064" y="2399680"/>
            <a:chExt cx="2853849" cy="1555874"/>
          </a:xfrm>
        </p:grpSpPr>
        <p:pic>
          <p:nvPicPr>
            <p:cNvPr id="67588" name="Picture 4"/>
            <p:cNvPicPr>
              <a:picLocks noChangeAspect="1" noChangeArrowheads="1"/>
            </p:cNvPicPr>
            <p:nvPr/>
          </p:nvPicPr>
          <p:blipFill>
            <a:blip r:embed="rId2" cstate="print"/>
            <a:srcRect/>
            <a:stretch>
              <a:fillRect/>
            </a:stretch>
          </p:blipFill>
          <p:spPr bwMode="auto">
            <a:xfrm>
              <a:off x="5148064" y="2420888"/>
              <a:ext cx="2853849" cy="1534666"/>
            </a:xfrm>
            <a:prstGeom prst="rect">
              <a:avLst/>
            </a:prstGeom>
            <a:noFill/>
            <a:ln w="9525">
              <a:noFill/>
              <a:miter lim="800000"/>
              <a:headEnd/>
              <a:tailEnd/>
            </a:ln>
          </p:spPr>
        </p:pic>
        <p:pic>
          <p:nvPicPr>
            <p:cNvPr id="67589" name="Picture 5"/>
            <p:cNvPicPr>
              <a:picLocks noChangeAspect="1" noChangeArrowheads="1"/>
            </p:cNvPicPr>
            <p:nvPr/>
          </p:nvPicPr>
          <p:blipFill>
            <a:blip r:embed="rId3" cstate="print"/>
            <a:srcRect/>
            <a:stretch>
              <a:fillRect/>
            </a:stretch>
          </p:blipFill>
          <p:spPr bwMode="auto">
            <a:xfrm>
              <a:off x="6058768" y="2399680"/>
              <a:ext cx="1358454" cy="223745"/>
            </a:xfrm>
            <a:prstGeom prst="rect">
              <a:avLst/>
            </a:prstGeom>
            <a:noFill/>
            <a:ln w="9525">
              <a:noFill/>
              <a:miter lim="800000"/>
              <a:headEnd/>
              <a:tailEnd/>
            </a:ln>
          </p:spPr>
        </p:pic>
      </p:grpSp>
      <p:grpSp>
        <p:nvGrpSpPr>
          <p:cNvPr id="13" name="组合 12"/>
          <p:cNvGrpSpPr/>
          <p:nvPr/>
        </p:nvGrpSpPr>
        <p:grpSpPr>
          <a:xfrm>
            <a:off x="5112667" y="5301208"/>
            <a:ext cx="1618084" cy="1471800"/>
            <a:chOff x="5148064" y="4045432"/>
            <a:chExt cx="1796058" cy="1652946"/>
          </a:xfrm>
        </p:grpSpPr>
        <p:pic>
          <p:nvPicPr>
            <p:cNvPr id="67590" name="Picture 6"/>
            <p:cNvPicPr>
              <a:picLocks noChangeAspect="1" noChangeArrowheads="1"/>
            </p:cNvPicPr>
            <p:nvPr/>
          </p:nvPicPr>
          <p:blipFill>
            <a:blip r:embed="rId4" cstate="print"/>
            <a:srcRect/>
            <a:stretch>
              <a:fillRect/>
            </a:stretch>
          </p:blipFill>
          <p:spPr bwMode="auto">
            <a:xfrm>
              <a:off x="5148064" y="4077072"/>
              <a:ext cx="1796058" cy="1621306"/>
            </a:xfrm>
            <a:prstGeom prst="rect">
              <a:avLst/>
            </a:prstGeom>
            <a:noFill/>
            <a:ln w="9525">
              <a:noFill/>
              <a:miter lim="800000"/>
              <a:headEnd/>
              <a:tailEnd/>
            </a:ln>
          </p:spPr>
        </p:pic>
        <p:pic>
          <p:nvPicPr>
            <p:cNvPr id="67591" name="Picture 7"/>
            <p:cNvPicPr>
              <a:picLocks noChangeAspect="1" noChangeArrowheads="1"/>
            </p:cNvPicPr>
            <p:nvPr/>
          </p:nvPicPr>
          <p:blipFill>
            <a:blip r:embed="rId5" cstate="print"/>
            <a:srcRect/>
            <a:stretch>
              <a:fillRect/>
            </a:stretch>
          </p:blipFill>
          <p:spPr bwMode="auto">
            <a:xfrm>
              <a:off x="6103590" y="4045432"/>
              <a:ext cx="772666" cy="216581"/>
            </a:xfrm>
            <a:prstGeom prst="rect">
              <a:avLst/>
            </a:prstGeom>
            <a:noFill/>
            <a:ln w="9525">
              <a:noFill/>
              <a:miter lim="800000"/>
              <a:headEnd/>
              <a:tailEnd/>
            </a:ln>
          </p:spPr>
        </p:pic>
      </p:grpSp>
      <p:grpSp>
        <p:nvGrpSpPr>
          <p:cNvPr id="16" name="组合 15"/>
          <p:cNvGrpSpPr/>
          <p:nvPr/>
        </p:nvGrpSpPr>
        <p:grpSpPr>
          <a:xfrm>
            <a:off x="5087267" y="3695824"/>
            <a:ext cx="3019996" cy="1461368"/>
            <a:chOff x="4788024" y="5207087"/>
            <a:chExt cx="3019996" cy="1461368"/>
          </a:xfrm>
        </p:grpSpPr>
        <p:pic>
          <p:nvPicPr>
            <p:cNvPr id="67592" name="Picture 8"/>
            <p:cNvPicPr>
              <a:picLocks noChangeAspect="1" noChangeArrowheads="1"/>
            </p:cNvPicPr>
            <p:nvPr/>
          </p:nvPicPr>
          <p:blipFill>
            <a:blip r:embed="rId6" cstate="print"/>
            <a:srcRect/>
            <a:stretch>
              <a:fillRect/>
            </a:stretch>
          </p:blipFill>
          <p:spPr bwMode="auto">
            <a:xfrm>
              <a:off x="4788024" y="5229200"/>
              <a:ext cx="3019996" cy="1439255"/>
            </a:xfrm>
            <a:prstGeom prst="rect">
              <a:avLst/>
            </a:prstGeom>
            <a:noFill/>
            <a:ln w="9525">
              <a:noFill/>
              <a:miter lim="800000"/>
              <a:headEnd/>
              <a:tailEnd/>
            </a:ln>
          </p:spPr>
        </p:pic>
        <p:pic>
          <p:nvPicPr>
            <p:cNvPr id="67593" name="Picture 9"/>
            <p:cNvPicPr>
              <a:picLocks noChangeAspect="1" noChangeArrowheads="1"/>
            </p:cNvPicPr>
            <p:nvPr/>
          </p:nvPicPr>
          <p:blipFill>
            <a:blip r:embed="rId7" cstate="print"/>
            <a:srcRect/>
            <a:stretch>
              <a:fillRect/>
            </a:stretch>
          </p:blipFill>
          <p:spPr bwMode="auto">
            <a:xfrm>
              <a:off x="5652120" y="5207087"/>
              <a:ext cx="1277491" cy="225440"/>
            </a:xfrm>
            <a:prstGeom prst="rect">
              <a:avLst/>
            </a:prstGeom>
            <a:noFill/>
            <a:ln w="9525">
              <a:noFill/>
              <a:miter lim="800000"/>
              <a:headEnd/>
              <a:tailEnd/>
            </a:ln>
          </p:spPr>
        </p:pic>
      </p:grpSp>
      <p:pic>
        <p:nvPicPr>
          <p:cNvPr id="67594" name="Picture 10"/>
          <p:cNvPicPr>
            <a:picLocks noChangeAspect="1" noChangeArrowheads="1"/>
          </p:cNvPicPr>
          <p:nvPr/>
        </p:nvPicPr>
        <p:blipFill>
          <a:blip r:embed="rId8" cstate="print"/>
          <a:srcRect/>
          <a:stretch>
            <a:fillRect/>
          </a:stretch>
        </p:blipFill>
        <p:spPr bwMode="auto">
          <a:xfrm>
            <a:off x="6887467" y="5367014"/>
            <a:ext cx="2077021" cy="94230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Write/Read Operations</a:t>
            </a:r>
            <a:endParaRPr lang="en-US" dirty="0"/>
          </a:p>
        </p:txBody>
      </p:sp>
      <p:sp>
        <p:nvSpPr>
          <p:cNvPr id="17" name="内容占位符 2"/>
          <p:cNvSpPr>
            <a:spLocks noGrp="1"/>
          </p:cNvSpPr>
          <p:nvPr>
            <p:ph idx="1"/>
          </p:nvPr>
        </p:nvSpPr>
        <p:spPr>
          <a:xfrm>
            <a:off x="457200" y="1556792"/>
            <a:ext cx="8178800" cy="4357092"/>
          </a:xfrm>
        </p:spPr>
        <p:txBody>
          <a:bodyPr/>
          <a:lstStyle/>
          <a:p>
            <a:r>
              <a:rPr lang="en-US" sz="2400" dirty="0"/>
              <a:t>WRITE:</a:t>
            </a:r>
            <a:endParaRPr lang="en-US" sz="2400" dirty="0"/>
          </a:p>
          <a:p>
            <a:pPr lvl="1"/>
            <a:r>
              <a:rPr lang="en-US" sz="2000" dirty="0"/>
              <a:t>Write a control word into control register</a:t>
            </a:r>
            <a:endParaRPr lang="en-US" sz="2000" dirty="0"/>
          </a:p>
          <a:p>
            <a:pPr lvl="1"/>
            <a:r>
              <a:rPr lang="en-US" sz="2000" dirty="0"/>
              <a:t>Load the low-order byte of a count in the counter register</a:t>
            </a:r>
            <a:endParaRPr lang="en-US" sz="2000" dirty="0"/>
          </a:p>
          <a:p>
            <a:pPr lvl="1"/>
            <a:r>
              <a:rPr lang="en-US" sz="2000" dirty="0"/>
              <a:t>Load the high-order byte of a count in the counter register</a:t>
            </a:r>
            <a:endParaRPr lang="en-US" sz="2000" dirty="0"/>
          </a:p>
          <a:p>
            <a:pPr lvl="2"/>
            <a:endParaRPr lang="en-US" sz="400" dirty="0"/>
          </a:p>
          <a:p>
            <a:r>
              <a:rPr lang="en-US" sz="2400" dirty="0"/>
              <a:t>READ:</a:t>
            </a:r>
            <a:endParaRPr lang="en-US" sz="2400" dirty="0"/>
          </a:p>
          <a:p>
            <a:pPr lvl="1"/>
            <a:r>
              <a:rPr lang="en-US" sz="2000" b="1" dirty="0"/>
              <a:t>Simple Read</a:t>
            </a:r>
            <a:r>
              <a:rPr lang="en-US" sz="2000" dirty="0"/>
              <a:t>: </a:t>
            </a:r>
            <a:r>
              <a:rPr lang="en-US" sz="2000" dirty="0">
                <a:solidFill>
                  <a:srgbClr val="7030A0"/>
                </a:solidFill>
              </a:rPr>
              <a:t>two I/O read operations</a:t>
            </a:r>
            <a:r>
              <a:rPr lang="en-US" sz="2000" dirty="0"/>
              <a:t>, first one for low-order byte and last one for the high order byte</a:t>
            </a:r>
            <a:endParaRPr lang="en-US" sz="2000" dirty="0"/>
          </a:p>
          <a:p>
            <a:pPr lvl="1"/>
            <a:r>
              <a:rPr lang="en-US" sz="2000" b="1" dirty="0"/>
              <a:t>Counter Latch Command</a:t>
            </a:r>
            <a:r>
              <a:rPr lang="en-US" sz="2000" dirty="0"/>
              <a:t>: </a:t>
            </a:r>
            <a:r>
              <a:rPr lang="en-US" sz="2000" dirty="0">
                <a:solidFill>
                  <a:srgbClr val="7030A0"/>
                </a:solidFill>
              </a:rPr>
              <a:t>one I/O write operation </a:t>
            </a:r>
            <a:r>
              <a:rPr lang="en-US" sz="2000" dirty="0"/>
              <a:t>used to write a control word to the control register to latch a count in the output latch, then </a:t>
            </a:r>
            <a:r>
              <a:rPr lang="en-US" sz="2000" dirty="0">
                <a:solidFill>
                  <a:srgbClr val="7030A0"/>
                </a:solidFill>
              </a:rPr>
              <a:t>two I/O read operations </a:t>
            </a:r>
            <a:r>
              <a:rPr lang="en-US" sz="2000" dirty="0"/>
              <a:t>are used to read the latched count as in Simple Read.</a:t>
            </a:r>
            <a:endParaRPr lang="en-US" sz="2000" dirty="0"/>
          </a:p>
          <a:p>
            <a:pPr lvl="1"/>
            <a:r>
              <a:rPr lang="en-US" sz="2000" b="1" dirty="0">
                <a:solidFill>
                  <a:schemeClr val="bg1">
                    <a:lumMod val="65000"/>
                  </a:schemeClr>
                </a:solidFill>
              </a:rPr>
              <a:t>Read-Back Command</a:t>
            </a:r>
            <a:r>
              <a:rPr lang="en-US" sz="2000" dirty="0">
                <a:solidFill>
                  <a:schemeClr val="bg1">
                    <a:lumMod val="65000"/>
                  </a:schemeClr>
                </a:solidFill>
              </a:rPr>
              <a:t>: for 8254 only</a:t>
            </a:r>
            <a:endParaRPr lang="en-US" sz="2000" dirty="0">
              <a:solidFill>
                <a:schemeClr val="bg1">
                  <a:lumMod val="6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e0c11a3a-df4f-412a-a21e-397ad7e7abee"/>
  <p:tag name="COMMONDATA" val="eyJoZGlkIjoiYTg3NjFjZjhmMDIxNGVmODZmYTZlMDZjZDM4OGU2OT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allings">
  <a:themeElements>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alling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10365</Words>
  <Application>WPS 演示</Application>
  <PresentationFormat>全屏显示(4:3)</PresentationFormat>
  <Paragraphs>349</Paragraphs>
  <Slides>32</Slides>
  <Notes>8</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32</vt:i4>
      </vt:variant>
    </vt:vector>
  </HeadingPairs>
  <TitlesOfParts>
    <vt:vector size="52" baseType="lpstr">
      <vt:lpstr>Arial</vt:lpstr>
      <vt:lpstr>宋体</vt:lpstr>
      <vt:lpstr>Wingdings</vt:lpstr>
      <vt:lpstr>Times New Roman</vt:lpstr>
      <vt:lpstr>Arial Black</vt:lpstr>
      <vt:lpstr>Monotype Sorts</vt:lpstr>
      <vt:lpstr>Wingdings</vt:lpstr>
      <vt:lpstr>Calibri</vt:lpstr>
      <vt:lpstr>Consolas</vt:lpstr>
      <vt:lpstr>Helvetica</vt:lpstr>
      <vt:lpstr>楷体_GB2312</vt:lpstr>
      <vt:lpstr>微软雅黑</vt:lpstr>
      <vt:lpstr>Arial Unicode MS</vt:lpstr>
      <vt:lpstr>华文中宋</vt:lpstr>
      <vt:lpstr>Tahoma</vt:lpstr>
      <vt:lpstr>新宋体</vt:lpstr>
      <vt:lpstr>Office 主题</vt:lpstr>
      <vt:lpstr>1_stallings</vt:lpstr>
      <vt:lpstr>Visio.Drawing.11</vt:lpstr>
      <vt:lpstr>Visio.Drawing.11</vt:lpstr>
      <vt:lpstr>Lecture 08: 8253/4 Timer</vt:lpstr>
      <vt:lpstr>Reference Book:</vt:lpstr>
      <vt:lpstr>Package &amp; Internal Structure</vt:lpstr>
      <vt:lpstr>Interface to the System</vt:lpstr>
      <vt:lpstr>Internal Structure</vt:lpstr>
      <vt:lpstr>Features</vt:lpstr>
      <vt:lpstr>Internal Structure &amp; Pins</vt:lpstr>
      <vt:lpstr>Internal Structure &amp; Pins</vt:lpstr>
      <vt:lpstr>Write/Read Operations</vt:lpstr>
      <vt:lpstr>Example: Setting Up a Counter</vt:lpstr>
      <vt:lpstr>Features of 8253</vt:lpstr>
      <vt:lpstr>Mode 0 : Interrupt on Terminal Count (1)</vt:lpstr>
      <vt:lpstr>Mode 0 : Interrupt on Terminal Count (2)</vt:lpstr>
      <vt:lpstr>Mode 0: Interrupt on Terminal Count (3)</vt:lpstr>
      <vt:lpstr>Mode 1: Hardware Retriggerable One-shot (1)</vt:lpstr>
      <vt:lpstr>Mode 1 : Hardware Retriggerable One-shot (2)</vt:lpstr>
      <vt:lpstr>Mode 1 : Hardware Retriggerable One-shot (3)</vt:lpstr>
      <vt:lpstr>Mode 2: Rate Generator (1)</vt:lpstr>
      <vt:lpstr>Mode 2: Rate Generator (2)</vt:lpstr>
      <vt:lpstr>Mode 2: Rate Generator (3)</vt:lpstr>
      <vt:lpstr>Mode 3: Square Wave Rate Generator (1)</vt:lpstr>
      <vt:lpstr>Mode 3: Square Wave Rate Generator (2)</vt:lpstr>
      <vt:lpstr>Mode 3: Square Wave Rate Generator (3)</vt:lpstr>
      <vt:lpstr>Mode 4: Software Triggered Strobe (1)</vt:lpstr>
      <vt:lpstr>Mode 4: Software Triggered Strobe (2)</vt:lpstr>
      <vt:lpstr>Mode 5: Hardware Triggered Strobe (Retriggerable) (1)</vt:lpstr>
      <vt:lpstr>Mode 5: Hardware Triggered Strobe (Retriggerable) (2)</vt:lpstr>
      <vt:lpstr>Programming Example</vt:lpstr>
      <vt:lpstr>Example &amp; Quiz</vt:lpstr>
      <vt:lpstr>PowerPoint 演示文稿</vt:lpstr>
      <vt:lpstr>Quiz</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More on I/O and Memory</dc:title>
  <dc:creator>archee</dc:creator>
  <cp:lastModifiedBy>曹博涵</cp:lastModifiedBy>
  <cp:revision>304</cp:revision>
  <dcterms:created xsi:type="dcterms:W3CDTF">2012-02-15T06:15:00Z</dcterms:created>
  <dcterms:modified xsi:type="dcterms:W3CDTF">2022-12-16T16:41:53Z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552A30067F2F4E178EC8384B88BF74C8</vt:lpwstr>
  </property>
  <property fmtid="{D5CDD505-2E9C-101B-9397-08002B2CF9AE}" pid="3" name="KSOProductBuildVer">
    <vt:lpwstr>2052-11.1.0.12980</vt:lpwstr>
  </property>
</Properties>
</file>