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79" r:id="rId5"/>
    <p:sldId id="494" r:id="rId6"/>
    <p:sldId id="495" r:id="rId7"/>
    <p:sldId id="497" r:id="rId8"/>
    <p:sldId id="498" r:id="rId9"/>
    <p:sldId id="499" r:id="rId10"/>
    <p:sldId id="480" r:id="rId11"/>
    <p:sldId id="506" r:id="rId12"/>
    <p:sldId id="500" r:id="rId13"/>
    <p:sldId id="501" r:id="rId14"/>
    <p:sldId id="502" r:id="rId15"/>
    <p:sldId id="503" r:id="rId16"/>
    <p:sldId id="504" r:id="rId17"/>
    <p:sldId id="505" r:id="rId18"/>
    <p:sldId id="507" r:id="rId19"/>
    <p:sldId id="508" r:id="rId20"/>
    <p:sldId id="509" r:id="rId21"/>
    <p:sldId id="510" r:id="rId22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 autoAdjust="0"/>
    <p:restoredTop sz="81048" autoAdjust="0"/>
  </p:normalViewPr>
  <p:slideViewPr>
    <p:cSldViewPr>
      <p:cViewPr varScale="1">
        <p:scale>
          <a:sx n="56" d="100"/>
          <a:sy n="56" d="100"/>
        </p:scale>
        <p:origin x="52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700" b="1" dirty="0"/>
              <a:t>네트워크 프로토콜 </a:t>
            </a:r>
            <a:r>
              <a:rPr lang="en-US" altLang="ko-KR" sz="3700" b="1" dirty="0"/>
              <a:t>(</a:t>
            </a:r>
            <a:r>
              <a:rPr lang="ko-KR" altLang="en-US" sz="3700" b="1" dirty="0"/>
              <a:t>실습</a:t>
            </a:r>
            <a:r>
              <a:rPr lang="en-US" altLang="ko-KR" sz="3700" b="1" dirty="0"/>
              <a:t>)</a:t>
            </a:r>
            <a:endParaRPr lang="ko-KR" altLang="en-US" sz="3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임동우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err="1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Hanyang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 University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.</a:t>
            </a: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개체, 시계, 측정기이(가) 표시된 사진&#10;&#10;자동 생성된 설명">
            <a:extLst>
              <a:ext uri="{FF2B5EF4-FFF2-40B4-BE49-F238E27FC236}">
                <a16:creationId xmlns:a16="http://schemas.microsoft.com/office/drawing/2014/main" id="{06625DAE-F1C7-45B3-93BD-35516C4CE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980728"/>
            <a:ext cx="7488829" cy="187220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6D61AE-1A4D-40C2-AA35-3C25DE17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번 공백 </a:t>
            </a:r>
            <a:r>
              <a:rPr lang="en-US" altLang="ko-KR" dirty="0"/>
              <a:t>: Server Part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3074C-0C30-46C3-BB1E-57079DA32A77}"/>
              </a:ext>
            </a:extLst>
          </p:cNvPr>
          <p:cNvSpPr txBox="1"/>
          <p:nvPr/>
        </p:nvSpPr>
        <p:spPr>
          <a:xfrm>
            <a:off x="248496" y="3068960"/>
            <a:ext cx="727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200" b="1" dirty="0" err="1"/>
              <a:t>sock_main</a:t>
            </a:r>
            <a:r>
              <a:rPr lang="en-US" altLang="ko-KR" sz="2200" b="1" dirty="0"/>
              <a:t> = socket(AF_INET6, SOCK_STREAM, 0)</a:t>
            </a:r>
          </a:p>
          <a:p>
            <a:pPr marL="342900" indent="-342900">
              <a:buAutoNum type="arabicPeriod"/>
            </a:pPr>
            <a:endParaRPr lang="en-US" altLang="ko-KR" sz="2200" b="1" dirty="0"/>
          </a:p>
          <a:p>
            <a:pPr marL="342900" indent="-342900">
              <a:buAutoNum type="arabicPeriod"/>
            </a:pPr>
            <a:endParaRPr lang="en-US" altLang="ko-KR" sz="2200" b="1" dirty="0"/>
          </a:p>
          <a:p>
            <a:pPr marL="342900" indent="-342900">
              <a:buAutoNum type="arabicPeriod"/>
            </a:pPr>
            <a:r>
              <a:rPr lang="en-US" altLang="ko-KR" sz="2200" b="1" dirty="0" err="1"/>
              <a:t>Sock_main</a:t>
            </a:r>
            <a:r>
              <a:rPr lang="en-US" altLang="ko-KR" sz="2200" b="1" dirty="0"/>
              <a:t> = socket(AF_INET, SOCK_DGRAM,0)</a:t>
            </a:r>
          </a:p>
          <a:p>
            <a:pPr marL="342900" indent="-342900">
              <a:buAutoNum type="arabicPeriod"/>
            </a:pPr>
            <a:endParaRPr lang="en-US" altLang="ko-KR" sz="2200" b="1" dirty="0"/>
          </a:p>
          <a:p>
            <a:pPr marL="342900" indent="-342900">
              <a:buAutoNum type="arabicPeriod"/>
            </a:pPr>
            <a:endParaRPr lang="en-US" altLang="ko-KR" sz="2200" b="1" dirty="0"/>
          </a:p>
          <a:p>
            <a:pPr marL="342900" indent="-342900">
              <a:buAutoNum type="arabicPeriod"/>
            </a:pPr>
            <a:r>
              <a:rPr lang="en-US" altLang="ko-KR" sz="2200" b="1" dirty="0" err="1"/>
              <a:t>Sock_main</a:t>
            </a:r>
            <a:r>
              <a:rPr lang="en-US" altLang="ko-KR" sz="2200" b="1" dirty="0"/>
              <a:t> = socket(AF_INET, SOCK_STREAM,0)</a:t>
            </a:r>
          </a:p>
        </p:txBody>
      </p:sp>
    </p:spTree>
    <p:extLst>
      <p:ext uri="{BB962C8B-B14F-4D97-AF65-F5344CB8AC3E}">
        <p14:creationId xmlns:p14="http://schemas.microsoft.com/office/powerpoint/2010/main" val="70315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시계, 개체, 공이(가) 표시된 사진&#10;&#10;자동 생성된 설명">
            <a:extLst>
              <a:ext uri="{FF2B5EF4-FFF2-40B4-BE49-F238E27FC236}">
                <a16:creationId xmlns:a16="http://schemas.microsoft.com/office/drawing/2014/main" id="{7CEAF821-44BC-4162-BB78-FBBD23741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1052736"/>
            <a:ext cx="7419848" cy="1488347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49C6D2E-B587-4FB8-AC2C-1362F98ED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번 공백 </a:t>
            </a:r>
            <a:r>
              <a:rPr lang="en-US" altLang="ko-KR" dirty="0"/>
              <a:t>: Server Part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EBF0B-0FDA-47CA-AD1A-1FE504E6A954}"/>
              </a:ext>
            </a:extLst>
          </p:cNvPr>
          <p:cNvSpPr txBox="1"/>
          <p:nvPr/>
        </p:nvSpPr>
        <p:spPr>
          <a:xfrm>
            <a:off x="248496" y="3068960"/>
            <a:ext cx="85819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200" b="1" dirty="0"/>
              <a:t>bind(</a:t>
            </a:r>
            <a:r>
              <a:rPr lang="en-US" altLang="ko-KR" sz="2200" b="1" dirty="0" err="1"/>
              <a:t>sock_main</a:t>
            </a:r>
            <a:r>
              <a:rPr lang="en-US" altLang="ko-KR" sz="2200" b="1" dirty="0"/>
              <a:t>, (struct </a:t>
            </a:r>
            <a:r>
              <a:rPr lang="en-US" altLang="ko-KR" sz="2200" b="1" dirty="0" err="1"/>
              <a:t>sockaddr</a:t>
            </a:r>
            <a:r>
              <a:rPr lang="en-US" altLang="ko-KR" sz="2200" b="1" dirty="0"/>
              <a:t>*)&amp;</a:t>
            </a:r>
            <a:r>
              <a:rPr lang="en-US" altLang="ko-KR" sz="2200" b="1" dirty="0" err="1"/>
              <a:t>addr</a:t>
            </a:r>
            <a:r>
              <a:rPr lang="en-US" altLang="ko-KR" sz="2200" b="1" dirty="0"/>
              <a:t>, </a:t>
            </a:r>
            <a:r>
              <a:rPr lang="en-US" altLang="ko-KR" sz="2200" b="1" dirty="0" err="1"/>
              <a:t>sizeof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sock_main</a:t>
            </a:r>
            <a:r>
              <a:rPr lang="en-US" altLang="ko-KR" sz="2200" b="1" dirty="0"/>
              <a:t>)</a:t>
            </a:r>
          </a:p>
          <a:p>
            <a:pPr marL="342900" indent="-342900">
              <a:buAutoNum type="arabicPeriod"/>
            </a:pPr>
            <a:endParaRPr lang="en-US" altLang="ko-KR" sz="2200" b="1" dirty="0"/>
          </a:p>
          <a:p>
            <a:pPr marL="342900" indent="-342900">
              <a:buAutoNum type="arabicPeriod"/>
            </a:pPr>
            <a:r>
              <a:rPr lang="en-US" altLang="ko-KR" sz="2200" b="1" dirty="0"/>
              <a:t>bind(</a:t>
            </a:r>
            <a:r>
              <a:rPr lang="en-US" altLang="ko-KR" sz="2200" b="1" dirty="0" err="1"/>
              <a:t>sock_main</a:t>
            </a:r>
            <a:r>
              <a:rPr lang="en-US" altLang="ko-KR" sz="2200" b="1" dirty="0"/>
              <a:t>, (struct </a:t>
            </a:r>
            <a:r>
              <a:rPr lang="en-US" altLang="ko-KR" sz="2200" b="1" dirty="0" err="1"/>
              <a:t>sockaddr</a:t>
            </a:r>
            <a:r>
              <a:rPr lang="en-US" altLang="ko-KR" sz="2200" b="1" dirty="0"/>
              <a:t>*)&amp;</a:t>
            </a:r>
            <a:r>
              <a:rPr lang="en-US" altLang="ko-KR" sz="2200" b="1" dirty="0" err="1"/>
              <a:t>addr</a:t>
            </a:r>
            <a:r>
              <a:rPr lang="en-US" altLang="ko-KR" sz="2200" b="1" dirty="0"/>
              <a:t>, </a:t>
            </a:r>
            <a:r>
              <a:rPr lang="en-US" altLang="ko-KR" sz="2200" b="1" dirty="0" err="1"/>
              <a:t>sizeof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addr</a:t>
            </a:r>
            <a:r>
              <a:rPr lang="en-US" altLang="ko-KR" sz="2200" b="1" dirty="0"/>
              <a:t>))</a:t>
            </a:r>
          </a:p>
          <a:p>
            <a:pPr marL="342900" indent="-342900">
              <a:buAutoNum type="arabicPeriod"/>
            </a:pPr>
            <a:endParaRPr lang="en-US" altLang="ko-KR" sz="2200" b="1" dirty="0"/>
          </a:p>
          <a:p>
            <a:pPr marL="342900" indent="-342900">
              <a:buAutoNum type="arabicPeriod"/>
            </a:pPr>
            <a:r>
              <a:rPr lang="en-US" altLang="ko-KR" sz="2200" b="1" dirty="0"/>
              <a:t>Bind(</a:t>
            </a:r>
            <a:r>
              <a:rPr lang="en-US" altLang="ko-KR" sz="2200" b="1" dirty="0" err="1"/>
              <a:t>sock_main</a:t>
            </a:r>
            <a:r>
              <a:rPr lang="en-US" altLang="ko-KR" sz="2200" b="1" dirty="0"/>
              <a:t>, (struct </a:t>
            </a:r>
            <a:r>
              <a:rPr lang="en-US" altLang="ko-KR" sz="2200" b="1" dirty="0" err="1"/>
              <a:t>sockaddr</a:t>
            </a:r>
            <a:r>
              <a:rPr lang="en-US" altLang="ko-KR" sz="2200" b="1" dirty="0"/>
              <a:t>*)&amp;</a:t>
            </a:r>
            <a:r>
              <a:rPr lang="en-US" altLang="ko-KR" sz="2200" b="1" dirty="0" err="1"/>
              <a:t>addr</a:t>
            </a:r>
            <a:r>
              <a:rPr lang="en-US" altLang="ko-KR" sz="2200" b="1" dirty="0"/>
              <a:t> </a:t>
            </a:r>
            <a:r>
              <a:rPr lang="en-US" altLang="ko-KR" sz="2200" b="1" dirty="0" err="1"/>
              <a:t>sizeof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msg_buff</a:t>
            </a:r>
            <a:r>
              <a:rPr lang="en-US" altLang="ko-KR" sz="2200" b="1" dirty="0"/>
              <a:t>)</a:t>
            </a:r>
          </a:p>
          <a:p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402241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974E064B-E5CD-4C07-8CE8-5E8399519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4" y="1052736"/>
            <a:ext cx="8355952" cy="172456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A9CF3A8-287B-4532-AB2A-003BD360B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번 공백 </a:t>
            </a:r>
            <a:r>
              <a:rPr lang="en-US" altLang="ko-KR" dirty="0"/>
              <a:t>: Server Part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70026-3D25-446A-853B-EA47C4B59690}"/>
              </a:ext>
            </a:extLst>
          </p:cNvPr>
          <p:cNvSpPr txBox="1"/>
          <p:nvPr/>
        </p:nvSpPr>
        <p:spPr>
          <a:xfrm>
            <a:off x="467544" y="31409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/>
              <a:t>listen(</a:t>
            </a:r>
            <a:r>
              <a:rPr lang="en-US" altLang="ko-KR" sz="2400" b="1" dirty="0" err="1"/>
              <a:t>sock_main</a:t>
            </a:r>
            <a:r>
              <a:rPr lang="en-US" altLang="ko-KR" sz="2400" b="1" dirty="0"/>
              <a:t> , 5);</a:t>
            </a:r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connect(</a:t>
            </a:r>
            <a:r>
              <a:rPr lang="en-US" altLang="ko-KR" sz="2400" b="1" dirty="0" err="1"/>
              <a:t>sock_main</a:t>
            </a:r>
            <a:r>
              <a:rPr lang="en-US" altLang="ko-KR" sz="2400" b="1" dirty="0"/>
              <a:t>, 5);</a:t>
            </a:r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Accept(</a:t>
            </a:r>
            <a:r>
              <a:rPr lang="en-US" altLang="ko-KR" sz="2400" b="1" dirty="0" err="1"/>
              <a:t>sock_main</a:t>
            </a:r>
            <a:r>
              <a:rPr lang="en-US" altLang="ko-KR" sz="2400" b="1" dirty="0"/>
              <a:t>, 5);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421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070E4F-9AB2-44CF-8389-318A0995D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/>
        </p:blipFill>
        <p:spPr>
          <a:xfrm>
            <a:off x="585774" y="1052736"/>
            <a:ext cx="7972452" cy="144016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2167852-C9A3-4370-BA69-D15CB07DE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번 공백 </a:t>
            </a:r>
            <a:r>
              <a:rPr lang="en-US" altLang="ko-KR" dirty="0"/>
              <a:t>: Server Part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D05DD-915A-464D-BB5D-4EA865A46906}"/>
              </a:ext>
            </a:extLst>
          </p:cNvPr>
          <p:cNvSpPr txBox="1"/>
          <p:nvPr/>
        </p:nvSpPr>
        <p:spPr>
          <a:xfrm>
            <a:off x="585773" y="2852936"/>
            <a:ext cx="8244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accept(</a:t>
            </a:r>
            <a:r>
              <a:rPr lang="en-US" altLang="ko-KR" b="1" dirty="0" err="1"/>
              <a:t>sock_main</a:t>
            </a:r>
            <a:r>
              <a:rPr lang="en-US" altLang="ko-KR" b="1" dirty="0"/>
              <a:t> , (struct </a:t>
            </a:r>
            <a:r>
              <a:rPr lang="en-US" altLang="ko-KR" b="1" dirty="0" err="1"/>
              <a:t>sockaddr</a:t>
            </a:r>
            <a:r>
              <a:rPr lang="en-US" altLang="ko-KR" b="1" dirty="0"/>
              <a:t>*)&amp;</a:t>
            </a:r>
            <a:r>
              <a:rPr lang="en-US" altLang="ko-KR" b="1" dirty="0" err="1"/>
              <a:t>client_addr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client_addr</a:t>
            </a:r>
            <a:r>
              <a:rPr lang="en-US" altLang="ko-KR" b="1" dirty="0"/>
              <a:t>);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Accept(</a:t>
            </a:r>
            <a:r>
              <a:rPr lang="en-US" altLang="ko-KR" b="1" dirty="0" err="1"/>
              <a:t>sock_main</a:t>
            </a:r>
            <a:r>
              <a:rPr lang="en-US" altLang="ko-KR" b="1" dirty="0"/>
              <a:t>, struct </a:t>
            </a:r>
            <a:r>
              <a:rPr lang="en-US" altLang="ko-KR" b="1" dirty="0" err="1"/>
              <a:t>sockaddr</a:t>
            </a:r>
            <a:r>
              <a:rPr lang="en-US" altLang="ko-KR" b="1" dirty="0"/>
              <a:t>*)&amp;</a:t>
            </a:r>
            <a:r>
              <a:rPr lang="en-US" altLang="ko-KR" b="1" dirty="0" err="1"/>
              <a:t>server_addr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server_addr</a:t>
            </a:r>
            <a:r>
              <a:rPr lang="en-US" altLang="ko-KR" b="1" dirty="0"/>
              <a:t>);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Accept(</a:t>
            </a:r>
            <a:r>
              <a:rPr lang="en-US" altLang="ko-KR" b="1" dirty="0" err="1"/>
              <a:t>sock_main</a:t>
            </a:r>
            <a:r>
              <a:rPr lang="en-US" altLang="ko-KR" b="1" dirty="0"/>
              <a:t> , NULL, NULL);</a:t>
            </a:r>
          </a:p>
        </p:txBody>
      </p:sp>
    </p:spTree>
    <p:extLst>
      <p:ext uri="{BB962C8B-B14F-4D97-AF65-F5344CB8AC3E}">
        <p14:creationId xmlns:p14="http://schemas.microsoft.com/office/powerpoint/2010/main" val="17533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FA23FE-161E-4D6C-88A7-E8A006704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7</a:t>
            </a:r>
            <a:r>
              <a:rPr lang="ko-KR" altLang="en-US" dirty="0"/>
              <a:t>번 공백 </a:t>
            </a:r>
            <a:r>
              <a:rPr lang="en-US" altLang="ko-KR" dirty="0"/>
              <a:t>: Client Part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7EDA8-EF85-452B-A64C-F0CDB9C01FAC}"/>
              </a:ext>
            </a:extLst>
          </p:cNvPr>
          <p:cNvSpPr txBox="1"/>
          <p:nvPr/>
        </p:nvSpPr>
        <p:spPr>
          <a:xfrm>
            <a:off x="248496" y="3043697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accept(</a:t>
            </a:r>
            <a:r>
              <a:rPr lang="en-US" altLang="ko-KR" b="1" dirty="0" err="1"/>
              <a:t>sock_main</a:t>
            </a:r>
            <a:r>
              <a:rPr lang="en-US" altLang="ko-KR" b="1" dirty="0"/>
              <a:t>, (struct </a:t>
            </a:r>
            <a:r>
              <a:rPr lang="en-US" altLang="ko-KR" b="1" dirty="0" err="1"/>
              <a:t>sockaddr</a:t>
            </a:r>
            <a:r>
              <a:rPr lang="en-US" altLang="ko-KR" b="1" dirty="0"/>
              <a:t>*)&amp;</a:t>
            </a:r>
            <a:r>
              <a:rPr lang="en-US" altLang="ko-KR" b="1" dirty="0" err="1"/>
              <a:t>addr</a:t>
            </a:r>
            <a:r>
              <a:rPr lang="en-US" altLang="ko-KR" b="1" dirty="0"/>
              <a:t> 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addr</a:t>
            </a:r>
            <a:r>
              <a:rPr lang="en-US" altLang="ko-KR" b="1" dirty="0"/>
              <a:t>));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Send(</a:t>
            </a:r>
            <a:r>
              <a:rPr lang="en-US" altLang="ko-KR" b="1" dirty="0" err="1"/>
              <a:t>sock_main</a:t>
            </a:r>
            <a:r>
              <a:rPr lang="en-US" altLang="ko-KR" b="1" dirty="0"/>
              <a:t>, (struct </a:t>
            </a:r>
            <a:r>
              <a:rPr lang="en-US" altLang="ko-KR" b="1" dirty="0" err="1"/>
              <a:t>sockaddr</a:t>
            </a:r>
            <a:r>
              <a:rPr lang="en-US" altLang="ko-KR" b="1" dirty="0"/>
              <a:t>*)&amp;</a:t>
            </a:r>
            <a:r>
              <a:rPr lang="en-US" altLang="ko-KR" b="1" dirty="0" err="1"/>
              <a:t>addr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addr</a:t>
            </a:r>
            <a:r>
              <a:rPr lang="en-US" altLang="ko-KR" b="1" dirty="0"/>
              <a:t>));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en-US" altLang="ko-KR" b="1" dirty="0"/>
              <a:t>connect(</a:t>
            </a:r>
            <a:r>
              <a:rPr lang="en-US" altLang="ko-KR" b="1" dirty="0" err="1"/>
              <a:t>sock_main</a:t>
            </a:r>
            <a:r>
              <a:rPr lang="en-US" altLang="ko-KR" b="1" dirty="0"/>
              <a:t>, (struct </a:t>
            </a:r>
            <a:r>
              <a:rPr lang="en-US" altLang="ko-KR" b="1" dirty="0" err="1"/>
              <a:t>sockaddr</a:t>
            </a:r>
            <a:r>
              <a:rPr lang="en-US" altLang="ko-KR" b="1" dirty="0"/>
              <a:t>*)&amp;</a:t>
            </a:r>
            <a:r>
              <a:rPr lang="en-US" altLang="ko-KR" b="1" dirty="0" err="1"/>
              <a:t>addr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addr</a:t>
            </a:r>
            <a:r>
              <a:rPr lang="en-US" altLang="ko-KR" b="1" dirty="0"/>
              <a:t>));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18" name="내용 개체 틀 17" descr="시계, 개체이(가) 표시된 사진&#10;&#10;자동 생성된 설명">
            <a:extLst>
              <a:ext uri="{FF2B5EF4-FFF2-40B4-BE49-F238E27FC236}">
                <a16:creationId xmlns:a16="http://schemas.microsoft.com/office/drawing/2014/main" id="{C097432B-7539-4AA9-A54B-EC378B423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9" y="1003958"/>
            <a:ext cx="8597541" cy="1656184"/>
          </a:xfrm>
        </p:spPr>
      </p:pic>
    </p:spTree>
    <p:extLst>
      <p:ext uri="{BB962C8B-B14F-4D97-AF65-F5344CB8AC3E}">
        <p14:creationId xmlns:p14="http://schemas.microsoft.com/office/powerpoint/2010/main" val="175445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, 노트북, 검은색, 컴퓨터이(가) 표시된 사진&#10;&#10;자동 생성된 설명">
            <a:extLst>
              <a:ext uri="{FF2B5EF4-FFF2-40B4-BE49-F238E27FC236}">
                <a16:creationId xmlns:a16="http://schemas.microsoft.com/office/drawing/2014/main" id="{5B91611F-30C7-4432-B47B-717666F7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98"/>
          <a:stretch/>
        </p:blipFill>
        <p:spPr>
          <a:xfrm>
            <a:off x="276309" y="1124744"/>
            <a:ext cx="8408637" cy="194421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6BCD996-ED49-4677-8572-88F01B310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8</a:t>
            </a:r>
            <a:r>
              <a:rPr lang="ko-KR" altLang="en-US" dirty="0"/>
              <a:t>번 공백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75F26-423C-43EB-BCAE-8EE307C48F43}"/>
              </a:ext>
            </a:extLst>
          </p:cNvPr>
          <p:cNvSpPr txBox="1"/>
          <p:nvPr/>
        </p:nvSpPr>
        <p:spPr>
          <a:xfrm>
            <a:off x="276309" y="3645024"/>
            <a:ext cx="8408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recv</a:t>
            </a:r>
            <a:r>
              <a:rPr lang="en-US" altLang="ko-KR" b="1" dirty="0"/>
              <a:t>(</a:t>
            </a:r>
            <a:r>
              <a:rPr lang="en-US" altLang="ko-KR" b="1" dirty="0" err="1"/>
              <a:t>sock_main</a:t>
            </a:r>
            <a:r>
              <a:rPr lang="en-US" altLang="ko-KR" b="1" dirty="0"/>
              <a:t>, (char*)&amp;buff, </a:t>
            </a:r>
            <a:r>
              <a:rPr lang="en-US" altLang="ko-KR" b="1" dirty="0" err="1"/>
              <a:t>sizeof</a:t>
            </a:r>
            <a:r>
              <a:rPr lang="en-US" altLang="ko-KR" b="1" dirty="0"/>
              <a:t>(buff), 0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en-US" altLang="ko-KR" b="1" dirty="0" err="1"/>
              <a:t>recvfrom</a:t>
            </a:r>
            <a:r>
              <a:rPr lang="en-US" altLang="ko-KR" b="1" dirty="0"/>
              <a:t>(</a:t>
            </a:r>
            <a:r>
              <a:rPr lang="en-US" altLang="ko-KR" b="1" dirty="0" err="1"/>
              <a:t>sock_main</a:t>
            </a:r>
            <a:r>
              <a:rPr lang="en-US" altLang="ko-KR" b="1" dirty="0"/>
              <a:t>, (char*)&amp;buff, </a:t>
            </a:r>
            <a:r>
              <a:rPr lang="en-US" altLang="ko-KR" b="1" dirty="0" err="1"/>
              <a:t>sizeof</a:t>
            </a:r>
            <a:r>
              <a:rPr lang="en-US" altLang="ko-KR" b="1" dirty="0"/>
              <a:t>(buff),0)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2941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FAC1E2-D5B4-4DDB-B187-0B91ED0E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4" y="1052735"/>
            <a:ext cx="8322154" cy="295594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631FB1C-997A-482C-932C-0C1C6E0E8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9</a:t>
            </a:r>
            <a:r>
              <a:rPr lang="ko-KR" altLang="en-US" dirty="0"/>
              <a:t>번 공백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3CF1A-DB9E-4B55-BAF7-F32EAC95FCE2}"/>
              </a:ext>
            </a:extLst>
          </p:cNvPr>
          <p:cNvSpPr txBox="1"/>
          <p:nvPr/>
        </p:nvSpPr>
        <p:spPr>
          <a:xfrm>
            <a:off x="282294" y="4365104"/>
            <a:ext cx="832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1. </a:t>
            </a:r>
            <a:r>
              <a:rPr lang="en-US" altLang="ko-KR" b="1" dirty="0" err="1"/>
              <a:t>sendto</a:t>
            </a:r>
            <a:r>
              <a:rPr lang="en-US" altLang="ko-KR" b="1" dirty="0"/>
              <a:t>(</a:t>
            </a:r>
            <a:r>
              <a:rPr lang="en-US" altLang="ko-KR" b="1" dirty="0" err="1"/>
              <a:t>sock_client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], (</a:t>
            </a:r>
            <a:r>
              <a:rPr lang="en-US" altLang="ko-KR" b="1" dirty="0" err="1"/>
              <a:t>cher</a:t>
            </a:r>
            <a:r>
              <a:rPr lang="en-US" altLang="ko-KR" b="1" dirty="0"/>
              <a:t>*)</a:t>
            </a:r>
            <a:r>
              <a:rPr lang="en-US" altLang="ko-KR" b="1" dirty="0" err="1"/>
              <a:t>tmp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(Message),0)</a:t>
            </a:r>
          </a:p>
          <a:p>
            <a:endParaRPr lang="en-US" altLang="ko-KR" b="1" dirty="0"/>
          </a:p>
          <a:p>
            <a:r>
              <a:rPr lang="en-US" altLang="ko-KR" b="1" dirty="0"/>
              <a:t>2. send(</a:t>
            </a:r>
            <a:r>
              <a:rPr lang="en-US" altLang="ko-KR" b="1" dirty="0" err="1"/>
              <a:t>sock_client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], (char*)</a:t>
            </a:r>
            <a:r>
              <a:rPr lang="en-US" altLang="ko-KR" b="1" dirty="0" err="1"/>
              <a:t>tmp</a:t>
            </a:r>
            <a:r>
              <a:rPr lang="en-US" altLang="ko-KR" b="1" dirty="0"/>
              <a:t>, </a:t>
            </a:r>
            <a:r>
              <a:rPr lang="en-US" altLang="ko-KR" b="1" dirty="0" err="1"/>
              <a:t>sizeof</a:t>
            </a:r>
            <a:r>
              <a:rPr lang="en-US" altLang="ko-KR" b="1" dirty="0"/>
              <a:t>(Message), 0)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787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909663-ADDE-4120-8225-11E9EBB87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0" y="908720"/>
            <a:ext cx="8228200" cy="324036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0601803-5150-419A-8E73-F3DB175E4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번 공백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00391-DE1E-4FE8-927B-67EDF466AEA4}"/>
              </a:ext>
            </a:extLst>
          </p:cNvPr>
          <p:cNvSpPr txBox="1"/>
          <p:nvPr/>
        </p:nvSpPr>
        <p:spPr>
          <a:xfrm>
            <a:off x="247460" y="4437112"/>
            <a:ext cx="822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recv</a:t>
            </a:r>
            <a:r>
              <a:rPr lang="en-US" altLang="ko-KR" b="1" dirty="0"/>
              <a:t>(</a:t>
            </a:r>
            <a:r>
              <a:rPr lang="en-US" altLang="ko-KR" b="1" dirty="0" err="1"/>
              <a:t>sock_client</a:t>
            </a:r>
            <a:r>
              <a:rPr lang="en-US" altLang="ko-KR" b="1" dirty="0"/>
              <a:t>[</a:t>
            </a:r>
            <a:r>
              <a:rPr lang="en-US" altLang="ko-KR" b="1" dirty="0" err="1"/>
              <a:t>thread_id</a:t>
            </a:r>
            <a:r>
              <a:rPr lang="en-US" altLang="ko-KR" b="1" dirty="0"/>
              <a:t>], (char*)&amp;buff, </a:t>
            </a:r>
            <a:r>
              <a:rPr lang="en-US" altLang="ko-KR" b="1" dirty="0" err="1"/>
              <a:t>sizeof</a:t>
            </a:r>
            <a:r>
              <a:rPr lang="en-US" altLang="ko-KR" b="1" dirty="0"/>
              <a:t>(buff), 0) &gt; 0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Recvfrom</a:t>
            </a:r>
            <a:r>
              <a:rPr lang="en-US" altLang="ko-KR" b="1" dirty="0"/>
              <a:t>(</a:t>
            </a:r>
            <a:r>
              <a:rPr lang="en-US" altLang="ko-KR" b="1" dirty="0" err="1"/>
              <a:t>sock_client</a:t>
            </a:r>
            <a:r>
              <a:rPr lang="en-US" altLang="ko-KR" b="1" dirty="0"/>
              <a:t>[</a:t>
            </a:r>
            <a:r>
              <a:rPr lang="en-US" altLang="ko-KR" b="1" dirty="0" err="1"/>
              <a:t>thread_id</a:t>
            </a:r>
            <a:r>
              <a:rPr lang="en-US" altLang="ko-KR" b="1" dirty="0"/>
              <a:t>], (char*)&amp;buff, </a:t>
            </a:r>
            <a:r>
              <a:rPr lang="en-US" altLang="ko-KR" b="1" dirty="0" err="1"/>
              <a:t>sizeof</a:t>
            </a:r>
            <a:r>
              <a:rPr lang="en-US" altLang="ko-KR" b="1" dirty="0"/>
              <a:t>(buff), 0) &gt; 0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783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84A858-09FB-47AF-9858-98C6D7A5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실습 방법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Server </a:t>
            </a:r>
            <a:r>
              <a:rPr lang="ko-KR" altLang="en-US" dirty="0"/>
              <a:t>모드로 </a:t>
            </a:r>
            <a:r>
              <a:rPr lang="en-US" altLang="ko-KR" dirty="0"/>
              <a:t>1</a:t>
            </a:r>
            <a:r>
              <a:rPr lang="ko-KR" altLang="en-US" dirty="0"/>
              <a:t>개의 터미널을 작동한다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Client </a:t>
            </a:r>
            <a:r>
              <a:rPr lang="ko-KR" altLang="en-US" dirty="0"/>
              <a:t>모드로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~ 3</a:t>
            </a:r>
            <a:r>
              <a:rPr lang="ko-KR" altLang="en-US" dirty="0"/>
              <a:t>개 터미널을 작동한다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에서 연결 수립이 되었는지 확인한다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Client </a:t>
            </a:r>
            <a:r>
              <a:rPr lang="ko-KR" altLang="en-US" dirty="0"/>
              <a:t>간 메시지 전달이 잘되는지 확인한다</a:t>
            </a:r>
            <a:r>
              <a:rPr lang="en-US" altLang="ko-KR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089D6F-6DD2-42BC-9E1D-31B856BD6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6015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746E83-C85F-4159-A403-0C9A0524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7" y="871001"/>
            <a:ext cx="4898948" cy="52222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n = select(</a:t>
            </a:r>
            <a:r>
              <a:rPr lang="en-US" altLang="ko-KR" sz="1800" dirty="0" err="1"/>
              <a:t>maxfd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writefds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exceptfds</a:t>
            </a:r>
            <a:r>
              <a:rPr lang="en-US" altLang="ko-KR" sz="1800" dirty="0"/>
              <a:t>, timeout);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FD_ZERO(&amp;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FD_SET(1,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FD_SET(2,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FD_SET(3,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55FF89-77A7-4F73-A201-765553E04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FD_SET</a:t>
            </a:r>
            <a:r>
              <a:rPr lang="ko-KR" altLang="en-US" dirty="0"/>
              <a:t> 함수 호출 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38235-1AE3-467A-88CB-051B81547FE9}"/>
              </a:ext>
            </a:extLst>
          </p:cNvPr>
          <p:cNvSpPr/>
          <p:nvPr/>
        </p:nvSpPr>
        <p:spPr bwMode="auto">
          <a:xfrm>
            <a:off x="248496" y="2204864"/>
            <a:ext cx="2595312" cy="20162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2E5FEC13-9012-452C-96FF-93C69F52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3582"/>
              </p:ext>
            </p:extLst>
          </p:nvPr>
        </p:nvGraphicFramePr>
        <p:xfrm>
          <a:off x="4008504" y="2420888"/>
          <a:ext cx="486003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7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877149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9C9E31-FAE4-4A48-BCED-D7F180833E45}"/>
              </a:ext>
            </a:extLst>
          </p:cNvPr>
          <p:cNvSpPr txBox="1"/>
          <p:nvPr/>
        </p:nvSpPr>
        <p:spPr>
          <a:xfrm>
            <a:off x="2972637" y="29100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readfds</a:t>
            </a:r>
            <a:endParaRPr lang="ko-KR" altLang="en-US" b="1" dirty="0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6B5F57D4-3B4F-473F-B954-39C97EBDB4B7}"/>
              </a:ext>
            </a:extLst>
          </p:cNvPr>
          <p:cNvSpPr/>
          <p:nvPr/>
        </p:nvSpPr>
        <p:spPr bwMode="auto">
          <a:xfrm>
            <a:off x="3131840" y="3429000"/>
            <a:ext cx="2304256" cy="576064"/>
          </a:xfrm>
          <a:prstGeom prst="bentUp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96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746E83-C85F-4159-A403-0C9A0524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6843163" cy="52222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n = select(</a:t>
            </a:r>
            <a:r>
              <a:rPr lang="en-US" altLang="ko-KR" sz="1800" dirty="0" err="1"/>
              <a:t>maxfd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writefds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exceptfds</a:t>
            </a:r>
            <a:r>
              <a:rPr lang="en-US" altLang="ko-KR" sz="1800" dirty="0"/>
              <a:t>, timeout);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FD_ZERO(&amp;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FD_SET(1,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FD_SET(2,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FD_SET(3,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n= select(4,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, NULL, NULL, &amp;timeout);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55FF89-77A7-4F73-A201-765553E04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Select</a:t>
            </a:r>
            <a:r>
              <a:rPr lang="ko-KR" altLang="en-US" dirty="0"/>
              <a:t> 함수 호출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2E5FEC13-9012-452C-96FF-93C69F52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44847"/>
              </p:ext>
            </p:extLst>
          </p:nvPr>
        </p:nvGraphicFramePr>
        <p:xfrm>
          <a:off x="4034853" y="1775129"/>
          <a:ext cx="486003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7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877149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14DD5F-7149-460E-9064-FCA8C2098DC5}"/>
              </a:ext>
            </a:extLst>
          </p:cNvPr>
          <p:cNvSpPr/>
          <p:nvPr/>
        </p:nvSpPr>
        <p:spPr bwMode="auto">
          <a:xfrm>
            <a:off x="255882" y="2325519"/>
            <a:ext cx="2515917" cy="146352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02A4A-E18A-41F0-A79A-4266CF980A6B}"/>
              </a:ext>
            </a:extLst>
          </p:cNvPr>
          <p:cNvSpPr txBox="1"/>
          <p:nvPr/>
        </p:nvSpPr>
        <p:spPr>
          <a:xfrm>
            <a:off x="3026390" y="22679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readfds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346CEA-62FB-4479-9667-67A06CD367CF}"/>
              </a:ext>
            </a:extLst>
          </p:cNvPr>
          <p:cNvSpPr/>
          <p:nvPr/>
        </p:nvSpPr>
        <p:spPr bwMode="auto">
          <a:xfrm>
            <a:off x="3026390" y="1628801"/>
            <a:ext cx="6010106" cy="1152128"/>
          </a:xfrm>
          <a:prstGeom prst="rect">
            <a:avLst/>
          </a:prstGeom>
          <a:noFill/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E72C7-CA97-4FFD-8CE4-433BFD8FEF88}"/>
              </a:ext>
            </a:extLst>
          </p:cNvPr>
          <p:cNvSpPr txBox="1"/>
          <p:nvPr/>
        </p:nvSpPr>
        <p:spPr>
          <a:xfrm rot="20465018">
            <a:off x="2781730" y="1542313"/>
            <a:ext cx="9269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Before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C4758F-B725-44F5-A08C-3D7CF3CEFA72}"/>
              </a:ext>
            </a:extLst>
          </p:cNvPr>
          <p:cNvGrpSpPr/>
          <p:nvPr/>
        </p:nvGrpSpPr>
        <p:grpSpPr>
          <a:xfrm>
            <a:off x="2731516" y="5031453"/>
            <a:ext cx="6250796" cy="1214785"/>
            <a:chOff x="2644087" y="3499698"/>
            <a:chExt cx="6250796" cy="121478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F3F8F9-6481-43A4-9C97-D35FD6C5B30B}"/>
                </a:ext>
              </a:extLst>
            </p:cNvPr>
            <p:cNvSpPr/>
            <p:nvPr/>
          </p:nvSpPr>
          <p:spPr bwMode="auto">
            <a:xfrm>
              <a:off x="2884777" y="3562355"/>
              <a:ext cx="6010106" cy="1152128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6C7192-390E-4F49-98CA-6EC79C0B0113}"/>
                </a:ext>
              </a:extLst>
            </p:cNvPr>
            <p:cNvSpPr txBox="1"/>
            <p:nvPr/>
          </p:nvSpPr>
          <p:spPr>
            <a:xfrm rot="20465018">
              <a:off x="2644087" y="3499698"/>
              <a:ext cx="7799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After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CFD691BD-0CA2-4BE1-8F90-9FBC9182D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10324"/>
              </p:ext>
            </p:extLst>
          </p:nvPr>
        </p:nvGraphicFramePr>
        <p:xfrm>
          <a:off x="3968813" y="5217722"/>
          <a:ext cx="486003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7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877149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EB09742-7414-4B0B-B578-47203ECA4184}"/>
              </a:ext>
            </a:extLst>
          </p:cNvPr>
          <p:cNvSpPr txBox="1"/>
          <p:nvPr/>
        </p:nvSpPr>
        <p:spPr>
          <a:xfrm>
            <a:off x="2992935" y="57439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readfds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FC5A1-ECCA-44B3-B2FC-482B47128025}"/>
              </a:ext>
            </a:extLst>
          </p:cNvPr>
          <p:cNvSpPr txBox="1"/>
          <p:nvPr/>
        </p:nvSpPr>
        <p:spPr>
          <a:xfrm>
            <a:off x="0" y="5455965"/>
            <a:ext cx="29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Select </a:t>
            </a:r>
            <a:r>
              <a:rPr lang="ko-KR" altLang="en-US" b="1" dirty="0"/>
              <a:t>호출의 결과로 변형</a:t>
            </a:r>
          </a:p>
        </p:txBody>
      </p:sp>
    </p:spTree>
    <p:extLst>
      <p:ext uri="{BB962C8B-B14F-4D97-AF65-F5344CB8AC3E}">
        <p14:creationId xmlns:p14="http://schemas.microsoft.com/office/powerpoint/2010/main" val="32611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7F6014-28A5-4D02-8CF3-23454B6C6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1412776"/>
            <a:ext cx="8322603" cy="86409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E58B085-F4AA-4290-A1DA-E1013DD2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Select </a:t>
            </a:r>
            <a:r>
              <a:rPr lang="ko-KR" altLang="en-US" dirty="0"/>
              <a:t>실제 용례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2F602-2A35-4D42-A70C-A8C25F8B159F}"/>
              </a:ext>
            </a:extLst>
          </p:cNvPr>
          <p:cNvSpPr txBox="1"/>
          <p:nvPr/>
        </p:nvSpPr>
        <p:spPr>
          <a:xfrm>
            <a:off x="248496" y="934244"/>
            <a:ext cx="281133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Select_server.c</a:t>
            </a:r>
            <a:r>
              <a:rPr lang="en-US" altLang="ko-KR" b="1" dirty="0"/>
              <a:t> , line 82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4B6547-7FA2-417D-B058-ADE5A63025EC}"/>
              </a:ext>
            </a:extLst>
          </p:cNvPr>
          <p:cNvGrpSpPr/>
          <p:nvPr/>
        </p:nvGrpSpPr>
        <p:grpSpPr>
          <a:xfrm>
            <a:off x="251520" y="1124744"/>
            <a:ext cx="5274754" cy="738981"/>
            <a:chOff x="272809" y="1124744"/>
            <a:chExt cx="5274754" cy="7389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FFAB9A-E13A-43CB-828E-0D2853857454}"/>
                </a:ext>
              </a:extLst>
            </p:cNvPr>
            <p:cNvSpPr/>
            <p:nvPr/>
          </p:nvSpPr>
          <p:spPr bwMode="auto">
            <a:xfrm>
              <a:off x="3531339" y="1124744"/>
              <a:ext cx="2016224" cy="381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1" dirty="0">
                  <a:solidFill>
                    <a:srgbClr val="000000"/>
                  </a:solidFill>
                  <a:latin typeface="+mn-ea"/>
                </a:rPr>
                <a:t>원래 </a:t>
              </a:r>
              <a:r>
                <a:rPr kumimoji="1" lang="en-US" altLang="ko-KR" b="1" dirty="0" err="1">
                  <a:solidFill>
                    <a:srgbClr val="000000"/>
                  </a:solidFill>
                  <a:latin typeface="+mn-ea"/>
                </a:rPr>
                <a:t>Fds</a:t>
              </a:r>
              <a:r>
                <a:rPr kumimoji="1" lang="ko-KR" altLang="en-US" b="1" dirty="0">
                  <a:solidFill>
                    <a:srgbClr val="000000"/>
                  </a:solidFill>
                  <a:latin typeface="+mn-ea"/>
                </a:rPr>
                <a:t>를 </a:t>
              </a: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copy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C528562-74F4-4C7F-9F5E-A7D565FAA028}"/>
                </a:ext>
              </a:extLst>
            </p:cNvPr>
            <p:cNvGrpSpPr/>
            <p:nvPr/>
          </p:nvGrpSpPr>
          <p:grpSpPr>
            <a:xfrm>
              <a:off x="272809" y="1315244"/>
              <a:ext cx="3258530" cy="548481"/>
              <a:chOff x="272809" y="1315244"/>
              <a:chExt cx="3258530" cy="5484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DBCB697-D383-4FDB-A4CE-2DB944817237}"/>
                  </a:ext>
                </a:extLst>
              </p:cNvPr>
              <p:cNvSpPr/>
              <p:nvPr/>
            </p:nvSpPr>
            <p:spPr bwMode="auto">
              <a:xfrm>
                <a:off x="272809" y="1482725"/>
                <a:ext cx="2523304" cy="381000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F622000B-3001-41D5-8BEC-E0BF28AE96CA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 flipV="1">
                <a:off x="2796113" y="1315244"/>
                <a:ext cx="735226" cy="35798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C762F9-D704-4C79-B51C-DCBED443869F}"/>
              </a:ext>
            </a:extLst>
          </p:cNvPr>
          <p:cNvGrpSpPr/>
          <p:nvPr/>
        </p:nvGrpSpPr>
        <p:grpSpPr>
          <a:xfrm>
            <a:off x="3995936" y="1673225"/>
            <a:ext cx="3402544" cy="955794"/>
            <a:chOff x="3995936" y="1673225"/>
            <a:chExt cx="3402544" cy="9557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472022-183C-4E3A-9711-FB2BAB3080CD}"/>
                </a:ext>
              </a:extLst>
            </p:cNvPr>
            <p:cNvSpPr txBox="1"/>
            <p:nvPr/>
          </p:nvSpPr>
          <p:spPr>
            <a:xfrm>
              <a:off x="5148064" y="2259687"/>
              <a:ext cx="225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Copy</a:t>
              </a:r>
              <a:r>
                <a:rPr lang="ko-KR" altLang="en-US" b="1" dirty="0"/>
                <a:t>한 </a:t>
              </a:r>
              <a:r>
                <a:rPr lang="en-US" altLang="ko-KR" b="1" dirty="0" err="1"/>
                <a:t>fds</a:t>
              </a:r>
              <a:r>
                <a:rPr lang="ko-KR" altLang="en-US" b="1" dirty="0"/>
                <a:t>로 호출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D85E623-C7CB-420C-88D6-35AF5108B8E6}"/>
                </a:ext>
              </a:extLst>
            </p:cNvPr>
            <p:cNvGrpSpPr/>
            <p:nvPr/>
          </p:nvGrpSpPr>
          <p:grpSpPr>
            <a:xfrm>
              <a:off x="3995936" y="1673225"/>
              <a:ext cx="1152129" cy="771127"/>
              <a:chOff x="3995936" y="1673225"/>
              <a:chExt cx="1152129" cy="77112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5BF5DE4-735B-4B26-B6B6-E3C6900077AD}"/>
                  </a:ext>
                </a:extLst>
              </p:cNvPr>
              <p:cNvSpPr/>
              <p:nvPr/>
            </p:nvSpPr>
            <p:spPr bwMode="auto">
              <a:xfrm>
                <a:off x="3995936" y="1673225"/>
                <a:ext cx="1152128" cy="552599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0602FCD8-C3E7-4E3B-BFF7-82AE701DB380}"/>
                  </a:ext>
                </a:extLst>
              </p:cNvPr>
              <p:cNvCxnSpPr>
                <a:stCxn id="14" idx="2"/>
                <a:endCxn id="15" idx="1"/>
              </p:cNvCxnSpPr>
              <p:nvPr/>
            </p:nvCxnSpPr>
            <p:spPr>
              <a:xfrm rot="16200000" flipH="1">
                <a:off x="4750768" y="2047056"/>
                <a:ext cx="218529" cy="576064"/>
              </a:xfrm>
              <a:prstGeom prst="bentConnector2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2CDF29-BE79-42D7-BA98-A2131CACB15D}"/>
              </a:ext>
            </a:extLst>
          </p:cNvPr>
          <p:cNvSpPr txBox="1"/>
          <p:nvPr/>
        </p:nvSpPr>
        <p:spPr>
          <a:xfrm>
            <a:off x="251519" y="2924944"/>
            <a:ext cx="67556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호출 후 </a:t>
            </a:r>
            <a:r>
              <a:rPr lang="en-US" altLang="ko-KR" sz="2200" b="1" dirty="0" err="1"/>
              <a:t>allfds</a:t>
            </a:r>
            <a:r>
              <a:rPr lang="ko-KR" altLang="en-US" sz="2200" b="1" dirty="0"/>
              <a:t>가 </a:t>
            </a:r>
            <a:r>
              <a:rPr lang="en-US" altLang="ko-KR" sz="2200" b="1" dirty="0"/>
              <a:t>Select() </a:t>
            </a:r>
            <a:r>
              <a:rPr lang="ko-KR" altLang="en-US" sz="2200" b="1" dirty="0"/>
              <a:t>호출의 결과로 변경됨</a:t>
            </a:r>
            <a:endParaRPr lang="en-US" altLang="ko-KR" sz="2200" b="1" dirty="0"/>
          </a:p>
          <a:p>
            <a:endParaRPr lang="en-US" altLang="ko-KR" sz="2200" b="1" dirty="0"/>
          </a:p>
          <a:p>
            <a:r>
              <a:rPr lang="en-US" altLang="ko-KR" sz="2200" b="1" dirty="0" err="1"/>
              <a:t>Fds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유지를 위해서 </a:t>
            </a:r>
            <a:r>
              <a:rPr lang="en-US" altLang="ko-KR" sz="2200" b="1" dirty="0"/>
              <a:t>copy </a:t>
            </a:r>
            <a:r>
              <a:rPr lang="ko-KR" altLang="en-US" sz="2200" b="1" dirty="0"/>
              <a:t>후 사용해야 함</a:t>
            </a:r>
            <a:endParaRPr lang="en-US" altLang="ko-KR" sz="2200" b="1" dirty="0"/>
          </a:p>
          <a:p>
            <a:endParaRPr lang="en-US" altLang="ko-KR" sz="2200" b="1" dirty="0"/>
          </a:p>
          <a:p>
            <a:endParaRPr lang="en-US" altLang="ko-KR" sz="22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BD7DBA5-B8D5-4556-B545-56F1CA2B067C}"/>
              </a:ext>
            </a:extLst>
          </p:cNvPr>
          <p:cNvGrpSpPr/>
          <p:nvPr/>
        </p:nvGrpSpPr>
        <p:grpSpPr>
          <a:xfrm>
            <a:off x="107504" y="4518471"/>
            <a:ext cx="6250796" cy="1214785"/>
            <a:chOff x="2644087" y="3499698"/>
            <a:chExt cx="6250796" cy="12147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C8A3A5-13D0-48A2-93B0-BE1703035B99}"/>
                </a:ext>
              </a:extLst>
            </p:cNvPr>
            <p:cNvSpPr/>
            <p:nvPr/>
          </p:nvSpPr>
          <p:spPr bwMode="auto">
            <a:xfrm>
              <a:off x="2884777" y="3562355"/>
              <a:ext cx="6010106" cy="1152128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A28E5-5289-444D-B32B-653C5CC2DBEC}"/>
                </a:ext>
              </a:extLst>
            </p:cNvPr>
            <p:cNvSpPr txBox="1"/>
            <p:nvPr/>
          </p:nvSpPr>
          <p:spPr>
            <a:xfrm rot="20465018">
              <a:off x="2644087" y="3499698"/>
              <a:ext cx="7799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After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948DA3EA-BC8B-4671-91A6-E6FAB180D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322"/>
              </p:ext>
            </p:extLst>
          </p:nvPr>
        </p:nvGraphicFramePr>
        <p:xfrm>
          <a:off x="1344801" y="4704740"/>
          <a:ext cx="486003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7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877149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278D2B0-06F6-44E4-B02A-2F40D1CE8528}"/>
              </a:ext>
            </a:extLst>
          </p:cNvPr>
          <p:cNvSpPr txBox="1"/>
          <p:nvPr/>
        </p:nvSpPr>
        <p:spPr>
          <a:xfrm>
            <a:off x="368923" y="5231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allfds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02E1B6-50F8-4F36-BB25-628457BE6607}"/>
              </a:ext>
            </a:extLst>
          </p:cNvPr>
          <p:cNvSpPr txBox="1"/>
          <p:nvPr/>
        </p:nvSpPr>
        <p:spPr>
          <a:xfrm>
            <a:off x="6394294" y="4130734"/>
            <a:ext cx="271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Descriptor 1, 3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ko-KR" altLang="en-US" b="1" dirty="0"/>
              <a:t>해당하는 </a:t>
            </a:r>
            <a:r>
              <a:rPr lang="en-US" altLang="ko-KR" b="1" dirty="0" err="1"/>
              <a:t>sock,file</a:t>
            </a:r>
            <a:endParaRPr lang="en-US" altLang="ko-KR" b="1" dirty="0"/>
          </a:p>
          <a:p>
            <a:r>
              <a:rPr lang="ko-KR" altLang="en-US" b="1" dirty="0"/>
              <a:t>에서 변화가 감지되었음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EAFF1-AEE5-4F87-A018-43BC6D2A8918}"/>
              </a:ext>
            </a:extLst>
          </p:cNvPr>
          <p:cNvSpPr txBox="1"/>
          <p:nvPr/>
        </p:nvSpPr>
        <p:spPr>
          <a:xfrm>
            <a:off x="6394294" y="5398079"/>
            <a:ext cx="271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개의 </a:t>
            </a:r>
            <a:r>
              <a:rPr lang="en-US" altLang="ko-KR" b="1" dirty="0" err="1"/>
              <a:t>desriptor</a:t>
            </a:r>
            <a:r>
              <a:rPr lang="ko-KR" altLang="en-US" b="1" dirty="0"/>
              <a:t>에 변화가 있었기때문에 </a:t>
            </a:r>
            <a:endParaRPr lang="en-US" altLang="ko-KR" b="1" dirty="0"/>
          </a:p>
          <a:p>
            <a:r>
              <a:rPr lang="en-US" altLang="ko-KR" b="1" dirty="0"/>
              <a:t>Return = 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693640-7EA0-4E3F-BB12-0F65A3C44113}"/>
              </a:ext>
            </a:extLst>
          </p:cNvPr>
          <p:cNvSpPr/>
          <p:nvPr/>
        </p:nvSpPr>
        <p:spPr bwMode="auto">
          <a:xfrm>
            <a:off x="1763688" y="4581128"/>
            <a:ext cx="504056" cy="11521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7FEA15-6F33-47F4-83F3-D02594974A1F}"/>
              </a:ext>
            </a:extLst>
          </p:cNvPr>
          <p:cNvSpPr/>
          <p:nvPr/>
        </p:nvSpPr>
        <p:spPr bwMode="auto">
          <a:xfrm>
            <a:off x="2688538" y="4573176"/>
            <a:ext cx="504056" cy="11521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F01F93-04ED-4572-9843-2BA41A4ED5CB}"/>
              </a:ext>
            </a:extLst>
          </p:cNvPr>
          <p:cNvSpPr txBox="1"/>
          <p:nvPr/>
        </p:nvSpPr>
        <p:spPr>
          <a:xfrm>
            <a:off x="1857649" y="5725304"/>
            <a:ext cx="11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Marking!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6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73C12A-B50F-4056-B920-5149C5286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9" b="44286"/>
          <a:stretch/>
        </p:blipFill>
        <p:spPr>
          <a:xfrm>
            <a:off x="256890" y="1124744"/>
            <a:ext cx="6691374" cy="280831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221B9EF-0618-4C39-86FA-834FD2E24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Non copy </a:t>
            </a:r>
            <a:r>
              <a:rPr lang="en-US" altLang="ko-KR" dirty="0" err="1"/>
              <a:t>fds</a:t>
            </a:r>
            <a:r>
              <a:rPr lang="en-US" altLang="ko-KR" dirty="0"/>
              <a:t> result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453FE-3026-468C-B7BB-36E7F646A4BF}"/>
              </a:ext>
            </a:extLst>
          </p:cNvPr>
          <p:cNvSpPr txBox="1"/>
          <p:nvPr/>
        </p:nvSpPr>
        <p:spPr>
          <a:xfrm>
            <a:off x="395536" y="429309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이전 상태정보를 모르기때문에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연결이 해제되고</a:t>
            </a:r>
            <a:r>
              <a:rPr lang="en-US" altLang="ko-KR" b="1" dirty="0"/>
              <a:t>, </a:t>
            </a:r>
            <a:r>
              <a:rPr lang="ko-KR" altLang="en-US" b="1" dirty="0"/>
              <a:t>다시 </a:t>
            </a:r>
            <a:r>
              <a:rPr lang="en-US" altLang="ko-KR" b="1" dirty="0"/>
              <a:t>Select</a:t>
            </a:r>
            <a:r>
              <a:rPr lang="ko-KR" altLang="en-US" b="1" dirty="0"/>
              <a:t>가 호출 되었을 때 문제 발생</a:t>
            </a:r>
          </a:p>
        </p:txBody>
      </p:sp>
    </p:spTree>
    <p:extLst>
      <p:ext uri="{BB962C8B-B14F-4D97-AF65-F5344CB8AC3E}">
        <p14:creationId xmlns:p14="http://schemas.microsoft.com/office/powerpoint/2010/main" val="284168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0062C8-C1F6-4D08-A88E-8555F303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FD_ISSUE : Select()</a:t>
            </a:r>
            <a:r>
              <a:rPr lang="ko-KR" altLang="en-US" sz="2000" dirty="0"/>
              <a:t>의 호출로 </a:t>
            </a:r>
            <a:r>
              <a:rPr lang="en-US" altLang="ko-KR" sz="2000" dirty="0" err="1"/>
              <a:t>fds</a:t>
            </a:r>
            <a:r>
              <a:rPr lang="ko-KR" altLang="en-US" sz="2000" dirty="0"/>
              <a:t>에 </a:t>
            </a:r>
            <a:r>
              <a:rPr lang="en-US" altLang="ko-KR" sz="2000" dirty="0"/>
              <a:t>mark</a:t>
            </a:r>
            <a:r>
              <a:rPr lang="ko-KR" altLang="en-US" sz="2000" dirty="0"/>
              <a:t>된</a:t>
            </a:r>
            <a:r>
              <a:rPr lang="en-US" altLang="ko-KR" sz="2000" dirty="0"/>
              <a:t> </a:t>
            </a:r>
            <a:r>
              <a:rPr lang="ko-KR" altLang="en-US" sz="2000" dirty="0"/>
              <a:t>내용을 확인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034344-91B6-4054-B045-10F418557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FD_ISSUE</a:t>
            </a:r>
            <a:endParaRPr lang="ko-KR" altLang="en-US" dirty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CB0907B-AF6F-4C62-91BC-94EDDEAD6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59557"/>
              </p:ext>
            </p:extLst>
          </p:nvPr>
        </p:nvGraphicFramePr>
        <p:xfrm>
          <a:off x="1115616" y="1772816"/>
          <a:ext cx="486003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7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877149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41066-CCC3-46AC-8FD3-D5815E07969D}"/>
              </a:ext>
            </a:extLst>
          </p:cNvPr>
          <p:cNvSpPr txBox="1"/>
          <p:nvPr/>
        </p:nvSpPr>
        <p:spPr>
          <a:xfrm>
            <a:off x="139738" y="22990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allfds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7BBB3-8C21-49A2-ACF6-BBF60F1E1ED1}"/>
              </a:ext>
            </a:extLst>
          </p:cNvPr>
          <p:cNvSpPr txBox="1"/>
          <p:nvPr/>
        </p:nvSpPr>
        <p:spPr>
          <a:xfrm>
            <a:off x="313592" y="3212976"/>
            <a:ext cx="4690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FD_ISSUE(1, </a:t>
            </a:r>
            <a:r>
              <a:rPr lang="en-US" altLang="ko-KR" b="1" dirty="0" err="1"/>
              <a:t>allfds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FD_ISSUE(3, </a:t>
            </a:r>
            <a:r>
              <a:rPr lang="en-US" altLang="ko-KR" b="1" dirty="0" err="1"/>
              <a:t>allfds</a:t>
            </a:r>
            <a:r>
              <a:rPr lang="en-US" altLang="ko-KR" b="1" dirty="0"/>
              <a:t>);</a:t>
            </a:r>
          </a:p>
          <a:p>
            <a:endParaRPr lang="en-US" altLang="ko-KR" b="1" dirty="0"/>
          </a:p>
          <a:p>
            <a:r>
              <a:rPr lang="ko-KR" altLang="en-US" b="1" dirty="0"/>
              <a:t>반환 값 </a:t>
            </a:r>
            <a:r>
              <a:rPr lang="en-US" altLang="ko-KR" b="1" dirty="0"/>
              <a:t>= True</a:t>
            </a:r>
          </a:p>
          <a:p>
            <a:endParaRPr lang="en-US" altLang="ko-KR" b="1" dirty="0"/>
          </a:p>
          <a:p>
            <a:r>
              <a:rPr lang="en-US" altLang="ko-KR" b="1" dirty="0"/>
              <a:t>FD_ISSUE(0, </a:t>
            </a:r>
            <a:r>
              <a:rPr lang="en-US" altLang="ko-KR" b="1" dirty="0" err="1"/>
              <a:t>allfds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FD_ISSUE(2, </a:t>
            </a:r>
            <a:r>
              <a:rPr lang="en-US" altLang="ko-KR" b="1" dirty="0" err="1"/>
              <a:t>allfds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b="1" dirty="0"/>
              <a:t>반환 값 </a:t>
            </a:r>
            <a:r>
              <a:rPr lang="en-US" altLang="ko-KR" b="1" dirty="0"/>
              <a:t>= False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471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5F41E4-4E3B-4967-AB2E-DC65EFAF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250" lvl="1" indent="0"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lvl="2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로부터 수신한 메시지를 다른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에게 전달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공용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를 이용하여 여러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에서 수신한 메시지를 한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에서 관리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송신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thread 1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client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수 만큼의 수신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최대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client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수는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250" lvl="1" indent="0"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lvl="2"/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문자열을 입력 받아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에 전송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로부터 문자열을 수신하여 출력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송신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thread 1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개와 수신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thread 1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 생성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810E09-0642-4481-A9E8-FE646667C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Practice: Multi-thread Chat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EFA179-828D-4F9C-9738-32D4116A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250" lvl="1" indent="0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기타 함수 구성</a:t>
            </a:r>
            <a:endParaRPr lang="en-US" altLang="ko-K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queue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가 비었는지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check</a:t>
            </a:r>
          </a:p>
          <a:p>
            <a:pPr lvl="2"/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isFull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queue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가 </a:t>
            </a:r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가득찼는지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check</a:t>
            </a:r>
          </a:p>
          <a:p>
            <a:pPr lvl="2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Enqueue 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여러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가 동시에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message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적재를 하지 못하게 함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(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동시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write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동작 금지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mutex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사용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Dequeue  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여러 </a:t>
            </a: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threa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가 동시에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messgae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를 꺼내 가지 못하게 함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91400" lvl="2" indent="0">
              <a:buNone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	   (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동시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read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동작 금지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mutex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사용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Sendthread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server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가 메시지를 전송 할 때 사용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2"/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Sendclientthread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client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가 메시지를 전송 할 때 사용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2"/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Recvthread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server/server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가 메시지 수신 할 때 사용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9A5772-8F36-49BB-AA0D-526C36612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Practice: Multi-thread Chat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77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시계, 검은색, 어두운, 탑재이(가) 표시된 사진&#10;&#10;자동 생성된 설명">
            <a:extLst>
              <a:ext uri="{FF2B5EF4-FFF2-40B4-BE49-F238E27FC236}">
                <a16:creationId xmlns:a16="http://schemas.microsoft.com/office/drawing/2014/main" id="{8BDC4866-7915-4F59-B72B-B3EF661B8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3" y="1052736"/>
            <a:ext cx="6279200" cy="223224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07EB962-3F44-44C9-B7ED-120EB2409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 공백 </a:t>
            </a:r>
            <a:r>
              <a:rPr lang="en-US" altLang="ko-KR" dirty="0"/>
              <a:t>: Server Part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CEB38-81D5-42FE-B3CB-ADF5320E8557}"/>
              </a:ext>
            </a:extLst>
          </p:cNvPr>
          <p:cNvSpPr txBox="1"/>
          <p:nvPr/>
        </p:nvSpPr>
        <p:spPr>
          <a:xfrm>
            <a:off x="248496" y="342900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addr.sin_port</a:t>
            </a:r>
            <a:r>
              <a:rPr lang="en-US" altLang="ko-KR" b="1" dirty="0"/>
              <a:t> = </a:t>
            </a:r>
            <a:r>
              <a:rPr lang="en-US" altLang="ko-KR" b="1" dirty="0" err="1"/>
              <a:t>htons</a:t>
            </a:r>
            <a:r>
              <a:rPr lang="en-US" altLang="ko-KR" b="1" dirty="0"/>
              <a:t>(36007)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addr.sin_addr.s_addr</a:t>
            </a:r>
            <a:r>
              <a:rPr lang="en-US" altLang="ko-KR" b="1" dirty="0"/>
              <a:t> = INADDR_ANY</a:t>
            </a:r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2BA82-BACC-4E29-90AD-D66550476A6C}"/>
              </a:ext>
            </a:extLst>
          </p:cNvPr>
          <p:cNvSpPr txBox="1"/>
          <p:nvPr/>
        </p:nvSpPr>
        <p:spPr>
          <a:xfrm>
            <a:off x="248496" y="4352330"/>
            <a:ext cx="482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 </a:t>
            </a:r>
            <a:r>
              <a:rPr lang="en-US" altLang="ko-KR" b="1" dirty="0" err="1"/>
              <a:t>addr.sin_port_num</a:t>
            </a:r>
            <a:r>
              <a:rPr lang="en-US" altLang="ko-KR" b="1" dirty="0"/>
              <a:t> = </a:t>
            </a:r>
            <a:r>
              <a:rPr lang="en-US" altLang="ko-KR" b="1" dirty="0" err="1"/>
              <a:t>htons</a:t>
            </a:r>
            <a:r>
              <a:rPr lang="en-US" altLang="ko-KR" b="1" dirty="0"/>
              <a:t>(36007)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addr.sin_addr.c_addr</a:t>
            </a:r>
            <a:r>
              <a:rPr lang="en-US" altLang="ko-KR" b="1" dirty="0"/>
              <a:t> =“255.255.255.255”</a:t>
            </a:r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7B008-44BC-4ADA-846B-0C8368965C94}"/>
              </a:ext>
            </a:extLst>
          </p:cNvPr>
          <p:cNvSpPr txBox="1"/>
          <p:nvPr/>
        </p:nvSpPr>
        <p:spPr>
          <a:xfrm>
            <a:off x="228220" y="5214391"/>
            <a:ext cx="5351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 </a:t>
            </a:r>
            <a:r>
              <a:rPr lang="en-US" altLang="ko-KR" b="1" dirty="0" err="1"/>
              <a:t>addr.port</a:t>
            </a:r>
            <a:r>
              <a:rPr lang="en-US" altLang="ko-KR" b="1" dirty="0"/>
              <a:t> = 36007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addr.sin_addr.s_addr</a:t>
            </a:r>
            <a:r>
              <a:rPr lang="en-US" altLang="ko-KR" b="1" dirty="0"/>
              <a:t> = </a:t>
            </a:r>
            <a:r>
              <a:rPr lang="en-US" altLang="ko-KR" b="1" dirty="0" err="1"/>
              <a:t>inet_addr</a:t>
            </a:r>
            <a:r>
              <a:rPr lang="en-US" altLang="ko-KR" b="1" dirty="0"/>
              <a:t>(“127.0.0.1”)</a:t>
            </a:r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852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2C271D5E168B48807EB4B8DDC61302" ma:contentTypeVersion="2" ma:contentTypeDescription="새 문서를 만듭니다." ma:contentTypeScope="" ma:versionID="0a7ca64cf68eab18dfdd5358577b633d">
  <xsd:schema xmlns:xsd="http://www.w3.org/2001/XMLSchema" xmlns:xs="http://www.w3.org/2001/XMLSchema" xmlns:p="http://schemas.microsoft.com/office/2006/metadata/properties" xmlns:ns3="b1a53a31-64bd-4602-905c-a87df1023d11" targetNamespace="http://schemas.microsoft.com/office/2006/metadata/properties" ma:root="true" ma:fieldsID="c635f91e154d6a50a99bd2e1659ca599" ns3:_="">
    <xsd:import namespace="b1a53a31-64bd-4602-905c-a87df1023d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3a31-64bd-4602-905c-a87df102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0E3FC7-F7FE-4023-9B23-B9A5FF18F2DC}">
  <ds:schemaRefs>
    <ds:schemaRef ds:uri="http://purl.org/dc/terms/"/>
    <ds:schemaRef ds:uri="http://purl.org/dc/dcmitype/"/>
    <ds:schemaRef ds:uri="http://purl.org/dc/elements/1.1/"/>
    <ds:schemaRef ds:uri="b1a53a31-64bd-4602-905c-a87df1023d1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F35C43-BA4F-430C-B29B-CA611A9C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3a31-64bd-4602-905c-a87df102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C76355-CB4C-4116-8AE6-5EE460BF89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57133</TotalTime>
  <Words>856</Words>
  <Application>Microsoft Office PowerPoint</Application>
  <PresentationFormat>화면 슬라이드 쇼(4:3)</PresentationFormat>
  <Paragraphs>218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Office 테마</vt:lpstr>
      <vt:lpstr>네트워크 프로토콜 (실습)</vt:lpstr>
      <vt:lpstr>FD_SET 함수 호출 예시</vt:lpstr>
      <vt:lpstr>Select 함수 호출 전/후</vt:lpstr>
      <vt:lpstr>Select 실제 용례</vt:lpstr>
      <vt:lpstr>Non copy fds result</vt:lpstr>
      <vt:lpstr>FD_ISSUE</vt:lpstr>
      <vt:lpstr>Practice: Multi-thread Chat Program</vt:lpstr>
      <vt:lpstr>Practice: Multi-thread Chat Program</vt:lpstr>
      <vt:lpstr>1번 공백 : Server Part</vt:lpstr>
      <vt:lpstr>2번 공백 : Server Part</vt:lpstr>
      <vt:lpstr>3번 공백 : Server Part</vt:lpstr>
      <vt:lpstr>4번 공백 : Server Part</vt:lpstr>
      <vt:lpstr>5번 공백 : Server Part</vt:lpstr>
      <vt:lpstr>7번 공백 : Client Part</vt:lpstr>
      <vt:lpstr>8번 공백</vt:lpstr>
      <vt:lpstr>9번 공백 </vt:lpstr>
      <vt:lpstr>10번 공백</vt:lpstr>
      <vt:lpstr>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임동우</cp:lastModifiedBy>
  <cp:revision>1964</cp:revision>
  <cp:lastPrinted>2018-05-30T04:34:02Z</cp:lastPrinted>
  <dcterms:created xsi:type="dcterms:W3CDTF">2012-08-24T07:30:07Z</dcterms:created>
  <dcterms:modified xsi:type="dcterms:W3CDTF">2020-04-16T03:45:47Z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0x010100FF2C271D5E168B48807EB4B8DDC61302</vt:lpwstr>
  </property>
</Properties>
</file>