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479" r:id="rId5"/>
    <p:sldId id="533" r:id="rId6"/>
    <p:sldId id="497" r:id="rId7"/>
    <p:sldId id="498" r:id="rId8"/>
    <p:sldId id="500" r:id="rId9"/>
    <p:sldId id="504" r:id="rId10"/>
    <p:sldId id="506" r:id="rId11"/>
    <p:sldId id="503" r:id="rId12"/>
    <p:sldId id="507" r:id="rId13"/>
    <p:sldId id="501" r:id="rId14"/>
    <p:sldId id="508" r:id="rId15"/>
    <p:sldId id="510" r:id="rId16"/>
    <p:sldId id="502" r:id="rId17"/>
    <p:sldId id="511" r:id="rId18"/>
    <p:sldId id="513" r:id="rId19"/>
    <p:sldId id="514" r:id="rId20"/>
    <p:sldId id="512" r:id="rId21"/>
    <p:sldId id="516" r:id="rId22"/>
    <p:sldId id="528" r:id="rId23"/>
    <p:sldId id="519" r:id="rId24"/>
    <p:sldId id="505" r:id="rId25"/>
    <p:sldId id="530" r:id="rId26"/>
    <p:sldId id="529" r:id="rId27"/>
    <p:sldId id="520" r:id="rId28"/>
    <p:sldId id="531" r:id="rId29"/>
    <p:sldId id="532" r:id="rId30"/>
    <p:sldId id="517" r:id="rId31"/>
    <p:sldId id="515" r:id="rId32"/>
    <p:sldId id="518" r:id="rId33"/>
    <p:sldId id="499" r:id="rId34"/>
    <p:sldId id="525" r:id="rId35"/>
    <p:sldId id="523" r:id="rId36"/>
    <p:sldId id="526" r:id="rId37"/>
    <p:sldId id="522" r:id="rId38"/>
    <p:sldId id="524" r:id="rId39"/>
    <p:sldId id="527" r:id="rId40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5" autoAdjust="0"/>
    <p:restoredTop sz="81048" autoAdjust="0"/>
  </p:normalViewPr>
  <p:slideViewPr>
    <p:cSldViewPr>
      <p:cViewPr>
        <p:scale>
          <a:sx n="66" d="100"/>
          <a:sy n="66" d="100"/>
        </p:scale>
        <p:origin x="18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1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리턴값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정상적인 데이터전송 전송한 데이터의 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-1 :</a:t>
            </a:r>
            <a:r>
              <a:rPr lang="ko-KR" altLang="en-US" dirty="0"/>
              <a:t> 오류발생</a:t>
            </a:r>
            <a:r>
              <a:rPr lang="en-US" altLang="ko-KR" dirty="0"/>
              <a:t>, </a:t>
            </a:r>
            <a:r>
              <a:rPr lang="ko-KR" altLang="en-US" dirty="0" err="1"/>
              <a:t>사엣오류내용은</a:t>
            </a:r>
            <a:r>
              <a:rPr lang="ko-KR" altLang="en-US" dirty="0"/>
              <a:t> </a:t>
            </a:r>
            <a:r>
              <a:rPr lang="en-US" altLang="ko-KR" dirty="0" err="1"/>
              <a:t>errno</a:t>
            </a:r>
            <a:r>
              <a:rPr lang="ko-KR" altLang="en-US" dirty="0"/>
              <a:t>로 확인가능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BA4CAF-BBD9-4869-BE4B-522B985D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12" y="764704"/>
            <a:ext cx="8894884" cy="685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300" dirty="0"/>
              <a:t>Int bind(int </a:t>
            </a:r>
            <a:r>
              <a:rPr lang="en-US" altLang="ko-KR" sz="2300" dirty="0" err="1"/>
              <a:t>sock_fd</a:t>
            </a:r>
            <a:r>
              <a:rPr lang="en-US" altLang="ko-KR" sz="2300" dirty="0"/>
              <a:t>, struct </a:t>
            </a:r>
            <a:r>
              <a:rPr lang="en-US" altLang="ko-KR" sz="2300" dirty="0" err="1"/>
              <a:t>sockaddr</a:t>
            </a:r>
            <a:r>
              <a:rPr lang="en-US" altLang="ko-KR" sz="2300" dirty="0"/>
              <a:t> </a:t>
            </a:r>
            <a:r>
              <a:rPr lang="en-US" altLang="ko-KR" sz="2300" dirty="0">
                <a:solidFill>
                  <a:srgbClr val="FF0000"/>
                </a:solidFill>
              </a:rPr>
              <a:t>*</a:t>
            </a:r>
            <a:r>
              <a:rPr lang="en-US" altLang="ko-KR" sz="2300" dirty="0" err="1">
                <a:solidFill>
                  <a:srgbClr val="FF0000"/>
                </a:solidFill>
              </a:rPr>
              <a:t>addr</a:t>
            </a:r>
            <a:r>
              <a:rPr lang="en-US" altLang="ko-KR" sz="2300" dirty="0">
                <a:solidFill>
                  <a:srgbClr val="FF0000"/>
                </a:solidFill>
              </a:rPr>
              <a:t>, </a:t>
            </a:r>
            <a:r>
              <a:rPr lang="en-US" altLang="ko-KR" sz="2300" dirty="0"/>
              <a:t>int </a:t>
            </a:r>
            <a:r>
              <a:rPr lang="en-US" altLang="ko-KR" sz="2300" dirty="0" err="1"/>
              <a:t>addrlen</a:t>
            </a:r>
            <a:r>
              <a:rPr lang="en-US" altLang="ko-KR" sz="2300" dirty="0"/>
              <a:t>);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endParaRPr lang="ko-KR" altLang="en-US" sz="2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9AB2CB-0C7A-43B7-80D7-9152FFCC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Bind()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D9FF97B0-EB3D-47F5-95D9-13DBC1999855}"/>
              </a:ext>
            </a:extLst>
          </p:cNvPr>
          <p:cNvGraphicFramePr>
            <a:graphicFrameLocks/>
          </p:cNvGraphicFramePr>
          <p:nvPr/>
        </p:nvGraphicFramePr>
        <p:xfrm>
          <a:off x="268241" y="134076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3EDA327-CE5A-413E-A8AA-E73B33793E6B}"/>
              </a:ext>
            </a:extLst>
          </p:cNvPr>
          <p:cNvGraphicFramePr>
            <a:graphicFrameLocks/>
          </p:cNvGraphicFramePr>
          <p:nvPr/>
        </p:nvGraphicFramePr>
        <p:xfrm>
          <a:off x="239516" y="223969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Sock_fd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Socket()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 의 리턴 값으로 반환된 값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커널에 등록하기 위해 필요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A881B22-B070-4D18-AE8D-BFA4C5988F3C}"/>
              </a:ext>
            </a:extLst>
          </p:cNvPr>
          <p:cNvGraphicFramePr>
            <a:graphicFrameLocks/>
          </p:cNvGraphicFramePr>
          <p:nvPr/>
        </p:nvGraphicFramePr>
        <p:xfrm>
          <a:off x="212955" y="3175794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addr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주소정보로 인터넷을 사용하는지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AF_INET 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인지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              시스템 내에서 통신하는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AF_UNIX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인지에 따라 다름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7E9EB3-1450-496A-9CC1-E9080F662DB1}"/>
              </a:ext>
            </a:extLst>
          </p:cNvPr>
          <p:cNvGraphicFramePr>
            <a:graphicFrameLocks/>
          </p:cNvGraphicFramePr>
          <p:nvPr/>
        </p:nvGraphicFramePr>
        <p:xfrm>
          <a:off x="212955" y="439993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addrlen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Addr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98E8BB-63FC-41E3-9DDA-2EDF3166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4" y="908720"/>
            <a:ext cx="8824252" cy="15841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F5143E1-F8A8-4433-B462-44E5E34B5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두번째 빈칸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5DD77-32E1-41F2-8667-BF7E440DF1F0}"/>
              </a:ext>
            </a:extLst>
          </p:cNvPr>
          <p:cNvSpPr txBox="1"/>
          <p:nvPr/>
        </p:nvSpPr>
        <p:spPr>
          <a:xfrm>
            <a:off x="156623" y="2924944"/>
            <a:ext cx="8824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주소정보와 소켓을 묶어주는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소켓 기술자</a:t>
            </a:r>
            <a:r>
              <a:rPr lang="en-US" altLang="ko-KR" sz="2400" b="1" dirty="0"/>
              <a:t>(Descriptor)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2. </a:t>
            </a:r>
            <a:r>
              <a:rPr lang="ko-KR" altLang="en-US" sz="2400" b="1" dirty="0"/>
              <a:t>주소정보 구조체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3. </a:t>
            </a:r>
            <a:r>
              <a:rPr lang="ko-KR" altLang="en-US" sz="2400" b="1" dirty="0"/>
              <a:t>주소정보 구조체의 크기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2028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5143E1-F8A8-4433-B462-44E5E34B5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두번째 빈칸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5DD77-32E1-41F2-8667-BF7E440DF1F0}"/>
              </a:ext>
            </a:extLst>
          </p:cNvPr>
          <p:cNvSpPr txBox="1"/>
          <p:nvPr/>
        </p:nvSpPr>
        <p:spPr>
          <a:xfrm>
            <a:off x="156623" y="2924944"/>
            <a:ext cx="8824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주소정보와 소켓을 묶어주는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소켓 기술자</a:t>
            </a:r>
            <a:r>
              <a:rPr lang="en-US" altLang="ko-KR" sz="2400" b="1" dirty="0"/>
              <a:t>(Descriptor) = sock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2. </a:t>
            </a:r>
            <a:r>
              <a:rPr lang="ko-KR" altLang="en-US" sz="2400" b="1" dirty="0"/>
              <a:t>주소정보 구조체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3. </a:t>
            </a:r>
            <a:r>
              <a:rPr lang="ko-KR" altLang="en-US" sz="2400" b="1" dirty="0"/>
              <a:t>주소정보 구조체의 크기 </a:t>
            </a:r>
            <a:r>
              <a:rPr lang="en-US" altLang="ko-KR" sz="2400" b="1" dirty="0"/>
              <a:t>= </a:t>
            </a:r>
            <a:r>
              <a:rPr lang="en-US" altLang="ko-KR" sz="2400" b="1" dirty="0" err="1"/>
              <a:t>sizeof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addr</a:t>
            </a:r>
            <a:r>
              <a:rPr lang="en-US" altLang="ko-KR" sz="2400" b="1" dirty="0"/>
              <a:t>)</a:t>
            </a:r>
          </a:p>
        </p:txBody>
      </p:sp>
      <p:pic>
        <p:nvPicPr>
          <p:cNvPr id="8" name="내용 개체 틀 7" descr="음식이(가) 표시된 사진&#10;&#10;자동 생성된 설명">
            <a:extLst>
              <a:ext uri="{FF2B5EF4-FFF2-40B4-BE49-F238E27FC236}">
                <a16:creationId xmlns:a16="http://schemas.microsoft.com/office/drawing/2014/main" id="{EF0B957A-C2D0-4F0D-8A89-4B359087D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0"/>
            <a:ext cx="8981589" cy="1584176"/>
          </a:xfrm>
        </p:spPr>
      </p:pic>
    </p:spTree>
    <p:extLst>
      <p:ext uri="{BB962C8B-B14F-4D97-AF65-F5344CB8AC3E}">
        <p14:creationId xmlns:p14="http://schemas.microsoft.com/office/powerpoint/2010/main" val="14858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233850-06E1-472F-8CF6-EFE1104B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68579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Listen(int sock, int backlog);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DF0692-73F7-4D66-8B9C-61D6D7D00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Listen()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E26C701-13E7-4423-B088-D60E6B74FD24}"/>
              </a:ext>
            </a:extLst>
          </p:cNvPr>
          <p:cNvGraphicFramePr>
            <a:graphicFrameLocks/>
          </p:cNvGraphicFramePr>
          <p:nvPr/>
        </p:nvGraphicFramePr>
        <p:xfrm>
          <a:off x="268241" y="151961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743F87AC-6E42-4056-9AFA-302EFE4A27FC}"/>
              </a:ext>
            </a:extLst>
          </p:cNvPr>
          <p:cNvGraphicFramePr>
            <a:graphicFrameLocks/>
          </p:cNvGraphicFramePr>
          <p:nvPr/>
        </p:nvGraphicFramePr>
        <p:xfrm>
          <a:off x="323528" y="222608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sock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함수로 반환된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ECE90EF-4830-4F74-A4FD-D95E54D1068E}"/>
              </a:ext>
            </a:extLst>
          </p:cNvPr>
          <p:cNvGraphicFramePr>
            <a:graphicFrameLocks/>
          </p:cNvGraphicFramePr>
          <p:nvPr/>
        </p:nvGraphicFramePr>
        <p:xfrm>
          <a:off x="323528" y="3027969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backlog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대기 메시지 큐의 개수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요청 메시지 큐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7D9DFEB4-68AD-4258-8B52-FE71ECAF3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541898"/>
              </p:ext>
            </p:extLst>
          </p:nvPr>
        </p:nvGraphicFramePr>
        <p:xfrm>
          <a:off x="323528" y="4077072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3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Error log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해당 함수는 요청 메시지를 청취하여 큐에 보관할 뿐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메시지 자체의 처리를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하지않음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Accept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함수가 작동하지않는다면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연결요청은 받지만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연결 수립단계로 넘어가지 않음</a:t>
                      </a:r>
                      <a:endParaRPr lang="en-US" altLang="ko-K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1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시계, 측정기이(가) 표시된 사진&#10;&#10;자동 생성된 설명">
            <a:extLst>
              <a:ext uri="{FF2B5EF4-FFF2-40B4-BE49-F238E27FC236}">
                <a16:creationId xmlns:a16="http://schemas.microsoft.com/office/drawing/2014/main" id="{D79E05F4-9E84-4DC3-8236-9B0905A6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3" y="980728"/>
            <a:ext cx="8675072" cy="151216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A486B1F-E371-4C63-96D0-1EEFAFD2D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세번째 빈칸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9B0A8-B6FF-44E7-9F5F-819D2569FE72}"/>
              </a:ext>
            </a:extLst>
          </p:cNvPr>
          <p:cNvSpPr txBox="1"/>
          <p:nvPr/>
        </p:nvSpPr>
        <p:spPr>
          <a:xfrm>
            <a:off x="252141" y="2817190"/>
            <a:ext cx="8581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연결요청을 청취하는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1. </a:t>
            </a:r>
            <a:r>
              <a:rPr lang="ko-KR" altLang="en-US" sz="2400" b="1" dirty="0"/>
              <a:t>소켓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 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요청메시지를 담을 큐의 개수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545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A486B1F-E371-4C63-96D0-1EEFAFD2D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세번째 빈칸</a:t>
            </a:r>
          </a:p>
        </p:txBody>
      </p:sp>
      <p:pic>
        <p:nvPicPr>
          <p:cNvPr id="11" name="내용 개체 틀 10" descr="검은색, 앉아있는, 표지판, 거리이(가) 표시된 사진&#10;&#10;자동 생성된 설명">
            <a:extLst>
              <a:ext uri="{FF2B5EF4-FFF2-40B4-BE49-F238E27FC236}">
                <a16:creationId xmlns:a16="http://schemas.microsoft.com/office/drawing/2014/main" id="{23081532-FCCB-4476-BC68-27884EAEA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6" y="836712"/>
            <a:ext cx="8817859" cy="194421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81E1CA-0D12-44D0-B49F-8C744BAE49FB}"/>
              </a:ext>
            </a:extLst>
          </p:cNvPr>
          <p:cNvSpPr txBox="1"/>
          <p:nvPr/>
        </p:nvSpPr>
        <p:spPr>
          <a:xfrm>
            <a:off x="275829" y="3212976"/>
            <a:ext cx="8581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연결요청을 청취하는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1. </a:t>
            </a:r>
            <a:r>
              <a:rPr lang="ko-KR" altLang="en-US" sz="2400" b="1" dirty="0"/>
              <a:t>소켓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 (Sock)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요청메시지를 담을 큐의 개수</a:t>
            </a:r>
            <a:r>
              <a:rPr lang="en-US" altLang="ko-KR" sz="2400" b="1" dirty="0"/>
              <a:t>(5)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3941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03354E-8FA8-4575-9A9F-E06A823D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757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 accept(int sock, struct </a:t>
            </a:r>
            <a:r>
              <a:rPr lang="en-US" altLang="ko-KR" sz="2000" dirty="0" err="1"/>
              <a:t>sockaddr</a:t>
            </a:r>
            <a:r>
              <a:rPr lang="en-US" altLang="ko-KR" sz="2000" dirty="0"/>
              <a:t>, *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socklen_t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socklen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328275-C5CA-4DE0-BC27-91406F3BF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Accept()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B7F9007-2B31-4A87-B1AD-ACD36930F692}"/>
              </a:ext>
            </a:extLst>
          </p:cNvPr>
          <p:cNvGraphicFramePr>
            <a:graphicFrameLocks/>
          </p:cNvGraphicFramePr>
          <p:nvPr/>
        </p:nvGraphicFramePr>
        <p:xfrm>
          <a:off x="242016" y="1700808"/>
          <a:ext cx="860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외의 상황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새로운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D2C79E5-E614-43B0-82E9-3A569E8946B5}"/>
              </a:ext>
            </a:extLst>
          </p:cNvPr>
          <p:cNvGraphicFramePr>
            <a:graphicFrameLocks/>
          </p:cNvGraphicFramePr>
          <p:nvPr/>
        </p:nvGraphicFramePr>
        <p:xfrm>
          <a:off x="279043" y="2817681"/>
          <a:ext cx="86075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Struct </a:t>
                      </a:r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Bind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때의 주소정보 구조체와 동일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E043399-BEDC-4CF3-8A8F-732181CAB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823775"/>
              </p:ext>
            </p:extLst>
          </p:nvPr>
        </p:nvGraphicFramePr>
        <p:xfrm>
          <a:off x="284241" y="4149080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5653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해당함수의 반환으로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Client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쪽과 통신 할 때 사용할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디스크립터를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생성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요약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연결을 수립한다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7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DCDC86-FE71-4675-B65B-381A0E02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네번째 빈칸</a:t>
            </a:r>
          </a:p>
        </p:txBody>
      </p:sp>
      <p:pic>
        <p:nvPicPr>
          <p:cNvPr id="9" name="내용 개체 틀 8" descr="시계, 거리이(가) 표시된 사진&#10;&#10;자동 생성된 설명">
            <a:extLst>
              <a:ext uri="{FF2B5EF4-FFF2-40B4-BE49-F238E27FC236}">
                <a16:creationId xmlns:a16="http://schemas.microsoft.com/office/drawing/2014/main" id="{F947B97D-2FDF-4162-9BBB-7A3A28E4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0" y="929680"/>
            <a:ext cx="8676968" cy="115212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DF3B76-CBDF-4CA6-8A0C-75797A9663B5}"/>
              </a:ext>
            </a:extLst>
          </p:cNvPr>
          <p:cNvSpPr txBox="1"/>
          <p:nvPr/>
        </p:nvSpPr>
        <p:spPr>
          <a:xfrm>
            <a:off x="135110" y="2492896"/>
            <a:ext cx="8541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1 . </a:t>
            </a:r>
            <a:r>
              <a:rPr lang="ko-KR" altLang="en-US" sz="2400" b="1" dirty="0"/>
              <a:t>자기 자신의 </a:t>
            </a:r>
            <a:r>
              <a:rPr lang="en-US" altLang="ko-KR" sz="2400" b="1" dirty="0"/>
              <a:t>Socket descriptor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client</a:t>
            </a:r>
            <a:r>
              <a:rPr lang="ko-KR" altLang="en-US" sz="2400" b="1" dirty="0"/>
              <a:t>쪽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주소정보를 저장할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3. 2</a:t>
            </a:r>
            <a:r>
              <a:rPr lang="ko-KR" altLang="en-US" sz="2400" b="1" dirty="0"/>
              <a:t>의 크기</a:t>
            </a:r>
          </a:p>
        </p:txBody>
      </p:sp>
    </p:spTree>
    <p:extLst>
      <p:ext uri="{BB962C8B-B14F-4D97-AF65-F5344CB8AC3E}">
        <p14:creationId xmlns:p14="http://schemas.microsoft.com/office/powerpoint/2010/main" val="64463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DCDC86-FE71-4675-B65B-381A0E02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빈칸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C300165-F389-457A-A153-4A5D17B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" y="908720"/>
            <a:ext cx="8726911" cy="14401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8D027-2E95-4866-BC56-70332BA24081}"/>
              </a:ext>
            </a:extLst>
          </p:cNvPr>
          <p:cNvSpPr txBox="1"/>
          <p:nvPr/>
        </p:nvSpPr>
        <p:spPr>
          <a:xfrm>
            <a:off x="135110" y="2492896"/>
            <a:ext cx="8541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1 . </a:t>
            </a:r>
            <a:r>
              <a:rPr lang="ko-KR" altLang="en-US" sz="2400" b="1" dirty="0"/>
              <a:t>자기 자신의 </a:t>
            </a:r>
            <a:r>
              <a:rPr lang="en-US" altLang="ko-KR" sz="2400" b="1" dirty="0"/>
              <a:t>Socket descriptor </a:t>
            </a: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Sock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client </a:t>
            </a:r>
            <a:r>
              <a:rPr lang="ko-KR" altLang="en-US" sz="2400" b="1" dirty="0"/>
              <a:t>정보를 저장할 주소정보 버퍼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3. 2</a:t>
            </a:r>
            <a:r>
              <a:rPr lang="ko-KR" altLang="en-US" sz="2400" b="1" dirty="0"/>
              <a:t>의 크기</a:t>
            </a:r>
          </a:p>
        </p:txBody>
      </p:sp>
    </p:spTree>
    <p:extLst>
      <p:ext uri="{BB962C8B-B14F-4D97-AF65-F5344CB8AC3E}">
        <p14:creationId xmlns:p14="http://schemas.microsoft.com/office/powerpoint/2010/main" val="35760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6B35D98-23BF-4B50-99B7-006DCC9D9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socket / Server Socket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26649D-3AEE-45B1-B213-C1B50D4563CE}"/>
              </a:ext>
            </a:extLst>
          </p:cNvPr>
          <p:cNvGrpSpPr/>
          <p:nvPr/>
        </p:nvGrpSpPr>
        <p:grpSpPr>
          <a:xfrm>
            <a:off x="283054" y="692696"/>
            <a:ext cx="864097" cy="5472608"/>
            <a:chOff x="395536" y="692696"/>
            <a:chExt cx="864097" cy="547260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FE149A0-DF84-41D1-83B8-3BB30F32A7D4}"/>
                </a:ext>
              </a:extLst>
            </p:cNvPr>
            <p:cNvGrpSpPr/>
            <p:nvPr/>
          </p:nvGrpSpPr>
          <p:grpSpPr>
            <a:xfrm>
              <a:off x="395536" y="692696"/>
              <a:ext cx="864097" cy="1123014"/>
              <a:chOff x="216271" y="905164"/>
              <a:chExt cx="864097" cy="11230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2B2F9A-19CF-48D7-8B85-0FD8CE8C492B}"/>
                  </a:ext>
                </a:extLst>
              </p:cNvPr>
              <p:cNvSpPr txBox="1"/>
              <p:nvPr/>
            </p:nvSpPr>
            <p:spPr>
              <a:xfrm>
                <a:off x="216272" y="1647178"/>
                <a:ext cx="86409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  <p:pic>
            <p:nvPicPr>
              <p:cNvPr id="6" name="내용 개체 틀 4">
                <a:extLst>
                  <a:ext uri="{FF2B5EF4-FFF2-40B4-BE49-F238E27FC236}">
                    <a16:creationId xmlns:a16="http://schemas.microsoft.com/office/drawing/2014/main" id="{6C65A14C-A12E-4623-A399-6B7C21934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1" y="905164"/>
                <a:ext cx="864097" cy="864097"/>
              </a:xfrm>
              <a:prstGeom prst="rect">
                <a:avLst/>
              </a:prstGeom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36CDA5-D6C7-4D0B-BE5B-AEC3D091F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222" y="1731229"/>
              <a:ext cx="32226" cy="44340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8B611A-694F-4C1D-AF86-A8B01FBA39A5}"/>
              </a:ext>
            </a:extLst>
          </p:cNvPr>
          <p:cNvGrpSpPr/>
          <p:nvPr/>
        </p:nvGrpSpPr>
        <p:grpSpPr>
          <a:xfrm>
            <a:off x="7962486" y="764705"/>
            <a:ext cx="929994" cy="5400599"/>
            <a:chOff x="7789208" y="692698"/>
            <a:chExt cx="929994" cy="54371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58F62DB-F513-4A4A-8FF1-20D3A23BDD61}"/>
                </a:ext>
              </a:extLst>
            </p:cNvPr>
            <p:cNvGrpSpPr/>
            <p:nvPr/>
          </p:nvGrpSpPr>
          <p:grpSpPr>
            <a:xfrm>
              <a:off x="7789208" y="692698"/>
              <a:ext cx="929994" cy="857640"/>
              <a:chOff x="7075094" y="2555121"/>
              <a:chExt cx="929994" cy="114442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7B777E9-3B72-4BDC-8846-BFA541A3C2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44" t="17112" b="16151"/>
              <a:stretch/>
            </p:blipFill>
            <p:spPr>
              <a:xfrm>
                <a:off x="7191780" y="2555121"/>
                <a:ext cx="597284" cy="90009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690B8-63AE-4ED4-B8B3-4EC74688C75E}"/>
                  </a:ext>
                </a:extLst>
              </p:cNvPr>
              <p:cNvSpPr txBox="1"/>
              <p:nvPr/>
            </p:nvSpPr>
            <p:spPr>
              <a:xfrm>
                <a:off x="7075094" y="3330212"/>
                <a:ext cx="92999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Server</a:t>
                </a:r>
                <a:endParaRPr lang="ko-KR" altLang="en-US" b="1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5623EEE-F263-4F74-B5B4-DF5DFE18508F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24" y="1665764"/>
              <a:ext cx="21022" cy="44640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AE9177-7783-4AAB-98F4-5E9BA65A9F2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578329" y="2925525"/>
            <a:ext cx="6789073" cy="107953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49E265-3464-4E1E-B254-DCBCC5283B0C}"/>
              </a:ext>
            </a:extLst>
          </p:cNvPr>
          <p:cNvSpPr txBox="1"/>
          <p:nvPr/>
        </p:nvSpPr>
        <p:spPr>
          <a:xfrm rot="545084">
            <a:off x="4372380" y="2874287"/>
            <a:ext cx="79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B6267-6271-428D-86B3-73EA8E4587E9}"/>
              </a:ext>
            </a:extLst>
          </p:cNvPr>
          <p:cNvSpPr txBox="1"/>
          <p:nvPr/>
        </p:nvSpPr>
        <p:spPr>
          <a:xfrm>
            <a:off x="112290" y="1777533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E93D1-A7D8-46A9-9C69-5C20436E4FD3}"/>
              </a:ext>
            </a:extLst>
          </p:cNvPr>
          <p:cNvSpPr txBox="1"/>
          <p:nvPr/>
        </p:nvSpPr>
        <p:spPr>
          <a:xfrm>
            <a:off x="7745455" y="1772816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Socket()</a:t>
            </a:r>
            <a:endParaRPr lang="ko-KR" altLang="en-US" sz="2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1FC53-60F3-428D-8F2F-4183E0CA4892}"/>
              </a:ext>
            </a:extLst>
          </p:cNvPr>
          <p:cNvSpPr txBox="1"/>
          <p:nvPr/>
        </p:nvSpPr>
        <p:spPr>
          <a:xfrm>
            <a:off x="7812360" y="2204864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Bind()</a:t>
            </a:r>
            <a:endParaRPr lang="ko-KR" altLang="en-US" sz="2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A82F0-E679-4ACD-BC9B-88264A0CCA31}"/>
              </a:ext>
            </a:extLst>
          </p:cNvPr>
          <p:cNvSpPr txBox="1"/>
          <p:nvPr/>
        </p:nvSpPr>
        <p:spPr>
          <a:xfrm>
            <a:off x="7745454" y="2710081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Litsen</a:t>
            </a:r>
            <a:r>
              <a:rPr lang="en-US" altLang="ko-KR" sz="2200" b="1" dirty="0"/>
              <a:t>()</a:t>
            </a:r>
            <a:endParaRPr lang="ko-KR" altLang="en-US" sz="2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DA46A-19C3-499F-BC9C-3DB836D962B6}"/>
              </a:ext>
            </a:extLst>
          </p:cNvPr>
          <p:cNvSpPr txBox="1"/>
          <p:nvPr/>
        </p:nvSpPr>
        <p:spPr>
          <a:xfrm>
            <a:off x="107504" y="2710081"/>
            <a:ext cx="14708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connect()</a:t>
            </a:r>
            <a:endParaRPr lang="ko-KR" altLang="en-US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446E7-A321-470F-9032-15D47B9641E4}"/>
              </a:ext>
            </a:extLst>
          </p:cNvPr>
          <p:cNvSpPr txBox="1"/>
          <p:nvPr/>
        </p:nvSpPr>
        <p:spPr>
          <a:xfrm>
            <a:off x="7751576" y="3356992"/>
            <a:ext cx="12056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CABF5-619A-43E5-BF69-0ABAE3FD57DA}"/>
              </a:ext>
            </a:extLst>
          </p:cNvPr>
          <p:cNvSpPr txBox="1"/>
          <p:nvPr/>
        </p:nvSpPr>
        <p:spPr>
          <a:xfrm>
            <a:off x="107504" y="3666742"/>
            <a:ext cx="147082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Connect: return</a:t>
            </a:r>
            <a:endParaRPr lang="ko-KR" altLang="en-US" sz="2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58A3D4-DEB0-40CA-AAEF-D817695578C9}"/>
              </a:ext>
            </a:extLst>
          </p:cNvPr>
          <p:cNvCxnSpPr>
            <a:cxnSpLocks/>
          </p:cNvCxnSpPr>
          <p:nvPr/>
        </p:nvCxnSpPr>
        <p:spPr>
          <a:xfrm flipH="1">
            <a:off x="1197642" y="4246992"/>
            <a:ext cx="711877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7EA5C0-BB6F-48A8-A891-66EB97563B2C}"/>
              </a:ext>
            </a:extLst>
          </p:cNvPr>
          <p:cNvSpPr txBox="1"/>
          <p:nvPr/>
        </p:nvSpPr>
        <p:spPr>
          <a:xfrm>
            <a:off x="4313447" y="3861048"/>
            <a:ext cx="137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SYN / ACK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5D937B-31B4-44E0-A22D-4D5B0916542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197642" y="4509120"/>
            <a:ext cx="6679437" cy="55138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A510D9-5747-4B70-B66F-0E27B852EB51}"/>
              </a:ext>
            </a:extLst>
          </p:cNvPr>
          <p:cNvSpPr txBox="1"/>
          <p:nvPr/>
        </p:nvSpPr>
        <p:spPr>
          <a:xfrm rot="334494">
            <a:off x="4160337" y="4402721"/>
            <a:ext cx="79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ACK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32424-9EA0-4644-928D-496079D741C2}"/>
              </a:ext>
            </a:extLst>
          </p:cNvPr>
          <p:cNvSpPr txBox="1"/>
          <p:nvPr/>
        </p:nvSpPr>
        <p:spPr>
          <a:xfrm>
            <a:off x="7877079" y="4675783"/>
            <a:ext cx="138470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accept():</a:t>
            </a:r>
          </a:p>
          <a:p>
            <a:r>
              <a:rPr lang="en-US" altLang="ko-KR" sz="2200" b="1" dirty="0">
                <a:solidFill>
                  <a:srgbClr val="FF0000"/>
                </a:solidFill>
              </a:rPr>
              <a:t>return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40D738-B247-402C-9988-168A40FAC306}"/>
              </a:ext>
            </a:extLst>
          </p:cNvPr>
          <p:cNvCxnSpPr>
            <a:cxnSpLocks/>
          </p:cNvCxnSpPr>
          <p:nvPr/>
        </p:nvCxnSpPr>
        <p:spPr>
          <a:xfrm>
            <a:off x="751124" y="5598532"/>
            <a:ext cx="7538544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5CC729-103A-4E3A-8AFB-E5B68C53541A}"/>
              </a:ext>
            </a:extLst>
          </p:cNvPr>
          <p:cNvSpPr txBox="1"/>
          <p:nvPr/>
        </p:nvSpPr>
        <p:spPr>
          <a:xfrm>
            <a:off x="3707904" y="5445224"/>
            <a:ext cx="16901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ESTABLISHED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529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5E21F4-132A-44A6-AAB4-70F9EAF7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5"/>
          <a:stretch/>
        </p:blipFill>
        <p:spPr>
          <a:xfrm>
            <a:off x="166554" y="908720"/>
            <a:ext cx="8748464" cy="207441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FBC32B2-04F3-4D0F-884F-91609D12A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오늘 실습 주의사항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A368D-D987-4640-B655-4D199F543E09}"/>
              </a:ext>
            </a:extLst>
          </p:cNvPr>
          <p:cNvSpPr/>
          <p:nvPr/>
        </p:nvSpPr>
        <p:spPr bwMode="auto">
          <a:xfrm>
            <a:off x="3419872" y="1916832"/>
            <a:ext cx="1440160" cy="3404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39C69-3F4E-4169-834C-5745C91F4EB0}"/>
              </a:ext>
            </a:extLst>
          </p:cNvPr>
          <p:cNvSpPr/>
          <p:nvPr/>
        </p:nvSpPr>
        <p:spPr bwMode="auto">
          <a:xfrm>
            <a:off x="2705904" y="1916832"/>
            <a:ext cx="641960" cy="3404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EE5DB-FE60-4241-ABA1-70CCF87A6AE3}"/>
              </a:ext>
            </a:extLst>
          </p:cNvPr>
          <p:cNvSpPr txBox="1"/>
          <p:nvPr/>
        </p:nvSpPr>
        <p:spPr>
          <a:xfrm>
            <a:off x="248496" y="3377596"/>
            <a:ext cx="8139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1.</a:t>
            </a:r>
            <a:r>
              <a:rPr lang="en-US" altLang="ko-KR" b="1" dirty="0"/>
              <a:t> </a:t>
            </a:r>
            <a:r>
              <a:rPr lang="ko-KR" altLang="en-US" b="1" dirty="0"/>
              <a:t>서버 쪽 코드는 </a:t>
            </a:r>
            <a:r>
              <a:rPr lang="en-US" altLang="ko-KR" b="1" dirty="0" err="1">
                <a:solidFill>
                  <a:srgbClr val="FF0000"/>
                </a:solidFill>
              </a:rPr>
              <a:t>addr</a:t>
            </a:r>
            <a:r>
              <a:rPr lang="ko-KR" altLang="en-US" b="1" dirty="0"/>
              <a:t>이 여러 개가 있는 경우가 있음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(Accept </a:t>
            </a:r>
            <a:r>
              <a:rPr lang="ko-KR" altLang="en-US" b="1" dirty="0"/>
              <a:t>이후</a:t>
            </a:r>
            <a:r>
              <a:rPr lang="en-US" altLang="ko-KR" b="1" dirty="0"/>
              <a:t>, client </a:t>
            </a:r>
            <a:r>
              <a:rPr lang="ko-KR" altLang="en-US" b="1" dirty="0"/>
              <a:t>정보 저장을 위함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00B050"/>
                </a:solidFill>
              </a:rPr>
              <a:t>2. </a:t>
            </a:r>
            <a:r>
              <a:rPr lang="ko-KR" altLang="en-US" b="1" dirty="0"/>
              <a:t>소켓이 두개 있는 경우도 있음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00B050"/>
                </a:solidFill>
              </a:rPr>
              <a:t>   </a:t>
            </a:r>
            <a:r>
              <a:rPr lang="en-US" altLang="ko-KR" b="1" dirty="0"/>
              <a:t>(1, </a:t>
            </a:r>
            <a:r>
              <a:rPr lang="ko-KR" altLang="en-US" b="1" dirty="0"/>
              <a:t>과 마찬가지로 </a:t>
            </a:r>
            <a:r>
              <a:rPr lang="en-US" altLang="ko-KR" b="1" dirty="0"/>
              <a:t>Accept </a:t>
            </a:r>
            <a:r>
              <a:rPr lang="ko-KR" altLang="en-US" b="1" dirty="0"/>
              <a:t>이후 사용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79A4B-0C83-42F8-A6BE-5BBF7FDAF644}"/>
              </a:ext>
            </a:extLst>
          </p:cNvPr>
          <p:cNvSpPr/>
          <p:nvPr/>
        </p:nvSpPr>
        <p:spPr bwMode="auto">
          <a:xfrm>
            <a:off x="1115616" y="1700808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C76B7D-C383-4B03-8DA6-D9FA940AC179}"/>
              </a:ext>
            </a:extLst>
          </p:cNvPr>
          <p:cNvSpPr/>
          <p:nvPr/>
        </p:nvSpPr>
        <p:spPr bwMode="auto">
          <a:xfrm>
            <a:off x="1763688" y="1700808"/>
            <a:ext cx="1296144" cy="216024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65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5CC8AD-DD20-45A9-99D2-49FA0DC2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API Flow : TCP</a:t>
            </a:r>
            <a:endParaRPr lang="ko-KR" altLang="en-US" dirty="0"/>
          </a:p>
        </p:txBody>
      </p:sp>
      <p:pic>
        <p:nvPicPr>
          <p:cNvPr id="4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36F45BEA-5233-468E-9167-CBD333734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3288" r="7399" b="6385"/>
          <a:stretch/>
        </p:blipFill>
        <p:spPr>
          <a:xfrm>
            <a:off x="935596" y="1052736"/>
            <a:ext cx="7272808" cy="5118005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33DE87-EEFB-4595-B7A1-7A2A56AC5D6D}"/>
              </a:ext>
            </a:extLst>
          </p:cNvPr>
          <p:cNvSpPr/>
          <p:nvPr/>
        </p:nvSpPr>
        <p:spPr bwMode="auto">
          <a:xfrm>
            <a:off x="4932040" y="1124744"/>
            <a:ext cx="3168352" cy="504056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FCE95-1E01-48F7-96D8-A47B693DAC08}"/>
              </a:ext>
            </a:extLst>
          </p:cNvPr>
          <p:cNvSpPr/>
          <p:nvPr/>
        </p:nvSpPr>
        <p:spPr bwMode="auto">
          <a:xfrm>
            <a:off x="1475656" y="3356992"/>
            <a:ext cx="2448272" cy="280831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A85F4E-8857-44A8-A373-9B2FB478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7577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 connect(int </a:t>
            </a:r>
            <a:r>
              <a:rPr lang="en-US" altLang="ko-KR" sz="2000" dirty="0" err="1"/>
              <a:t>sockfd</a:t>
            </a:r>
            <a:r>
              <a:rPr lang="en-US" altLang="ko-KR" sz="2000" dirty="0"/>
              <a:t>, struct </a:t>
            </a:r>
            <a:r>
              <a:rPr lang="en-US" altLang="ko-KR" sz="2000" dirty="0" err="1"/>
              <a:t>sockaddr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serv_addr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socklen_t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addrlen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1326E8-908B-4DEB-B8EE-C327B33F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Connect()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6F42E86-3604-4F1D-938D-36A9246E874B}"/>
              </a:ext>
            </a:extLst>
          </p:cNvPr>
          <p:cNvGraphicFramePr>
            <a:graphicFrameLocks/>
          </p:cNvGraphicFramePr>
          <p:nvPr/>
        </p:nvGraphicFramePr>
        <p:xfrm>
          <a:off x="222890" y="1546117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0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012C188-E0A8-4694-B61D-C6BC52D83ABD}"/>
              </a:ext>
            </a:extLst>
          </p:cNvPr>
          <p:cNvGraphicFramePr>
            <a:graphicFrameLocks/>
          </p:cNvGraphicFramePr>
          <p:nvPr/>
        </p:nvGraphicFramePr>
        <p:xfrm>
          <a:off x="222890" y="231149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클라이언트 쪽의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socket()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함수로 생성된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디스크립터값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40B9F7F-CE37-4D7B-88E2-1C97356B8791}"/>
              </a:ext>
            </a:extLst>
          </p:cNvPr>
          <p:cNvGraphicFramePr>
            <a:graphicFrameLocks/>
          </p:cNvGraphicFramePr>
          <p:nvPr/>
        </p:nvGraphicFramePr>
        <p:xfrm>
          <a:off x="222889" y="3086373"/>
          <a:ext cx="860751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server_addr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서버 주소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정보에대한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포인터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Bind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때와 동일한구성의 구조체를 생성 후 해당 포인터를 작성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1291B5-5E03-4FA4-A512-740A38A64B19}"/>
              </a:ext>
            </a:extLst>
          </p:cNvPr>
          <p:cNvGraphicFramePr>
            <a:graphicFrameLocks/>
          </p:cNvGraphicFramePr>
          <p:nvPr/>
        </p:nvGraphicFramePr>
        <p:xfrm>
          <a:off x="284963" y="4149080"/>
          <a:ext cx="8607517" cy="4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4933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addrlen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 크기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 ex)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sizeof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sockaddr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63CD3F-8FED-405C-AAC6-E39A378D7539}"/>
              </a:ext>
            </a:extLst>
          </p:cNvPr>
          <p:cNvGraphicFramePr>
            <a:graphicFrameLocks/>
          </p:cNvGraphicFramePr>
          <p:nvPr/>
        </p:nvGraphicFramePr>
        <p:xfrm>
          <a:off x="284963" y="4999653"/>
          <a:ext cx="86075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49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동작 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구조체 내용의 서버로의 접속을 요청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4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24DD5E-CC66-4412-A3FA-70ECEF3E2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,</a:t>
            </a:r>
            <a:r>
              <a:rPr lang="ko-KR" altLang="en-US" dirty="0"/>
              <a:t> 첫번째 빈칸</a:t>
            </a:r>
          </a:p>
        </p:txBody>
      </p:sp>
      <p:pic>
        <p:nvPicPr>
          <p:cNvPr id="7" name="내용 개체 틀 6" descr="그리기이(가) 표시된 사진&#10;&#10;자동 생성된 설명">
            <a:extLst>
              <a:ext uri="{FF2B5EF4-FFF2-40B4-BE49-F238E27FC236}">
                <a16:creationId xmlns:a16="http://schemas.microsoft.com/office/drawing/2014/main" id="{B8B0F46D-6F58-461C-9194-5D9986D91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5" y="1052736"/>
            <a:ext cx="8434871" cy="17281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652BE-362A-443C-8709-3CA4826061EF}"/>
              </a:ext>
            </a:extLst>
          </p:cNvPr>
          <p:cNvSpPr txBox="1"/>
          <p:nvPr/>
        </p:nvSpPr>
        <p:spPr>
          <a:xfrm>
            <a:off x="322015" y="3212976"/>
            <a:ext cx="8354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</a:t>
            </a:r>
            <a:r>
              <a:rPr lang="en-US" altLang="ko-KR" sz="2400" b="1" dirty="0"/>
              <a:t>: Client </a:t>
            </a:r>
            <a:r>
              <a:rPr lang="ko-KR" altLang="en-US" sz="2400" b="1" dirty="0"/>
              <a:t>쪽에서 만든 소켓 </a:t>
            </a:r>
            <a:r>
              <a:rPr lang="ko-KR" altLang="en-US" sz="2400" b="1" dirty="0" err="1"/>
              <a:t>디스크립터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주소정보가 저장된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두번째 인자의 크기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sizeof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7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8CAE47F2-9AC2-46CF-A363-C88790453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124744"/>
            <a:ext cx="8498948" cy="151216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524DD5E-CC66-4412-A3FA-70ECEF3E2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 ,</a:t>
            </a:r>
            <a:r>
              <a:rPr lang="ko-KR" altLang="en-US" dirty="0"/>
              <a:t> 첫번째 빈칸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EB356-0AFE-474C-90D5-67486AD6F751}"/>
              </a:ext>
            </a:extLst>
          </p:cNvPr>
          <p:cNvSpPr txBox="1"/>
          <p:nvPr/>
        </p:nvSpPr>
        <p:spPr>
          <a:xfrm>
            <a:off x="245763" y="3068960"/>
            <a:ext cx="8354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</a:t>
            </a:r>
            <a:r>
              <a:rPr lang="en-US" altLang="ko-KR" sz="2400" b="1" dirty="0"/>
              <a:t>: Client </a:t>
            </a:r>
            <a:r>
              <a:rPr lang="ko-KR" altLang="en-US" sz="2400" b="1" dirty="0"/>
              <a:t>쪽에서 만든 소켓 </a:t>
            </a:r>
            <a:r>
              <a:rPr lang="ko-KR" altLang="en-US" sz="2400" b="1" dirty="0" err="1"/>
              <a:t>디스크립터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주소정보가 저장된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두번째 인자의 크기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sizeof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69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A2D43B-16F4-4355-8691-FD0ADDA3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9" y="789108"/>
            <a:ext cx="8581292" cy="10458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send(int </a:t>
            </a:r>
            <a:r>
              <a:rPr lang="en-US" altLang="ko-KR" dirty="0" err="1"/>
              <a:t>sockfd</a:t>
            </a:r>
            <a:r>
              <a:rPr lang="en-US" altLang="ko-KR" dirty="0"/>
              <a:t>, void ,*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, int flag)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DD5844-3F01-4584-8D0D-A40628701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Send()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41FA4C3-D157-4E1D-B781-D89B597B5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564103"/>
              </p:ext>
            </p:extLst>
          </p:nvPr>
        </p:nvGraphicFramePr>
        <p:xfrm>
          <a:off x="268241" y="166362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Connect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accept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결과로 반환된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 descriptor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038B11C-030F-48DE-B30F-5DBA8C85D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35126"/>
              </p:ext>
            </p:extLst>
          </p:nvPr>
        </p:nvGraphicFramePr>
        <p:xfrm>
          <a:off x="268241" y="245625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buf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데이터가 들어있는 버퍼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A5B5E11-AD84-44AC-878C-F4B981215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475541"/>
              </p:ext>
            </p:extLst>
          </p:nvPr>
        </p:nvGraphicFramePr>
        <p:xfrm>
          <a:off x="268241" y="309361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3FD638-CC4E-4C33-B022-FD2F4D982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382530"/>
              </p:ext>
            </p:extLst>
          </p:nvPr>
        </p:nvGraphicFramePr>
        <p:xfrm>
          <a:off x="268241" y="3717032"/>
          <a:ext cx="86075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flag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 또는 읽은 방법에 대한 옵션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 기본값이고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일반데이터를 취급한다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MSG_DONTROUTE : gateway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사용하지않고 상대시스템으로 직접 전송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MSG_DONWAIT 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전송이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block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되면 오류로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return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MSG_MORE 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더 전송할 데이터가 있음을 설정함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MSG_OOB : Out of band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데이터를 읽는다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9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D0C0B3-2DF2-4F45-8721-5BFDD5823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57" y="1052736"/>
            <a:ext cx="8561686" cy="172819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9C9D22A-9B92-424D-9B87-3CD2E9FE5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Client, </a:t>
            </a:r>
            <a:r>
              <a:rPr lang="ko-KR" altLang="en-US" dirty="0"/>
              <a:t>두번째 빈칸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B6BA-BBB4-4EF5-A0CA-470ABE207E50}"/>
              </a:ext>
            </a:extLst>
          </p:cNvPr>
          <p:cNvSpPr txBox="1"/>
          <p:nvPr/>
        </p:nvSpPr>
        <p:spPr>
          <a:xfrm>
            <a:off x="248496" y="3284984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소켓 </a:t>
            </a:r>
            <a:r>
              <a:rPr lang="ko-KR" altLang="en-US" sz="2400" b="1" dirty="0" err="1"/>
              <a:t>디스크립터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보낼 데이터가 들어있는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버퍼의 길이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네번째 인자 </a:t>
            </a:r>
            <a:r>
              <a:rPr lang="en-US" altLang="ko-KR" sz="2400" b="1" dirty="0"/>
              <a:t>: Flag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379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음식이(가) 표시된 사진&#10;&#10;자동 생성된 설명">
            <a:extLst>
              <a:ext uri="{FF2B5EF4-FFF2-40B4-BE49-F238E27FC236}">
                <a16:creationId xmlns:a16="http://schemas.microsoft.com/office/drawing/2014/main" id="{1E9D43CF-A3C0-43E3-86CA-F50B40891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124744"/>
            <a:ext cx="8728810" cy="208823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A51D1F0-41B0-45CC-86B3-F7924D13F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Client, </a:t>
            </a:r>
            <a:r>
              <a:rPr lang="ko-KR" altLang="en-US" dirty="0"/>
              <a:t>두번째 빈칸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A46E0-844A-4763-8891-E8628F3B1799}"/>
              </a:ext>
            </a:extLst>
          </p:cNvPr>
          <p:cNvSpPr txBox="1"/>
          <p:nvPr/>
        </p:nvSpPr>
        <p:spPr>
          <a:xfrm>
            <a:off x="248496" y="3410315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소켓 </a:t>
            </a:r>
            <a:r>
              <a:rPr lang="ko-KR" altLang="en-US" sz="2400" b="1" dirty="0" err="1"/>
              <a:t>디스크립터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보낼 데이터가 들어있는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버퍼의 길이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네번째 인자 </a:t>
            </a:r>
            <a:r>
              <a:rPr lang="en-US" altLang="ko-KR" sz="2400" b="1" dirty="0"/>
              <a:t>: Flag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158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130BD7E-889C-4641-A983-76DB554A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10458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recv</a:t>
            </a:r>
            <a:r>
              <a:rPr lang="en-US" altLang="ko-KR" dirty="0"/>
              <a:t>(int </a:t>
            </a:r>
            <a:r>
              <a:rPr lang="en-US" altLang="ko-KR" dirty="0" err="1"/>
              <a:t>sockfd</a:t>
            </a:r>
            <a:r>
              <a:rPr lang="en-US" altLang="ko-KR" dirty="0"/>
              <a:t>, void *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, int flag)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DC7412-295C-44E8-8AAC-88AF0E14F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Recv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D49D5421-BE3D-4248-834D-214EAC46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174003"/>
              </p:ext>
            </p:extLst>
          </p:nvPr>
        </p:nvGraphicFramePr>
        <p:xfrm>
          <a:off x="268241" y="151961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accept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로 연결된 소켓으로부터 데이터를 수신 하여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buf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저장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84D736F-C3B5-494C-A98D-3D88D46DE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92265"/>
              </p:ext>
            </p:extLst>
          </p:nvPr>
        </p:nvGraphicFramePr>
        <p:xfrm>
          <a:off x="268241" y="2222814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Aceept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결과로 반환된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 descriptor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2226975-B985-44B1-A1FA-2CE11E297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23757"/>
              </p:ext>
            </p:extLst>
          </p:nvPr>
        </p:nvGraphicFramePr>
        <p:xfrm>
          <a:off x="268241" y="3086373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buf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수신받은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데이터를 저장할 버퍼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F348F9E-6BC0-4281-8789-E7509DE9C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090808"/>
              </p:ext>
            </p:extLst>
          </p:nvPr>
        </p:nvGraphicFramePr>
        <p:xfrm>
          <a:off x="268241" y="3771627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읽어들일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버퍼 크기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15CABA-A030-41AD-8262-759E258DF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646580"/>
              </p:ext>
            </p:extLst>
          </p:nvPr>
        </p:nvGraphicFramePr>
        <p:xfrm>
          <a:off x="248496" y="4633551"/>
          <a:ext cx="860751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flag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읽을 데이터의 유형 또는 방법에 대한 옵션으로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기본값은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이고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일때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일반데이터를 수신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MSG_OOB : out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of band data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읽음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MSG_PEEK :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receivce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큐의 데이터를 제거하지 않음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확인목적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MSG_WAITALL 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읽으려는 데이터가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buffer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찰때까지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대기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28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9D967C9-54FF-4CE5-82EA-CA4F67601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7" y="1031776"/>
            <a:ext cx="8427465" cy="172819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A7B9599-0E26-4AB9-A428-E16D80E96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네번째 빈칸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0420-2311-4894-A831-99D1483669E2}"/>
              </a:ext>
            </a:extLst>
          </p:cNvPr>
          <p:cNvSpPr txBox="1"/>
          <p:nvPr/>
        </p:nvSpPr>
        <p:spPr>
          <a:xfrm>
            <a:off x="395536" y="2983592"/>
            <a:ext cx="84348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 </a:t>
            </a:r>
            <a:r>
              <a:rPr lang="en-US" altLang="ko-KR" sz="2400" b="1" dirty="0"/>
              <a:t>: accept</a:t>
            </a:r>
            <a:r>
              <a:rPr lang="ko-KR" altLang="en-US" sz="2400" b="1" dirty="0"/>
              <a:t>로 만들어진 </a:t>
            </a:r>
            <a:r>
              <a:rPr lang="ko-KR" altLang="en-US" sz="2400" b="1" dirty="0" err="1"/>
              <a:t>소켓디스크립터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데이터를 받을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버퍼 크기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네번째 인자 </a:t>
            </a:r>
            <a:r>
              <a:rPr lang="en-US" altLang="ko-KR" sz="2400" b="1" dirty="0"/>
              <a:t>: Flag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770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A7B9599-0E26-4AB9-A428-E16D80E96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네번째 빈칸</a:t>
            </a:r>
          </a:p>
        </p:txBody>
      </p:sp>
      <p:pic>
        <p:nvPicPr>
          <p:cNvPr id="9" name="내용 개체 틀 8" descr="스크린샷, 검은색, 표지판, 플레이어이(가) 표시된 사진&#10;&#10;자동 생성된 설명">
            <a:extLst>
              <a:ext uri="{FF2B5EF4-FFF2-40B4-BE49-F238E27FC236}">
                <a16:creationId xmlns:a16="http://schemas.microsoft.com/office/drawing/2014/main" id="{5F99EE47-7C5D-4026-95DD-C0DD5F856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4" y="980728"/>
            <a:ext cx="8743731" cy="13681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105A67-AAAA-41B4-8576-23A28EDC00DB}"/>
              </a:ext>
            </a:extLst>
          </p:cNvPr>
          <p:cNvSpPr txBox="1"/>
          <p:nvPr/>
        </p:nvSpPr>
        <p:spPr>
          <a:xfrm>
            <a:off x="395536" y="2780928"/>
            <a:ext cx="84348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첫번째 인자 </a:t>
            </a:r>
            <a:r>
              <a:rPr lang="en-US" altLang="ko-KR" sz="2400" b="1" dirty="0"/>
              <a:t>: accept</a:t>
            </a:r>
            <a:r>
              <a:rPr lang="ko-KR" altLang="en-US" sz="2400" b="1" dirty="0"/>
              <a:t>로 만들어진 </a:t>
            </a:r>
            <a:r>
              <a:rPr lang="ko-KR" altLang="en-US" sz="2400" b="1" dirty="0" err="1"/>
              <a:t>소켓디스크립터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en-US" altLang="ko-KR" sz="2400" b="1" dirty="0"/>
              <a:t>		</a:t>
            </a: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en-US" altLang="ko-KR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Cleint_sock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r>
              <a:rPr lang="ko-KR" altLang="en-US" sz="2400" b="1" dirty="0"/>
              <a:t>두번째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데이터를 받을 버퍼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세번째 인자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버퍼 크기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네번째 인자 </a:t>
            </a:r>
            <a:r>
              <a:rPr lang="en-US" altLang="ko-KR" sz="2400" b="1" dirty="0"/>
              <a:t>: Flag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075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C92F802-E3F9-42A9-B67E-4D92B7F8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3288" r="7399" b="6385"/>
          <a:stretch/>
        </p:blipFill>
        <p:spPr>
          <a:xfrm>
            <a:off x="539552" y="836712"/>
            <a:ext cx="7992888" cy="51845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6F2E06E-02FC-45D4-A72B-D5252DD5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 API Flow : TCP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03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4C951C-8791-4187-BB99-B6555B904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UDP Echo Server/Client flow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E47A545-8147-487F-8C06-2AFA8B821FA8}"/>
              </a:ext>
            </a:extLst>
          </p:cNvPr>
          <p:cNvGrpSpPr/>
          <p:nvPr/>
        </p:nvGrpSpPr>
        <p:grpSpPr>
          <a:xfrm>
            <a:off x="431313" y="807945"/>
            <a:ext cx="8245143" cy="4853303"/>
            <a:chOff x="215289" y="807945"/>
            <a:chExt cx="8245143" cy="48533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1EF74D-EB21-43CB-A92C-6BB128C826F1}"/>
                </a:ext>
              </a:extLst>
            </p:cNvPr>
            <p:cNvSpPr/>
            <p:nvPr/>
          </p:nvSpPr>
          <p:spPr bwMode="auto">
            <a:xfrm>
              <a:off x="215289" y="807945"/>
              <a:ext cx="244827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Client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76E1A8-0AE6-41A1-B686-3DC4C49EC761}"/>
                </a:ext>
              </a:extLst>
            </p:cNvPr>
            <p:cNvSpPr/>
            <p:nvPr/>
          </p:nvSpPr>
          <p:spPr bwMode="auto">
            <a:xfrm>
              <a:off x="215289" y="1331371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Socket()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2C130A-1F71-476C-9A83-2FDD1DD9F3C9}"/>
                </a:ext>
              </a:extLst>
            </p:cNvPr>
            <p:cNvSpPr/>
            <p:nvPr/>
          </p:nvSpPr>
          <p:spPr bwMode="auto">
            <a:xfrm>
              <a:off x="215289" y="3861999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Sendto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()/</a:t>
              </a: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recvfrom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E661AA1-5BEE-4CFA-A7F6-4702955CA829}"/>
                </a:ext>
              </a:extLst>
            </p:cNvPr>
            <p:cNvSpPr/>
            <p:nvPr/>
          </p:nvSpPr>
          <p:spPr bwMode="auto">
            <a:xfrm>
              <a:off x="6012160" y="1331371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Socket()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268EBF-068B-4902-80E8-10DED651EB48}"/>
                </a:ext>
              </a:extLst>
            </p:cNvPr>
            <p:cNvSpPr/>
            <p:nvPr/>
          </p:nvSpPr>
          <p:spPr bwMode="auto">
            <a:xfrm>
              <a:off x="6012160" y="807945"/>
              <a:ext cx="2448272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SERVER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E025A0-61E0-4DCD-9D55-5AE8FCC117C2}"/>
                </a:ext>
              </a:extLst>
            </p:cNvPr>
            <p:cNvSpPr/>
            <p:nvPr/>
          </p:nvSpPr>
          <p:spPr bwMode="auto">
            <a:xfrm>
              <a:off x="6012160" y="2591335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bind()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0C804EB-FCD2-4004-A1C4-718B329F0549}"/>
                </a:ext>
              </a:extLst>
            </p:cNvPr>
            <p:cNvSpPr/>
            <p:nvPr/>
          </p:nvSpPr>
          <p:spPr bwMode="auto">
            <a:xfrm>
              <a:off x="6012160" y="3861999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sendto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()/</a:t>
              </a:r>
              <a:r>
                <a:rPr kumimoji="1" lang="en-US" altLang="ko-KR" b="1" dirty="0" err="1">
                  <a:solidFill>
                    <a:srgbClr val="000000"/>
                  </a:solidFill>
                  <a:latin typeface="+mn-ea"/>
                </a:rPr>
                <a:t>recvfrom</a:t>
              </a: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84BA72-71B2-495A-BBEE-5A0144166363}"/>
                </a:ext>
              </a:extLst>
            </p:cNvPr>
            <p:cNvSpPr/>
            <p:nvPr/>
          </p:nvSpPr>
          <p:spPr bwMode="auto">
            <a:xfrm>
              <a:off x="215289" y="5085184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Close()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4D18A9A-7BFE-4117-8235-96372DA64760}"/>
                </a:ext>
              </a:extLst>
            </p:cNvPr>
            <p:cNvSpPr/>
            <p:nvPr/>
          </p:nvSpPr>
          <p:spPr bwMode="auto">
            <a:xfrm>
              <a:off x="6012160" y="5085184"/>
              <a:ext cx="2448272" cy="57606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36000" rIns="108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1" dirty="0">
                  <a:solidFill>
                    <a:srgbClr val="000000"/>
                  </a:solidFill>
                  <a:latin typeface="+mn-ea"/>
                </a:rPr>
                <a:t>Close()</a:t>
              </a:r>
              <a:endParaRPr kumimoji="1" lang="ko-KR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28D93AF-1142-4209-B38E-0AF361AFE672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1439425" y="1907435"/>
              <a:ext cx="0" cy="195456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EFE7B88-32A1-4250-9666-9FBF34D0F9A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7236296" y="1887485"/>
              <a:ext cx="0" cy="7038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9673274-FE8C-416A-9744-E389F789B300}"/>
                </a:ext>
              </a:extLst>
            </p:cNvPr>
            <p:cNvCxnSpPr>
              <a:cxnSpLocks/>
            </p:cNvCxnSpPr>
            <p:nvPr/>
          </p:nvCxnSpPr>
          <p:spPr>
            <a:xfrm>
              <a:off x="7236296" y="3158149"/>
              <a:ext cx="0" cy="7038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A060D84-0447-44F2-9FD2-FE51B5C8A56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7236296" y="4438063"/>
              <a:ext cx="0" cy="6471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DB48FCD-1182-424D-8C00-B63EE21C285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39425" y="4438063"/>
              <a:ext cx="0" cy="6471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453FC61-554F-4C25-9E47-0A8934EDE3FF}"/>
                </a:ext>
              </a:extLst>
            </p:cNvPr>
            <p:cNvCxnSpPr>
              <a:stCxn id="19" idx="3"/>
              <a:endCxn id="24" idx="1"/>
            </p:cNvCxnSpPr>
            <p:nvPr/>
          </p:nvCxnSpPr>
          <p:spPr>
            <a:xfrm>
              <a:off x="2663561" y="4150031"/>
              <a:ext cx="33485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4A37E6-2731-4CFF-9808-15CB2555FB43}"/>
                </a:ext>
              </a:extLst>
            </p:cNvPr>
            <p:cNvSpPr txBox="1"/>
            <p:nvPr/>
          </p:nvSpPr>
          <p:spPr>
            <a:xfrm>
              <a:off x="3681876" y="3843490"/>
              <a:ext cx="1368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Data</a:t>
              </a:r>
              <a:endParaRPr lang="ko-KR" altLang="en-US" sz="1200" b="1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8EE7696-0AA9-4431-8FB3-4BEE7DC3D325}"/>
              </a:ext>
            </a:extLst>
          </p:cNvPr>
          <p:cNvSpPr/>
          <p:nvPr/>
        </p:nvSpPr>
        <p:spPr bwMode="auto">
          <a:xfrm>
            <a:off x="431313" y="3573016"/>
            <a:ext cx="8399088" cy="97288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19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D2CB13-F045-40B9-A2C0-53D280076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9018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sendto</a:t>
            </a:r>
            <a:r>
              <a:rPr lang="en-US" altLang="ko-KR" dirty="0"/>
              <a:t>(int </a:t>
            </a:r>
            <a:r>
              <a:rPr lang="en-US" altLang="ko-KR" dirty="0" err="1"/>
              <a:t>sockfd</a:t>
            </a:r>
            <a:r>
              <a:rPr lang="en-US" altLang="ko-KR" dirty="0"/>
              <a:t>, void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, int flag, struct *</a:t>
            </a:r>
            <a:r>
              <a:rPr lang="en-US" altLang="ko-KR" dirty="0" err="1"/>
              <a:t>dest_address</a:t>
            </a:r>
            <a:r>
              <a:rPr lang="en-US" altLang="ko-KR" dirty="0"/>
              <a:t>, </a:t>
            </a:r>
            <a:r>
              <a:rPr lang="en-US" altLang="ko-KR" dirty="0" err="1"/>
              <a:t>socklen_t</a:t>
            </a:r>
            <a:r>
              <a:rPr lang="en-US" altLang="ko-KR" dirty="0"/>
              <a:t> </a:t>
            </a:r>
            <a:r>
              <a:rPr lang="en-US" altLang="ko-KR" dirty="0" err="1"/>
              <a:t>addrlen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776F02-9DC7-4C66-A734-B4BC49839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Sendto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27F7114-B27F-4864-9E25-8A79ED68E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943611"/>
              </p:ext>
            </p:extLst>
          </p:nvPr>
        </p:nvGraphicFramePr>
        <p:xfrm>
          <a:off x="268241" y="207467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Sock_Dgram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으로 생성된 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번호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5CD35CE0-AB8A-40AD-BC68-635FFDFA6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186513"/>
              </p:ext>
            </p:extLst>
          </p:nvPr>
        </p:nvGraphicFramePr>
        <p:xfrm>
          <a:off x="268241" y="2719167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buf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데이터가 들어있는 버퍼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161C75E-B059-4D75-9F37-BDF587CC5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604231"/>
              </p:ext>
            </p:extLst>
          </p:nvPr>
        </p:nvGraphicFramePr>
        <p:xfrm>
          <a:off x="269789" y="336365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B931F0-80FF-46EF-85FC-05B94F4DE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744873"/>
              </p:ext>
            </p:extLst>
          </p:nvPr>
        </p:nvGraphicFramePr>
        <p:xfrm>
          <a:off x="222890" y="3979549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Dest_address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목적지 주소정보가 담긴 주소정보 구조체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A70E5EA6-4B7E-466D-866F-132D4C785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068852"/>
              </p:ext>
            </p:extLst>
          </p:nvPr>
        </p:nvGraphicFramePr>
        <p:xfrm>
          <a:off x="246339" y="4618107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addrlen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주소정보 구조체의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3D081A9-2F3A-49E1-BA54-F00D2493B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753922"/>
              </p:ext>
            </p:extLst>
          </p:nvPr>
        </p:nvGraphicFramePr>
        <p:xfrm>
          <a:off x="222786" y="537386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flag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Send()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와 동일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443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시계, 개체, 공, 검은색이(가) 표시된 사진&#10;&#10;자동 생성된 설명">
            <a:extLst>
              <a:ext uri="{FF2B5EF4-FFF2-40B4-BE49-F238E27FC236}">
                <a16:creationId xmlns:a16="http://schemas.microsoft.com/office/drawing/2014/main" id="{7A16ED4B-74E9-4FAC-9C97-5A743B06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037692"/>
            <a:ext cx="8402654" cy="93610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1250B97-9ABF-4218-9CA7-32749B97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빈칸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67744-CEBF-4A1B-8389-1C80143B1EA7}"/>
              </a:ext>
            </a:extLst>
          </p:cNvPr>
          <p:cNvSpPr txBox="1"/>
          <p:nvPr/>
        </p:nvSpPr>
        <p:spPr>
          <a:xfrm>
            <a:off x="362987" y="227687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인자 </a:t>
            </a:r>
            <a:r>
              <a:rPr lang="en-US" altLang="ko-KR" b="1" dirty="0"/>
              <a:t>: </a:t>
            </a:r>
            <a:r>
              <a:rPr lang="ko-KR" altLang="en-US" b="1" dirty="0"/>
              <a:t>소켓 </a:t>
            </a:r>
            <a:r>
              <a:rPr lang="ko-KR" altLang="en-US" b="1" dirty="0" err="1"/>
              <a:t>디스크립터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두번째 인자 </a:t>
            </a:r>
            <a:r>
              <a:rPr lang="en-US" altLang="ko-KR" b="1" dirty="0"/>
              <a:t>: </a:t>
            </a:r>
            <a:r>
              <a:rPr lang="ko-KR" altLang="en-US" b="1" dirty="0"/>
              <a:t>전송할 데이터가 들어있는 버퍼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세번째 인자 </a:t>
            </a:r>
            <a:r>
              <a:rPr lang="en-US" altLang="ko-KR" b="1" dirty="0"/>
              <a:t>: </a:t>
            </a:r>
            <a:r>
              <a:rPr lang="ko-KR" altLang="en-US" b="1" dirty="0"/>
              <a:t>두번째의 길이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네번째 인자 </a:t>
            </a:r>
            <a:r>
              <a:rPr lang="en-US" altLang="ko-KR" b="1" dirty="0"/>
              <a:t>: Flag</a:t>
            </a:r>
          </a:p>
          <a:p>
            <a:endParaRPr lang="en-US" altLang="ko-KR" b="1" dirty="0"/>
          </a:p>
          <a:p>
            <a:r>
              <a:rPr lang="ko-KR" altLang="en-US" b="1" dirty="0" err="1"/>
              <a:t>다섯번째</a:t>
            </a:r>
            <a:r>
              <a:rPr lang="ko-KR" altLang="en-US" b="1" dirty="0"/>
              <a:t> 인자 </a:t>
            </a:r>
            <a:r>
              <a:rPr lang="en-US" altLang="ko-KR" b="1" dirty="0"/>
              <a:t>: </a:t>
            </a:r>
            <a:r>
              <a:rPr lang="ko-KR" altLang="en-US" b="1" dirty="0"/>
              <a:t>전송할 상대 시스템의 </a:t>
            </a:r>
            <a:r>
              <a:rPr lang="en-US" altLang="ko-KR" b="1" dirty="0"/>
              <a:t>Socket </a:t>
            </a:r>
            <a:r>
              <a:rPr lang="ko-KR" altLang="en-US" b="1" dirty="0"/>
              <a:t>주소 정보를 저장할 버퍼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여섯번째</a:t>
            </a:r>
            <a:r>
              <a:rPr lang="ko-KR" altLang="en-US" b="1" dirty="0"/>
              <a:t> 인자 </a:t>
            </a:r>
            <a:r>
              <a:rPr lang="en-US" altLang="ko-KR" b="1" dirty="0"/>
              <a:t>: </a:t>
            </a:r>
            <a:r>
              <a:rPr lang="ko-KR" altLang="en-US" b="1" dirty="0" err="1"/>
              <a:t>다섯번째의</a:t>
            </a:r>
            <a:r>
              <a:rPr lang="ko-KR" altLang="en-US" b="1" dirty="0"/>
              <a:t> 길이</a:t>
            </a:r>
            <a:r>
              <a:rPr lang="en-US" altLang="ko-KR" b="1" dirty="0"/>
              <a:t>(ex)</a:t>
            </a:r>
            <a:r>
              <a:rPr lang="en-US" altLang="ko-KR" b="1" dirty="0" err="1"/>
              <a:t>addr_len</a:t>
            </a:r>
            <a:r>
              <a:rPr lang="en-US" altLang="ko-KR" b="1" dirty="0"/>
              <a:t>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addr_len</a:t>
            </a:r>
            <a:r>
              <a:rPr lang="en-US" altLang="ko-KR" b="1" dirty="0"/>
              <a:t>))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4684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1250B97-9ABF-4218-9CA7-32749B97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빈칸</a:t>
            </a:r>
          </a:p>
        </p:txBody>
      </p:sp>
      <p:pic>
        <p:nvPicPr>
          <p:cNvPr id="6" name="내용 개체 틀 5" descr="시계이(가) 표시된 사진&#10;&#10;자동 생성된 설명">
            <a:extLst>
              <a:ext uri="{FF2B5EF4-FFF2-40B4-BE49-F238E27FC236}">
                <a16:creationId xmlns:a16="http://schemas.microsoft.com/office/drawing/2014/main" id="{BEE50E16-F935-48F1-BF03-B3136FA58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9" y="1052736"/>
            <a:ext cx="8581911" cy="11521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D9FCE-4F69-4461-B580-D998F46730D1}"/>
              </a:ext>
            </a:extLst>
          </p:cNvPr>
          <p:cNvSpPr txBox="1"/>
          <p:nvPr/>
        </p:nvSpPr>
        <p:spPr>
          <a:xfrm>
            <a:off x="395536" y="2564904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첫번째 인자 </a:t>
            </a:r>
            <a:r>
              <a:rPr lang="en-US" altLang="ko-KR" b="1" dirty="0"/>
              <a:t>: </a:t>
            </a:r>
            <a:r>
              <a:rPr lang="ko-KR" altLang="en-US" b="1" dirty="0"/>
              <a:t>소켓 </a:t>
            </a:r>
            <a:r>
              <a:rPr lang="ko-KR" altLang="en-US" b="1" dirty="0" err="1"/>
              <a:t>디스크립터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두번째 인자 </a:t>
            </a:r>
            <a:r>
              <a:rPr lang="en-US" altLang="ko-KR" b="1" dirty="0"/>
              <a:t>: </a:t>
            </a:r>
            <a:r>
              <a:rPr lang="ko-KR" altLang="en-US" b="1" dirty="0"/>
              <a:t>전송할 데이터가 들어있는 버퍼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세번째 인자 </a:t>
            </a:r>
            <a:r>
              <a:rPr lang="en-US" altLang="ko-KR" b="1" dirty="0"/>
              <a:t>: </a:t>
            </a:r>
            <a:r>
              <a:rPr lang="ko-KR" altLang="en-US" b="1" dirty="0"/>
              <a:t>두번째의 길이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네번째 인자 </a:t>
            </a:r>
            <a:r>
              <a:rPr lang="en-US" altLang="ko-KR" b="1" dirty="0"/>
              <a:t>: Flag</a:t>
            </a:r>
          </a:p>
          <a:p>
            <a:endParaRPr lang="en-US" altLang="ko-KR" b="1" dirty="0"/>
          </a:p>
          <a:p>
            <a:r>
              <a:rPr lang="ko-KR" altLang="en-US" b="1" dirty="0" err="1"/>
              <a:t>다섯번째</a:t>
            </a:r>
            <a:r>
              <a:rPr lang="ko-KR" altLang="en-US" b="1" dirty="0"/>
              <a:t> 인자 </a:t>
            </a:r>
            <a:r>
              <a:rPr lang="en-US" altLang="ko-KR" b="1" dirty="0"/>
              <a:t>: </a:t>
            </a:r>
            <a:r>
              <a:rPr lang="ko-KR" altLang="en-US" b="1" dirty="0"/>
              <a:t>전송할 상대 시스템의 </a:t>
            </a:r>
            <a:r>
              <a:rPr lang="en-US" altLang="ko-KR" b="1" dirty="0"/>
              <a:t>Socket </a:t>
            </a:r>
            <a:r>
              <a:rPr lang="ko-KR" altLang="en-US" b="1" dirty="0"/>
              <a:t>주소 정보가 저장된 버퍼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여섯번째</a:t>
            </a:r>
            <a:r>
              <a:rPr lang="ko-KR" altLang="en-US" b="1" dirty="0"/>
              <a:t> 인자 </a:t>
            </a:r>
            <a:r>
              <a:rPr lang="en-US" altLang="ko-KR" b="1" dirty="0"/>
              <a:t>: </a:t>
            </a:r>
            <a:r>
              <a:rPr lang="ko-KR" altLang="en-US" b="1" dirty="0" err="1"/>
              <a:t>다섯번째의</a:t>
            </a:r>
            <a:r>
              <a:rPr lang="ko-KR" altLang="en-US" b="1" dirty="0"/>
              <a:t> 길이</a:t>
            </a:r>
            <a:r>
              <a:rPr lang="en-US" altLang="ko-KR" b="1" dirty="0"/>
              <a:t>(ex)</a:t>
            </a:r>
            <a:r>
              <a:rPr lang="en-US" altLang="ko-KR" b="1" dirty="0" err="1"/>
              <a:t>addr_len</a:t>
            </a:r>
            <a:r>
              <a:rPr lang="en-US" altLang="ko-KR" b="1" dirty="0"/>
              <a:t>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</a:t>
            </a:r>
            <a:r>
              <a:rPr lang="en-US" altLang="ko-KR" b="1" dirty="0" err="1"/>
              <a:t>addr_len</a:t>
            </a:r>
            <a:r>
              <a:rPr lang="en-US" altLang="ko-KR" b="1" dirty="0"/>
              <a:t>))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2432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4C61E8-8BC8-4993-A77F-4DCB7566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12618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recvfrom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sockfd</a:t>
            </a:r>
            <a:r>
              <a:rPr lang="en-US" altLang="ko-KR" sz="2000" dirty="0"/>
              <a:t>, void *</a:t>
            </a:r>
            <a:r>
              <a:rPr lang="en-US" altLang="ko-KR" sz="2000" dirty="0" err="1"/>
              <a:t>buf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, int flag, struct </a:t>
            </a:r>
            <a:r>
              <a:rPr lang="en-US" altLang="ko-KR" sz="2000" dirty="0" err="1"/>
              <a:t>sockaddr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src_addr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socklen_t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addrlen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7725F4-63D0-4918-A289-47AD1DDB8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Recvfrom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6D8D3A1-3841-4828-B5EC-F4CC909AA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39593"/>
              </p:ext>
            </p:extLst>
          </p:nvPr>
        </p:nvGraphicFramePr>
        <p:xfrm>
          <a:off x="268241" y="191683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sockfd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소켓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디스크립터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번호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0633B29-EE2E-4A35-B743-9301543BD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8012"/>
              </p:ext>
            </p:extLst>
          </p:nvPr>
        </p:nvGraphicFramePr>
        <p:xfrm>
          <a:off x="268241" y="256132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buf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데이터가 들어있는 버퍼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C9D5B2B-1B1A-4679-9EAA-9C93394E5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573268"/>
              </p:ext>
            </p:extLst>
          </p:nvPr>
        </p:nvGraphicFramePr>
        <p:xfrm>
          <a:off x="269789" y="320581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>
                          <a:solidFill>
                            <a:sysClr val="windowText" lastClr="000000"/>
                          </a:solidFill>
                        </a:rPr>
                        <a:t>len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전송할 데이터의 길이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7891F9-6C7A-45B1-8081-138ACED4D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533836"/>
              </p:ext>
            </p:extLst>
          </p:nvPr>
        </p:nvGraphicFramePr>
        <p:xfrm>
          <a:off x="269542" y="3942655"/>
          <a:ext cx="81908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2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Src_addr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상대 주소정보를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저장할＇ 구조체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비연결형 통신이기 때문에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데이터를 수신하는 시점에 알 수 있고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 구조체에 저장된 주소로 응답데이터를 전송해줌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8A0B5F-829D-4E61-91E3-02974EAA1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027390"/>
              </p:ext>
            </p:extLst>
          </p:nvPr>
        </p:nvGraphicFramePr>
        <p:xfrm>
          <a:off x="248496" y="4890864"/>
          <a:ext cx="8190890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22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ysClr val="windowText" lastClr="000000"/>
                          </a:solidFill>
                        </a:rPr>
                        <a:t>Addr_len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Src_addr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크기를 설정한 뒤 호출하여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src_adress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크기를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저장함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68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C17D997C-B559-4DB9-A670-6D67398F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/>
          <a:stretch/>
        </p:blipFill>
        <p:spPr>
          <a:xfrm>
            <a:off x="248496" y="908720"/>
            <a:ext cx="8558172" cy="115212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C82A9C4-7094-4A85-99D3-3561B9FFB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빈칸</a:t>
            </a:r>
          </a:p>
        </p:txBody>
      </p:sp>
    </p:spTree>
    <p:extLst>
      <p:ext uri="{BB962C8B-B14F-4D97-AF65-F5344CB8AC3E}">
        <p14:creationId xmlns:p14="http://schemas.microsoft.com/office/powerpoint/2010/main" val="2047938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C82A9C4-7094-4A85-99D3-3561B9FFB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빈칸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850BC2D-7093-4F42-AD7B-D30546DA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908720"/>
            <a:ext cx="8581911" cy="15841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7F277-7529-47B4-A3AB-403BB2EDED31}"/>
              </a:ext>
            </a:extLst>
          </p:cNvPr>
          <p:cNvSpPr txBox="1"/>
          <p:nvPr/>
        </p:nvSpPr>
        <p:spPr>
          <a:xfrm>
            <a:off x="395536" y="2852936"/>
            <a:ext cx="828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첫번째 인자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데이터그램으로</a:t>
            </a:r>
            <a:r>
              <a:rPr lang="ko-KR" altLang="en-US" sz="2000" b="1" dirty="0"/>
              <a:t> 열린 소켓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두번째 인자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데이터를 받아서 저장할 버퍼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세번째 인자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두번째의 길이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네번째 인자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접속할 상대 시스템의 </a:t>
            </a:r>
            <a:r>
              <a:rPr lang="en-US" altLang="ko-KR" sz="2000" b="1" dirty="0"/>
              <a:t>socket </a:t>
            </a:r>
            <a:r>
              <a:rPr lang="ko-KR" altLang="en-US" sz="2000" b="1" dirty="0"/>
              <a:t>주소 정보를 저장할 버퍼</a:t>
            </a:r>
            <a:endParaRPr lang="en-US" altLang="ko-KR" sz="2000" b="1" dirty="0"/>
          </a:p>
          <a:p>
            <a:r>
              <a:rPr lang="en-US" altLang="ko-KR" sz="2000" b="1" dirty="0"/>
              <a:t>	        </a:t>
            </a:r>
            <a:r>
              <a:rPr lang="en-US" altLang="ko-KR" sz="2000" b="1" dirty="0" err="1"/>
              <a:t>Udp</a:t>
            </a:r>
            <a:r>
              <a:rPr lang="ko-KR" altLang="en-US" sz="2000" b="1" dirty="0"/>
              <a:t>는 정보가 수신되기 직전까지 상대의정보를 모름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2904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50CEE9-174A-463D-9AE2-93C4F0A3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r>
              <a:rPr lang="ko-KR" altLang="en-US" dirty="0"/>
              <a:t>의 기초 </a:t>
            </a:r>
            <a:endParaRPr lang="en-US" altLang="ko-KR" dirty="0"/>
          </a:p>
          <a:p>
            <a:pPr marL="654300" lvl="1" indent="-457200"/>
            <a:r>
              <a:rPr lang="en-US" altLang="ko-KR" b="1" dirty="0"/>
              <a:t>Ip</a:t>
            </a:r>
            <a:r>
              <a:rPr lang="ko-KR" altLang="en-US" b="1" dirty="0"/>
              <a:t>는 </a:t>
            </a:r>
            <a:r>
              <a:rPr lang="en-US" altLang="ko-KR" b="1" dirty="0"/>
              <a:t>127.0.0.1(loop</a:t>
            </a:r>
            <a:r>
              <a:rPr lang="ko-KR" altLang="en-US" b="1" dirty="0"/>
              <a:t> </a:t>
            </a:r>
            <a:r>
              <a:rPr lang="en-US" altLang="ko-KR" b="1" dirty="0"/>
              <a:t>back)</a:t>
            </a:r>
            <a:r>
              <a:rPr lang="ko-KR" altLang="en-US" b="1" dirty="0"/>
              <a:t>을 사용</a:t>
            </a:r>
            <a:endParaRPr lang="en-US" altLang="ko-KR" b="1" dirty="0"/>
          </a:p>
          <a:p>
            <a:pPr marL="654300" lvl="1" indent="-457200"/>
            <a:r>
              <a:rPr lang="ko-KR" altLang="en-US" b="1" dirty="0"/>
              <a:t>보낸 메시지가 서버에 수신된 후 서버가 다시 전송</a:t>
            </a:r>
            <a:endParaRPr lang="en-US" altLang="ko-KR" b="1" dirty="0"/>
          </a:p>
          <a:p>
            <a:pPr marL="654300" lvl="1" indent="-457200"/>
            <a:r>
              <a:rPr lang="ko-KR" altLang="en-US" b="1" dirty="0"/>
              <a:t>구조파악이 용이하여</a:t>
            </a:r>
            <a:r>
              <a:rPr lang="en-US" altLang="ko-KR" b="1" dirty="0"/>
              <a:t>, </a:t>
            </a:r>
            <a:r>
              <a:rPr lang="ko-KR" altLang="en-US" b="1" dirty="0"/>
              <a:t>소켓함수 호출순서 숙지하기 편리</a:t>
            </a:r>
            <a:endParaRPr lang="en-US" altLang="ko-KR" b="1" dirty="0"/>
          </a:p>
          <a:p>
            <a:pPr marL="654300" lvl="1" indent="-457200"/>
            <a:endParaRPr lang="en-US" altLang="ko-KR" b="1" dirty="0"/>
          </a:p>
          <a:p>
            <a:pPr marL="457200" indent="-457200"/>
            <a:r>
              <a:rPr lang="ko-KR" altLang="en-US" b="1" dirty="0"/>
              <a:t>시행순서</a:t>
            </a:r>
            <a:endParaRPr lang="en-US" altLang="ko-KR" b="1" dirty="0"/>
          </a:p>
          <a:p>
            <a:pPr marL="654300" lvl="1" indent="-457200">
              <a:buFont typeface="+mj-lt"/>
              <a:buAutoNum type="arabicPeriod"/>
            </a:pPr>
            <a:r>
              <a:rPr lang="en-US" altLang="ko-KR" b="1" dirty="0"/>
              <a:t>Server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pPr marL="654300" lvl="1" indent="-457200">
              <a:buFont typeface="+mj-lt"/>
              <a:buAutoNum type="arabicPeriod"/>
            </a:pPr>
            <a:r>
              <a:rPr lang="en-US" altLang="ko-KR" b="1" dirty="0"/>
              <a:t>Client </a:t>
            </a:r>
            <a:r>
              <a:rPr lang="ko-KR" altLang="en-US" b="1" dirty="0"/>
              <a:t>실행</a:t>
            </a:r>
            <a:endParaRPr lang="en-US" altLang="ko-KR" b="1" dirty="0"/>
          </a:p>
          <a:p>
            <a:pPr marL="654300" lvl="1" indent="-457200"/>
            <a:r>
              <a:rPr lang="ko-KR" altLang="en-US" b="1" dirty="0"/>
              <a:t>보냈던 메시지가 다시 돌아오면 성공</a:t>
            </a:r>
            <a:r>
              <a:rPr lang="en-US" altLang="ko-KR" b="1" dirty="0"/>
              <a:t>, </a:t>
            </a:r>
            <a:r>
              <a:rPr lang="ko-KR" altLang="en-US" b="1" dirty="0"/>
              <a:t>그렇지 않으면 실패</a:t>
            </a:r>
            <a:endParaRPr lang="en-US" altLang="ko-KR" b="1" dirty="0"/>
          </a:p>
          <a:p>
            <a:pPr marL="654300" lvl="1" indent="-457200">
              <a:buFont typeface="+mj-lt"/>
              <a:buAutoNum type="arabicPeriod"/>
            </a:pPr>
            <a:endParaRPr lang="en-US" altLang="ko-KR" b="1" dirty="0"/>
          </a:p>
          <a:p>
            <a:pPr marL="654300" lvl="1" indent="-457200">
              <a:buFont typeface="+mj-lt"/>
              <a:buAutoNum type="arabicPeriod"/>
            </a:pPr>
            <a:endParaRPr lang="en-US" altLang="ko-KR" b="1" dirty="0"/>
          </a:p>
          <a:p>
            <a:pPr marL="654300" lvl="1" indent="-457200">
              <a:buFont typeface="+mj-lt"/>
              <a:buAutoNum type="arabicPeriod"/>
            </a:pPr>
            <a:endParaRPr lang="en-US" altLang="ko-KR" b="1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528CC9-839C-4B06-815B-98A493646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/ UDP Echo Server/Client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8F0095-6508-4EEA-A078-CDC760DA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2"/>
            <a:ext cx="8581292" cy="6738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Socket(int domain, int type, int protocol);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07CE65-C773-4147-9AA7-BB4A7A15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Socket()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FA62DF3-E711-4457-8D40-F95F6F0954D7}"/>
              </a:ext>
            </a:extLst>
          </p:cNvPr>
          <p:cNvGraphicFramePr>
            <a:graphicFrameLocks/>
          </p:cNvGraphicFramePr>
          <p:nvPr/>
        </p:nvGraphicFramePr>
        <p:xfrm>
          <a:off x="268241" y="155679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성공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Socket Descriptor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실패 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80F9E5D-7B2E-468A-B462-F0689552C4D5}"/>
              </a:ext>
            </a:extLst>
          </p:cNvPr>
          <p:cNvGraphicFramePr>
            <a:graphicFrameLocks/>
          </p:cNvGraphicFramePr>
          <p:nvPr/>
        </p:nvGraphicFramePr>
        <p:xfrm>
          <a:off x="256688" y="2276872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domain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어떤 영역에서의 통신할 것인지에 대한 영역 지정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AF_UNIX(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프로토콜 내부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AF_INET(IPv4)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AF_INET6(IPv6)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8A59E-73FD-43C2-92E6-6C685EA041B5}"/>
              </a:ext>
            </a:extLst>
          </p:cNvPr>
          <p:cNvGraphicFramePr>
            <a:graphicFrameLocks/>
          </p:cNvGraphicFramePr>
          <p:nvPr/>
        </p:nvGraphicFramePr>
        <p:xfrm>
          <a:off x="212955" y="3789040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소켓의 유형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SOCK_STREAM(TCP)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SOCK_DGRAM(UDP)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SOCK_RAW(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사용자 정의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C5FAD-FDA0-42CA-8C7B-4CA851653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543968"/>
              </p:ext>
            </p:extLst>
          </p:nvPr>
        </p:nvGraphicFramePr>
        <p:xfrm>
          <a:off x="212955" y="5013176"/>
          <a:ext cx="860751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ysClr val="windowText" lastClr="000000"/>
                          </a:solidFill>
                        </a:rPr>
                        <a:t>Protocol</a:t>
                      </a:r>
                      <a:endParaRPr lang="ko-KR" alt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사용 프로토콜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 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기본 값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IPPROTO_TCP(TCP)  3. IPPROTO_UDP(UDP)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2F76D29-7625-4E1B-90AF-2218E92B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첫번째 빈 칸</a:t>
            </a:r>
          </a:p>
        </p:txBody>
      </p:sp>
      <p:pic>
        <p:nvPicPr>
          <p:cNvPr id="13" name="내용 개체 틀 12" descr="어두운, 시계, 검은색, 방이(가) 표시된 사진&#10;&#10;자동 생성된 설명">
            <a:extLst>
              <a:ext uri="{FF2B5EF4-FFF2-40B4-BE49-F238E27FC236}">
                <a16:creationId xmlns:a16="http://schemas.microsoft.com/office/drawing/2014/main" id="{BDACD2C7-EF1B-440B-A8E7-85D2339C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052736"/>
            <a:ext cx="8660163" cy="158417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EDFAF3-1FDA-4B83-ACB5-B9EDCB4523CF}"/>
              </a:ext>
            </a:extLst>
          </p:cNvPr>
          <p:cNvSpPr txBox="1"/>
          <p:nvPr/>
        </p:nvSpPr>
        <p:spPr>
          <a:xfrm>
            <a:off x="248496" y="2852936"/>
            <a:ext cx="8581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소켓을 생성하는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현재 코드에서의 인자가 가질 조건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1. IPv4 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TCP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3. </a:t>
            </a:r>
            <a:r>
              <a:rPr lang="ko-KR" altLang="en-US" sz="2400" b="1" dirty="0"/>
              <a:t>기본값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74449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2F76D29-7625-4E1B-90AF-2218E92B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첫번째 빈 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DFAF3-1FDA-4B83-ACB5-B9EDCB4523CF}"/>
              </a:ext>
            </a:extLst>
          </p:cNvPr>
          <p:cNvSpPr txBox="1"/>
          <p:nvPr/>
        </p:nvSpPr>
        <p:spPr>
          <a:xfrm>
            <a:off x="248496" y="2852936"/>
            <a:ext cx="8581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소켓을 생성하는 함수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현재 코드에서의 인자가 가질 조건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인자</a:t>
            </a:r>
            <a:r>
              <a:rPr lang="en-US" altLang="ko-KR" sz="2400" b="1" dirty="0"/>
              <a:t> 1. IPv4  = AF_INET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2. TCP = SOKC_STRAM</a:t>
            </a:r>
          </a:p>
          <a:p>
            <a:r>
              <a:rPr lang="ko-KR" altLang="en-US" sz="2400" b="1" dirty="0"/>
              <a:t>인자 </a:t>
            </a:r>
            <a:r>
              <a:rPr lang="en-US" altLang="ko-KR" sz="2400" b="1" dirty="0"/>
              <a:t>3. </a:t>
            </a:r>
            <a:r>
              <a:rPr lang="ko-KR" altLang="en-US" sz="2400" b="1" dirty="0"/>
              <a:t>기본값 </a:t>
            </a:r>
            <a:r>
              <a:rPr lang="en-US" altLang="ko-KR" sz="2400" b="1" dirty="0"/>
              <a:t>= 0</a:t>
            </a:r>
            <a:r>
              <a:rPr lang="en-US" altLang="ko-KR" b="1" dirty="0"/>
              <a:t>(</a:t>
            </a:r>
            <a:r>
              <a:rPr lang="ko-KR" altLang="en-US" b="1" dirty="0"/>
              <a:t>기본값은 </a:t>
            </a:r>
            <a:r>
              <a:rPr lang="en-US" altLang="ko-KR" b="1" dirty="0"/>
              <a:t>0</a:t>
            </a:r>
            <a:r>
              <a:rPr lang="ko-KR" altLang="en-US" b="1" dirty="0"/>
              <a:t>이나</a:t>
            </a:r>
            <a:r>
              <a:rPr lang="en-US" altLang="ko-KR" b="1" dirty="0"/>
              <a:t>, PROTO_TCP</a:t>
            </a:r>
            <a:r>
              <a:rPr lang="ko-KR" altLang="en-US" b="1" dirty="0"/>
              <a:t>가 들어가도 결과는 같음</a:t>
            </a:r>
            <a:r>
              <a:rPr lang="en-US" altLang="ko-KR" b="1" dirty="0"/>
              <a:t>)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pic>
        <p:nvPicPr>
          <p:cNvPr id="7" name="내용 개체 틀 4" descr="앉아있는, 사진, 검은색, 어두운이(가) 표시된 사진&#10;&#10;자동 생성된 설명">
            <a:extLst>
              <a:ext uri="{FF2B5EF4-FFF2-40B4-BE49-F238E27FC236}">
                <a16:creationId xmlns:a16="http://schemas.microsoft.com/office/drawing/2014/main" id="{AE6A3770-142A-4936-A7EB-B87D55A4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2" y="980728"/>
            <a:ext cx="872245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0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995D0E-C9E4-4F6C-A483-058F3304E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Sockaddr_in</a:t>
            </a:r>
            <a:r>
              <a:rPr lang="ko-KR" altLang="en-US" dirty="0"/>
              <a:t> </a:t>
            </a:r>
            <a:r>
              <a:rPr lang="en-US" altLang="ko-KR" dirty="0" err="1"/>
              <a:t>server_addr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C1FE02-B9F6-4811-B250-0DBF887F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8" y="980728"/>
            <a:ext cx="8362579" cy="21602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118E0-FB9B-41CB-8933-695FBED132B6}"/>
              </a:ext>
            </a:extLst>
          </p:cNvPr>
          <p:cNvSpPr txBox="1"/>
          <p:nvPr/>
        </p:nvSpPr>
        <p:spPr>
          <a:xfrm>
            <a:off x="241868" y="3429000"/>
            <a:ext cx="83625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Sin_family</a:t>
            </a:r>
            <a:r>
              <a:rPr lang="en-US" altLang="ko-KR" sz="2000" b="1" dirty="0"/>
              <a:t> = </a:t>
            </a:r>
            <a:r>
              <a:rPr lang="ko-KR" altLang="en-US" sz="2000" b="1" dirty="0"/>
              <a:t>주소의 형식을 의미</a:t>
            </a:r>
            <a:r>
              <a:rPr lang="en-US" altLang="ko-KR" sz="2000" b="1" dirty="0"/>
              <a:t>(IPv4 </a:t>
            </a:r>
            <a:r>
              <a:rPr lang="ko-KR" altLang="en-US" sz="2000" b="1" dirty="0"/>
              <a:t>인가</a:t>
            </a:r>
            <a:r>
              <a:rPr lang="en-US" altLang="ko-KR" sz="2000" b="1" dirty="0"/>
              <a:t>, IPv6 </a:t>
            </a:r>
            <a:r>
              <a:rPr lang="ko-KR" altLang="en-US" sz="2000" b="1" dirty="0"/>
              <a:t>인가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Sin_addr</a:t>
            </a:r>
            <a:r>
              <a:rPr lang="en-US" altLang="ko-KR" sz="2000" b="1" dirty="0"/>
              <a:t> = </a:t>
            </a:r>
            <a:r>
              <a:rPr lang="ko-KR" altLang="en-US" sz="2000" b="1" dirty="0"/>
              <a:t>주소 값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Sin_port</a:t>
            </a:r>
            <a:r>
              <a:rPr lang="en-US" altLang="ko-KR" sz="2000" b="1" dirty="0"/>
              <a:t> = Port</a:t>
            </a:r>
            <a:r>
              <a:rPr lang="ko-KR" altLang="en-US" sz="2000" b="1" dirty="0"/>
              <a:t> 번호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7922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995D0E-C9E4-4F6C-A483-058F3304E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Sockaddr_in</a:t>
            </a:r>
            <a:r>
              <a:rPr lang="ko-KR" altLang="en-US" dirty="0"/>
              <a:t> </a:t>
            </a:r>
            <a:r>
              <a:rPr lang="en-US" altLang="ko-KR" dirty="0" err="1"/>
              <a:t>server_addr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C1FE02-B9F6-4811-B250-0DBF887F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8" y="980728"/>
            <a:ext cx="8362579" cy="21602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2118E0-FB9B-41CB-8933-695FBED132B6}"/>
              </a:ext>
            </a:extLst>
          </p:cNvPr>
          <p:cNvSpPr txBox="1"/>
          <p:nvPr/>
        </p:nvSpPr>
        <p:spPr>
          <a:xfrm>
            <a:off x="241868" y="3429000"/>
            <a:ext cx="8362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INADDR_ANY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서버의 </a:t>
            </a:r>
            <a:r>
              <a:rPr lang="en-US" altLang="ko-KR" sz="2000" b="1" dirty="0"/>
              <a:t>IP</a:t>
            </a:r>
            <a:r>
              <a:rPr lang="ko-KR" altLang="en-US" sz="2000" b="1" dirty="0"/>
              <a:t>주소를 찾아서 대입해주는 자동함수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사용시 이점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NIC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이상이라면</a:t>
            </a:r>
            <a:r>
              <a:rPr lang="en-US" altLang="ko-KR" sz="2000" b="1" dirty="0"/>
              <a:t>, 2</a:t>
            </a:r>
            <a:r>
              <a:rPr lang="ko-KR" altLang="en-US" sz="2000" b="1" dirty="0"/>
              <a:t>개이상의 </a:t>
            </a:r>
            <a:r>
              <a:rPr lang="en-US" altLang="ko-KR" sz="2000" b="1" dirty="0"/>
              <a:t>NIC</a:t>
            </a:r>
            <a:r>
              <a:rPr lang="ko-KR" altLang="en-US" sz="2000" b="1" dirty="0"/>
              <a:t>를 모두 </a:t>
            </a:r>
            <a:r>
              <a:rPr lang="en-US" altLang="ko-KR" sz="2000" b="1" dirty="0"/>
              <a:t>Bind </a:t>
            </a:r>
            <a:r>
              <a:rPr lang="ko-KR" altLang="en-US" sz="2000" b="1" dirty="0"/>
              <a:t>해주기 </a:t>
            </a:r>
            <a:r>
              <a:rPr lang="ko-KR" altLang="en-US" sz="2000" b="1" dirty="0" err="1"/>
              <a:t>때문에어느쪽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IP</a:t>
            </a:r>
            <a:r>
              <a:rPr lang="ko-KR" altLang="en-US" sz="2000" b="1" dirty="0"/>
              <a:t>라도 정상적인 서비스 가능</a:t>
            </a:r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/>
              <a:t>특정 </a:t>
            </a:r>
            <a:r>
              <a:rPr lang="en-US" altLang="ko-KR" sz="2000" b="1" dirty="0"/>
              <a:t>IP</a:t>
            </a:r>
            <a:r>
              <a:rPr lang="ko-KR" altLang="en-US" sz="2000" b="1" dirty="0"/>
              <a:t>를 지정했다면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다른 서버나 컴퓨터에 이식 됐을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코드를 수정해야하나</a:t>
            </a:r>
            <a:r>
              <a:rPr lang="en-US" altLang="ko-KR" sz="2000" b="1" dirty="0"/>
              <a:t>, INADDR_ANY</a:t>
            </a:r>
            <a:r>
              <a:rPr lang="ko-KR" altLang="en-US" sz="2000" b="1" dirty="0"/>
              <a:t>의 경우 수정이 필요 없음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48370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0E3FC7-F7FE-4023-9B23-B9A5FF18F2DC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b1a53a31-64bd-4602-905c-a87df1023d11"/>
  </ds:schemaRefs>
</ds:datastoreItem>
</file>

<file path=customXml/itemProps3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56833</TotalTime>
  <Words>1466</Words>
  <Application>Microsoft Office PowerPoint</Application>
  <PresentationFormat>화면 슬라이드 쇼(4:3)</PresentationFormat>
  <Paragraphs>351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Wingdings</vt:lpstr>
      <vt:lpstr>Office 테마</vt:lpstr>
      <vt:lpstr>네트워크 프로토콜 (실습)</vt:lpstr>
      <vt:lpstr>오늘 실습 주의사항</vt:lpstr>
      <vt:lpstr>Socket API Flow : TCP</vt:lpstr>
      <vt:lpstr>TCP / UDP Echo Server/Client</vt:lpstr>
      <vt:lpstr>Socket()</vt:lpstr>
      <vt:lpstr>첫번째 빈 칸</vt:lpstr>
      <vt:lpstr>첫번째 빈 칸</vt:lpstr>
      <vt:lpstr>Sockaddr_in server_addr</vt:lpstr>
      <vt:lpstr>Sockaddr_in server_addr</vt:lpstr>
      <vt:lpstr>Bind()</vt:lpstr>
      <vt:lpstr>두번째 빈칸</vt:lpstr>
      <vt:lpstr>두번째 빈칸</vt:lpstr>
      <vt:lpstr>Listen()</vt:lpstr>
      <vt:lpstr>세번째 빈칸</vt:lpstr>
      <vt:lpstr>세번째 빈칸</vt:lpstr>
      <vt:lpstr>Accept()</vt:lpstr>
      <vt:lpstr>네번째 빈칸</vt:lpstr>
      <vt:lpstr>빈칸</vt:lpstr>
      <vt:lpstr>Client socket / Server Socket</vt:lpstr>
      <vt:lpstr>Socket API Flow : TCP</vt:lpstr>
      <vt:lpstr>Connect()</vt:lpstr>
      <vt:lpstr>Client , 첫번째 빈칸</vt:lpstr>
      <vt:lpstr>Client , 첫번째 빈칸</vt:lpstr>
      <vt:lpstr>Send()</vt:lpstr>
      <vt:lpstr>Client, 두번째 빈칸</vt:lpstr>
      <vt:lpstr>Client, 두번째 빈칸</vt:lpstr>
      <vt:lpstr>Recv()</vt:lpstr>
      <vt:lpstr>네번째 빈칸</vt:lpstr>
      <vt:lpstr>네번째 빈칸</vt:lpstr>
      <vt:lpstr>UDP Echo Server/Client flow</vt:lpstr>
      <vt:lpstr>Sendto()</vt:lpstr>
      <vt:lpstr>빈칸</vt:lpstr>
      <vt:lpstr>빈칸</vt:lpstr>
      <vt:lpstr>Recvfrom()</vt:lpstr>
      <vt:lpstr>빈칸</vt:lpstr>
      <vt:lpstr>빈칸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1944</cp:revision>
  <cp:lastPrinted>2018-05-30T04:34:02Z</cp:lastPrinted>
  <dcterms:created xsi:type="dcterms:W3CDTF">2012-08-24T07:30:07Z</dcterms:created>
  <dcterms:modified xsi:type="dcterms:W3CDTF">2020-03-26T03:45:35Z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