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479" r:id="rId5"/>
    <p:sldId id="490" r:id="rId6"/>
    <p:sldId id="491" r:id="rId7"/>
    <p:sldId id="492" r:id="rId8"/>
    <p:sldId id="493" r:id="rId9"/>
    <p:sldId id="494" r:id="rId10"/>
    <p:sldId id="495" r:id="rId11"/>
    <p:sldId id="497" r:id="rId12"/>
    <p:sldId id="496" r:id="rId13"/>
    <p:sldId id="483" r:id="rId14"/>
    <p:sldId id="486" r:id="rId15"/>
    <p:sldId id="484" r:id="rId16"/>
    <p:sldId id="481" r:id="rId17"/>
    <p:sldId id="482" r:id="rId18"/>
    <p:sldId id="499" r:id="rId19"/>
    <p:sldId id="485" r:id="rId20"/>
    <p:sldId id="489" r:id="rId21"/>
    <p:sldId id="498" r:id="rId22"/>
    <p:sldId id="488" r:id="rId23"/>
    <p:sldId id="500" r:id="rId24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5" autoAdjust="0"/>
    <p:restoredTop sz="81048" autoAdjust="0"/>
  </p:normalViewPr>
  <p:slideViewPr>
    <p:cSldViewPr>
      <p:cViewPr>
        <p:scale>
          <a:sx n="66" d="100"/>
          <a:sy n="66" d="100"/>
        </p:scale>
        <p:origin x="187" y="-2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8184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D81-44C8-4BBA-9718-47D50AF97971}" type="datetimeFigureOut">
              <a:rPr lang="ko-KR" altLang="en-US" smtClean="0"/>
              <a:pPr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BD766-17CC-4D3F-B4A8-2555632FA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82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26D1-DD02-4032-98EF-D8285E15928B}" type="datetimeFigureOut">
              <a:rPr lang="ko-KR" altLang="en-US" smtClean="0"/>
              <a:pPr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2"/>
            <a:ext cx="5438140" cy="44684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160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160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9DD98-231C-493E-B21C-52132EC14D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872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9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9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461963" y="1340768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1734" y="3096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486" y="6792522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Line 462"/>
          <p:cNvSpPr>
            <a:spLocks noChangeShapeType="1"/>
          </p:cNvSpPr>
          <p:nvPr userDrawn="1"/>
        </p:nvSpPr>
        <p:spPr bwMode="auto">
          <a:xfrm>
            <a:off x="0" y="1143000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3" name="Line 488"/>
          <p:cNvSpPr>
            <a:spLocks noChangeShapeType="1"/>
          </p:cNvSpPr>
          <p:nvPr userDrawn="1"/>
        </p:nvSpPr>
        <p:spPr bwMode="auto">
          <a:xfrm>
            <a:off x="0" y="3071813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1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116" y="871001"/>
            <a:ext cx="8581292" cy="5328593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"/>
              <a:defRPr sz="2400" b="1"/>
            </a:lvl1pPr>
            <a:lvl2pPr marL="540000">
              <a:lnSpc>
                <a:spcPct val="150000"/>
              </a:lnSpc>
              <a:defRPr sz="2000"/>
            </a:lvl2pPr>
            <a:lvl3pPr marL="720000">
              <a:lnSpc>
                <a:spcPct val="150000"/>
              </a:lnSpc>
              <a:defRPr sz="1800"/>
            </a:lvl3pPr>
            <a:lvl4pPr marL="1080000">
              <a:spcBef>
                <a:spcPts val="600"/>
              </a:spcBef>
              <a:defRPr sz="1400"/>
            </a:lvl4pPr>
            <a:lvl5pPr marL="20574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7" name="Line 1033"/>
          <p:cNvSpPr>
            <a:spLocks noChangeShapeType="1"/>
          </p:cNvSpPr>
          <p:nvPr userDrawn="1"/>
        </p:nvSpPr>
        <p:spPr bwMode="auto">
          <a:xfrm>
            <a:off x="0" y="73723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588" y="6524"/>
            <a:ext cx="9144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- </a:t>
            </a:r>
            <a:fld id="{0B11E30E-6BD2-47B3-9690-17A85678CCA8}" type="slidenum">
              <a:rPr kumimoji="0"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pPr algn="ctr" eaLnBrk="0" latinLnBrk="0" hangingPunct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 -</a:t>
            </a: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0" y="6356350"/>
            <a:ext cx="9144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Documents and Settings\Administrator\My Documents\My Pictures\hanyang_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6816" y="6418263"/>
            <a:ext cx="1409700" cy="36195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48496" y="195263"/>
            <a:ext cx="8581911" cy="381000"/>
          </a:xfrm>
        </p:spPr>
        <p:txBody>
          <a:bodyPr>
            <a:noAutofit/>
          </a:bodyPr>
          <a:lstStyle>
            <a:lvl1pPr marL="0" indent="-288000" algn="l">
              <a:buFont typeface="+mj-lt"/>
              <a:buAutoNum type="romanUcPeriod"/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35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72C7-51E4-4789-90B9-D7A4A3A8D9A6}" type="datetimeFigureOut">
              <a:rPr lang="ko-KR" altLang="en-US" smtClean="0"/>
              <a:pPr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0F42-7892-4E46-AB07-FCAB03927B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6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1340768"/>
            <a:ext cx="7772400" cy="14700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700" b="1" dirty="0"/>
              <a:t>네트워크 프로토콜 </a:t>
            </a:r>
            <a:r>
              <a:rPr lang="en-US" altLang="ko-KR" sz="3700" b="1" dirty="0"/>
              <a:t>(</a:t>
            </a:r>
            <a:r>
              <a:rPr lang="ko-KR" altLang="en-US" sz="3700" b="1" dirty="0"/>
              <a:t>실습</a:t>
            </a:r>
            <a:r>
              <a:rPr lang="en-US" altLang="ko-KR" sz="3700" b="1" dirty="0"/>
              <a:t>)</a:t>
            </a:r>
            <a:endParaRPr lang="ko-KR" altLang="en-US" sz="37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6723" y="3861048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임동우</a:t>
            </a:r>
            <a:endParaRPr lang="en-US" altLang="ko-KR" sz="1800" b="1" dirty="0">
              <a:solidFill>
                <a:schemeClr val="tx1"/>
              </a:solidFill>
              <a:latin typeface="+mj-ea"/>
              <a:ea typeface="+mj-ea"/>
              <a:sym typeface="HY신명조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b="1" dirty="0" err="1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Hanyang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 University</a:t>
            </a:r>
            <a:endParaRPr lang="ko-KR" altLang="en-US" sz="1800" b="1" dirty="0">
              <a:solidFill>
                <a:schemeClr val="tx1"/>
              </a:solidFill>
              <a:latin typeface="+mj-ea"/>
              <a:ea typeface="+mj-ea"/>
              <a:sym typeface="HY신명조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Mobile &amp; Network Intelligence Laboratory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.</a:t>
            </a:r>
          </a:p>
        </p:txBody>
      </p:sp>
      <p:pic>
        <p:nvPicPr>
          <p:cNvPr id="5" name="Picture 2" descr="C:\Documents and Settings\Administrator\My Documents\My Pictures\hanyan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7523" y="188640"/>
            <a:ext cx="1409700" cy="36195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 bwMode="auto">
          <a:xfrm>
            <a:off x="107504" y="6381328"/>
            <a:ext cx="4032448" cy="3037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8" name="Picture 2" descr="http://wm.hanyang.ac.kr/xe/files/attach/images/133/84bec68832e3a7d4195c016062f3944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3" y="6381328"/>
            <a:ext cx="1278719" cy="31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21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35B0575-F18C-492F-83E9-83A1F331F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496" y="195263"/>
            <a:ext cx="8581911" cy="381000"/>
          </a:xfrm>
        </p:spPr>
        <p:txBody>
          <a:bodyPr/>
          <a:lstStyle/>
          <a:p>
            <a:pPr indent="0">
              <a:buNone/>
            </a:pPr>
            <a:r>
              <a:rPr lang="ko-KR" altLang="en-US" dirty="0"/>
              <a:t>단일 접속 서버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588DD9-B946-4158-9669-5BC5AF0387AA}"/>
              </a:ext>
            </a:extLst>
          </p:cNvPr>
          <p:cNvSpPr/>
          <p:nvPr/>
        </p:nvSpPr>
        <p:spPr bwMode="auto">
          <a:xfrm>
            <a:off x="431313" y="807945"/>
            <a:ext cx="2448272" cy="381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Client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AEDAC1-9118-4DBD-BA8E-A1E9A915723F}"/>
              </a:ext>
            </a:extLst>
          </p:cNvPr>
          <p:cNvSpPr/>
          <p:nvPr/>
        </p:nvSpPr>
        <p:spPr bwMode="auto">
          <a:xfrm>
            <a:off x="431313" y="1331371"/>
            <a:ext cx="2448272" cy="381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dirty="0">
                <a:solidFill>
                  <a:srgbClr val="000000"/>
                </a:solidFill>
                <a:latin typeface="+mn-ea"/>
              </a:rPr>
              <a:t>Socket()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484977-E49A-4C25-A0C3-317B14AF1598}"/>
              </a:ext>
            </a:extLst>
          </p:cNvPr>
          <p:cNvSpPr/>
          <p:nvPr/>
        </p:nvSpPr>
        <p:spPr bwMode="auto">
          <a:xfrm>
            <a:off x="431313" y="4352648"/>
            <a:ext cx="2448272" cy="381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dirty="0">
                <a:solidFill>
                  <a:srgbClr val="000000"/>
                </a:solidFill>
                <a:latin typeface="+mn-ea"/>
              </a:rPr>
              <a:t>Send()/</a:t>
            </a:r>
            <a:r>
              <a:rPr kumimoji="1" lang="en-US" altLang="ko-KR" b="1" dirty="0" err="1">
                <a:solidFill>
                  <a:srgbClr val="000000"/>
                </a:solidFill>
                <a:latin typeface="+mn-ea"/>
              </a:rPr>
              <a:t>recv</a:t>
            </a:r>
            <a:r>
              <a:rPr kumimoji="1" lang="en-US" altLang="ko-KR" b="1" dirty="0">
                <a:solidFill>
                  <a:srgbClr val="000000"/>
                </a:solidFill>
                <a:latin typeface="+mn-ea"/>
              </a:rPr>
              <a:t>()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D7F69E-9D03-42F5-AAEC-6C474AAE4F51}"/>
              </a:ext>
            </a:extLst>
          </p:cNvPr>
          <p:cNvSpPr/>
          <p:nvPr/>
        </p:nvSpPr>
        <p:spPr bwMode="auto">
          <a:xfrm>
            <a:off x="431313" y="5332983"/>
            <a:ext cx="2448272" cy="3471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Close()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D45C236-2BEA-4B4B-BA99-90F11A3954BB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1655449" y="1712371"/>
            <a:ext cx="0" cy="10343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99D88D-996B-4D97-A61A-C1AAB8B327E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655449" y="4733648"/>
            <a:ext cx="0" cy="5993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1DEB219-85DB-43F4-BF29-6BBAD9D2177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79585" y="4543148"/>
            <a:ext cx="2916551" cy="42567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05D3CC-0225-424A-B8CB-EB35E0FDCD0E}"/>
              </a:ext>
            </a:extLst>
          </p:cNvPr>
          <p:cNvSpPr txBox="1"/>
          <p:nvPr/>
        </p:nvSpPr>
        <p:spPr>
          <a:xfrm>
            <a:off x="3995937" y="4290722"/>
            <a:ext cx="1368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Data</a:t>
            </a:r>
            <a:endParaRPr lang="ko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38F230-F340-4E20-96D7-2176BFADBE1F}"/>
              </a:ext>
            </a:extLst>
          </p:cNvPr>
          <p:cNvSpPr/>
          <p:nvPr/>
        </p:nvSpPr>
        <p:spPr bwMode="auto">
          <a:xfrm>
            <a:off x="431313" y="2746760"/>
            <a:ext cx="2448272" cy="381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Connect()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AD696E-7835-437A-A57E-E7E5DC3071CA}"/>
              </a:ext>
            </a:extLst>
          </p:cNvPr>
          <p:cNvSpPr/>
          <p:nvPr/>
        </p:nvSpPr>
        <p:spPr bwMode="auto">
          <a:xfrm>
            <a:off x="6228184" y="807945"/>
            <a:ext cx="2448272" cy="381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SERVER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9518EE7-69DC-4AA2-BE8E-99FD590C8FF5}"/>
              </a:ext>
            </a:extLst>
          </p:cNvPr>
          <p:cNvGrpSpPr/>
          <p:nvPr/>
        </p:nvGrpSpPr>
        <p:grpSpPr>
          <a:xfrm>
            <a:off x="6228184" y="4352648"/>
            <a:ext cx="2448272" cy="1308600"/>
            <a:chOff x="6228184" y="4352648"/>
            <a:chExt cx="2448272" cy="13086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5B30946-A868-4306-8CDA-56FCF9799F7A}"/>
                </a:ext>
              </a:extLst>
            </p:cNvPr>
            <p:cNvSpPr/>
            <p:nvPr/>
          </p:nvSpPr>
          <p:spPr bwMode="auto">
            <a:xfrm>
              <a:off x="6228184" y="4352648"/>
              <a:ext cx="2448272" cy="40466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1" dirty="0">
                  <a:solidFill>
                    <a:srgbClr val="000000"/>
                  </a:solidFill>
                  <a:latin typeface="+mn-ea"/>
                </a:rPr>
                <a:t>send()/</a:t>
              </a:r>
              <a:r>
                <a:rPr kumimoji="1" lang="en-US" altLang="ko-KR" b="1" dirty="0" err="1">
                  <a:solidFill>
                    <a:srgbClr val="000000"/>
                  </a:solidFill>
                  <a:latin typeface="+mn-ea"/>
                </a:rPr>
                <a:t>recv</a:t>
              </a:r>
              <a:r>
                <a:rPr kumimoji="1" lang="en-US" altLang="ko-KR" b="1" dirty="0">
                  <a:solidFill>
                    <a:srgbClr val="000000"/>
                  </a:solidFill>
                  <a:latin typeface="+mn-ea"/>
                </a:rPr>
                <a:t>()</a:t>
              </a:r>
              <a:endPara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A33AF0A-4836-4474-92DD-5791F677049D}"/>
                </a:ext>
              </a:extLst>
            </p:cNvPr>
            <p:cNvSpPr/>
            <p:nvPr/>
          </p:nvSpPr>
          <p:spPr bwMode="auto">
            <a:xfrm>
              <a:off x="6228184" y="5314082"/>
              <a:ext cx="2448272" cy="34716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1" dirty="0">
                  <a:solidFill>
                    <a:srgbClr val="000000"/>
                  </a:solidFill>
                  <a:latin typeface="+mn-ea"/>
                </a:rPr>
                <a:t>Close()</a:t>
              </a:r>
              <a:endPara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DCF6C81-DA1C-4C58-946F-6827CBECC4B9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7452320" y="4757314"/>
              <a:ext cx="0" cy="5567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E375D30-5B9C-45F6-84D1-3A226CED2F97}"/>
              </a:ext>
            </a:extLst>
          </p:cNvPr>
          <p:cNvGrpSpPr/>
          <p:nvPr/>
        </p:nvGrpSpPr>
        <p:grpSpPr>
          <a:xfrm>
            <a:off x="6228184" y="1331371"/>
            <a:ext cx="2448272" cy="3021277"/>
            <a:chOff x="6228184" y="1331371"/>
            <a:chExt cx="2448272" cy="3021277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0BB0A6F-A438-4D08-8F88-5F3968AA056E}"/>
                </a:ext>
              </a:extLst>
            </p:cNvPr>
            <p:cNvCxnSpPr>
              <a:cxnSpLocks/>
            </p:cNvCxnSpPr>
            <p:nvPr/>
          </p:nvCxnSpPr>
          <p:spPr>
            <a:xfrm>
              <a:off x="7452320" y="3935902"/>
              <a:ext cx="0" cy="41674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9650C255-FFE2-4714-A6BF-5BB661B356A1}"/>
                </a:ext>
              </a:extLst>
            </p:cNvPr>
            <p:cNvCxnSpPr>
              <a:cxnSpLocks/>
            </p:cNvCxnSpPr>
            <p:nvPr/>
          </p:nvCxnSpPr>
          <p:spPr>
            <a:xfrm>
              <a:off x="7452320" y="3199285"/>
              <a:ext cx="0" cy="41674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7D2FB59-5622-41B2-B283-EFA545F2DE85}"/>
                </a:ext>
              </a:extLst>
            </p:cNvPr>
            <p:cNvSpPr/>
            <p:nvPr/>
          </p:nvSpPr>
          <p:spPr bwMode="auto">
            <a:xfrm>
              <a:off x="6228184" y="1331371"/>
              <a:ext cx="244827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1" dirty="0">
                  <a:solidFill>
                    <a:srgbClr val="000000"/>
                  </a:solidFill>
                  <a:latin typeface="+mn-ea"/>
                </a:rPr>
                <a:t>Socket()</a:t>
              </a:r>
              <a:endPara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5E310B-97CF-474E-980B-EFF5640B55A1}"/>
                </a:ext>
              </a:extLst>
            </p:cNvPr>
            <p:cNvSpPr/>
            <p:nvPr/>
          </p:nvSpPr>
          <p:spPr bwMode="auto">
            <a:xfrm>
              <a:off x="6228184" y="2016222"/>
              <a:ext cx="2448272" cy="40466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1" dirty="0">
                  <a:solidFill>
                    <a:srgbClr val="000000"/>
                  </a:solidFill>
                  <a:latin typeface="+mn-ea"/>
                </a:rPr>
                <a:t>bind()</a:t>
              </a:r>
              <a:endPara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947E196-9C38-41FC-A7DF-3AEAB812CCAF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7452320" y="1712371"/>
              <a:ext cx="0" cy="30385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B74F239-BB07-402C-8922-2ED9EBCBBA32}"/>
                </a:ext>
              </a:extLst>
            </p:cNvPr>
            <p:cNvSpPr/>
            <p:nvPr/>
          </p:nvSpPr>
          <p:spPr bwMode="auto">
            <a:xfrm>
              <a:off x="6228184" y="2837634"/>
              <a:ext cx="2448272" cy="40466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1" dirty="0">
                  <a:solidFill>
                    <a:srgbClr val="000000"/>
                  </a:solidFill>
                  <a:latin typeface="+mn-ea"/>
                </a:rPr>
                <a:t>listen()</a:t>
              </a:r>
              <a:endPara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2DF4C3F-5362-4B9C-B500-8C7A7471CBF6}"/>
                </a:ext>
              </a:extLst>
            </p:cNvPr>
            <p:cNvCxnSpPr>
              <a:cxnSpLocks/>
              <a:stCxn id="10" idx="2"/>
              <a:endCxn id="28" idx="0"/>
            </p:cNvCxnSpPr>
            <p:nvPr/>
          </p:nvCxnSpPr>
          <p:spPr>
            <a:xfrm>
              <a:off x="7452320" y="2420888"/>
              <a:ext cx="0" cy="41674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160CAEE-B712-4631-8DEC-C0ACA6219D17}"/>
                </a:ext>
              </a:extLst>
            </p:cNvPr>
            <p:cNvSpPr/>
            <p:nvPr/>
          </p:nvSpPr>
          <p:spPr bwMode="auto">
            <a:xfrm>
              <a:off x="6228184" y="3581714"/>
              <a:ext cx="2448272" cy="40466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1" dirty="0">
                  <a:solidFill>
                    <a:srgbClr val="000000"/>
                  </a:solidFill>
                  <a:latin typeface="+mn-ea"/>
                </a:rPr>
                <a:t>accept()</a:t>
              </a:r>
              <a:endPara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8B350CF-6F89-48E7-BC2D-D974111AC61D}"/>
              </a:ext>
            </a:extLst>
          </p:cNvPr>
          <p:cNvCxnSpPr>
            <a:cxnSpLocks/>
            <a:stCxn id="24" idx="2"/>
            <a:endCxn id="7" idx="0"/>
          </p:cNvCxnSpPr>
          <p:nvPr/>
        </p:nvCxnSpPr>
        <p:spPr>
          <a:xfrm>
            <a:off x="1655449" y="3127760"/>
            <a:ext cx="0" cy="12248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54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3CF2F8B-8EE9-4776-A6B9-C5B86241D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하나의 서버에서 여러 클라이언트의 요청을 처리하는 서버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구현 방법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다중 프로세싱</a:t>
            </a:r>
            <a:r>
              <a:rPr lang="en-US" altLang="ko-KR" dirty="0"/>
              <a:t>(Multi – Processing)</a:t>
            </a:r>
          </a:p>
          <a:p>
            <a:pPr marL="654300" lvl="1" indent="-457200"/>
            <a:r>
              <a:rPr lang="ko-KR" altLang="en-US" sz="1600" b="1" dirty="0"/>
              <a:t>각각의 </a:t>
            </a:r>
            <a:r>
              <a:rPr lang="en-US" altLang="ko-KR" sz="1600" b="1" dirty="0"/>
              <a:t>Client</a:t>
            </a:r>
            <a:r>
              <a:rPr lang="ko-KR" altLang="en-US" sz="1600" b="1" dirty="0"/>
              <a:t>의 요청에 대한 새로운 프로세스 생성해서 처리</a:t>
            </a:r>
            <a:endParaRPr lang="en-US" altLang="ko-KR" sz="1600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다중 </a:t>
            </a:r>
            <a:r>
              <a:rPr lang="ko-KR" altLang="en-US" dirty="0" err="1"/>
              <a:t>스레딩</a:t>
            </a:r>
            <a:r>
              <a:rPr lang="en-US" altLang="ko-KR" dirty="0"/>
              <a:t>(Multi – Threading)</a:t>
            </a:r>
          </a:p>
          <a:p>
            <a:pPr marL="654300" lvl="1" indent="-457200"/>
            <a:r>
              <a:rPr lang="en-US" altLang="ko-KR" sz="1800" b="1" dirty="0"/>
              <a:t>Client</a:t>
            </a:r>
            <a:r>
              <a:rPr lang="ko-KR" altLang="en-US" sz="1800" b="1" dirty="0"/>
              <a:t> 의 요청에 대한 새로운 스레드를 생성해서 처리</a:t>
            </a:r>
            <a:endParaRPr lang="en-US" altLang="ko-KR" sz="1800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멀티 </a:t>
            </a:r>
            <a:r>
              <a:rPr lang="ko-KR" altLang="en-US" dirty="0" err="1"/>
              <a:t>플렉싱</a:t>
            </a:r>
            <a:r>
              <a:rPr lang="en-US" altLang="ko-KR" dirty="0"/>
              <a:t>(Multiplexing)</a:t>
            </a:r>
          </a:p>
          <a:p>
            <a:pPr lvl="1"/>
            <a:r>
              <a:rPr lang="en-US" altLang="ko-KR" sz="1600" b="1" dirty="0"/>
              <a:t>Select </a:t>
            </a:r>
            <a:r>
              <a:rPr lang="ko-KR" altLang="en-US" sz="1600" b="1" dirty="0"/>
              <a:t>함수를 사용하여 다중처리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C079871-8E58-4471-BCF8-C67BFA695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다중 접속 서버</a:t>
            </a:r>
          </a:p>
        </p:txBody>
      </p:sp>
    </p:spTree>
    <p:extLst>
      <p:ext uri="{BB962C8B-B14F-4D97-AF65-F5344CB8AC3E}">
        <p14:creationId xmlns:p14="http://schemas.microsoft.com/office/powerpoint/2010/main" val="333810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B103214-C957-4EC0-B694-C7D54DAC1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다중 접속 서버 </a:t>
            </a:r>
            <a:r>
              <a:rPr lang="en-US" altLang="ko-KR" dirty="0"/>
              <a:t>– Multi Processing</a:t>
            </a:r>
            <a:endParaRPr lang="ko-KR" altLang="en-US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B3608A7-4047-4BE2-9CC6-527F4AF7A0B9}"/>
              </a:ext>
            </a:extLst>
          </p:cNvPr>
          <p:cNvGrpSpPr/>
          <p:nvPr/>
        </p:nvGrpSpPr>
        <p:grpSpPr>
          <a:xfrm>
            <a:off x="1331640" y="836712"/>
            <a:ext cx="6099119" cy="5072907"/>
            <a:chOff x="1331640" y="836712"/>
            <a:chExt cx="6099119" cy="5072907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2BD5384-F1E0-4606-BFC0-097F389A2E24}"/>
                </a:ext>
              </a:extLst>
            </p:cNvPr>
            <p:cNvGrpSpPr/>
            <p:nvPr/>
          </p:nvGrpSpPr>
          <p:grpSpPr>
            <a:xfrm>
              <a:off x="1331640" y="836712"/>
              <a:ext cx="6099119" cy="5072907"/>
              <a:chOff x="1331640" y="836712"/>
              <a:chExt cx="6099119" cy="5072907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9E262518-D899-4D1F-AD67-09A1512CD154}"/>
                  </a:ext>
                </a:extLst>
              </p:cNvPr>
              <p:cNvGrpSpPr/>
              <p:nvPr/>
            </p:nvGrpSpPr>
            <p:grpSpPr>
              <a:xfrm>
                <a:off x="1331640" y="836712"/>
                <a:ext cx="6099119" cy="4032448"/>
                <a:chOff x="1331640" y="836712"/>
                <a:chExt cx="6099119" cy="4392488"/>
              </a:xfrm>
            </p:grpSpPr>
            <p:pic>
              <p:nvPicPr>
                <p:cNvPr id="33" name="그림 32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CF2FAB4E-D6F7-47E2-9AF6-A7DC13941C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9832" y="836712"/>
                  <a:ext cx="1994663" cy="2304256"/>
                </a:xfrm>
                <a:prstGeom prst="rect">
                  <a:avLst/>
                </a:prstGeom>
              </p:spPr>
            </p:pic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5FAAF8B0-3943-4DBD-82E8-097A8F001E0A}"/>
                    </a:ext>
                  </a:extLst>
                </p:cNvPr>
                <p:cNvGrpSpPr/>
                <p:nvPr/>
              </p:nvGrpSpPr>
              <p:grpSpPr>
                <a:xfrm>
                  <a:off x="1331640" y="3454936"/>
                  <a:ext cx="1994663" cy="1749152"/>
                  <a:chOff x="323528" y="3068960"/>
                  <a:chExt cx="1994663" cy="1749152"/>
                </a:xfrm>
              </p:grpSpPr>
              <p:pic>
                <p:nvPicPr>
                  <p:cNvPr id="35" name="그림 34" descr="검은색, 여자, 하얀색, 그리기이(가) 표시된 사진&#10;&#10;자동 생성된 설명">
                    <a:extLst>
                      <a:ext uri="{FF2B5EF4-FFF2-40B4-BE49-F238E27FC236}">
                        <a16:creationId xmlns:a16="http://schemas.microsoft.com/office/drawing/2014/main" id="{598493CC-E233-4272-B051-711A64A90D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5536" y="3776532"/>
                    <a:ext cx="1728192" cy="1020620"/>
                  </a:xfrm>
                  <a:prstGeom prst="rect">
                    <a:avLst/>
                  </a:prstGeom>
                </p:spPr>
              </p:pic>
              <p:grpSp>
                <p:nvGrpSpPr>
                  <p:cNvPr id="38" name="그룹 37">
                    <a:extLst>
                      <a:ext uri="{FF2B5EF4-FFF2-40B4-BE49-F238E27FC236}">
                        <a16:creationId xmlns:a16="http://schemas.microsoft.com/office/drawing/2014/main" id="{01DC4948-16CB-4546-8DE3-D0B7C9399544}"/>
                      </a:ext>
                    </a:extLst>
                  </p:cNvPr>
                  <p:cNvGrpSpPr/>
                  <p:nvPr/>
                </p:nvGrpSpPr>
                <p:grpSpPr>
                  <a:xfrm>
                    <a:off x="323528" y="3068960"/>
                    <a:ext cx="1994663" cy="1749152"/>
                    <a:chOff x="323528" y="3048000"/>
                    <a:chExt cx="2160240" cy="1893168"/>
                  </a:xfrm>
                </p:grpSpPr>
                <p:sp>
                  <p:nvSpPr>
                    <p:cNvPr id="36" name="직사각형 35">
                      <a:extLst>
                        <a:ext uri="{FF2B5EF4-FFF2-40B4-BE49-F238E27FC236}">
                          <a16:creationId xmlns:a16="http://schemas.microsoft.com/office/drawing/2014/main" id="{9EA5F98C-1A0F-4263-9E42-7206A4FA285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23528" y="3212976"/>
                      <a:ext cx="2160240" cy="1728192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8000" tIns="36000" rIns="108000" bIns="36000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</a:endParaRPr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73F307A-777C-47CB-9983-2EE76564B5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7545" y="3048000"/>
                      <a:ext cx="1103750" cy="59961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500" b="1" dirty="0"/>
                        <a:t>Process service</a:t>
                      </a:r>
                      <a:endParaRPr lang="ko-KR" altLang="en-US" sz="1500" b="1" dirty="0"/>
                    </a:p>
                  </p:txBody>
                </p:sp>
              </p:grpSp>
            </p:grpSp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E1811EC2-6CA9-4E64-A6CA-60F0C008DCA2}"/>
                    </a:ext>
                  </a:extLst>
                </p:cNvPr>
                <p:cNvGrpSpPr/>
                <p:nvPr/>
              </p:nvGrpSpPr>
              <p:grpSpPr>
                <a:xfrm>
                  <a:off x="5436096" y="3480048"/>
                  <a:ext cx="1994663" cy="1749152"/>
                  <a:chOff x="323528" y="3068960"/>
                  <a:chExt cx="1994663" cy="1749152"/>
                </a:xfrm>
              </p:grpSpPr>
              <p:pic>
                <p:nvPicPr>
                  <p:cNvPr id="47" name="그림 46" descr="검은색, 여자, 하얀색, 그리기이(가) 표시된 사진&#10;&#10;자동 생성된 설명">
                    <a:extLst>
                      <a:ext uri="{FF2B5EF4-FFF2-40B4-BE49-F238E27FC236}">
                        <a16:creationId xmlns:a16="http://schemas.microsoft.com/office/drawing/2014/main" id="{23A72AF5-574A-44E9-9743-7F7EE3B4F4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5536" y="3776532"/>
                    <a:ext cx="1728192" cy="1020620"/>
                  </a:xfrm>
                  <a:prstGeom prst="rect">
                    <a:avLst/>
                  </a:prstGeom>
                </p:spPr>
              </p:pic>
              <p:grpSp>
                <p:nvGrpSpPr>
                  <p:cNvPr id="48" name="그룹 47">
                    <a:extLst>
                      <a:ext uri="{FF2B5EF4-FFF2-40B4-BE49-F238E27FC236}">
                        <a16:creationId xmlns:a16="http://schemas.microsoft.com/office/drawing/2014/main" id="{46D5870E-370C-4692-A31A-33543C177C59}"/>
                      </a:ext>
                    </a:extLst>
                  </p:cNvPr>
                  <p:cNvGrpSpPr/>
                  <p:nvPr/>
                </p:nvGrpSpPr>
                <p:grpSpPr>
                  <a:xfrm>
                    <a:off x="323528" y="3068960"/>
                    <a:ext cx="1994663" cy="1749152"/>
                    <a:chOff x="323528" y="3048000"/>
                    <a:chExt cx="2160240" cy="1893168"/>
                  </a:xfrm>
                </p:grpSpPr>
                <p:sp>
                  <p:nvSpPr>
                    <p:cNvPr id="49" name="직사각형 48">
                      <a:extLst>
                        <a:ext uri="{FF2B5EF4-FFF2-40B4-BE49-F238E27FC236}">
                          <a16:creationId xmlns:a16="http://schemas.microsoft.com/office/drawing/2014/main" id="{BF1D27E2-C403-43A0-85E3-2CF150AAEED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23528" y="3212976"/>
                      <a:ext cx="2160240" cy="1728192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8000" tIns="36000" rIns="108000" bIns="36000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</a:endParaRPr>
                    </a:p>
                  </p:txBody>
                </p:sp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A9638A6C-FC68-482B-9B80-1C2E501C4C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7545" y="3048000"/>
                      <a:ext cx="947779" cy="59961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500" b="1" dirty="0"/>
                        <a:t>Process service</a:t>
                      </a:r>
                      <a:endParaRPr lang="ko-KR" altLang="en-US" sz="1500" b="1" dirty="0"/>
                    </a:p>
                  </p:txBody>
                </p:sp>
              </p:grpSp>
            </p:grpSp>
            <p:sp>
              <p:nvSpPr>
                <p:cNvPr id="57" name="화살표: 위로 굽음 56">
                  <a:extLst>
                    <a:ext uri="{FF2B5EF4-FFF2-40B4-BE49-F238E27FC236}">
                      <a16:creationId xmlns:a16="http://schemas.microsoft.com/office/drawing/2014/main" id="{22C390E0-AAB5-4D65-94A5-168705794D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5051871" y="2866844"/>
                  <a:ext cx="757779" cy="646331"/>
                </a:xfrm>
                <a:prstGeom prst="bentUpArrow">
                  <a:avLst>
                    <a:gd name="adj1" fmla="val 12464"/>
                    <a:gd name="adj2" fmla="val 14255"/>
                    <a:gd name="adj3" fmla="val 25000"/>
                  </a:avLst>
                </a:prstGeom>
                <a:solidFill>
                  <a:srgbClr val="1E1E1E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08000" tIns="36000" rIns="108000" bIns="360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endParaRPr>
                </a:p>
              </p:txBody>
            </p:sp>
            <p:sp>
              <p:nvSpPr>
                <p:cNvPr id="58" name="화살표: 위로 굽음 57">
                  <a:extLst>
                    <a:ext uri="{FF2B5EF4-FFF2-40B4-BE49-F238E27FC236}">
                      <a16:creationId xmlns:a16="http://schemas.microsoft.com/office/drawing/2014/main" id="{F0DF4187-3AF3-48FB-B421-0C6CE169B9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2267744" y="2854675"/>
                  <a:ext cx="792087" cy="646331"/>
                </a:xfrm>
                <a:prstGeom prst="bentUpArrow">
                  <a:avLst>
                    <a:gd name="adj1" fmla="val 12464"/>
                    <a:gd name="adj2" fmla="val 14255"/>
                    <a:gd name="adj3" fmla="val 25000"/>
                  </a:avLst>
                </a:prstGeom>
                <a:solidFill>
                  <a:srgbClr val="1E1E1E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08000" tIns="36000" rIns="108000" bIns="360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endParaRPr>
                </a:p>
              </p:txBody>
            </p:sp>
          </p:grpSp>
          <p:sp>
            <p:nvSpPr>
              <p:cNvPr id="61" name="화살표: 왼쪽/오른쪽 60">
                <a:extLst>
                  <a:ext uri="{FF2B5EF4-FFF2-40B4-BE49-F238E27FC236}">
                    <a16:creationId xmlns:a16="http://schemas.microsoft.com/office/drawing/2014/main" id="{FBBE4C81-0DDF-4EB1-9713-ABEC5609FB55}"/>
                  </a:ext>
                </a:extLst>
              </p:cNvPr>
              <p:cNvSpPr/>
              <p:nvPr/>
            </p:nvSpPr>
            <p:spPr bwMode="auto">
              <a:xfrm rot="5400000">
                <a:off x="1967632" y="4948015"/>
                <a:ext cx="648071" cy="490363"/>
              </a:xfrm>
              <a:prstGeom prst="leftRightArrow">
                <a:avLst>
                  <a:gd name="adj1" fmla="val 45280"/>
                  <a:gd name="adj2" fmla="val 30925"/>
                </a:avLst>
              </a:prstGeom>
              <a:solidFill>
                <a:srgbClr val="1E1E1E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08000" tIns="36000" rIns="108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EC7210A-4E46-41ED-AA78-2DB918CA7328}"/>
                  </a:ext>
                </a:extLst>
              </p:cNvPr>
              <p:cNvSpPr txBox="1"/>
              <p:nvPr/>
            </p:nvSpPr>
            <p:spPr>
              <a:xfrm>
                <a:off x="1607591" y="5540287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TCP Client</a:t>
                </a:r>
                <a:endParaRPr lang="ko-KR" altLang="en-US" b="1" dirty="0"/>
              </a:p>
            </p:txBody>
          </p:sp>
          <p:sp>
            <p:nvSpPr>
              <p:cNvPr id="64" name="화살표: 왼쪽/오른쪽 63">
                <a:extLst>
                  <a:ext uri="{FF2B5EF4-FFF2-40B4-BE49-F238E27FC236}">
                    <a16:creationId xmlns:a16="http://schemas.microsoft.com/office/drawing/2014/main" id="{5A3A4127-C162-4D0B-8825-4E8F6BFCEAC7}"/>
                  </a:ext>
                </a:extLst>
              </p:cNvPr>
              <p:cNvSpPr/>
              <p:nvPr/>
            </p:nvSpPr>
            <p:spPr bwMode="auto">
              <a:xfrm rot="5400000">
                <a:off x="6111436" y="4962335"/>
                <a:ext cx="665541" cy="490363"/>
              </a:xfrm>
              <a:prstGeom prst="leftRightArrow">
                <a:avLst>
                  <a:gd name="adj1" fmla="val 45280"/>
                  <a:gd name="adj2" fmla="val 30925"/>
                </a:avLst>
              </a:prstGeom>
              <a:solidFill>
                <a:srgbClr val="1E1E1E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08000" tIns="36000" rIns="108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20B44E0-D022-416C-A72F-E306F30BA8DD}"/>
                  </a:ext>
                </a:extLst>
              </p:cNvPr>
              <p:cNvSpPr txBox="1"/>
              <p:nvPr/>
            </p:nvSpPr>
            <p:spPr>
              <a:xfrm>
                <a:off x="5760130" y="5540287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TCP Client</a:t>
                </a:r>
                <a:endParaRPr lang="ko-KR" altLang="en-US" b="1" dirty="0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B30C60-23CA-4F83-9397-C8960B018816}"/>
                </a:ext>
              </a:extLst>
            </p:cNvPr>
            <p:cNvSpPr txBox="1"/>
            <p:nvPr/>
          </p:nvSpPr>
          <p:spPr>
            <a:xfrm>
              <a:off x="3459281" y="3318028"/>
              <a:ext cx="174975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0" b="1" dirty="0"/>
                <a:t>…</a:t>
              </a:r>
              <a:endParaRPr lang="ko-KR" altLang="en-US" sz="5000" b="1" dirty="0"/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57A269C-17ED-4731-AB85-FD55AC098C03}"/>
              </a:ext>
            </a:extLst>
          </p:cNvPr>
          <p:cNvSpPr/>
          <p:nvPr/>
        </p:nvSpPr>
        <p:spPr bwMode="auto">
          <a:xfrm>
            <a:off x="3019099" y="2571096"/>
            <a:ext cx="2032771" cy="381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8000" tIns="36000" rIns="10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111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1449CFB-E916-42CE-9E96-A5F90C66D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Fork()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F331607-FF74-41D7-A21E-5DAB3FA583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987462"/>
              </p:ext>
            </p:extLst>
          </p:nvPr>
        </p:nvGraphicFramePr>
        <p:xfrm>
          <a:off x="179512" y="866800"/>
          <a:ext cx="860751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ysClr val="windowText" lastClr="000000"/>
                          </a:solidFill>
                        </a:rPr>
                        <a:t>동작</a:t>
                      </a:r>
                      <a:endParaRPr lang="en-US" altLang="ko-K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부모 프로세스의 메모리를 복사하여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자식 프로세스를</a:t>
                      </a:r>
                      <a:endParaRPr lang="en-US" altLang="ko-KR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 생성한다</a:t>
                      </a:r>
                      <a:endParaRPr lang="en-US" altLang="ko-K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1BF743BA-CF58-4E3B-997B-1B0B13CCE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48679"/>
              </p:ext>
            </p:extLst>
          </p:nvPr>
        </p:nvGraphicFramePr>
        <p:xfrm>
          <a:off x="1331640" y="2273597"/>
          <a:ext cx="2039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>
                  <a:extLst>
                    <a:ext uri="{9D8B030D-6E8A-4147-A177-3AD203B41FA5}">
                      <a16:colId xmlns:a16="http://schemas.microsoft.com/office/drawing/2014/main" val="1979379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24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61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8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6811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2295DAA-8D28-46D9-91A6-C98524E68CFC}"/>
              </a:ext>
            </a:extLst>
          </p:cNvPr>
          <p:cNvSpPr txBox="1"/>
          <p:nvPr/>
        </p:nvSpPr>
        <p:spPr>
          <a:xfrm>
            <a:off x="248496" y="2115289"/>
            <a:ext cx="115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Low address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03B2A-CDF4-4BED-BF2F-F7128487D301}"/>
              </a:ext>
            </a:extLst>
          </p:cNvPr>
          <p:cNvSpPr txBox="1"/>
          <p:nvPr/>
        </p:nvSpPr>
        <p:spPr>
          <a:xfrm>
            <a:off x="176488" y="3641380"/>
            <a:ext cx="115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High address</a:t>
            </a:r>
            <a:endParaRPr lang="ko-KR" altLang="en-US" sz="1200" b="1" dirty="0"/>
          </a:p>
        </p:txBody>
      </p:sp>
      <p:graphicFrame>
        <p:nvGraphicFramePr>
          <p:cNvPr id="14" name="표 10">
            <a:extLst>
              <a:ext uri="{FF2B5EF4-FFF2-40B4-BE49-F238E27FC236}">
                <a16:creationId xmlns:a16="http://schemas.microsoft.com/office/drawing/2014/main" id="{1A4A874F-BDEB-4B70-9DED-EBB10BDD8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654843"/>
              </p:ext>
            </p:extLst>
          </p:nvPr>
        </p:nvGraphicFramePr>
        <p:xfrm>
          <a:off x="5997157" y="2273597"/>
          <a:ext cx="2039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>
                  <a:extLst>
                    <a:ext uri="{9D8B030D-6E8A-4147-A177-3AD203B41FA5}">
                      <a16:colId xmlns:a16="http://schemas.microsoft.com/office/drawing/2014/main" val="1979379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24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61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8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68116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09059FB-1497-40C3-8C45-8E5EC55C4EBB}"/>
              </a:ext>
            </a:extLst>
          </p:cNvPr>
          <p:cNvSpPr txBox="1"/>
          <p:nvPr/>
        </p:nvSpPr>
        <p:spPr>
          <a:xfrm>
            <a:off x="7961583" y="1996598"/>
            <a:ext cx="115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Low address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256E7-E83A-4DA4-9C5E-72513644DDD1}"/>
              </a:ext>
            </a:extLst>
          </p:cNvPr>
          <p:cNvSpPr txBox="1"/>
          <p:nvPr/>
        </p:nvSpPr>
        <p:spPr>
          <a:xfrm>
            <a:off x="8037045" y="3666137"/>
            <a:ext cx="115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High address</a:t>
            </a:r>
            <a:endParaRPr lang="ko-KR" altLang="en-US" sz="1200" b="1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1CC280D-263D-4734-92C5-E9A14BC961EF}"/>
              </a:ext>
            </a:extLst>
          </p:cNvPr>
          <p:cNvSpPr/>
          <p:nvPr/>
        </p:nvSpPr>
        <p:spPr bwMode="auto">
          <a:xfrm>
            <a:off x="3872045" y="2799253"/>
            <a:ext cx="1728192" cy="432048"/>
          </a:xfrm>
          <a:prstGeom prst="rightArrow">
            <a:avLst/>
          </a:prstGeom>
          <a:solidFill>
            <a:srgbClr val="1E1E1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8000" tIns="36000" rIns="10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9C6899-DBA4-4A23-B053-67DA2765FB87}"/>
              </a:ext>
            </a:extLst>
          </p:cNvPr>
          <p:cNvSpPr txBox="1"/>
          <p:nvPr/>
        </p:nvSpPr>
        <p:spPr>
          <a:xfrm>
            <a:off x="4304093" y="248147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Fork()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C9CB29-A17C-4FA1-8A76-872B0EB31C0F}"/>
              </a:ext>
            </a:extLst>
          </p:cNvPr>
          <p:cNvSpPr txBox="1"/>
          <p:nvPr/>
        </p:nvSpPr>
        <p:spPr>
          <a:xfrm>
            <a:off x="467544" y="4365104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Text(</a:t>
            </a:r>
            <a:r>
              <a:rPr lang="ko-KR" altLang="en-US" b="1" dirty="0"/>
              <a:t>코드 영역</a:t>
            </a:r>
            <a:r>
              <a:rPr lang="en-US" altLang="ko-KR" b="1" dirty="0"/>
              <a:t>) : </a:t>
            </a:r>
            <a:r>
              <a:rPr lang="ko-KR" altLang="en-US" b="1" dirty="0"/>
              <a:t>프로세스의 명령어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Data :</a:t>
            </a:r>
            <a:r>
              <a:rPr lang="ko-KR" altLang="en-US" b="1" dirty="0"/>
              <a:t> 전역 변수와 정적 변수가 들어있음</a:t>
            </a:r>
            <a:r>
              <a:rPr lang="en-US" altLang="ko-KR" b="1" dirty="0"/>
              <a:t>. </a:t>
            </a:r>
            <a:r>
              <a:rPr lang="ko-KR" altLang="en-US" b="1" dirty="0"/>
              <a:t>실행과 동시에 할당되고 </a:t>
            </a:r>
            <a:r>
              <a:rPr lang="ko-KR" altLang="en-US" b="1" dirty="0" err="1"/>
              <a:t>종료시</a:t>
            </a:r>
            <a:r>
              <a:rPr lang="ko-KR" altLang="en-US" b="1" dirty="0"/>
              <a:t> 소멸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Heap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동적할당에 필요한 메모리</a:t>
            </a:r>
            <a:r>
              <a:rPr lang="en-US" altLang="ko-KR" b="1" dirty="0"/>
              <a:t>, </a:t>
            </a:r>
            <a:r>
              <a:rPr lang="ko-KR" altLang="en-US" b="1" dirty="0"/>
              <a:t>프로그램 종료 시 해제 되지않으므로 </a:t>
            </a:r>
            <a:r>
              <a:rPr lang="en-US" altLang="ko-KR" b="1" dirty="0"/>
              <a:t>   </a:t>
            </a:r>
            <a:r>
              <a:rPr lang="ko-KR" altLang="en-US" b="1" dirty="0"/>
              <a:t>직접해제 필요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Stack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함수 호출 시 매개 변수</a:t>
            </a:r>
            <a:r>
              <a:rPr lang="en-US" altLang="ko-KR" b="1" dirty="0"/>
              <a:t>, </a:t>
            </a:r>
            <a:r>
              <a:rPr lang="ko-KR" altLang="en-US" b="1" dirty="0"/>
              <a:t>지역변수 </a:t>
            </a:r>
            <a:r>
              <a:rPr lang="ko-KR" altLang="en-US" b="1" dirty="0" err="1"/>
              <a:t>종료시</a:t>
            </a:r>
            <a:r>
              <a:rPr lang="ko-KR" altLang="en-US" b="1" dirty="0"/>
              <a:t> 해제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8034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E3D75BD-65B4-4F28-80FF-06F39503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장점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각 프로세스가 격리되었기 때문에 문제가 발생했을 때 영향이 적다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Debug</a:t>
            </a:r>
            <a:r>
              <a:rPr lang="ko-KR" altLang="en-US" sz="2000" dirty="0"/>
              <a:t>가 쉬움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dirty="0"/>
              <a:t>단점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자신의 프로세스를 복제하기때문에 속도가 느리다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변수가 공유되지 않기때문에 공유를 위해서 별도의 절차가 필요하다</a:t>
            </a:r>
            <a:endParaRPr lang="en-US" altLang="ko-KR" sz="2000" dirty="0"/>
          </a:p>
          <a:p>
            <a:pPr marL="197100" lvl="1" indent="0">
              <a:buNone/>
            </a:pPr>
            <a:r>
              <a:rPr lang="en-US" altLang="ko-KR" sz="1600" b="1" dirty="0"/>
              <a:t>Ex)</a:t>
            </a:r>
            <a:r>
              <a:rPr lang="ko-KR" altLang="en-US" sz="1600" b="1" dirty="0"/>
              <a:t>공유 메모리</a:t>
            </a:r>
            <a:r>
              <a:rPr lang="en-US" altLang="ko-KR" sz="1600" b="1" dirty="0"/>
              <a:t>, IPC(Inter Process Communication)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38245B-2DEE-49D9-9CE9-56786F80C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Multi Processing : </a:t>
            </a:r>
            <a:r>
              <a:rPr lang="ko-KR" altLang="en-US" dirty="0"/>
              <a:t>장점</a:t>
            </a:r>
            <a:r>
              <a:rPr lang="en-US" altLang="ko-KR" dirty="0"/>
              <a:t>/</a:t>
            </a:r>
            <a:r>
              <a:rPr lang="ko-KR" altLang="en-US" dirty="0"/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335794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3B47AA-8606-4566-AF2D-0F369D5D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실습내용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fork_server.c</a:t>
            </a:r>
            <a:r>
              <a:rPr lang="en-US" altLang="ko-KR" sz="2000" dirty="0"/>
              <a:t> 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tcp_echo_client.c</a:t>
            </a:r>
            <a:r>
              <a:rPr lang="en-US" altLang="ko-KR" sz="2000" dirty="0"/>
              <a:t> </a:t>
            </a:r>
            <a:r>
              <a:rPr lang="ko-KR" altLang="en-US" sz="2000" dirty="0"/>
              <a:t>를 실행시켜보자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실습 방법 </a:t>
            </a:r>
            <a:r>
              <a:rPr lang="en-US" altLang="ko-KR" sz="2000" dirty="0"/>
              <a:t>: </a:t>
            </a:r>
          </a:p>
          <a:p>
            <a:pPr marL="457200" indent="-457200">
              <a:buAutoNum type="arabicPeriod"/>
            </a:pPr>
            <a:r>
              <a:rPr lang="en-US" altLang="ko-KR" sz="2000" dirty="0" err="1"/>
              <a:t>fork_server.c</a:t>
            </a:r>
            <a:r>
              <a:rPr lang="ko-KR" altLang="en-US" sz="2000" dirty="0"/>
              <a:t>를 실행시킨다</a:t>
            </a:r>
            <a:endParaRPr lang="en-US" altLang="ko-KR" sz="2000" dirty="0"/>
          </a:p>
          <a:p>
            <a:pPr marL="654300" lvl="1" indent="-457200"/>
            <a:endParaRPr lang="en-US" altLang="ko-KR" sz="1600" dirty="0"/>
          </a:p>
          <a:p>
            <a:pPr marL="457200" indent="-457200">
              <a:buAutoNum type="arabicPeriod"/>
            </a:pPr>
            <a:r>
              <a:rPr lang="en-US" altLang="ko-KR" sz="2000" dirty="0" err="1"/>
              <a:t>Tcp_echo_client.c</a:t>
            </a:r>
            <a:r>
              <a:rPr lang="ko-KR" altLang="en-US" sz="2000" dirty="0"/>
              <a:t>를 실행시킨다</a:t>
            </a:r>
            <a:endParaRPr lang="en-US" altLang="ko-KR" sz="2000" dirty="0"/>
          </a:p>
          <a:p>
            <a:pPr marL="654300" lvl="1" indent="-457200"/>
            <a:r>
              <a:rPr lang="ko-KR" altLang="en-US" sz="1600" b="1" dirty="0"/>
              <a:t>이 과정에서 </a:t>
            </a:r>
            <a:r>
              <a:rPr lang="en-US" altLang="ko-KR" sz="1600" b="1" dirty="0"/>
              <a:t>server</a:t>
            </a:r>
            <a:r>
              <a:rPr lang="ko-KR" altLang="en-US" sz="1600" b="1" dirty="0"/>
              <a:t>쪽에 </a:t>
            </a:r>
            <a:r>
              <a:rPr lang="en-US" altLang="ko-KR" sz="1600" b="1" dirty="0"/>
              <a:t>accept </a:t>
            </a:r>
            <a:r>
              <a:rPr lang="ko-KR" altLang="en-US" sz="1600" b="1" dirty="0"/>
              <a:t>에러가 나지만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동작자체는 문제 없음                 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성공시</a:t>
            </a:r>
            <a:r>
              <a:rPr lang="ko-KR" altLang="en-US" sz="1600" b="1" dirty="0"/>
              <a:t> 메시지 반환</a:t>
            </a:r>
            <a:r>
              <a:rPr lang="en-US" altLang="ko-KR" sz="1600" b="1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Server</a:t>
            </a:r>
            <a:r>
              <a:rPr lang="ko-KR" altLang="en-US" sz="2000" dirty="0"/>
              <a:t>쪽 터미널에서 </a:t>
            </a:r>
            <a:r>
              <a:rPr lang="en-US" altLang="ko-KR" sz="2000" dirty="0" err="1"/>
              <a:t>ps</a:t>
            </a:r>
            <a:r>
              <a:rPr lang="en-US" altLang="ko-KR" sz="2000" dirty="0"/>
              <a:t> </a:t>
            </a:r>
            <a:r>
              <a:rPr lang="ko-KR" altLang="en-US" sz="2000" dirty="0"/>
              <a:t>명령어로 프로세스가 생성되었는지 확인</a:t>
            </a:r>
            <a:endParaRPr lang="en-US" altLang="ko-KR" sz="2000" b="1" dirty="0"/>
          </a:p>
          <a:p>
            <a:pPr marL="457200" indent="-457200">
              <a:buFont typeface="+mj-lt"/>
              <a:buAutoNum type="arabicPeriod"/>
            </a:pPr>
            <a:endParaRPr lang="en-US" altLang="ko-KR" sz="2000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82327E-DF62-4616-A4E2-591B7DFFE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Multi Processing </a:t>
            </a:r>
            <a:r>
              <a:rPr lang="ko-KR" altLang="en-US" dirty="0"/>
              <a:t>실습</a:t>
            </a:r>
          </a:p>
        </p:txBody>
      </p:sp>
      <p:pic>
        <p:nvPicPr>
          <p:cNvPr id="5" name="그림 4" descr="음식, 그리기, 표지판이(가) 표시된 사진&#10;&#10;자동 생성된 설명">
            <a:extLst>
              <a:ext uri="{FF2B5EF4-FFF2-40B4-BE49-F238E27FC236}">
                <a16:creationId xmlns:a16="http://schemas.microsoft.com/office/drawing/2014/main" id="{44698C7A-56CC-472E-A320-7769390BB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92" y="2868827"/>
            <a:ext cx="4804647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6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E304A66-15E7-4846-93BD-A7C8F5140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다중 접속 서버 </a:t>
            </a:r>
            <a:r>
              <a:rPr lang="en-US" altLang="ko-KR" dirty="0"/>
              <a:t>– Multi </a:t>
            </a:r>
            <a:r>
              <a:rPr lang="en-US" altLang="ko-KR" dirty="0" err="1"/>
              <a:t>Threding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B24227A-D146-4632-8688-1A3AE4ECB917}"/>
              </a:ext>
            </a:extLst>
          </p:cNvPr>
          <p:cNvGrpSpPr/>
          <p:nvPr/>
        </p:nvGrpSpPr>
        <p:grpSpPr>
          <a:xfrm>
            <a:off x="1331640" y="892546"/>
            <a:ext cx="6099119" cy="5072907"/>
            <a:chOff x="1331640" y="892546"/>
            <a:chExt cx="6099119" cy="507290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1347CC6-5B64-43E8-88C1-6A293AA3BDCA}"/>
                </a:ext>
              </a:extLst>
            </p:cNvPr>
            <p:cNvGrpSpPr/>
            <p:nvPr/>
          </p:nvGrpSpPr>
          <p:grpSpPr>
            <a:xfrm>
              <a:off x="1331640" y="892546"/>
              <a:ext cx="6099119" cy="5072907"/>
              <a:chOff x="1331640" y="836712"/>
              <a:chExt cx="6099119" cy="5072907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FDD8E479-AA8E-4B04-91F9-7734806F7017}"/>
                  </a:ext>
                </a:extLst>
              </p:cNvPr>
              <p:cNvGrpSpPr/>
              <p:nvPr/>
            </p:nvGrpSpPr>
            <p:grpSpPr>
              <a:xfrm>
                <a:off x="1331640" y="836712"/>
                <a:ext cx="6099119" cy="5072907"/>
                <a:chOff x="1331640" y="836712"/>
                <a:chExt cx="6099119" cy="5072907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0D129C74-D51C-4F1D-BEEC-3F3742C7918B}"/>
                    </a:ext>
                  </a:extLst>
                </p:cNvPr>
                <p:cNvGrpSpPr/>
                <p:nvPr/>
              </p:nvGrpSpPr>
              <p:grpSpPr>
                <a:xfrm>
                  <a:off x="1331640" y="836712"/>
                  <a:ext cx="6099119" cy="4032448"/>
                  <a:chOff x="1331640" y="836712"/>
                  <a:chExt cx="6099119" cy="4392488"/>
                </a:xfrm>
              </p:grpSpPr>
              <p:pic>
                <p:nvPicPr>
                  <p:cNvPr id="12" name="그림 11" descr="그리기이(가) 표시된 사진&#10;&#10;자동 생성된 설명">
                    <a:extLst>
                      <a:ext uri="{FF2B5EF4-FFF2-40B4-BE49-F238E27FC236}">
                        <a16:creationId xmlns:a16="http://schemas.microsoft.com/office/drawing/2014/main" id="{28017F85-ED5F-44FD-AD9A-E94BA26B7F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59832" y="836712"/>
                    <a:ext cx="1994663" cy="2304256"/>
                  </a:xfrm>
                  <a:prstGeom prst="rect">
                    <a:avLst/>
                  </a:prstGeom>
                </p:spPr>
              </p:pic>
              <p:grpSp>
                <p:nvGrpSpPr>
                  <p:cNvPr id="13" name="그룹 12">
                    <a:extLst>
                      <a:ext uri="{FF2B5EF4-FFF2-40B4-BE49-F238E27FC236}">
                        <a16:creationId xmlns:a16="http://schemas.microsoft.com/office/drawing/2014/main" id="{43C86313-D84F-4870-B835-EC103EB2F9FB}"/>
                      </a:ext>
                    </a:extLst>
                  </p:cNvPr>
                  <p:cNvGrpSpPr/>
                  <p:nvPr/>
                </p:nvGrpSpPr>
                <p:grpSpPr>
                  <a:xfrm>
                    <a:off x="1331640" y="3454936"/>
                    <a:ext cx="1994663" cy="1749152"/>
                    <a:chOff x="323528" y="3068960"/>
                    <a:chExt cx="1994663" cy="1749152"/>
                  </a:xfrm>
                </p:grpSpPr>
                <p:pic>
                  <p:nvPicPr>
                    <p:cNvPr id="21" name="그림 20" descr="검은색, 여자, 하얀색, 그리기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59CCD344-426B-4D35-BD54-7CE3887CC4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5536" y="3776532"/>
                      <a:ext cx="1728192" cy="102062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2" name="그룹 21">
                      <a:extLst>
                        <a:ext uri="{FF2B5EF4-FFF2-40B4-BE49-F238E27FC236}">
                          <a16:creationId xmlns:a16="http://schemas.microsoft.com/office/drawing/2014/main" id="{26620838-DFC9-4800-A92F-7C9CF727DD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3528" y="3068960"/>
                      <a:ext cx="1994663" cy="1749152"/>
                      <a:chOff x="323528" y="3048000"/>
                      <a:chExt cx="2160240" cy="1893168"/>
                    </a:xfrm>
                  </p:grpSpPr>
                  <p:sp>
                    <p:nvSpPr>
                      <p:cNvPr id="23" name="직사각형 22">
                        <a:extLst>
                          <a:ext uri="{FF2B5EF4-FFF2-40B4-BE49-F238E27FC236}">
                            <a16:creationId xmlns:a16="http://schemas.microsoft.com/office/drawing/2014/main" id="{9FA06602-A86A-48B6-AE48-CF9828763A8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323528" y="3212976"/>
                        <a:ext cx="2160240" cy="1728192"/>
                      </a:xfrm>
                      <a:prstGeom prst="rect">
                        <a:avLst/>
                      </a:prstGeom>
                      <a:noFill/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8000" tIns="36000" rIns="108000" bIns="3600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1" lang="ko-KR" altLang="en-US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</a:endParaRPr>
                      </a:p>
                    </p:txBody>
                  </p:sp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D28CEF1D-E7E3-485A-AEA3-2B3A28112C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7545" y="3048000"/>
                        <a:ext cx="1103750" cy="65314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500" b="1" dirty="0"/>
                          <a:t>Thread service</a:t>
                        </a:r>
                        <a:endParaRPr lang="ko-KR" altLang="en-US" sz="1500" b="1" dirty="0"/>
                      </a:p>
                    </p:txBody>
                  </p:sp>
                </p:grpSp>
              </p:grpSp>
              <p:grpSp>
                <p:nvGrpSpPr>
                  <p:cNvPr id="14" name="그룹 13">
                    <a:extLst>
                      <a:ext uri="{FF2B5EF4-FFF2-40B4-BE49-F238E27FC236}">
                        <a16:creationId xmlns:a16="http://schemas.microsoft.com/office/drawing/2014/main" id="{75B78057-E57A-4F92-9D2C-526A4D3F8571}"/>
                      </a:ext>
                    </a:extLst>
                  </p:cNvPr>
                  <p:cNvGrpSpPr/>
                  <p:nvPr/>
                </p:nvGrpSpPr>
                <p:grpSpPr>
                  <a:xfrm>
                    <a:off x="5436096" y="3480048"/>
                    <a:ext cx="1994663" cy="1749152"/>
                    <a:chOff x="323528" y="3068960"/>
                    <a:chExt cx="1994663" cy="1749152"/>
                  </a:xfrm>
                </p:grpSpPr>
                <p:pic>
                  <p:nvPicPr>
                    <p:cNvPr id="17" name="그림 16" descr="검은색, 여자, 하얀색, 그리기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0B67A4F7-8347-46C2-BEC8-F718D29A9A8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5536" y="3776532"/>
                      <a:ext cx="1728192" cy="102062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8" name="그룹 17">
                      <a:extLst>
                        <a:ext uri="{FF2B5EF4-FFF2-40B4-BE49-F238E27FC236}">
                          <a16:creationId xmlns:a16="http://schemas.microsoft.com/office/drawing/2014/main" id="{8B3A0295-AE0F-46B0-8935-1F7CD0439F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3528" y="3068960"/>
                      <a:ext cx="1994663" cy="1749152"/>
                      <a:chOff x="323528" y="3048000"/>
                      <a:chExt cx="2160240" cy="1893168"/>
                    </a:xfrm>
                  </p:grpSpPr>
                  <p:sp>
                    <p:nvSpPr>
                      <p:cNvPr id="19" name="직사각형 18">
                        <a:extLst>
                          <a:ext uri="{FF2B5EF4-FFF2-40B4-BE49-F238E27FC236}">
                            <a16:creationId xmlns:a16="http://schemas.microsoft.com/office/drawing/2014/main" id="{AD24F7FE-4F9D-4754-B762-D309A43EBFC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323528" y="3212976"/>
                        <a:ext cx="2160240" cy="1728192"/>
                      </a:xfrm>
                      <a:prstGeom prst="rect">
                        <a:avLst/>
                      </a:prstGeom>
                      <a:noFill/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8000" tIns="36000" rIns="108000" bIns="3600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1" lang="ko-KR" altLang="en-US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</a:endParaRPr>
                      </a:p>
                    </p:txBody>
                  </p: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626AC043-03A4-492D-B42E-3043791EBB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7545" y="3048000"/>
                        <a:ext cx="947779" cy="65314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500" b="1" dirty="0" err="1"/>
                          <a:t>Threadservice</a:t>
                        </a:r>
                        <a:endParaRPr lang="ko-KR" altLang="en-US" sz="1500" b="1" dirty="0"/>
                      </a:p>
                    </p:txBody>
                  </p:sp>
                </p:grpSp>
              </p:grpSp>
              <p:sp>
                <p:nvSpPr>
                  <p:cNvPr id="15" name="화살표: 위로 굽음 14">
                    <a:extLst>
                      <a:ext uri="{FF2B5EF4-FFF2-40B4-BE49-F238E27FC236}">
                        <a16:creationId xmlns:a16="http://schemas.microsoft.com/office/drawing/2014/main" id="{2806B4D9-2FEB-4285-845F-6D372E276B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0800000" flipH="1">
                    <a:off x="5051871" y="2866844"/>
                    <a:ext cx="757779" cy="646331"/>
                  </a:xfrm>
                  <a:prstGeom prst="bentUpArrow">
                    <a:avLst>
                      <a:gd name="adj1" fmla="val 12464"/>
                      <a:gd name="adj2" fmla="val 14255"/>
                      <a:gd name="adj3" fmla="val 25000"/>
                    </a:avLst>
                  </a:prstGeom>
                  <a:solidFill>
                    <a:srgbClr val="1E1E1E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8000" tIns="36000" rIns="108000" bIns="3600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ea"/>
                    </a:endParaRPr>
                  </a:p>
                </p:txBody>
              </p:sp>
              <p:sp>
                <p:nvSpPr>
                  <p:cNvPr id="16" name="화살표: 위로 굽음 15">
                    <a:extLst>
                      <a:ext uri="{FF2B5EF4-FFF2-40B4-BE49-F238E27FC236}">
                        <a16:creationId xmlns:a16="http://schemas.microsoft.com/office/drawing/2014/main" id="{101F0211-1F74-4CDB-8432-06439C9951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0800000">
                    <a:off x="2267744" y="2854675"/>
                    <a:ext cx="792087" cy="646331"/>
                  </a:xfrm>
                  <a:prstGeom prst="bentUpArrow">
                    <a:avLst>
                      <a:gd name="adj1" fmla="val 12464"/>
                      <a:gd name="adj2" fmla="val 14255"/>
                      <a:gd name="adj3" fmla="val 25000"/>
                    </a:avLst>
                  </a:prstGeom>
                  <a:solidFill>
                    <a:srgbClr val="1E1E1E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8000" tIns="36000" rIns="108000" bIns="3600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ea"/>
                    </a:endParaRPr>
                  </a:p>
                </p:txBody>
              </p:sp>
            </p:grpSp>
            <p:sp>
              <p:nvSpPr>
                <p:cNvPr id="8" name="화살표: 왼쪽/오른쪽 7">
                  <a:extLst>
                    <a:ext uri="{FF2B5EF4-FFF2-40B4-BE49-F238E27FC236}">
                      <a16:creationId xmlns:a16="http://schemas.microsoft.com/office/drawing/2014/main" id="{3778D7F2-662C-498A-BF81-0E066A754C02}"/>
                    </a:ext>
                  </a:extLst>
                </p:cNvPr>
                <p:cNvSpPr/>
                <p:nvPr/>
              </p:nvSpPr>
              <p:spPr bwMode="auto">
                <a:xfrm rot="5400000">
                  <a:off x="1967632" y="4948015"/>
                  <a:ext cx="648071" cy="490363"/>
                </a:xfrm>
                <a:prstGeom prst="leftRightArrow">
                  <a:avLst>
                    <a:gd name="adj1" fmla="val 45280"/>
                    <a:gd name="adj2" fmla="val 30925"/>
                  </a:avLst>
                </a:prstGeom>
                <a:solidFill>
                  <a:srgbClr val="1E1E1E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08000" tIns="36000" rIns="108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7D65F10-2594-46F2-AC5E-20BB754003E3}"/>
                    </a:ext>
                  </a:extLst>
                </p:cNvPr>
                <p:cNvSpPr txBox="1"/>
                <p:nvPr/>
              </p:nvSpPr>
              <p:spPr>
                <a:xfrm>
                  <a:off x="1607591" y="5540287"/>
                  <a:ext cx="13681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TCP Client</a:t>
                  </a:r>
                  <a:endParaRPr lang="ko-KR" altLang="en-US" b="1" dirty="0"/>
                </a:p>
              </p:txBody>
            </p:sp>
            <p:sp>
              <p:nvSpPr>
                <p:cNvPr id="10" name="화살표: 왼쪽/오른쪽 9">
                  <a:extLst>
                    <a:ext uri="{FF2B5EF4-FFF2-40B4-BE49-F238E27FC236}">
                      <a16:creationId xmlns:a16="http://schemas.microsoft.com/office/drawing/2014/main" id="{03585464-580A-4B1C-859E-09DAC0050B2D}"/>
                    </a:ext>
                  </a:extLst>
                </p:cNvPr>
                <p:cNvSpPr/>
                <p:nvPr/>
              </p:nvSpPr>
              <p:spPr bwMode="auto">
                <a:xfrm rot="5400000">
                  <a:off x="6111436" y="4962335"/>
                  <a:ext cx="665541" cy="490363"/>
                </a:xfrm>
                <a:prstGeom prst="leftRightArrow">
                  <a:avLst>
                    <a:gd name="adj1" fmla="val 45280"/>
                    <a:gd name="adj2" fmla="val 30925"/>
                  </a:avLst>
                </a:prstGeom>
                <a:solidFill>
                  <a:srgbClr val="1E1E1E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08000" tIns="36000" rIns="108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3AB15C5-8E0E-4B33-A85C-7799CD7F018A}"/>
                    </a:ext>
                  </a:extLst>
                </p:cNvPr>
                <p:cNvSpPr txBox="1"/>
                <p:nvPr/>
              </p:nvSpPr>
              <p:spPr>
                <a:xfrm>
                  <a:off x="5760130" y="5540287"/>
                  <a:ext cx="13681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TCP Client</a:t>
                  </a:r>
                  <a:endParaRPr lang="ko-KR" altLang="en-US" b="1" dirty="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FA7326-0D0D-436D-B49B-C53B57A6BD92}"/>
                  </a:ext>
                </a:extLst>
              </p:cNvPr>
              <p:cNvSpPr txBox="1"/>
              <p:nvPr/>
            </p:nvSpPr>
            <p:spPr>
              <a:xfrm>
                <a:off x="3459281" y="3318028"/>
                <a:ext cx="174975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b="1" dirty="0"/>
                  <a:t>…</a:t>
                </a:r>
                <a:endParaRPr lang="ko-KR" altLang="en-US" sz="5000" b="1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2D33DA-51B2-4710-896A-B94E2306ECD3}"/>
                </a:ext>
              </a:extLst>
            </p:cNvPr>
            <p:cNvSpPr txBox="1"/>
            <p:nvPr/>
          </p:nvSpPr>
          <p:spPr>
            <a:xfrm>
              <a:off x="3059831" y="2699628"/>
              <a:ext cx="199203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/>
                <a:t>Pthread</a:t>
              </a:r>
              <a:endParaRPr lang="ko-KR" altLang="en-US" sz="14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5A5B09-A8F3-4415-B499-DCF5E1816F5E}"/>
              </a:ext>
            </a:extLst>
          </p:cNvPr>
          <p:cNvSpPr/>
          <p:nvPr/>
        </p:nvSpPr>
        <p:spPr bwMode="auto">
          <a:xfrm>
            <a:off x="3059831" y="2699628"/>
            <a:ext cx="1992039" cy="30777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8000" tIns="36000" rIns="10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1739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E0ED5A9-C861-4802-85CD-00DF9DD6E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 err="1"/>
              <a:t>Pthread_create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987491-61D4-49EE-AF48-5E1A09914B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591544"/>
              </p:ext>
            </p:extLst>
          </p:nvPr>
        </p:nvGraphicFramePr>
        <p:xfrm>
          <a:off x="6345" y="1556792"/>
          <a:ext cx="9137655" cy="6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83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7071272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ysClr val="windowText" lastClr="000000"/>
                          </a:solidFill>
                        </a:rPr>
                        <a:t>동작</a:t>
                      </a:r>
                      <a:endParaRPr lang="en-US" altLang="ko-K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ysClr val="windowText" lastClr="000000"/>
                          </a:solidFill>
                        </a:rPr>
                        <a:t>새로운 </a:t>
                      </a:r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thread</a:t>
                      </a:r>
                      <a:r>
                        <a:rPr lang="ko-KR" altLang="en-US" sz="2400" dirty="0">
                          <a:solidFill>
                            <a:sysClr val="windowText" lastClr="000000"/>
                          </a:solidFill>
                        </a:rPr>
                        <a:t>를 생성한다</a:t>
                      </a:r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3A8D2E-8687-4CF1-8194-C852D66C0A50}"/>
              </a:ext>
            </a:extLst>
          </p:cNvPr>
          <p:cNvSpPr txBox="1"/>
          <p:nvPr/>
        </p:nvSpPr>
        <p:spPr>
          <a:xfrm>
            <a:off x="107504" y="887378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int </a:t>
            </a:r>
            <a:r>
              <a:rPr lang="en-US" altLang="ko-KR" sz="1600" b="1" dirty="0" err="1"/>
              <a:t>Pthread_crate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pthread_t</a:t>
            </a:r>
            <a:r>
              <a:rPr lang="en-US" altLang="ko-KR" sz="1600" b="1" dirty="0"/>
              <a:t> *thread, const </a:t>
            </a:r>
            <a:r>
              <a:rPr lang="en-US" altLang="ko-KR" sz="1600" b="1" dirty="0" err="1"/>
              <a:t>pthread_attr_t</a:t>
            </a:r>
            <a:r>
              <a:rPr lang="en-US" altLang="ko-KR" sz="1600" b="1" dirty="0"/>
              <a:t> *</a:t>
            </a:r>
            <a:r>
              <a:rPr lang="en-US" altLang="ko-KR" sz="1600" b="1" dirty="0" err="1"/>
              <a:t>attr</a:t>
            </a:r>
            <a:r>
              <a:rPr lang="en-US" altLang="ko-KR" sz="1600" b="1" dirty="0"/>
              <a:t>, void*(*</a:t>
            </a:r>
            <a:r>
              <a:rPr lang="en-US" altLang="ko-KR" sz="1600" b="1" dirty="0" err="1"/>
              <a:t>start_routine</a:t>
            </a:r>
            <a:r>
              <a:rPr lang="en-US" altLang="ko-KR" sz="1600" b="1" dirty="0"/>
              <a:t>)(void*), void*</a:t>
            </a:r>
            <a:r>
              <a:rPr lang="en-US" altLang="ko-KR" sz="1600" b="1" dirty="0" err="1"/>
              <a:t>arg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3F3B382-41A9-472A-9D40-3A6A03CFC3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925081"/>
              </p:ext>
            </p:extLst>
          </p:nvPr>
        </p:nvGraphicFramePr>
        <p:xfrm>
          <a:off x="0" y="2284373"/>
          <a:ext cx="9137655" cy="6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83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7071272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*thread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thread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생성 </a:t>
                      </a:r>
                      <a:r>
                        <a:rPr lang="ko-KR" altLang="en-US" sz="2000" dirty="0" err="1">
                          <a:solidFill>
                            <a:sysClr val="windowText" lastClr="000000"/>
                          </a:solidFill>
                        </a:rPr>
                        <a:t>성공시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 사용되는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thread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식별자</a:t>
                      </a:r>
                      <a:endParaRPr lang="en-US" altLang="ko-KR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C53ADD7-527A-4F7F-A619-1279D75843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841409"/>
              </p:ext>
            </p:extLst>
          </p:nvPr>
        </p:nvGraphicFramePr>
        <p:xfrm>
          <a:off x="0" y="3068960"/>
          <a:ext cx="913765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83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7071272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r>
                        <a:rPr lang="en-US" altLang="ko-KR" sz="2400" dirty="0" err="1">
                          <a:solidFill>
                            <a:sysClr val="windowText" lastClr="000000"/>
                          </a:solidFill>
                        </a:rPr>
                        <a:t>attr</a:t>
                      </a:r>
                      <a:endParaRPr lang="en-US" altLang="ko-K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thread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의 특성을 지정하기 위해 사용한다</a:t>
                      </a:r>
                      <a:endParaRPr lang="en-US" altLang="ko-KR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 (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우리 수업에선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NULL)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DE99533-AE0D-4DA9-B15F-EE81C216F3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145056"/>
              </p:ext>
            </p:extLst>
          </p:nvPr>
        </p:nvGraphicFramePr>
        <p:xfrm>
          <a:off x="0" y="4010194"/>
          <a:ext cx="9137655" cy="6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83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7071272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ysClr val="windowText" lastClr="000000"/>
                          </a:solidFill>
                        </a:rPr>
                        <a:t>Start_routine</a:t>
                      </a:r>
                      <a:endParaRPr lang="en-US" altLang="ko-KR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분기 시켜서 실행할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thread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endParaRPr lang="en-US" altLang="ko-KR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916D751-5BB6-49F2-A9D1-C6F77C3A35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198684"/>
              </p:ext>
            </p:extLst>
          </p:nvPr>
        </p:nvGraphicFramePr>
        <p:xfrm>
          <a:off x="0" y="4874290"/>
          <a:ext cx="9137655" cy="6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84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7071271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ysClr val="windowText" lastClr="000000"/>
                          </a:solidFill>
                        </a:rPr>
                        <a:t>arg</a:t>
                      </a:r>
                      <a:endParaRPr lang="en-US" altLang="ko-KR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ysClr val="windowText" lastClr="000000"/>
                          </a:solidFill>
                        </a:rPr>
                        <a:t>Start_routine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 thread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함수의 매개변수</a:t>
                      </a:r>
                      <a:endParaRPr lang="en-US" altLang="ko-KR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299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CBC485-F37D-4483-AEFA-08C811BF3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6" y="871001"/>
            <a:ext cx="8581292" cy="7577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Pthread_join</a:t>
            </a:r>
            <a:r>
              <a:rPr lang="en-US" altLang="ko-KR" dirty="0"/>
              <a:t>(</a:t>
            </a:r>
            <a:r>
              <a:rPr lang="en-US" altLang="ko-KR" dirty="0" err="1"/>
              <a:t>pthread_t</a:t>
            </a:r>
            <a:r>
              <a:rPr lang="ko-KR" altLang="en-US" dirty="0"/>
              <a:t>  </a:t>
            </a:r>
            <a:r>
              <a:rPr lang="en-US" altLang="ko-KR" dirty="0"/>
              <a:t>*thread,</a:t>
            </a:r>
            <a:r>
              <a:rPr lang="ko-KR" altLang="en-US" dirty="0"/>
              <a:t> </a:t>
            </a: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/>
              <a:t>**</a:t>
            </a:r>
            <a:r>
              <a:rPr lang="en-US" altLang="ko-KR" dirty="0" err="1"/>
              <a:t>sts</a:t>
            </a:r>
            <a:r>
              <a:rPr lang="en-US" altLang="ko-KR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35DE5B-B8E2-4EE0-A76A-5173BC925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 err="1"/>
              <a:t>Pthread_join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F11218-6326-4FA1-9B82-4E4B30B58B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32527"/>
              </p:ext>
            </p:extLst>
          </p:nvPr>
        </p:nvGraphicFramePr>
        <p:xfrm>
          <a:off x="107504" y="1602067"/>
          <a:ext cx="9027922" cy="6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56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986354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ysClr val="windowText" lastClr="000000"/>
                          </a:solidFill>
                        </a:rPr>
                        <a:t>동작</a:t>
                      </a:r>
                      <a:endParaRPr lang="en-US" altLang="ko-K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thread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가 종료 </a:t>
                      </a:r>
                      <a:r>
                        <a:rPr lang="ko-KR" altLang="en-US" sz="2000" dirty="0" err="1">
                          <a:solidFill>
                            <a:sysClr val="windowText" lastClr="000000"/>
                          </a:solidFill>
                        </a:rPr>
                        <a:t>될때까지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 프로세스를 대기시킨다</a:t>
                      </a:r>
                      <a:endParaRPr lang="en-US" altLang="ko-KR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2057CB3-ADA9-4B3C-B8DF-69F989F79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015580"/>
              </p:ext>
            </p:extLst>
          </p:nvPr>
        </p:nvGraphicFramePr>
        <p:xfrm>
          <a:off x="102494" y="2359866"/>
          <a:ext cx="903293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701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990231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* thread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thread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에 인자로 들어오는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의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thread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가 종료 될 때까지 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실행 지연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67C3813-AEE6-4B73-B68C-71F927C8DE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4920763"/>
              </p:ext>
            </p:extLst>
          </p:nvPr>
        </p:nvGraphicFramePr>
        <p:xfrm>
          <a:off x="111068" y="3206243"/>
          <a:ext cx="9032932" cy="6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701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990231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** </a:t>
                      </a:r>
                      <a:r>
                        <a:rPr lang="en-US" altLang="ko-KR" sz="2400" dirty="0" err="1">
                          <a:solidFill>
                            <a:sysClr val="windowText" lastClr="000000"/>
                          </a:solidFill>
                        </a:rPr>
                        <a:t>sts</a:t>
                      </a:r>
                      <a:endParaRPr lang="en-US" altLang="ko-K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thread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가 종료 될 때 반환하는 값에 접근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할수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있는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차원 포인터 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922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85927F-0548-411F-9157-D97E3CED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장점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동일 프로세스 내의 </a:t>
            </a:r>
            <a:r>
              <a:rPr lang="en-US" altLang="ko-KR" sz="2000" dirty="0"/>
              <a:t>Thread </a:t>
            </a:r>
            <a:r>
              <a:rPr lang="ko-KR" altLang="en-US" sz="2000" dirty="0"/>
              <a:t>끼리 는 데이터 공유가 쉽다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자원 또한 공유하기때문에 생성시간이 빠르다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dirty="0"/>
              <a:t>단점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Debug</a:t>
            </a:r>
            <a:r>
              <a:rPr lang="ko-KR" altLang="en-US" sz="2000" dirty="0"/>
              <a:t>가 어렵다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특정 </a:t>
            </a:r>
            <a:r>
              <a:rPr lang="en-US" altLang="ko-KR" sz="2000" dirty="0"/>
              <a:t>Thread</a:t>
            </a:r>
            <a:r>
              <a:rPr lang="ko-KR" altLang="en-US" sz="2000" dirty="0"/>
              <a:t>에 문제가 생겼을 때 다른 </a:t>
            </a:r>
            <a:r>
              <a:rPr lang="en-US" altLang="ko-KR" sz="2000" dirty="0"/>
              <a:t>Thread</a:t>
            </a:r>
            <a:r>
              <a:rPr lang="ko-KR" altLang="en-US" sz="2000" dirty="0"/>
              <a:t>에도 영향이 </a:t>
            </a:r>
            <a:r>
              <a:rPr lang="ko-KR" altLang="en-US" sz="2000" dirty="0" err="1"/>
              <a:t>있을수도있다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2054394-CE11-4070-A50A-EE123915B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Threading : </a:t>
            </a:r>
            <a:r>
              <a:rPr lang="ko-KR" altLang="en-US" dirty="0"/>
              <a:t>장점</a:t>
            </a:r>
            <a:r>
              <a:rPr lang="en-US" altLang="ko-KR" dirty="0"/>
              <a:t>/</a:t>
            </a:r>
            <a:r>
              <a:rPr lang="ko-KR" altLang="en-US" dirty="0"/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49932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9787325-DC5E-4309-B3DB-342D44B3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실습 내용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File_trans_client.c</a:t>
            </a:r>
            <a:r>
              <a:rPr lang="en-US" altLang="ko-KR" sz="2000" dirty="0"/>
              <a:t> , </a:t>
            </a:r>
            <a:r>
              <a:rPr lang="en-US" altLang="ko-KR" sz="2000" dirty="0" err="1"/>
              <a:t>File_trans_server.c</a:t>
            </a:r>
            <a:r>
              <a:rPr lang="en-US" altLang="ko-KR" sz="2000" dirty="0"/>
              <a:t> </a:t>
            </a:r>
            <a:r>
              <a:rPr lang="ko-KR" altLang="en-US" sz="2000" dirty="0"/>
              <a:t>코드를 이용하여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     </a:t>
            </a:r>
            <a:r>
              <a:rPr lang="ko-KR" altLang="en-US" sz="2000" dirty="0"/>
              <a:t>파일을 전송해보자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실습 방법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터미널을 </a:t>
            </a:r>
            <a:r>
              <a:rPr lang="en-US" altLang="ko-KR" sz="2000" dirty="0"/>
              <a:t>2</a:t>
            </a:r>
            <a:r>
              <a:rPr lang="ko-KR" altLang="en-US" sz="2000" dirty="0"/>
              <a:t>개 실행한다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터미널 </a:t>
            </a:r>
            <a:r>
              <a:rPr lang="en-US" altLang="ko-KR" sz="2000" dirty="0"/>
              <a:t>1</a:t>
            </a:r>
            <a:r>
              <a:rPr lang="ko-KR" altLang="en-US" sz="2000" dirty="0"/>
              <a:t>개에서 </a:t>
            </a:r>
            <a:r>
              <a:rPr lang="en-US" altLang="ko-KR" sz="2000" dirty="0" err="1"/>
              <a:t>File_trans_server</a:t>
            </a:r>
            <a:r>
              <a:rPr lang="ko-KR" altLang="en-US" sz="2000" dirty="0"/>
              <a:t> 를 컴파일하여 실행한다</a:t>
            </a:r>
            <a:r>
              <a:rPr lang="en-US" altLang="ko-KR" sz="2000" dirty="0"/>
              <a:t>. Port </a:t>
            </a:r>
            <a:r>
              <a:rPr lang="ko-KR" altLang="en-US" sz="2000" dirty="0"/>
              <a:t>는 원하는 번호로 입력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나머지 터미널 </a:t>
            </a:r>
            <a:r>
              <a:rPr lang="en-US" altLang="ko-KR" sz="2000" dirty="0"/>
              <a:t>1</a:t>
            </a:r>
            <a:r>
              <a:rPr lang="ko-KR" altLang="en-US" sz="2000" dirty="0"/>
              <a:t>개에서 </a:t>
            </a:r>
            <a:r>
              <a:rPr lang="en-US" altLang="ko-KR" sz="2000" dirty="0" err="1"/>
              <a:t>File_trans_clien</a:t>
            </a:r>
            <a:r>
              <a:rPr lang="ko-KR" altLang="en-US" sz="2000" dirty="0"/>
              <a:t>를 컴파일하여 실행한다</a:t>
            </a:r>
            <a:r>
              <a:rPr lang="en-US" altLang="ko-KR" sz="2000" dirty="0"/>
              <a:t>.</a:t>
            </a:r>
            <a:r>
              <a:rPr lang="ko-KR" altLang="en-US" sz="2000" dirty="0"/>
              <a:t>     이때 </a:t>
            </a:r>
            <a:r>
              <a:rPr lang="en-US" altLang="ko-KR" sz="2000" dirty="0"/>
              <a:t>IP</a:t>
            </a:r>
            <a:r>
              <a:rPr lang="ko-KR" altLang="en-US" sz="2000" dirty="0"/>
              <a:t>는 </a:t>
            </a:r>
            <a:r>
              <a:rPr lang="en-US" altLang="ko-KR" sz="2000" dirty="0"/>
              <a:t>127.0.0.1, </a:t>
            </a:r>
            <a:r>
              <a:rPr lang="ko-KR" altLang="en-US" sz="2000" dirty="0"/>
              <a:t>포트는 서버와 동일하게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/>
              <a:t>Receive.data</a:t>
            </a:r>
            <a:r>
              <a:rPr lang="en-US" altLang="ko-KR" sz="2000" dirty="0"/>
              <a:t> </a:t>
            </a:r>
            <a:r>
              <a:rPr lang="ko-KR" altLang="en-US" sz="2000" dirty="0"/>
              <a:t>가 생성되면 성공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149FCDE-5A78-4672-B76F-9EF4A2F82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그냥 실습</a:t>
            </a:r>
            <a:r>
              <a:rPr lang="en-US" altLang="ko-KR" dirty="0"/>
              <a:t> : </a:t>
            </a:r>
            <a:r>
              <a:rPr lang="ko-KR" altLang="en-US" dirty="0"/>
              <a:t>파일 전송</a:t>
            </a:r>
          </a:p>
        </p:txBody>
      </p:sp>
    </p:spTree>
    <p:extLst>
      <p:ext uri="{BB962C8B-B14F-4D97-AF65-F5344CB8AC3E}">
        <p14:creationId xmlns:p14="http://schemas.microsoft.com/office/powerpoint/2010/main" val="3609147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3B47AA-8606-4566-AF2D-0F369D5D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실습내용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thread_server.c</a:t>
            </a:r>
            <a:r>
              <a:rPr lang="en-US" altLang="ko-KR" sz="2000" dirty="0"/>
              <a:t> 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tcp_echo_client.c</a:t>
            </a:r>
            <a:r>
              <a:rPr lang="en-US" altLang="ko-KR" sz="2000" dirty="0"/>
              <a:t> </a:t>
            </a:r>
            <a:r>
              <a:rPr lang="ko-KR" altLang="en-US" sz="2000" dirty="0"/>
              <a:t>를 실행시켜보자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실습 방법 </a:t>
            </a:r>
            <a:r>
              <a:rPr lang="en-US" altLang="ko-KR" sz="2000" dirty="0"/>
              <a:t>: </a:t>
            </a:r>
          </a:p>
          <a:p>
            <a:pPr marL="457200" indent="-457200">
              <a:buAutoNum type="arabicPeriod"/>
            </a:pPr>
            <a:r>
              <a:rPr lang="en-US" altLang="ko-KR" sz="2000" dirty="0" err="1"/>
              <a:t>thread_server.c</a:t>
            </a:r>
            <a:r>
              <a:rPr lang="ko-KR" altLang="en-US" sz="2000" dirty="0"/>
              <a:t>를 실행시킨다</a:t>
            </a:r>
            <a:endParaRPr lang="en-US" altLang="ko-KR" sz="2000" dirty="0"/>
          </a:p>
          <a:p>
            <a:pPr marL="654300" lvl="1" indent="-457200"/>
            <a:endParaRPr lang="en-US" altLang="ko-KR" sz="1600" dirty="0"/>
          </a:p>
          <a:p>
            <a:pPr marL="457200" indent="-457200">
              <a:buAutoNum type="arabicPeriod"/>
            </a:pPr>
            <a:r>
              <a:rPr lang="en-US" altLang="ko-KR" sz="2000" dirty="0" err="1"/>
              <a:t>Tcp_echo_client.c</a:t>
            </a:r>
            <a:r>
              <a:rPr lang="ko-KR" altLang="en-US" sz="2000" dirty="0"/>
              <a:t>를 실행시킨다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/>
              <a:t>Client</a:t>
            </a:r>
            <a:r>
              <a:rPr lang="ko-KR" altLang="en-US" sz="2000" b="1" dirty="0"/>
              <a:t>측 터미널로 메시지가 잘 반환되었다면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성공</a:t>
            </a:r>
            <a:endParaRPr lang="en-US" altLang="ko-KR" sz="2000" b="1" dirty="0"/>
          </a:p>
          <a:p>
            <a:pPr marL="457200" indent="-457200">
              <a:buFont typeface="+mj-lt"/>
              <a:buAutoNum type="arabicPeriod"/>
            </a:pPr>
            <a:endParaRPr lang="en-US" altLang="ko-KR" sz="2000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82327E-DF62-4616-A4E2-591B7DFFE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Multi Threading </a:t>
            </a:r>
            <a:r>
              <a:rPr lang="ko-KR" altLang="en-US" dirty="0"/>
              <a:t>실습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7D146E-7A32-4E7E-B39E-8F19E959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06" y="2904400"/>
            <a:ext cx="6384034" cy="58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8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DCD308E-DE9A-46EC-8A22-D27DA0C8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err="1"/>
              <a:t>Recv</a:t>
            </a:r>
            <a:r>
              <a:rPr lang="en-US" altLang="ko-KR" sz="2000" dirty="0"/>
              <a:t> / Send </a:t>
            </a:r>
            <a:r>
              <a:rPr lang="ko-KR" altLang="en-US" sz="2000" dirty="0"/>
              <a:t>함수를 </a:t>
            </a:r>
            <a:r>
              <a:rPr lang="en-US" altLang="ko-KR" sz="2000" dirty="0"/>
              <a:t>Read / Write</a:t>
            </a:r>
            <a:r>
              <a:rPr lang="ko-KR" altLang="en-US" sz="2000" dirty="0"/>
              <a:t>로 대체 할 수 있음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F9DD401-E1E6-4341-B625-DC1E28F2F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44" y="277406"/>
            <a:ext cx="8581911" cy="381000"/>
          </a:xfrm>
        </p:spPr>
        <p:txBody>
          <a:bodyPr/>
          <a:lstStyle/>
          <a:p>
            <a:pPr indent="0">
              <a:buNone/>
            </a:pPr>
            <a:r>
              <a:rPr lang="en-US" altLang="ko-KR" dirty="0" err="1"/>
              <a:t>Recv</a:t>
            </a:r>
            <a:r>
              <a:rPr lang="en-US" altLang="ko-KR" dirty="0"/>
              <a:t>/Send : Read/Write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347D29-1D55-4CD5-AB48-F65E6847B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" y="1340768"/>
            <a:ext cx="8252109" cy="864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826489-B1F9-4620-935D-993902C37103}"/>
              </a:ext>
            </a:extLst>
          </p:cNvPr>
          <p:cNvSpPr txBox="1"/>
          <p:nvPr/>
        </p:nvSpPr>
        <p:spPr>
          <a:xfrm>
            <a:off x="281044" y="2492896"/>
            <a:ext cx="83234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Send()/Write() </a:t>
            </a:r>
          </a:p>
          <a:p>
            <a:pPr marL="285750" indent="-285750">
              <a:buFontTx/>
              <a:buChar char="-"/>
            </a:pPr>
            <a:r>
              <a:rPr lang="en-US" altLang="ko-KR" b="1" dirty="0"/>
              <a:t>Stream </a:t>
            </a:r>
            <a:r>
              <a:rPr lang="ko-KR" altLang="en-US" b="1" dirty="0"/>
              <a:t>타입의 소켓을 통해 데이터를 송신하는 함수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C00000"/>
                </a:solidFill>
              </a:rPr>
              <a:t>Send</a:t>
            </a:r>
            <a:r>
              <a:rPr lang="ko-KR" altLang="en-US" b="1" dirty="0">
                <a:solidFill>
                  <a:srgbClr val="C00000"/>
                </a:solidFill>
              </a:rPr>
              <a:t>에 </a:t>
            </a:r>
            <a:r>
              <a:rPr lang="en-US" altLang="ko-KR" b="1" dirty="0">
                <a:solidFill>
                  <a:srgbClr val="C00000"/>
                </a:solidFill>
              </a:rPr>
              <a:t>Flag</a:t>
            </a:r>
            <a:r>
              <a:rPr lang="ko-KR" altLang="en-US" b="1" dirty="0">
                <a:solidFill>
                  <a:srgbClr val="C00000"/>
                </a:solidFill>
              </a:rPr>
              <a:t>를 설정 할 수 있음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b="1" dirty="0" err="1"/>
              <a:t>Recv</a:t>
            </a:r>
            <a:r>
              <a:rPr lang="en-US" altLang="ko-KR" b="1" dirty="0"/>
              <a:t>()/Read()</a:t>
            </a:r>
          </a:p>
          <a:p>
            <a:pPr marL="285750" indent="-285750">
              <a:buFontTx/>
              <a:buChar char="-"/>
            </a:pPr>
            <a:r>
              <a:rPr lang="en-US" altLang="ko-KR" b="1" dirty="0"/>
              <a:t>Stream</a:t>
            </a:r>
            <a:r>
              <a:rPr lang="ko-KR" altLang="en-US" b="1" dirty="0"/>
              <a:t> 타입의 소켓을 통해 데이터를 수신하는 함수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err="1">
                <a:solidFill>
                  <a:srgbClr val="C00000"/>
                </a:solidFill>
              </a:rPr>
              <a:t>Recv</a:t>
            </a:r>
            <a:r>
              <a:rPr lang="ko-KR" altLang="en-US" b="1" dirty="0">
                <a:solidFill>
                  <a:srgbClr val="C00000"/>
                </a:solidFill>
              </a:rPr>
              <a:t>에 </a:t>
            </a:r>
            <a:r>
              <a:rPr lang="en-US" altLang="ko-KR" b="1" dirty="0">
                <a:solidFill>
                  <a:srgbClr val="C00000"/>
                </a:solidFill>
              </a:rPr>
              <a:t>Flag</a:t>
            </a:r>
            <a:r>
              <a:rPr lang="ko-KR" altLang="en-US" b="1" dirty="0">
                <a:solidFill>
                  <a:srgbClr val="C00000"/>
                </a:solidFill>
              </a:rPr>
              <a:t>를 설정 할 수 있음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/>
              <a:t>Write/Read</a:t>
            </a:r>
            <a:r>
              <a:rPr lang="ko-KR" altLang="en-US" b="1" dirty="0"/>
              <a:t>가 소켓에 대해 작동할 때 마지막에 </a:t>
            </a:r>
            <a:r>
              <a:rPr lang="en-US" altLang="ko-KR" b="1" dirty="0" err="1"/>
              <a:t>recv</a:t>
            </a:r>
            <a:r>
              <a:rPr lang="en-US" altLang="ko-KR" b="1" dirty="0"/>
              <a:t>/Send</a:t>
            </a:r>
            <a:r>
              <a:rPr lang="ko-KR" altLang="en-US" b="1" dirty="0"/>
              <a:t>를 호출하고</a:t>
            </a:r>
            <a:r>
              <a:rPr lang="en-US" altLang="ko-KR" b="1" dirty="0"/>
              <a:t>, </a:t>
            </a:r>
            <a:r>
              <a:rPr lang="en-US" altLang="ko-KR" b="1" dirty="0" err="1"/>
              <a:t>recvmsg</a:t>
            </a:r>
            <a:r>
              <a:rPr lang="en-US" altLang="ko-KR" b="1" dirty="0"/>
              <a:t>/</a:t>
            </a:r>
            <a:r>
              <a:rPr lang="en-US" altLang="ko-KR" b="1" dirty="0" err="1"/>
              <a:t>writemsg</a:t>
            </a:r>
            <a:r>
              <a:rPr lang="ko-KR" altLang="en-US" b="1" dirty="0"/>
              <a:t>라는 잘 안 쓰는 함수 또한 호출하기때문에 </a:t>
            </a:r>
            <a:r>
              <a:rPr lang="ko-KR" altLang="en-US" b="1" dirty="0" err="1"/>
              <a:t>어떤것을</a:t>
            </a:r>
            <a:r>
              <a:rPr lang="ko-KR" altLang="en-US" b="1" dirty="0"/>
              <a:t> 쓰든 상관없음</a:t>
            </a:r>
            <a:r>
              <a:rPr lang="en-US" altLang="ko-KR" b="1" dirty="0"/>
              <a:t>(</a:t>
            </a:r>
            <a:r>
              <a:rPr lang="ko-KR" altLang="en-US" b="1" dirty="0"/>
              <a:t>효율성 상의 차이점도 미미함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629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59AC0B6-EEC5-4926-B9FB-CCBB71B89B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002107"/>
              </p:ext>
            </p:extLst>
          </p:nvPr>
        </p:nvGraphicFramePr>
        <p:xfrm>
          <a:off x="281782" y="1844824"/>
          <a:ext cx="858043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586">
                  <a:extLst>
                    <a:ext uri="{9D8B030D-6E8A-4147-A177-3AD203B41FA5}">
                      <a16:colId xmlns:a16="http://schemas.microsoft.com/office/drawing/2014/main" val="3096922046"/>
                    </a:ext>
                  </a:extLst>
                </a:gridCol>
                <a:gridCol w="5841850">
                  <a:extLst>
                    <a:ext uri="{9D8B030D-6E8A-4147-A177-3AD203B41FA5}">
                      <a16:colId xmlns:a16="http://schemas.microsoft.com/office/drawing/2014/main" val="304864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MSG_OOB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메시지를 보내고 수신확인을 받지않아도 계속해서 메시지를 전송한다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. (SOCK_STREAM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에서만 사용가능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4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MSG_PEEK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버퍼로부터 데이터를 읽지만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삭제하지는 않는다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83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MSG_WAITALL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요청한 데이터의 크기가 모두 채워졌을 때 함수를 반환한다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이식성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문제로 사용을 권하지 않음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32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MSG_NOSIGNAL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상대쪽의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연결이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끊겼을때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스트림상의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에러반환을     하지않는다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8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MSG_DONTROUTE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데이터의 라우팅 설정을 해제한다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진단 프로그램이나 라우팅 프로그램에서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95725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2321EB70-124D-4216-AAFE-B4A1748C9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Socket Function Flag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5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2284486-393A-48B2-B68B-6633150C1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그냥 실습해본 코드의 문제점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5E6E72D-6051-4F0A-A918-0665B8C00D49}"/>
              </a:ext>
            </a:extLst>
          </p:cNvPr>
          <p:cNvGrpSpPr/>
          <p:nvPr/>
        </p:nvGrpSpPr>
        <p:grpSpPr>
          <a:xfrm>
            <a:off x="234913" y="918585"/>
            <a:ext cx="8197936" cy="2099328"/>
            <a:chOff x="234913" y="918585"/>
            <a:chExt cx="8197936" cy="2099328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E6EF1CD-22AD-43AC-9787-4CD605242793}"/>
                </a:ext>
              </a:extLst>
            </p:cNvPr>
            <p:cNvGrpSpPr/>
            <p:nvPr/>
          </p:nvGrpSpPr>
          <p:grpSpPr>
            <a:xfrm>
              <a:off x="234913" y="918585"/>
              <a:ext cx="8197936" cy="1603077"/>
              <a:chOff x="234913" y="918585"/>
              <a:chExt cx="8197936" cy="1603077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740808E-D336-4F46-A47C-56D834B415F3}"/>
                  </a:ext>
                </a:extLst>
              </p:cNvPr>
              <p:cNvGrpSpPr/>
              <p:nvPr/>
            </p:nvGrpSpPr>
            <p:grpSpPr>
              <a:xfrm>
                <a:off x="234913" y="918585"/>
                <a:ext cx="1412577" cy="1603077"/>
                <a:chOff x="234913" y="918585"/>
                <a:chExt cx="1412577" cy="1603077"/>
              </a:xfrm>
            </p:grpSpPr>
            <p:pic>
              <p:nvPicPr>
                <p:cNvPr id="5" name="내용 개체 틀 4">
                  <a:extLst>
                    <a:ext uri="{FF2B5EF4-FFF2-40B4-BE49-F238E27FC236}">
                      <a16:creationId xmlns:a16="http://schemas.microsoft.com/office/drawing/2014/main" id="{D9490BFF-A572-466D-8401-AE7A93042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913" y="1109085"/>
                  <a:ext cx="1412577" cy="1412577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FC0A26C-8B5A-4E66-93F8-1BC45EE25646}"/>
                    </a:ext>
                  </a:extLst>
                </p:cNvPr>
                <p:cNvSpPr txBox="1"/>
                <p:nvPr/>
              </p:nvSpPr>
              <p:spPr>
                <a:xfrm>
                  <a:off x="509153" y="918585"/>
                  <a:ext cx="864096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Client</a:t>
                  </a:r>
                  <a:endParaRPr lang="ko-KR" altLang="en-US" b="1" dirty="0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02E69208-6A5A-4BFC-A19B-B480ADD91F61}"/>
                  </a:ext>
                </a:extLst>
              </p:cNvPr>
              <p:cNvGrpSpPr/>
              <p:nvPr/>
            </p:nvGrpSpPr>
            <p:grpSpPr>
              <a:xfrm>
                <a:off x="7020272" y="918585"/>
                <a:ext cx="1412577" cy="1603077"/>
                <a:chOff x="234913" y="918585"/>
                <a:chExt cx="1412577" cy="1603077"/>
              </a:xfrm>
            </p:grpSpPr>
            <p:pic>
              <p:nvPicPr>
                <p:cNvPr id="9" name="내용 개체 틀 4">
                  <a:extLst>
                    <a:ext uri="{FF2B5EF4-FFF2-40B4-BE49-F238E27FC236}">
                      <a16:creationId xmlns:a16="http://schemas.microsoft.com/office/drawing/2014/main" id="{904BC660-01D7-4BCF-9284-F9AF4466CE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913" y="1109085"/>
                  <a:ext cx="1412577" cy="1412577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E420DA-B83F-40A8-AFF3-9BAF9B0B7F2A}"/>
                    </a:ext>
                  </a:extLst>
                </p:cNvPr>
                <p:cNvSpPr txBox="1"/>
                <p:nvPr/>
              </p:nvSpPr>
              <p:spPr>
                <a:xfrm>
                  <a:off x="509153" y="918585"/>
                  <a:ext cx="9498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Server</a:t>
                  </a:r>
                  <a:endParaRPr lang="ko-KR" altLang="en-US" b="1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E4C429-5449-4304-B67A-3E48ECCCF6CC}"/>
                  </a:ext>
                </a:extLst>
              </p:cNvPr>
              <p:cNvSpPr txBox="1"/>
              <p:nvPr/>
            </p:nvSpPr>
            <p:spPr>
              <a:xfrm>
                <a:off x="1675194" y="918585"/>
                <a:ext cx="110083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Input buffer</a:t>
                </a:r>
                <a:endParaRPr lang="ko-KR" altLang="en-US" sz="14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04AF58-6792-4437-BD8D-3CDF637BB50F}"/>
                  </a:ext>
                </a:extLst>
              </p:cNvPr>
              <p:cNvSpPr txBox="1"/>
              <p:nvPr/>
            </p:nvSpPr>
            <p:spPr>
              <a:xfrm>
                <a:off x="1675194" y="1951373"/>
                <a:ext cx="110083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Output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buffer</a:t>
                </a:r>
                <a:endParaRPr lang="ko-KR" altLang="en-US" sz="14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3D88F9-0771-454D-AFB4-2F2145AE5696}"/>
                  </a:ext>
                </a:extLst>
              </p:cNvPr>
              <p:cNvSpPr txBox="1"/>
              <p:nvPr/>
            </p:nvSpPr>
            <p:spPr>
              <a:xfrm>
                <a:off x="5817561" y="1951373"/>
                <a:ext cx="110083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Input buffer</a:t>
                </a:r>
                <a:endParaRPr lang="ko-KR" altLang="en-US" sz="1400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D304BD-A542-44A8-B49F-5B5E64E8A4EC}"/>
                  </a:ext>
                </a:extLst>
              </p:cNvPr>
              <p:cNvSpPr txBox="1"/>
              <p:nvPr/>
            </p:nvSpPr>
            <p:spPr>
              <a:xfrm>
                <a:off x="5782321" y="918585"/>
                <a:ext cx="110083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Output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buffer</a:t>
                </a:r>
                <a:endParaRPr lang="ko-KR" altLang="en-US" sz="1400" b="1" dirty="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75A02274-9BEE-4E9C-BE20-1E74606AADD0}"/>
                  </a:ext>
                </a:extLst>
              </p:cNvPr>
              <p:cNvCxnSpPr>
                <a:stCxn id="14" idx="1"/>
                <a:endCxn id="11" idx="3"/>
              </p:cNvCxnSpPr>
              <p:nvPr/>
            </p:nvCxnSpPr>
            <p:spPr>
              <a:xfrm flipH="1">
                <a:off x="2776025" y="1180195"/>
                <a:ext cx="300629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786A0790-F48E-4C13-8DD6-92485B62C305}"/>
                  </a:ext>
                </a:extLst>
              </p:cNvPr>
              <p:cNvCxnSpPr>
                <a:stCxn id="12" idx="3"/>
                <a:endCxn id="13" idx="1"/>
              </p:cNvCxnSpPr>
              <p:nvPr/>
            </p:nvCxnSpPr>
            <p:spPr>
              <a:xfrm>
                <a:off x="2776025" y="2212983"/>
                <a:ext cx="304153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673A0D-A9FA-4A9B-92F2-E8DF59C7F2C2}"/>
                </a:ext>
              </a:extLst>
            </p:cNvPr>
            <p:cNvSpPr txBox="1"/>
            <p:nvPr/>
          </p:nvSpPr>
          <p:spPr>
            <a:xfrm>
              <a:off x="248495" y="2636913"/>
              <a:ext cx="360342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Stream</a:t>
              </a:r>
              <a:r>
                <a:rPr lang="ko-KR" altLang="en-US" b="1" dirty="0"/>
                <a:t>이 형성된 상태의 개요도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26455CB-8C62-46F7-BAC8-15966497F883}"/>
              </a:ext>
            </a:extLst>
          </p:cNvPr>
          <p:cNvGrpSpPr/>
          <p:nvPr/>
        </p:nvGrpSpPr>
        <p:grpSpPr>
          <a:xfrm>
            <a:off x="440483" y="3908776"/>
            <a:ext cx="8197936" cy="2099328"/>
            <a:chOff x="234913" y="918585"/>
            <a:chExt cx="8197936" cy="209932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EF59E98-88B0-4ECE-AB2E-3803538239DB}"/>
                </a:ext>
              </a:extLst>
            </p:cNvPr>
            <p:cNvGrpSpPr/>
            <p:nvPr/>
          </p:nvGrpSpPr>
          <p:grpSpPr>
            <a:xfrm>
              <a:off x="234913" y="918585"/>
              <a:ext cx="8197936" cy="1603077"/>
              <a:chOff x="234913" y="918585"/>
              <a:chExt cx="8197936" cy="1603077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5938268E-7CDF-4233-BA58-2BEF9BC7E7C5}"/>
                  </a:ext>
                </a:extLst>
              </p:cNvPr>
              <p:cNvGrpSpPr/>
              <p:nvPr/>
            </p:nvGrpSpPr>
            <p:grpSpPr>
              <a:xfrm>
                <a:off x="234913" y="918585"/>
                <a:ext cx="1412577" cy="1603077"/>
                <a:chOff x="234913" y="918585"/>
                <a:chExt cx="1412577" cy="1603077"/>
              </a:xfrm>
            </p:grpSpPr>
            <p:pic>
              <p:nvPicPr>
                <p:cNvPr id="35" name="내용 개체 틀 4">
                  <a:extLst>
                    <a:ext uri="{FF2B5EF4-FFF2-40B4-BE49-F238E27FC236}">
                      <a16:creationId xmlns:a16="http://schemas.microsoft.com/office/drawing/2014/main" id="{D70DBBEB-BAFF-41EF-A3ED-F03663D68D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913" y="1109085"/>
                  <a:ext cx="1412577" cy="1412577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A53A65D-B4D4-4CE7-BB62-C69FCECE30C9}"/>
                    </a:ext>
                  </a:extLst>
                </p:cNvPr>
                <p:cNvSpPr txBox="1"/>
                <p:nvPr/>
              </p:nvSpPr>
              <p:spPr>
                <a:xfrm>
                  <a:off x="509153" y="918585"/>
                  <a:ext cx="864096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Client</a:t>
                  </a:r>
                  <a:endParaRPr lang="ko-KR" altLang="en-US" b="1" dirty="0"/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95A6630F-40FB-4A0A-B7C5-1F0172EDFE58}"/>
                  </a:ext>
                </a:extLst>
              </p:cNvPr>
              <p:cNvGrpSpPr/>
              <p:nvPr/>
            </p:nvGrpSpPr>
            <p:grpSpPr>
              <a:xfrm>
                <a:off x="7020272" y="918585"/>
                <a:ext cx="1412577" cy="1603077"/>
                <a:chOff x="234913" y="918585"/>
                <a:chExt cx="1412577" cy="1603077"/>
              </a:xfrm>
            </p:grpSpPr>
            <p:pic>
              <p:nvPicPr>
                <p:cNvPr id="33" name="내용 개체 틀 4">
                  <a:extLst>
                    <a:ext uri="{FF2B5EF4-FFF2-40B4-BE49-F238E27FC236}">
                      <a16:creationId xmlns:a16="http://schemas.microsoft.com/office/drawing/2014/main" id="{38F27176-D376-4D5E-9B4F-952A9F5019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913" y="1109085"/>
                  <a:ext cx="1412577" cy="1412577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9BF6EB0-BB88-4916-A7DA-438A27E826B8}"/>
                    </a:ext>
                  </a:extLst>
                </p:cNvPr>
                <p:cNvSpPr txBox="1"/>
                <p:nvPr/>
              </p:nvSpPr>
              <p:spPr>
                <a:xfrm>
                  <a:off x="509153" y="918585"/>
                  <a:ext cx="9498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Server</a:t>
                  </a:r>
                  <a:endParaRPr lang="ko-KR" altLang="en-US" b="1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25CAA1-293F-4199-B12F-2C7209B18DE0}"/>
                  </a:ext>
                </a:extLst>
              </p:cNvPr>
              <p:cNvSpPr txBox="1"/>
              <p:nvPr/>
            </p:nvSpPr>
            <p:spPr>
              <a:xfrm>
                <a:off x="1675194" y="918585"/>
                <a:ext cx="110083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Input buffer</a:t>
                </a:r>
                <a:endParaRPr lang="ko-KR" altLang="en-US" sz="1400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E5493FB-016B-4C9F-8573-3261CF18C77C}"/>
                  </a:ext>
                </a:extLst>
              </p:cNvPr>
              <p:cNvSpPr txBox="1"/>
              <p:nvPr/>
            </p:nvSpPr>
            <p:spPr>
              <a:xfrm>
                <a:off x="1675194" y="1951373"/>
                <a:ext cx="110083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Output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buffer</a:t>
                </a:r>
                <a:endParaRPr lang="ko-KR" altLang="en-US" sz="14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20AE64-1994-4729-A25F-222FCE2F7E75}"/>
                  </a:ext>
                </a:extLst>
              </p:cNvPr>
              <p:cNvSpPr txBox="1"/>
              <p:nvPr/>
            </p:nvSpPr>
            <p:spPr>
              <a:xfrm>
                <a:off x="5817561" y="1951373"/>
                <a:ext cx="110083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Input buffer</a:t>
                </a:r>
                <a:endParaRPr lang="ko-KR" altLang="en-US" sz="14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167056-04B8-4491-9529-C044B070CB51}"/>
                  </a:ext>
                </a:extLst>
              </p:cNvPr>
              <p:cNvSpPr txBox="1"/>
              <p:nvPr/>
            </p:nvSpPr>
            <p:spPr>
              <a:xfrm>
                <a:off x="5782321" y="918585"/>
                <a:ext cx="110083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Output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buffer</a:t>
                </a:r>
                <a:endParaRPr lang="ko-KR" altLang="en-US" sz="1400" b="1" dirty="0"/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8639E726-67D9-4EBC-97F3-401598FC36B0}"/>
                  </a:ext>
                </a:extLst>
              </p:cNvPr>
              <p:cNvCxnSpPr>
                <a:stCxn id="30" idx="1"/>
                <a:endCxn id="27" idx="3"/>
              </p:cNvCxnSpPr>
              <p:nvPr/>
            </p:nvCxnSpPr>
            <p:spPr>
              <a:xfrm flipH="1">
                <a:off x="2776025" y="1180195"/>
                <a:ext cx="300629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25D6EAF5-12AA-4C62-81DF-5057F2A5B8E4}"/>
                  </a:ext>
                </a:extLst>
              </p:cNvPr>
              <p:cNvCxnSpPr>
                <a:stCxn id="28" idx="3"/>
                <a:endCxn id="29" idx="1"/>
              </p:cNvCxnSpPr>
              <p:nvPr/>
            </p:nvCxnSpPr>
            <p:spPr>
              <a:xfrm>
                <a:off x="2776025" y="2212983"/>
                <a:ext cx="304153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B9E1D-8A5B-4CBE-AE1D-F6F94E360F32}"/>
                </a:ext>
              </a:extLst>
            </p:cNvPr>
            <p:cNvSpPr txBox="1"/>
            <p:nvPr/>
          </p:nvSpPr>
          <p:spPr>
            <a:xfrm>
              <a:off x="248495" y="2636913"/>
              <a:ext cx="360342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Stream</a:t>
              </a:r>
              <a:r>
                <a:rPr lang="ko-KR" altLang="en-US" b="1" dirty="0"/>
                <a:t>이 형성된 상태의 개요도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36AFDC9-ABFB-48A5-A870-84A918008006}"/>
              </a:ext>
            </a:extLst>
          </p:cNvPr>
          <p:cNvSpPr txBox="1"/>
          <p:nvPr/>
        </p:nvSpPr>
        <p:spPr>
          <a:xfrm>
            <a:off x="3608675" y="3092511"/>
            <a:ext cx="17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Close()</a:t>
            </a:r>
            <a:r>
              <a:rPr lang="ko-KR" altLang="en-US" b="1" dirty="0"/>
              <a:t>의 경우</a:t>
            </a:r>
          </a:p>
        </p:txBody>
      </p:sp>
      <p:sp>
        <p:nvSpPr>
          <p:cNvPr id="38" name="십자형 37">
            <a:extLst>
              <a:ext uri="{FF2B5EF4-FFF2-40B4-BE49-F238E27FC236}">
                <a16:creationId xmlns:a16="http://schemas.microsoft.com/office/drawing/2014/main" id="{E260A5FA-5E24-49BD-BE13-B12A93B9E27F}"/>
              </a:ext>
            </a:extLst>
          </p:cNvPr>
          <p:cNvSpPr/>
          <p:nvPr/>
        </p:nvSpPr>
        <p:spPr bwMode="auto">
          <a:xfrm rot="2735196">
            <a:off x="3149120" y="3796647"/>
            <a:ext cx="704065" cy="747478"/>
          </a:xfrm>
          <a:prstGeom prst="plus">
            <a:avLst>
              <a:gd name="adj" fmla="val 40674"/>
            </a:avLst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8000" tIns="36000" rIns="10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39" name="십자형 38">
            <a:extLst>
              <a:ext uri="{FF2B5EF4-FFF2-40B4-BE49-F238E27FC236}">
                <a16:creationId xmlns:a16="http://schemas.microsoft.com/office/drawing/2014/main" id="{63AF85D4-B30F-4541-B4AB-B71D109B7585}"/>
              </a:ext>
            </a:extLst>
          </p:cNvPr>
          <p:cNvSpPr/>
          <p:nvPr/>
        </p:nvSpPr>
        <p:spPr bwMode="auto">
          <a:xfrm rot="2735196">
            <a:off x="3130575" y="4844401"/>
            <a:ext cx="704065" cy="747478"/>
          </a:xfrm>
          <a:prstGeom prst="plus">
            <a:avLst>
              <a:gd name="adj" fmla="val 40674"/>
            </a:avLst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8000" tIns="36000" rIns="10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B85D45-5BBD-4391-BF16-E6924642C644}"/>
              </a:ext>
            </a:extLst>
          </p:cNvPr>
          <p:cNvSpPr/>
          <p:nvPr/>
        </p:nvSpPr>
        <p:spPr bwMode="auto">
          <a:xfrm>
            <a:off x="3840345" y="2025336"/>
            <a:ext cx="837106" cy="3812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8000" tIns="36000" rIns="10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DATA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AA405B-1E61-42FA-BC2E-D7EBAB974FFC}"/>
              </a:ext>
            </a:extLst>
          </p:cNvPr>
          <p:cNvSpPr/>
          <p:nvPr/>
        </p:nvSpPr>
        <p:spPr bwMode="auto">
          <a:xfrm>
            <a:off x="4195772" y="5012529"/>
            <a:ext cx="837106" cy="3812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8000" tIns="36000" rIns="10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DATA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63AABE-7870-45FA-BCA4-B5295F2D829C}"/>
              </a:ext>
            </a:extLst>
          </p:cNvPr>
          <p:cNvSpPr txBox="1"/>
          <p:nvPr/>
        </p:nvSpPr>
        <p:spPr>
          <a:xfrm>
            <a:off x="4448473" y="4499655"/>
            <a:ext cx="3738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?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7991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1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CCF712C-1BD5-4932-A07E-BAFD4631C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Half Close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C877724-8BC3-41E7-B5B1-630980D55637}"/>
              </a:ext>
            </a:extLst>
          </p:cNvPr>
          <p:cNvGrpSpPr/>
          <p:nvPr/>
        </p:nvGrpSpPr>
        <p:grpSpPr>
          <a:xfrm>
            <a:off x="473032" y="1700808"/>
            <a:ext cx="8197936" cy="2099328"/>
            <a:chOff x="234913" y="918585"/>
            <a:chExt cx="8197936" cy="209932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3F5A42B-8F81-49EC-9685-49D47B07CB35}"/>
                </a:ext>
              </a:extLst>
            </p:cNvPr>
            <p:cNvGrpSpPr/>
            <p:nvPr/>
          </p:nvGrpSpPr>
          <p:grpSpPr>
            <a:xfrm>
              <a:off x="234913" y="918585"/>
              <a:ext cx="8197936" cy="1603077"/>
              <a:chOff x="234913" y="918585"/>
              <a:chExt cx="8197936" cy="1603077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D23F060-E8FE-4288-B51C-35C5559F4CC0}"/>
                  </a:ext>
                </a:extLst>
              </p:cNvPr>
              <p:cNvGrpSpPr/>
              <p:nvPr/>
            </p:nvGrpSpPr>
            <p:grpSpPr>
              <a:xfrm>
                <a:off x="234913" y="918585"/>
                <a:ext cx="1412577" cy="1603077"/>
                <a:chOff x="234913" y="918585"/>
                <a:chExt cx="1412577" cy="1603077"/>
              </a:xfrm>
            </p:grpSpPr>
            <p:pic>
              <p:nvPicPr>
                <p:cNvPr id="17" name="내용 개체 틀 4">
                  <a:extLst>
                    <a:ext uri="{FF2B5EF4-FFF2-40B4-BE49-F238E27FC236}">
                      <a16:creationId xmlns:a16="http://schemas.microsoft.com/office/drawing/2014/main" id="{12A714F2-5D89-4257-B472-0F731FA787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913" y="1109085"/>
                  <a:ext cx="1412577" cy="1412577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A500A0D-0C53-4D83-A7A6-A40F0E635B3C}"/>
                    </a:ext>
                  </a:extLst>
                </p:cNvPr>
                <p:cNvSpPr txBox="1"/>
                <p:nvPr/>
              </p:nvSpPr>
              <p:spPr>
                <a:xfrm>
                  <a:off x="509153" y="918585"/>
                  <a:ext cx="864096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Client</a:t>
                  </a:r>
                  <a:endParaRPr lang="ko-KR" altLang="en-US" b="1" dirty="0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7878FD7-666E-443A-877E-E30C3A55277B}"/>
                  </a:ext>
                </a:extLst>
              </p:cNvPr>
              <p:cNvGrpSpPr/>
              <p:nvPr/>
            </p:nvGrpSpPr>
            <p:grpSpPr>
              <a:xfrm>
                <a:off x="7020272" y="918585"/>
                <a:ext cx="1412577" cy="1603077"/>
                <a:chOff x="234913" y="918585"/>
                <a:chExt cx="1412577" cy="1603077"/>
              </a:xfrm>
            </p:grpSpPr>
            <p:pic>
              <p:nvPicPr>
                <p:cNvPr id="15" name="내용 개체 틀 4">
                  <a:extLst>
                    <a:ext uri="{FF2B5EF4-FFF2-40B4-BE49-F238E27FC236}">
                      <a16:creationId xmlns:a16="http://schemas.microsoft.com/office/drawing/2014/main" id="{20F0B6E1-9482-4EC0-A686-79ADD70313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913" y="1109085"/>
                  <a:ext cx="1412577" cy="1412577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848DA51-C690-4841-A94A-C238283D11A4}"/>
                    </a:ext>
                  </a:extLst>
                </p:cNvPr>
                <p:cNvSpPr txBox="1"/>
                <p:nvPr/>
              </p:nvSpPr>
              <p:spPr>
                <a:xfrm>
                  <a:off x="509153" y="918585"/>
                  <a:ext cx="9498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Server</a:t>
                  </a:r>
                  <a:endParaRPr lang="ko-KR" altLang="en-US" b="1" dirty="0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5438E8-DEAA-4E5F-83CE-8D329B1A1195}"/>
                  </a:ext>
                </a:extLst>
              </p:cNvPr>
              <p:cNvSpPr txBox="1"/>
              <p:nvPr/>
            </p:nvSpPr>
            <p:spPr>
              <a:xfrm>
                <a:off x="1675194" y="918585"/>
                <a:ext cx="110083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Input buffer</a:t>
                </a:r>
                <a:endParaRPr lang="ko-KR" altLang="en-US" sz="14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A00D06-A008-4739-8AD5-066691E23FAD}"/>
                  </a:ext>
                </a:extLst>
              </p:cNvPr>
              <p:cNvSpPr txBox="1"/>
              <p:nvPr/>
            </p:nvSpPr>
            <p:spPr>
              <a:xfrm>
                <a:off x="1675194" y="1951373"/>
                <a:ext cx="110083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Output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buffer</a:t>
                </a:r>
                <a:endParaRPr lang="ko-KR" altLang="en-US" sz="14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4090BD-85DC-4240-B38D-8D7F425A4C97}"/>
                  </a:ext>
                </a:extLst>
              </p:cNvPr>
              <p:cNvSpPr txBox="1"/>
              <p:nvPr/>
            </p:nvSpPr>
            <p:spPr>
              <a:xfrm>
                <a:off x="5817561" y="1951373"/>
                <a:ext cx="110083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Input buffer</a:t>
                </a:r>
                <a:endParaRPr lang="ko-KR" altLang="en-US" sz="14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97C953-8E5E-418F-91ED-080634ADB3CF}"/>
                  </a:ext>
                </a:extLst>
              </p:cNvPr>
              <p:cNvSpPr txBox="1"/>
              <p:nvPr/>
            </p:nvSpPr>
            <p:spPr>
              <a:xfrm>
                <a:off x="5782321" y="918585"/>
                <a:ext cx="110083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Output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buffer</a:t>
                </a:r>
                <a:endParaRPr lang="ko-KR" altLang="en-US" sz="1400" b="1" dirty="0"/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3275AB6E-B65D-492B-9CF8-92F99AEEBB68}"/>
                  </a:ext>
                </a:extLst>
              </p:cNvPr>
              <p:cNvCxnSpPr>
                <a:stCxn id="12" idx="1"/>
                <a:endCxn id="9" idx="3"/>
              </p:cNvCxnSpPr>
              <p:nvPr/>
            </p:nvCxnSpPr>
            <p:spPr>
              <a:xfrm flipH="1">
                <a:off x="2776025" y="1180195"/>
                <a:ext cx="300629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F42FB339-8965-4213-899A-F5DACA306A14}"/>
                  </a:ext>
                </a:extLst>
              </p:cNvPr>
              <p:cNvCxnSpPr>
                <a:stCxn id="10" idx="3"/>
                <a:endCxn id="11" idx="1"/>
              </p:cNvCxnSpPr>
              <p:nvPr/>
            </p:nvCxnSpPr>
            <p:spPr>
              <a:xfrm>
                <a:off x="2776025" y="2212983"/>
                <a:ext cx="304153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456BAA-83F8-4239-93FA-B55A28B8DC8D}"/>
                </a:ext>
              </a:extLst>
            </p:cNvPr>
            <p:cNvSpPr txBox="1"/>
            <p:nvPr/>
          </p:nvSpPr>
          <p:spPr>
            <a:xfrm>
              <a:off x="248495" y="2636913"/>
              <a:ext cx="360342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Stream</a:t>
              </a:r>
              <a:r>
                <a:rPr lang="ko-KR" altLang="en-US" b="1" dirty="0"/>
                <a:t>이 형성된 상태의 개요도</a:t>
              </a:r>
            </a:p>
          </p:txBody>
        </p:sp>
      </p:grpSp>
      <p:sp>
        <p:nvSpPr>
          <p:cNvPr id="19" name="십자형 18">
            <a:extLst>
              <a:ext uri="{FF2B5EF4-FFF2-40B4-BE49-F238E27FC236}">
                <a16:creationId xmlns:a16="http://schemas.microsoft.com/office/drawing/2014/main" id="{2FE24568-8E10-4FFF-857A-069125A55175}"/>
              </a:ext>
            </a:extLst>
          </p:cNvPr>
          <p:cNvSpPr/>
          <p:nvPr/>
        </p:nvSpPr>
        <p:spPr bwMode="auto">
          <a:xfrm rot="2735196">
            <a:off x="5264495" y="1588679"/>
            <a:ext cx="704065" cy="747478"/>
          </a:xfrm>
          <a:prstGeom prst="plus">
            <a:avLst>
              <a:gd name="adj" fmla="val 40674"/>
            </a:avLst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8000" tIns="36000" rIns="10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9CC2B4-D593-4BFB-BEFA-FE3856FE7AF0}"/>
              </a:ext>
            </a:extLst>
          </p:cNvPr>
          <p:cNvSpPr/>
          <p:nvPr/>
        </p:nvSpPr>
        <p:spPr bwMode="auto">
          <a:xfrm>
            <a:off x="4114975" y="2804561"/>
            <a:ext cx="837106" cy="3812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8000" tIns="36000" rIns="10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DATA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367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L 0.12031 -0.00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7" y="-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7CD97E-04C4-4641-B909-4520C117F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Shut Down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85B5979-F95D-4F90-B499-A6E4196B89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292441"/>
              </p:ext>
            </p:extLst>
          </p:nvPr>
        </p:nvGraphicFramePr>
        <p:xfrm>
          <a:off x="248496" y="1652947"/>
          <a:ext cx="8607517" cy="6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ysClr val="windowText" lastClr="000000"/>
                          </a:solidFill>
                        </a:rPr>
                        <a:t>동작</a:t>
                      </a:r>
                      <a:endParaRPr lang="en-US" altLang="ko-K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연결을 종료한다 단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, how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에 의해 종료할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Stream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이 다르다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61E55A-E8B3-4A58-8767-03547554F75E}"/>
              </a:ext>
            </a:extLst>
          </p:cNvPr>
          <p:cNvSpPr txBox="1"/>
          <p:nvPr/>
        </p:nvSpPr>
        <p:spPr>
          <a:xfrm>
            <a:off x="323528" y="980728"/>
            <a:ext cx="85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Int Shutdown(int s , int how)</a:t>
            </a:r>
            <a:endParaRPr lang="ko-KR" altLang="en-US" b="1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56C65595-5D5B-4F98-8430-1E8F877CE4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699543"/>
              </p:ext>
            </p:extLst>
          </p:nvPr>
        </p:nvGraphicFramePr>
        <p:xfrm>
          <a:off x="251520" y="2420888"/>
          <a:ext cx="8607517" cy="6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     S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Socket</a:t>
                      </a:r>
                      <a:r>
                        <a:rPr lang="ko-KR" altLang="en-US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descriptor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13476E2C-6C8E-4715-B03C-05C9EF7ED3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229040"/>
              </p:ext>
            </p:extLst>
          </p:nvPr>
        </p:nvGraphicFramePr>
        <p:xfrm>
          <a:off x="284335" y="3372573"/>
          <a:ext cx="8607517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     how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SHUT_RD :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연결의 </a:t>
                      </a:r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Recv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쪽만 닫는다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SHUT_WR :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연결의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Send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쪽만 닫는다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SHUT_REWR :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모든 연결을 종료한다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32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965F3-A0CB-4309-BE10-569FE88CD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실습 내용 </a:t>
            </a:r>
            <a:r>
              <a:rPr lang="en-US" altLang="ko-KR" sz="2000" dirty="0"/>
              <a:t>: Shut down </a:t>
            </a:r>
            <a:r>
              <a:rPr lang="ko-KR" altLang="en-US" sz="2000" dirty="0"/>
              <a:t>함수의 옵션을 변경 후 코드를 실행</a:t>
            </a:r>
            <a:r>
              <a:rPr lang="en-US" altLang="ko-KR" sz="2000" dirty="0"/>
              <a:t> </a:t>
            </a:r>
            <a:r>
              <a:rPr lang="ko-KR" altLang="en-US" sz="2000" dirty="0"/>
              <a:t>해보자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실습</a:t>
            </a:r>
            <a:r>
              <a:rPr lang="en-US" altLang="ko-KR" sz="2000" dirty="0"/>
              <a:t>1 : </a:t>
            </a:r>
            <a:r>
              <a:rPr lang="en-US" altLang="ko-KR" sz="2000" dirty="0" err="1"/>
              <a:t>file_server.c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Shutdonw</a:t>
            </a:r>
            <a:r>
              <a:rPr lang="ko-KR" altLang="en-US" sz="2000" dirty="0"/>
              <a:t>문에 </a:t>
            </a:r>
            <a:r>
              <a:rPr lang="en-US" altLang="ko-KR" sz="2000" dirty="0"/>
              <a:t>SHUT_RDWR</a:t>
            </a:r>
            <a:r>
              <a:rPr lang="ko-KR" altLang="en-US" sz="2000" dirty="0"/>
              <a:t>옵션으로 실행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실습</a:t>
            </a:r>
            <a:r>
              <a:rPr lang="en-US" altLang="ko-KR" sz="2000" dirty="0"/>
              <a:t>2 : </a:t>
            </a:r>
            <a:r>
              <a:rPr lang="en-US" altLang="ko-KR" sz="2000" dirty="0" err="1"/>
              <a:t>file_server.c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Shutdonw</a:t>
            </a:r>
            <a:r>
              <a:rPr lang="ko-KR" altLang="en-US" sz="2000" dirty="0"/>
              <a:t>문에 </a:t>
            </a:r>
            <a:r>
              <a:rPr lang="en-US" altLang="ko-KR" sz="2000" dirty="0"/>
              <a:t>SHUT_WR</a:t>
            </a:r>
            <a:r>
              <a:rPr lang="ko-KR" altLang="en-US" sz="2000" dirty="0"/>
              <a:t>옵션으로 실행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371B88A-A845-436E-8F42-2C0A0A8D8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Half Close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67385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노트북이(가) 표시된 사진&#10;&#10;자동 생성된 설명">
            <a:extLst>
              <a:ext uri="{FF2B5EF4-FFF2-40B4-BE49-F238E27FC236}">
                <a16:creationId xmlns:a16="http://schemas.microsoft.com/office/drawing/2014/main" id="{5523BB6E-F2E8-4E5B-A888-B007E6E4F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2" y="2060848"/>
            <a:ext cx="8622395" cy="2736304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E427781-7E42-4B5C-8CDE-0097AD784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Client, </a:t>
            </a:r>
            <a:r>
              <a:rPr lang="ko-KR" altLang="en-US" dirty="0"/>
              <a:t>추가 메시지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BA9EB4-2368-4954-BD96-10E99AE8DBC7}"/>
              </a:ext>
            </a:extLst>
          </p:cNvPr>
          <p:cNvSpPr/>
          <p:nvPr/>
        </p:nvSpPr>
        <p:spPr bwMode="auto">
          <a:xfrm>
            <a:off x="1259595" y="3140968"/>
            <a:ext cx="3240360" cy="43204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8000" tIns="36000" rIns="10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049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E1E1E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8000" tIns="36000" rIns="108000" bIns="36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+mn-e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F2C271D5E168B48807EB4B8DDC61302" ma:contentTypeVersion="2" ma:contentTypeDescription="새 문서를 만듭니다." ma:contentTypeScope="" ma:versionID="0a7ca64cf68eab18dfdd5358577b633d">
  <xsd:schema xmlns:xsd="http://www.w3.org/2001/XMLSchema" xmlns:xs="http://www.w3.org/2001/XMLSchema" xmlns:p="http://schemas.microsoft.com/office/2006/metadata/properties" xmlns:ns3="b1a53a31-64bd-4602-905c-a87df1023d11" targetNamespace="http://schemas.microsoft.com/office/2006/metadata/properties" ma:root="true" ma:fieldsID="c635f91e154d6a50a99bd2e1659ca599" ns3:_="">
    <xsd:import namespace="b1a53a31-64bd-4602-905c-a87df1023d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3a31-64bd-4602-905c-a87df1023d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F35C43-BA4F-430C-B29B-CA611A9CD8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3a31-64bd-4602-905c-a87df1023d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0E3FC7-F7FE-4023-9B23-B9A5FF18F2DC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b1a53a31-64bd-4602-905c-a87df1023d11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6C76355-CB4C-4116-8AE6-5EE460BF89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66890</TotalTime>
  <Words>889</Words>
  <Application>Microsoft Office PowerPoint</Application>
  <PresentationFormat>화면 슬라이드 쇼(4:3)</PresentationFormat>
  <Paragraphs>200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네트워크 프로토콜 (실습)</vt:lpstr>
      <vt:lpstr>그냥 실습 : 파일 전송</vt:lpstr>
      <vt:lpstr>Recv/Send : Read/Write</vt:lpstr>
      <vt:lpstr>Socket Function Flag</vt:lpstr>
      <vt:lpstr>그냥 실습해본 코드의 문제점???</vt:lpstr>
      <vt:lpstr>Half Close</vt:lpstr>
      <vt:lpstr>Shut Down</vt:lpstr>
      <vt:lpstr>Half Close 실습</vt:lpstr>
      <vt:lpstr>Client, 추가 메시지</vt:lpstr>
      <vt:lpstr>단일 접속 서버 </vt:lpstr>
      <vt:lpstr>다중 접속 서버</vt:lpstr>
      <vt:lpstr>다중 접속 서버 – Multi Processing</vt:lpstr>
      <vt:lpstr>Fork()</vt:lpstr>
      <vt:lpstr>Multi Processing : 장점/단점</vt:lpstr>
      <vt:lpstr>Multi Processing 실습</vt:lpstr>
      <vt:lpstr>다중 접속 서버 – Multi Threding</vt:lpstr>
      <vt:lpstr>Pthread_create()</vt:lpstr>
      <vt:lpstr>Pthread_join</vt:lpstr>
      <vt:lpstr>Multi Threading : 장점/단점</vt:lpstr>
      <vt:lpstr>Multi Threading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cmw</dc:creator>
  <cp:lastModifiedBy>임동우</cp:lastModifiedBy>
  <cp:revision>1982</cp:revision>
  <cp:lastPrinted>2018-05-30T04:34:02Z</cp:lastPrinted>
  <dcterms:created xsi:type="dcterms:W3CDTF">2012-08-24T07:30:07Z</dcterms:created>
  <dcterms:modified xsi:type="dcterms:W3CDTF">2020-04-02T03:23:19Z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0x010100FF2C271D5E168B48807EB4B8DDC61302</vt:lpwstr>
  </property>
</Properties>
</file>