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479" r:id="rId5"/>
    <p:sldId id="483" r:id="rId6"/>
    <p:sldId id="484" r:id="rId7"/>
    <p:sldId id="482" r:id="rId8"/>
    <p:sldId id="486" r:id="rId9"/>
    <p:sldId id="488" r:id="rId10"/>
    <p:sldId id="481" r:id="rId11"/>
    <p:sldId id="487" r:id="rId12"/>
    <p:sldId id="489" r:id="rId13"/>
    <p:sldId id="491" r:id="rId14"/>
    <p:sldId id="490" r:id="rId15"/>
    <p:sldId id="495" r:id="rId16"/>
    <p:sldId id="494" r:id="rId17"/>
    <p:sldId id="496" r:id="rId18"/>
    <p:sldId id="498" r:id="rId19"/>
    <p:sldId id="497" r:id="rId20"/>
    <p:sldId id="499" r:id="rId21"/>
    <p:sldId id="500" r:id="rId22"/>
    <p:sldId id="501" r:id="rId23"/>
    <p:sldId id="503" r:id="rId24"/>
    <p:sldId id="506" r:id="rId25"/>
    <p:sldId id="502" r:id="rId26"/>
    <p:sldId id="504" r:id="rId27"/>
    <p:sldId id="505" r:id="rId28"/>
    <p:sldId id="508" r:id="rId29"/>
    <p:sldId id="509" r:id="rId30"/>
    <p:sldId id="510" r:id="rId31"/>
    <p:sldId id="512" r:id="rId32"/>
    <p:sldId id="517" r:id="rId33"/>
    <p:sldId id="518" r:id="rId34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5" autoAdjust="0"/>
    <p:restoredTop sz="81048" autoAdjust="0"/>
  </p:normalViewPr>
  <p:slideViewPr>
    <p:cSldViewPr>
      <p:cViewPr varScale="1">
        <p:scale>
          <a:sx n="56" d="100"/>
          <a:sy n="56" d="100"/>
        </p:scale>
        <p:origin x="47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818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D81-44C8-4BBA-9718-47D50AF97971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D766-17CC-4D3F-B4A8-2555632FA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82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2"/>
            <a:ext cx="5438140" cy="44684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9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3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6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2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5328593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400" b="1"/>
            </a:lvl1pPr>
            <a:lvl2pPr marL="540000">
              <a:lnSpc>
                <a:spcPct val="150000"/>
              </a:lnSpc>
              <a:defRPr sz="2000"/>
            </a:lvl2pPr>
            <a:lvl3pPr marL="720000">
              <a:lnSpc>
                <a:spcPct val="150000"/>
              </a:lnSpc>
              <a:defRPr sz="1800"/>
            </a:lvl3pPr>
            <a:lvl4pPr marL="1080000">
              <a:spcBef>
                <a:spcPts val="600"/>
              </a:spcBef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73723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700" b="1" dirty="0"/>
              <a:t>네트워크 프로토콜 </a:t>
            </a:r>
            <a:r>
              <a:rPr lang="en-US" altLang="ko-KR" sz="3700" b="1" dirty="0"/>
              <a:t>(</a:t>
            </a:r>
            <a:r>
              <a:rPr lang="ko-KR" altLang="en-US" sz="3700" b="1" dirty="0"/>
              <a:t>실습</a:t>
            </a:r>
            <a:r>
              <a:rPr lang="en-US" altLang="ko-KR" sz="3700" b="1" dirty="0"/>
              <a:t>)</a:t>
            </a:r>
            <a:endParaRPr lang="ko-KR" altLang="en-US" sz="3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723" y="3861048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임동우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 err="1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Hanyang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 University</a:t>
            </a:r>
            <a:endParaRPr lang="ko-KR" altLang="en-US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Network Intelligence Laboratory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.</a:t>
            </a: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 bwMode="auto">
          <a:xfrm>
            <a:off x="107504" y="6381328"/>
            <a:ext cx="4032448" cy="3037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3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1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037F62-1247-4420-809A-442265776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클라이언트 서버 모델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C93C67-C293-4CB8-9BE0-7D2236B1FA58}"/>
              </a:ext>
            </a:extLst>
          </p:cNvPr>
          <p:cNvGrpSpPr/>
          <p:nvPr/>
        </p:nvGrpSpPr>
        <p:grpSpPr>
          <a:xfrm>
            <a:off x="7048125" y="1871602"/>
            <a:ext cx="1596397" cy="3114796"/>
            <a:chOff x="6732240" y="1553121"/>
            <a:chExt cx="1596397" cy="311479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AEF2553-CF88-47A2-A4E7-8ADCBD1C0F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44" t="17112" b="16151"/>
            <a:stretch/>
          </p:blipFill>
          <p:spPr>
            <a:xfrm>
              <a:off x="6732240" y="1553121"/>
              <a:ext cx="1596397" cy="272366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69055-9772-4ACC-8842-CEAFF70C906D}"/>
                </a:ext>
              </a:extLst>
            </p:cNvPr>
            <p:cNvSpPr txBox="1"/>
            <p:nvPr/>
          </p:nvSpPr>
          <p:spPr>
            <a:xfrm>
              <a:off x="7098390" y="4298585"/>
              <a:ext cx="92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215F59-9CE2-4BB5-B862-6E403A041E73}"/>
              </a:ext>
            </a:extLst>
          </p:cNvPr>
          <p:cNvSpPr/>
          <p:nvPr/>
        </p:nvSpPr>
        <p:spPr bwMode="auto">
          <a:xfrm>
            <a:off x="6658191" y="1700808"/>
            <a:ext cx="2376264" cy="345638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38" name="표 6">
            <a:extLst>
              <a:ext uri="{FF2B5EF4-FFF2-40B4-BE49-F238E27FC236}">
                <a16:creationId xmlns:a16="http://schemas.microsoft.com/office/drawing/2014/main" id="{5C5AD61D-0752-4FDE-BEE3-CDA92A9F2C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851418"/>
              </p:ext>
            </p:extLst>
          </p:nvPr>
        </p:nvGraphicFramePr>
        <p:xfrm>
          <a:off x="240958" y="1679258"/>
          <a:ext cx="627525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3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4856175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1533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Server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Client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로부터 요청된 각종 서비스를 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제공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(Service Provider)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특징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1. Client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로부터 요청되는 모든 서비스에 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   대한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load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를 처리함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61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037F62-1247-4420-809A-442265776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클라이언트 서버 모델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2DD126-B033-4561-AD22-733992F48E45}"/>
              </a:ext>
            </a:extLst>
          </p:cNvPr>
          <p:cNvGrpSpPr/>
          <p:nvPr/>
        </p:nvGrpSpPr>
        <p:grpSpPr>
          <a:xfrm>
            <a:off x="216271" y="905164"/>
            <a:ext cx="1412577" cy="1654251"/>
            <a:chOff x="216271" y="905164"/>
            <a:chExt cx="1412577" cy="16542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0953DA-4BE2-423A-8F52-94B9DFDB3B2D}"/>
                </a:ext>
              </a:extLst>
            </p:cNvPr>
            <p:cNvSpPr txBox="1"/>
            <p:nvPr/>
          </p:nvSpPr>
          <p:spPr>
            <a:xfrm>
              <a:off x="522736" y="2178415"/>
              <a:ext cx="86409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Client</a:t>
              </a:r>
              <a:endParaRPr lang="ko-KR" altLang="en-US" b="1" dirty="0"/>
            </a:p>
          </p:txBody>
        </p:sp>
        <p:pic>
          <p:nvPicPr>
            <p:cNvPr id="17" name="내용 개체 틀 4">
              <a:extLst>
                <a:ext uri="{FF2B5EF4-FFF2-40B4-BE49-F238E27FC236}">
                  <a16:creationId xmlns:a16="http://schemas.microsoft.com/office/drawing/2014/main" id="{8E41A837-CD54-4F29-957A-B6EB3E35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71" y="905164"/>
              <a:ext cx="1412577" cy="1412577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8E9979-E873-44C4-8420-4FF319805704}"/>
              </a:ext>
            </a:extLst>
          </p:cNvPr>
          <p:cNvGrpSpPr/>
          <p:nvPr/>
        </p:nvGrpSpPr>
        <p:grpSpPr>
          <a:xfrm>
            <a:off x="248496" y="2561021"/>
            <a:ext cx="1412577" cy="1654251"/>
            <a:chOff x="216271" y="905164"/>
            <a:chExt cx="1412577" cy="16542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5F11A5-D649-40A9-8768-2191F13A6A24}"/>
                </a:ext>
              </a:extLst>
            </p:cNvPr>
            <p:cNvSpPr txBox="1"/>
            <p:nvPr/>
          </p:nvSpPr>
          <p:spPr>
            <a:xfrm>
              <a:off x="522736" y="2178415"/>
              <a:ext cx="86409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Client</a:t>
              </a:r>
              <a:endParaRPr lang="ko-KR" altLang="en-US" b="1" dirty="0"/>
            </a:p>
          </p:txBody>
        </p:sp>
        <p:pic>
          <p:nvPicPr>
            <p:cNvPr id="21" name="내용 개체 틀 4">
              <a:extLst>
                <a:ext uri="{FF2B5EF4-FFF2-40B4-BE49-F238E27FC236}">
                  <a16:creationId xmlns:a16="http://schemas.microsoft.com/office/drawing/2014/main" id="{BE26D02F-E6C0-4D09-AEB1-8777384B1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71" y="905164"/>
              <a:ext cx="1412577" cy="1412577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FE8C2C9-2BE9-4CF4-9D79-41F45B6700D0}"/>
              </a:ext>
            </a:extLst>
          </p:cNvPr>
          <p:cNvGrpSpPr/>
          <p:nvPr/>
        </p:nvGrpSpPr>
        <p:grpSpPr>
          <a:xfrm>
            <a:off x="248496" y="4298585"/>
            <a:ext cx="1412577" cy="1654251"/>
            <a:chOff x="216271" y="905164"/>
            <a:chExt cx="1412577" cy="16542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142C50-D651-4CA8-B058-CBEFC69362DA}"/>
                </a:ext>
              </a:extLst>
            </p:cNvPr>
            <p:cNvSpPr txBox="1"/>
            <p:nvPr/>
          </p:nvSpPr>
          <p:spPr>
            <a:xfrm>
              <a:off x="522736" y="2178415"/>
              <a:ext cx="86409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Client</a:t>
              </a:r>
              <a:endParaRPr lang="ko-KR" altLang="en-US" b="1" dirty="0"/>
            </a:p>
          </p:txBody>
        </p:sp>
        <p:pic>
          <p:nvPicPr>
            <p:cNvPr id="24" name="내용 개체 틀 4">
              <a:extLst>
                <a:ext uri="{FF2B5EF4-FFF2-40B4-BE49-F238E27FC236}">
                  <a16:creationId xmlns:a16="http://schemas.microsoft.com/office/drawing/2014/main" id="{880AA964-6D3E-4635-8CB2-7A093403A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71" y="905164"/>
              <a:ext cx="1412577" cy="1412577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C93C67-C293-4CB8-9BE0-7D2236B1FA58}"/>
              </a:ext>
            </a:extLst>
          </p:cNvPr>
          <p:cNvGrpSpPr/>
          <p:nvPr/>
        </p:nvGrpSpPr>
        <p:grpSpPr>
          <a:xfrm>
            <a:off x="7048125" y="1871602"/>
            <a:ext cx="1596397" cy="3114796"/>
            <a:chOff x="6732240" y="1553121"/>
            <a:chExt cx="1596397" cy="311479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AEF2553-CF88-47A2-A4E7-8ADCBD1C0F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44" t="17112" b="16151"/>
            <a:stretch/>
          </p:blipFill>
          <p:spPr>
            <a:xfrm>
              <a:off x="6732240" y="1553121"/>
              <a:ext cx="1596397" cy="272366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69055-9772-4ACC-8842-CEAFF70C906D}"/>
                </a:ext>
              </a:extLst>
            </p:cNvPr>
            <p:cNvSpPr txBox="1"/>
            <p:nvPr/>
          </p:nvSpPr>
          <p:spPr>
            <a:xfrm>
              <a:off x="7098390" y="4298585"/>
              <a:ext cx="92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F820FBA-F7F6-4481-8DC4-2C144443715A}"/>
              </a:ext>
            </a:extLst>
          </p:cNvPr>
          <p:cNvGrpSpPr/>
          <p:nvPr/>
        </p:nvGrpSpPr>
        <p:grpSpPr>
          <a:xfrm>
            <a:off x="1767786" y="1504023"/>
            <a:ext cx="5280339" cy="1103014"/>
            <a:chOff x="1767786" y="1504023"/>
            <a:chExt cx="5280339" cy="110301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7A90E2B-FC08-47BA-8C41-FCF59DD32048}"/>
                </a:ext>
              </a:extLst>
            </p:cNvPr>
            <p:cNvGrpSpPr/>
            <p:nvPr/>
          </p:nvGrpSpPr>
          <p:grpSpPr>
            <a:xfrm>
              <a:off x="1903088" y="1504023"/>
              <a:ext cx="5145037" cy="784708"/>
              <a:chOff x="1903088" y="1504023"/>
              <a:chExt cx="5145037" cy="784708"/>
            </a:xfrm>
          </p:grpSpPr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3444937-EC65-4451-BC25-381E0BADA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3088" y="1635688"/>
                <a:ext cx="5145037" cy="653043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6B2D86-659C-4E30-A2F3-BFA1C9DCE484}"/>
                  </a:ext>
                </a:extLst>
              </p:cNvPr>
              <p:cNvSpPr txBox="1"/>
              <p:nvPr/>
            </p:nvSpPr>
            <p:spPr>
              <a:xfrm rot="417897">
                <a:off x="3700500" y="1504023"/>
                <a:ext cx="1084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Request</a:t>
                </a:r>
                <a:endParaRPr lang="ko-KR" altLang="en-US" b="1" dirty="0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C5C2A37D-4FF3-4D65-9595-5195B60B9656}"/>
                </a:ext>
              </a:extLst>
            </p:cNvPr>
            <p:cNvGrpSpPr/>
            <p:nvPr/>
          </p:nvGrpSpPr>
          <p:grpSpPr>
            <a:xfrm>
              <a:off x="1767786" y="1963166"/>
              <a:ext cx="5224402" cy="643871"/>
              <a:chOff x="1767786" y="1963166"/>
              <a:chExt cx="5224402" cy="643871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FE856623-844A-4369-8556-88672FB42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67786" y="1963166"/>
                <a:ext cx="5224402" cy="59269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57390D-B5D7-4F8C-866E-55AC2B6D9D5D}"/>
                  </a:ext>
                </a:extLst>
              </p:cNvPr>
              <p:cNvSpPr txBox="1"/>
              <p:nvPr/>
            </p:nvSpPr>
            <p:spPr>
              <a:xfrm rot="283698">
                <a:off x="3624533" y="2237705"/>
                <a:ext cx="1353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Response</a:t>
                </a:r>
                <a:endParaRPr lang="ko-KR" altLang="en-US" b="1" dirty="0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F649235-D53E-4F69-83A8-C7C27F95FC1F}"/>
              </a:ext>
            </a:extLst>
          </p:cNvPr>
          <p:cNvGrpSpPr/>
          <p:nvPr/>
        </p:nvGrpSpPr>
        <p:grpSpPr>
          <a:xfrm>
            <a:off x="1734391" y="2843644"/>
            <a:ext cx="5291637" cy="1026696"/>
            <a:chOff x="1734391" y="2843644"/>
            <a:chExt cx="5291637" cy="102669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F53E35B-F32B-49D1-95AC-DD8F5F5F5F7A}"/>
                </a:ext>
              </a:extLst>
            </p:cNvPr>
            <p:cNvGrpSpPr/>
            <p:nvPr/>
          </p:nvGrpSpPr>
          <p:grpSpPr>
            <a:xfrm>
              <a:off x="1870863" y="2843644"/>
              <a:ext cx="5155165" cy="468507"/>
              <a:chOff x="1870863" y="2843644"/>
              <a:chExt cx="5155165" cy="468507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72C30373-A005-44EC-AFE6-1E5DB5A0D7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0863" y="3217311"/>
                <a:ext cx="5155165" cy="94840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EC4E53-33EE-4CDD-A1C1-AD1979B13AEC}"/>
                  </a:ext>
                </a:extLst>
              </p:cNvPr>
              <p:cNvSpPr txBox="1"/>
              <p:nvPr/>
            </p:nvSpPr>
            <p:spPr>
              <a:xfrm>
                <a:off x="3606192" y="2843644"/>
                <a:ext cx="1084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Request</a:t>
                </a:r>
                <a:endParaRPr lang="ko-KR" altLang="en-US" b="1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BC6351E-9B14-4326-B48F-3BA5838E85AA}"/>
                </a:ext>
              </a:extLst>
            </p:cNvPr>
            <p:cNvGrpSpPr/>
            <p:nvPr/>
          </p:nvGrpSpPr>
          <p:grpSpPr>
            <a:xfrm>
              <a:off x="1734391" y="3489601"/>
              <a:ext cx="5103944" cy="380739"/>
              <a:chOff x="1734391" y="3489601"/>
              <a:chExt cx="5103944" cy="380739"/>
            </a:xfrm>
          </p:grpSpPr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B62C26FC-38E8-4A94-9430-02A02E5F3F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34391" y="3489601"/>
                <a:ext cx="5103944" cy="56249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702D9A-ED19-4A5F-A1D8-EA22DD1392A3}"/>
                  </a:ext>
                </a:extLst>
              </p:cNvPr>
              <p:cNvSpPr txBox="1"/>
              <p:nvPr/>
            </p:nvSpPr>
            <p:spPr>
              <a:xfrm>
                <a:off x="3563888" y="3501008"/>
                <a:ext cx="123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Response</a:t>
                </a:r>
                <a:endParaRPr lang="ko-KR" altLang="en-US" b="1" dirty="0"/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639DC6F-C856-450B-BAD5-EA91AE504AFF}"/>
              </a:ext>
            </a:extLst>
          </p:cNvPr>
          <p:cNvGrpSpPr/>
          <p:nvPr/>
        </p:nvGrpSpPr>
        <p:grpSpPr>
          <a:xfrm>
            <a:off x="1725522" y="4014362"/>
            <a:ext cx="5300506" cy="1232185"/>
            <a:chOff x="1725522" y="4014362"/>
            <a:chExt cx="5300506" cy="1232185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5136DFB-D777-4EC8-96AB-885FCE2E7A6C}"/>
                </a:ext>
              </a:extLst>
            </p:cNvPr>
            <p:cNvGrpSpPr/>
            <p:nvPr/>
          </p:nvGrpSpPr>
          <p:grpSpPr>
            <a:xfrm>
              <a:off x="1725522" y="4014362"/>
              <a:ext cx="5300506" cy="904707"/>
              <a:chOff x="1725522" y="4014362"/>
              <a:chExt cx="5300506" cy="904707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146C9F93-58E9-4B72-996A-639D77ABA0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522" y="4024772"/>
                <a:ext cx="5300506" cy="894297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64F1D4-BA64-4C84-BF60-A2881BCACA21}"/>
                  </a:ext>
                </a:extLst>
              </p:cNvPr>
              <p:cNvSpPr txBox="1"/>
              <p:nvPr/>
            </p:nvSpPr>
            <p:spPr>
              <a:xfrm rot="21068286">
                <a:off x="3873898" y="4014362"/>
                <a:ext cx="1084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Request</a:t>
                </a:r>
                <a:endParaRPr lang="ko-KR" altLang="en-US" b="1" dirty="0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0D79D52-ADDF-4670-BBED-C069FCF72F30}"/>
                </a:ext>
              </a:extLst>
            </p:cNvPr>
            <p:cNvGrpSpPr/>
            <p:nvPr/>
          </p:nvGrpSpPr>
          <p:grpSpPr>
            <a:xfrm>
              <a:off x="1725522" y="4262894"/>
              <a:ext cx="5266665" cy="983653"/>
              <a:chOff x="1725522" y="4262894"/>
              <a:chExt cx="5266665" cy="983653"/>
            </a:xfrm>
          </p:grpSpPr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A2994FF7-F37B-4747-9F1C-931003450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5522" y="4262894"/>
                <a:ext cx="5266665" cy="983653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A6258-605B-4065-91B8-B2F7A71B2BDB}"/>
                  </a:ext>
                </a:extLst>
              </p:cNvPr>
              <p:cNvSpPr txBox="1"/>
              <p:nvPr/>
            </p:nvSpPr>
            <p:spPr>
              <a:xfrm rot="20917192">
                <a:off x="4019082" y="4730102"/>
                <a:ext cx="135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Response</a:t>
                </a:r>
                <a:endParaRPr lang="ko-KR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39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B35D98-23BF-4B50-99B7-006DCC9D9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 socket / Server Socket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26649D-3AEE-45B1-B213-C1B50D4563CE}"/>
              </a:ext>
            </a:extLst>
          </p:cNvPr>
          <p:cNvGrpSpPr/>
          <p:nvPr/>
        </p:nvGrpSpPr>
        <p:grpSpPr>
          <a:xfrm>
            <a:off x="395536" y="692696"/>
            <a:ext cx="1412577" cy="5184576"/>
            <a:chOff x="395536" y="692696"/>
            <a:chExt cx="1412577" cy="518457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E149A0-DF84-41D1-83B8-3BB30F32A7D4}"/>
                </a:ext>
              </a:extLst>
            </p:cNvPr>
            <p:cNvGrpSpPr/>
            <p:nvPr/>
          </p:nvGrpSpPr>
          <p:grpSpPr>
            <a:xfrm>
              <a:off x="395536" y="692696"/>
              <a:ext cx="1412577" cy="1654251"/>
              <a:chOff x="216271" y="905164"/>
              <a:chExt cx="1412577" cy="165425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2B2F9A-19CF-48D7-8B85-0FD8CE8C492B}"/>
                  </a:ext>
                </a:extLst>
              </p:cNvPr>
              <p:cNvSpPr txBox="1"/>
              <p:nvPr/>
            </p:nvSpPr>
            <p:spPr>
              <a:xfrm>
                <a:off x="522736" y="2178415"/>
                <a:ext cx="86409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Client</a:t>
                </a:r>
                <a:endParaRPr lang="ko-KR" altLang="en-US" b="1" dirty="0"/>
              </a:p>
            </p:txBody>
          </p:sp>
          <p:pic>
            <p:nvPicPr>
              <p:cNvPr id="6" name="내용 개체 틀 4">
                <a:extLst>
                  <a:ext uri="{FF2B5EF4-FFF2-40B4-BE49-F238E27FC236}">
                    <a16:creationId xmlns:a16="http://schemas.microsoft.com/office/drawing/2014/main" id="{6C65A14C-A12E-4623-A399-6B7C219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1" y="905164"/>
                <a:ext cx="1412577" cy="1412577"/>
              </a:xfrm>
              <a:prstGeom prst="rect">
                <a:avLst/>
              </a:prstGeom>
            </p:spPr>
          </p:pic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36CDA5-D6C7-4D0B-BE5B-AEC3D091F069}"/>
                </a:ext>
              </a:extLst>
            </p:cNvPr>
            <p:cNvCxnSpPr/>
            <p:nvPr/>
          </p:nvCxnSpPr>
          <p:spPr>
            <a:xfrm flipH="1">
              <a:off x="1101824" y="2492896"/>
              <a:ext cx="32225" cy="33843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8B611A-694F-4C1D-AF86-A8B01FBA39A5}"/>
              </a:ext>
            </a:extLst>
          </p:cNvPr>
          <p:cNvGrpSpPr/>
          <p:nvPr/>
        </p:nvGrpSpPr>
        <p:grpSpPr>
          <a:xfrm>
            <a:off x="7577178" y="872164"/>
            <a:ext cx="929995" cy="5113672"/>
            <a:chOff x="7812504" y="692696"/>
            <a:chExt cx="929995" cy="51136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58F62DB-F513-4A4A-8FF1-20D3A23BDD61}"/>
                </a:ext>
              </a:extLst>
            </p:cNvPr>
            <p:cNvGrpSpPr/>
            <p:nvPr/>
          </p:nvGrpSpPr>
          <p:grpSpPr>
            <a:xfrm>
              <a:off x="7812504" y="692696"/>
              <a:ext cx="929995" cy="1583347"/>
              <a:chOff x="7098390" y="2555121"/>
              <a:chExt cx="929995" cy="211279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7B777E9-3B72-4BDC-8846-BFA541A3C2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44" t="17112" b="16151"/>
              <a:stretch/>
            </p:blipFill>
            <p:spPr>
              <a:xfrm>
                <a:off x="7098391" y="2555121"/>
                <a:ext cx="929994" cy="1721668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690B8-63AE-4ED4-B8B3-4EC74688C75E}"/>
                  </a:ext>
                </a:extLst>
              </p:cNvPr>
              <p:cNvSpPr txBox="1"/>
              <p:nvPr/>
            </p:nvSpPr>
            <p:spPr>
              <a:xfrm>
                <a:off x="7098390" y="4298585"/>
                <a:ext cx="929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Server</a:t>
                </a:r>
                <a:endParaRPr lang="ko-KR" altLang="en-US" b="1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623EEE-F263-4F74-B5B4-DF5DFE18508F}"/>
                </a:ext>
              </a:extLst>
            </p:cNvPr>
            <p:cNvCxnSpPr/>
            <p:nvPr/>
          </p:nvCxnSpPr>
          <p:spPr>
            <a:xfrm flipH="1">
              <a:off x="8292434" y="2421992"/>
              <a:ext cx="32225" cy="33843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514D18-7909-4B82-991E-10E9FC791D47}"/>
              </a:ext>
            </a:extLst>
          </p:cNvPr>
          <p:cNvGrpSpPr/>
          <p:nvPr/>
        </p:nvGrpSpPr>
        <p:grpSpPr>
          <a:xfrm>
            <a:off x="1134049" y="2580931"/>
            <a:ext cx="6939171" cy="704053"/>
            <a:chOff x="1134049" y="2580931"/>
            <a:chExt cx="6939171" cy="704053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CAE9177-7783-4AAB-98F4-5E9BA65A9F21}"/>
                </a:ext>
              </a:extLst>
            </p:cNvPr>
            <p:cNvCxnSpPr/>
            <p:nvPr/>
          </p:nvCxnSpPr>
          <p:spPr>
            <a:xfrm>
              <a:off x="1134049" y="2708920"/>
              <a:ext cx="6939171" cy="57606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49E265-3464-4E1E-B254-DCBCC5283B0C}"/>
                </a:ext>
              </a:extLst>
            </p:cNvPr>
            <p:cNvSpPr txBox="1"/>
            <p:nvPr/>
          </p:nvSpPr>
          <p:spPr>
            <a:xfrm rot="311061">
              <a:off x="4143246" y="2580931"/>
              <a:ext cx="792412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SYN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683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B35D98-23BF-4B50-99B7-006DCC9D9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 socket / Server Socket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26649D-3AEE-45B1-B213-C1B50D4563CE}"/>
              </a:ext>
            </a:extLst>
          </p:cNvPr>
          <p:cNvGrpSpPr/>
          <p:nvPr/>
        </p:nvGrpSpPr>
        <p:grpSpPr>
          <a:xfrm>
            <a:off x="395536" y="692696"/>
            <a:ext cx="1412577" cy="5184576"/>
            <a:chOff x="395536" y="692696"/>
            <a:chExt cx="1412577" cy="518457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E149A0-DF84-41D1-83B8-3BB30F32A7D4}"/>
                </a:ext>
              </a:extLst>
            </p:cNvPr>
            <p:cNvGrpSpPr/>
            <p:nvPr/>
          </p:nvGrpSpPr>
          <p:grpSpPr>
            <a:xfrm>
              <a:off x="395536" y="692696"/>
              <a:ext cx="1412577" cy="1654251"/>
              <a:chOff x="216271" y="905164"/>
              <a:chExt cx="1412577" cy="165425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2B2F9A-19CF-48D7-8B85-0FD8CE8C492B}"/>
                  </a:ext>
                </a:extLst>
              </p:cNvPr>
              <p:cNvSpPr txBox="1"/>
              <p:nvPr/>
            </p:nvSpPr>
            <p:spPr>
              <a:xfrm>
                <a:off x="522736" y="2178415"/>
                <a:ext cx="86409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Client</a:t>
                </a:r>
                <a:endParaRPr lang="ko-KR" altLang="en-US" b="1" dirty="0"/>
              </a:p>
            </p:txBody>
          </p:sp>
          <p:pic>
            <p:nvPicPr>
              <p:cNvPr id="6" name="내용 개체 틀 4">
                <a:extLst>
                  <a:ext uri="{FF2B5EF4-FFF2-40B4-BE49-F238E27FC236}">
                    <a16:creationId xmlns:a16="http://schemas.microsoft.com/office/drawing/2014/main" id="{6C65A14C-A12E-4623-A399-6B7C219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1" y="905164"/>
                <a:ext cx="1412577" cy="1412577"/>
              </a:xfrm>
              <a:prstGeom prst="rect">
                <a:avLst/>
              </a:prstGeom>
            </p:spPr>
          </p:pic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36CDA5-D6C7-4D0B-BE5B-AEC3D091F069}"/>
                </a:ext>
              </a:extLst>
            </p:cNvPr>
            <p:cNvCxnSpPr/>
            <p:nvPr/>
          </p:nvCxnSpPr>
          <p:spPr>
            <a:xfrm flipH="1">
              <a:off x="1101824" y="2492896"/>
              <a:ext cx="32225" cy="33843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8B611A-694F-4C1D-AF86-A8B01FBA39A5}"/>
              </a:ext>
            </a:extLst>
          </p:cNvPr>
          <p:cNvGrpSpPr/>
          <p:nvPr/>
        </p:nvGrpSpPr>
        <p:grpSpPr>
          <a:xfrm>
            <a:off x="7577178" y="872164"/>
            <a:ext cx="929995" cy="5113672"/>
            <a:chOff x="7812504" y="692696"/>
            <a:chExt cx="929995" cy="51136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58F62DB-F513-4A4A-8FF1-20D3A23BDD61}"/>
                </a:ext>
              </a:extLst>
            </p:cNvPr>
            <p:cNvGrpSpPr/>
            <p:nvPr/>
          </p:nvGrpSpPr>
          <p:grpSpPr>
            <a:xfrm>
              <a:off x="7812504" y="692696"/>
              <a:ext cx="929995" cy="1583347"/>
              <a:chOff x="7098390" y="2555121"/>
              <a:chExt cx="929995" cy="211279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7B777E9-3B72-4BDC-8846-BFA541A3C2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44" t="17112" b="16151"/>
              <a:stretch/>
            </p:blipFill>
            <p:spPr>
              <a:xfrm>
                <a:off x="7098391" y="2555121"/>
                <a:ext cx="929994" cy="1721668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690B8-63AE-4ED4-B8B3-4EC74688C75E}"/>
                  </a:ext>
                </a:extLst>
              </p:cNvPr>
              <p:cNvSpPr txBox="1"/>
              <p:nvPr/>
            </p:nvSpPr>
            <p:spPr>
              <a:xfrm>
                <a:off x="7098390" y="4298585"/>
                <a:ext cx="929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Server</a:t>
                </a:r>
                <a:endParaRPr lang="ko-KR" altLang="en-US" b="1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623EEE-F263-4F74-B5B4-DF5DFE18508F}"/>
                </a:ext>
              </a:extLst>
            </p:cNvPr>
            <p:cNvCxnSpPr/>
            <p:nvPr/>
          </p:nvCxnSpPr>
          <p:spPr>
            <a:xfrm flipH="1">
              <a:off x="8292434" y="2421992"/>
              <a:ext cx="32225" cy="33843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9D59170-F105-496C-89BE-6FDEA5D9D548}"/>
              </a:ext>
            </a:extLst>
          </p:cNvPr>
          <p:cNvGrpSpPr/>
          <p:nvPr/>
        </p:nvGrpSpPr>
        <p:grpSpPr>
          <a:xfrm>
            <a:off x="1134049" y="2580931"/>
            <a:ext cx="6939171" cy="704053"/>
            <a:chOff x="1134049" y="2580931"/>
            <a:chExt cx="6939171" cy="704053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CAE9177-7783-4AAB-98F4-5E9BA65A9F21}"/>
                </a:ext>
              </a:extLst>
            </p:cNvPr>
            <p:cNvCxnSpPr/>
            <p:nvPr/>
          </p:nvCxnSpPr>
          <p:spPr>
            <a:xfrm>
              <a:off x="1134049" y="2708920"/>
              <a:ext cx="6939171" cy="57606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49E265-3464-4E1E-B254-DCBCC5283B0C}"/>
                </a:ext>
              </a:extLst>
            </p:cNvPr>
            <p:cNvSpPr txBox="1"/>
            <p:nvPr/>
          </p:nvSpPr>
          <p:spPr>
            <a:xfrm rot="311061">
              <a:off x="4143246" y="2580931"/>
              <a:ext cx="792412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SYN</a:t>
              </a:r>
              <a:endParaRPr lang="ko-KR" altLang="en-US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095505-B83C-449E-8E72-3B9811F3751E}"/>
              </a:ext>
            </a:extLst>
          </p:cNvPr>
          <p:cNvGrpSpPr/>
          <p:nvPr/>
        </p:nvGrpSpPr>
        <p:grpSpPr>
          <a:xfrm>
            <a:off x="1134048" y="3513058"/>
            <a:ext cx="6939171" cy="636022"/>
            <a:chOff x="1134048" y="3513058"/>
            <a:chExt cx="6939171" cy="636022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CEB6FFF-2675-45FE-B329-D0B24D229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048" y="3573016"/>
              <a:ext cx="6939171" cy="57606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2C96E2-EFF5-4104-8248-BB10A76AFE0D}"/>
                </a:ext>
              </a:extLst>
            </p:cNvPr>
            <p:cNvSpPr txBox="1"/>
            <p:nvPr/>
          </p:nvSpPr>
          <p:spPr>
            <a:xfrm rot="21343024">
              <a:off x="3797587" y="3513058"/>
              <a:ext cx="1370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SYN / ACK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8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B35D98-23BF-4B50-99B7-006DCC9D9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 socket / Server Socket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26649D-3AEE-45B1-B213-C1B50D4563CE}"/>
              </a:ext>
            </a:extLst>
          </p:cNvPr>
          <p:cNvGrpSpPr/>
          <p:nvPr/>
        </p:nvGrpSpPr>
        <p:grpSpPr>
          <a:xfrm>
            <a:off x="395536" y="692696"/>
            <a:ext cx="1412577" cy="5184576"/>
            <a:chOff x="395536" y="692696"/>
            <a:chExt cx="1412577" cy="518457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E149A0-DF84-41D1-83B8-3BB30F32A7D4}"/>
                </a:ext>
              </a:extLst>
            </p:cNvPr>
            <p:cNvGrpSpPr/>
            <p:nvPr/>
          </p:nvGrpSpPr>
          <p:grpSpPr>
            <a:xfrm>
              <a:off x="395536" y="692696"/>
              <a:ext cx="1412577" cy="1654251"/>
              <a:chOff x="216271" y="905164"/>
              <a:chExt cx="1412577" cy="165425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2B2F9A-19CF-48D7-8B85-0FD8CE8C492B}"/>
                  </a:ext>
                </a:extLst>
              </p:cNvPr>
              <p:cNvSpPr txBox="1"/>
              <p:nvPr/>
            </p:nvSpPr>
            <p:spPr>
              <a:xfrm>
                <a:off x="522736" y="2178415"/>
                <a:ext cx="86409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Client</a:t>
                </a:r>
                <a:endParaRPr lang="ko-KR" altLang="en-US" b="1" dirty="0"/>
              </a:p>
            </p:txBody>
          </p:sp>
          <p:pic>
            <p:nvPicPr>
              <p:cNvPr id="6" name="내용 개체 틀 4">
                <a:extLst>
                  <a:ext uri="{FF2B5EF4-FFF2-40B4-BE49-F238E27FC236}">
                    <a16:creationId xmlns:a16="http://schemas.microsoft.com/office/drawing/2014/main" id="{6C65A14C-A12E-4623-A399-6B7C219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1" y="905164"/>
                <a:ext cx="1412577" cy="1412577"/>
              </a:xfrm>
              <a:prstGeom prst="rect">
                <a:avLst/>
              </a:prstGeom>
            </p:spPr>
          </p:pic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36CDA5-D6C7-4D0B-BE5B-AEC3D091F069}"/>
                </a:ext>
              </a:extLst>
            </p:cNvPr>
            <p:cNvCxnSpPr/>
            <p:nvPr/>
          </p:nvCxnSpPr>
          <p:spPr>
            <a:xfrm flipH="1">
              <a:off x="1101824" y="2492896"/>
              <a:ext cx="32225" cy="33843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8B611A-694F-4C1D-AF86-A8B01FBA39A5}"/>
              </a:ext>
            </a:extLst>
          </p:cNvPr>
          <p:cNvGrpSpPr/>
          <p:nvPr/>
        </p:nvGrpSpPr>
        <p:grpSpPr>
          <a:xfrm>
            <a:off x="7577178" y="872164"/>
            <a:ext cx="929995" cy="5113672"/>
            <a:chOff x="7812504" y="692696"/>
            <a:chExt cx="929995" cy="51136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58F62DB-F513-4A4A-8FF1-20D3A23BDD61}"/>
                </a:ext>
              </a:extLst>
            </p:cNvPr>
            <p:cNvGrpSpPr/>
            <p:nvPr/>
          </p:nvGrpSpPr>
          <p:grpSpPr>
            <a:xfrm>
              <a:off x="7812504" y="692696"/>
              <a:ext cx="929995" cy="1583347"/>
              <a:chOff x="7098390" y="2555121"/>
              <a:chExt cx="929995" cy="211279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7B777E9-3B72-4BDC-8846-BFA541A3C2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44" t="17112" b="16151"/>
              <a:stretch/>
            </p:blipFill>
            <p:spPr>
              <a:xfrm>
                <a:off x="7098391" y="2555121"/>
                <a:ext cx="929994" cy="1721668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690B8-63AE-4ED4-B8B3-4EC74688C75E}"/>
                  </a:ext>
                </a:extLst>
              </p:cNvPr>
              <p:cNvSpPr txBox="1"/>
              <p:nvPr/>
            </p:nvSpPr>
            <p:spPr>
              <a:xfrm>
                <a:off x="7098390" y="4298585"/>
                <a:ext cx="929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Server</a:t>
                </a:r>
                <a:endParaRPr lang="ko-KR" altLang="en-US" b="1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623EEE-F263-4F74-B5B4-DF5DFE18508F}"/>
                </a:ext>
              </a:extLst>
            </p:cNvPr>
            <p:cNvCxnSpPr/>
            <p:nvPr/>
          </p:nvCxnSpPr>
          <p:spPr>
            <a:xfrm flipH="1">
              <a:off x="8292434" y="2421992"/>
              <a:ext cx="32225" cy="33843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AE9177-7783-4AAB-98F4-5E9BA65A9F21}"/>
              </a:ext>
            </a:extLst>
          </p:cNvPr>
          <p:cNvCxnSpPr/>
          <p:nvPr/>
        </p:nvCxnSpPr>
        <p:spPr>
          <a:xfrm>
            <a:off x="1134049" y="2708920"/>
            <a:ext cx="6939171" cy="5760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49E265-3464-4E1E-B254-DCBCC5283B0C}"/>
              </a:ext>
            </a:extLst>
          </p:cNvPr>
          <p:cNvSpPr txBox="1"/>
          <p:nvPr/>
        </p:nvSpPr>
        <p:spPr>
          <a:xfrm rot="311061">
            <a:off x="4143246" y="2580931"/>
            <a:ext cx="7924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SYN</a:t>
            </a:r>
            <a:endParaRPr lang="ko-KR" altLang="en-US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9DDB74-4B5D-46BE-9B1F-68413412DBDD}"/>
              </a:ext>
            </a:extLst>
          </p:cNvPr>
          <p:cNvCxnSpPr/>
          <p:nvPr/>
        </p:nvCxnSpPr>
        <p:spPr>
          <a:xfrm>
            <a:off x="1158218" y="4627378"/>
            <a:ext cx="6939171" cy="5760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D958A6-F925-43EE-91A4-809535D3445F}"/>
              </a:ext>
            </a:extLst>
          </p:cNvPr>
          <p:cNvSpPr txBox="1"/>
          <p:nvPr/>
        </p:nvSpPr>
        <p:spPr>
          <a:xfrm rot="311061">
            <a:off x="3843699" y="4472158"/>
            <a:ext cx="79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ACK</a:t>
            </a:r>
            <a:endParaRPr lang="ko-KR" altLang="en-US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EB6FFF-2675-45FE-B329-D0B24D22920C}"/>
              </a:ext>
            </a:extLst>
          </p:cNvPr>
          <p:cNvCxnSpPr>
            <a:cxnSpLocks/>
          </p:cNvCxnSpPr>
          <p:nvPr/>
        </p:nvCxnSpPr>
        <p:spPr>
          <a:xfrm flipH="1">
            <a:off x="1117937" y="3645024"/>
            <a:ext cx="6939171" cy="5760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2C96E2-EFF5-4104-8248-BB10A76AFE0D}"/>
              </a:ext>
            </a:extLst>
          </p:cNvPr>
          <p:cNvSpPr txBox="1"/>
          <p:nvPr/>
        </p:nvSpPr>
        <p:spPr>
          <a:xfrm rot="21343024">
            <a:off x="3797587" y="3513058"/>
            <a:ext cx="137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SYN / ACK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9D6697-5BAC-48AD-ABD7-E3C0EF77EDE6}"/>
              </a:ext>
            </a:extLst>
          </p:cNvPr>
          <p:cNvCxnSpPr/>
          <p:nvPr/>
        </p:nvCxnSpPr>
        <p:spPr>
          <a:xfrm>
            <a:off x="1134049" y="5517232"/>
            <a:ext cx="6822327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E5DCD1-A262-4278-95D2-CE5535B6ACF2}"/>
              </a:ext>
            </a:extLst>
          </p:cNvPr>
          <p:cNvSpPr txBox="1"/>
          <p:nvPr/>
        </p:nvSpPr>
        <p:spPr>
          <a:xfrm>
            <a:off x="3635896" y="5332566"/>
            <a:ext cx="16901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ESTABLISHED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385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B35D98-23BF-4B50-99B7-006DCC9D9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Socket API Flow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26649D-3AEE-45B1-B213-C1B50D4563CE}"/>
              </a:ext>
            </a:extLst>
          </p:cNvPr>
          <p:cNvGrpSpPr/>
          <p:nvPr/>
        </p:nvGrpSpPr>
        <p:grpSpPr>
          <a:xfrm>
            <a:off x="395536" y="692696"/>
            <a:ext cx="1412577" cy="5184576"/>
            <a:chOff x="395536" y="692696"/>
            <a:chExt cx="1412577" cy="518457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E149A0-DF84-41D1-83B8-3BB30F32A7D4}"/>
                </a:ext>
              </a:extLst>
            </p:cNvPr>
            <p:cNvGrpSpPr/>
            <p:nvPr/>
          </p:nvGrpSpPr>
          <p:grpSpPr>
            <a:xfrm>
              <a:off x="395536" y="692696"/>
              <a:ext cx="1412577" cy="1654251"/>
              <a:chOff x="216271" y="905164"/>
              <a:chExt cx="1412577" cy="165425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2B2F9A-19CF-48D7-8B85-0FD8CE8C492B}"/>
                  </a:ext>
                </a:extLst>
              </p:cNvPr>
              <p:cNvSpPr txBox="1"/>
              <p:nvPr/>
            </p:nvSpPr>
            <p:spPr>
              <a:xfrm>
                <a:off x="522736" y="2178415"/>
                <a:ext cx="86409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Client</a:t>
                </a:r>
                <a:endParaRPr lang="ko-KR" altLang="en-US" b="1" dirty="0"/>
              </a:p>
            </p:txBody>
          </p:sp>
          <p:pic>
            <p:nvPicPr>
              <p:cNvPr id="6" name="내용 개체 틀 4">
                <a:extLst>
                  <a:ext uri="{FF2B5EF4-FFF2-40B4-BE49-F238E27FC236}">
                    <a16:creationId xmlns:a16="http://schemas.microsoft.com/office/drawing/2014/main" id="{6C65A14C-A12E-4623-A399-6B7C219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1" y="905164"/>
                <a:ext cx="1412577" cy="1412577"/>
              </a:xfrm>
              <a:prstGeom prst="rect">
                <a:avLst/>
              </a:prstGeom>
            </p:spPr>
          </p:pic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36CDA5-D6C7-4D0B-BE5B-AEC3D091F069}"/>
                </a:ext>
              </a:extLst>
            </p:cNvPr>
            <p:cNvCxnSpPr/>
            <p:nvPr/>
          </p:nvCxnSpPr>
          <p:spPr>
            <a:xfrm flipH="1">
              <a:off x="1101824" y="2492896"/>
              <a:ext cx="32225" cy="33843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8B611A-694F-4C1D-AF86-A8B01FBA39A5}"/>
              </a:ext>
            </a:extLst>
          </p:cNvPr>
          <p:cNvGrpSpPr/>
          <p:nvPr/>
        </p:nvGrpSpPr>
        <p:grpSpPr>
          <a:xfrm>
            <a:off x="7577178" y="872164"/>
            <a:ext cx="929995" cy="5113672"/>
            <a:chOff x="7812504" y="692696"/>
            <a:chExt cx="929995" cy="51136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58F62DB-F513-4A4A-8FF1-20D3A23BDD61}"/>
                </a:ext>
              </a:extLst>
            </p:cNvPr>
            <p:cNvGrpSpPr/>
            <p:nvPr/>
          </p:nvGrpSpPr>
          <p:grpSpPr>
            <a:xfrm>
              <a:off x="7812504" y="692696"/>
              <a:ext cx="929995" cy="1583347"/>
              <a:chOff x="7098390" y="2555121"/>
              <a:chExt cx="929995" cy="211279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7B777E9-3B72-4BDC-8846-BFA541A3C2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44" t="17112" b="16151"/>
              <a:stretch/>
            </p:blipFill>
            <p:spPr>
              <a:xfrm>
                <a:off x="7098391" y="2555121"/>
                <a:ext cx="929994" cy="1721668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690B8-63AE-4ED4-B8B3-4EC74688C75E}"/>
                  </a:ext>
                </a:extLst>
              </p:cNvPr>
              <p:cNvSpPr txBox="1"/>
              <p:nvPr/>
            </p:nvSpPr>
            <p:spPr>
              <a:xfrm>
                <a:off x="7098390" y="4298585"/>
                <a:ext cx="929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Server</a:t>
                </a:r>
                <a:endParaRPr lang="ko-KR" altLang="en-US" b="1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623EEE-F263-4F74-B5B4-DF5DFE18508F}"/>
                </a:ext>
              </a:extLst>
            </p:cNvPr>
            <p:cNvCxnSpPr/>
            <p:nvPr/>
          </p:nvCxnSpPr>
          <p:spPr>
            <a:xfrm flipH="1">
              <a:off x="8292434" y="2421992"/>
              <a:ext cx="32225" cy="33843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AE9177-7783-4AAB-98F4-5E9BA65A9F21}"/>
              </a:ext>
            </a:extLst>
          </p:cNvPr>
          <p:cNvCxnSpPr/>
          <p:nvPr/>
        </p:nvCxnSpPr>
        <p:spPr>
          <a:xfrm>
            <a:off x="1134049" y="2708920"/>
            <a:ext cx="6939171" cy="5760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49E265-3464-4E1E-B254-DCBCC5283B0C}"/>
              </a:ext>
            </a:extLst>
          </p:cNvPr>
          <p:cNvSpPr txBox="1"/>
          <p:nvPr/>
        </p:nvSpPr>
        <p:spPr>
          <a:xfrm rot="311061">
            <a:off x="4143246" y="2580931"/>
            <a:ext cx="7924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SYN</a:t>
            </a:r>
            <a:endParaRPr lang="ko-KR" altLang="en-US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9DDB74-4B5D-46BE-9B1F-68413412DBDD}"/>
              </a:ext>
            </a:extLst>
          </p:cNvPr>
          <p:cNvCxnSpPr/>
          <p:nvPr/>
        </p:nvCxnSpPr>
        <p:spPr>
          <a:xfrm>
            <a:off x="1158218" y="4627378"/>
            <a:ext cx="6939171" cy="5760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D958A6-F925-43EE-91A4-809535D3445F}"/>
              </a:ext>
            </a:extLst>
          </p:cNvPr>
          <p:cNvSpPr txBox="1"/>
          <p:nvPr/>
        </p:nvSpPr>
        <p:spPr>
          <a:xfrm rot="311061">
            <a:off x="3843699" y="4472158"/>
            <a:ext cx="79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ACK</a:t>
            </a:r>
            <a:endParaRPr lang="ko-KR" altLang="en-US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EB6FFF-2675-45FE-B329-D0B24D22920C}"/>
              </a:ext>
            </a:extLst>
          </p:cNvPr>
          <p:cNvCxnSpPr>
            <a:cxnSpLocks/>
          </p:cNvCxnSpPr>
          <p:nvPr/>
        </p:nvCxnSpPr>
        <p:spPr>
          <a:xfrm flipH="1">
            <a:off x="1117937" y="3645024"/>
            <a:ext cx="6939171" cy="5760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2C96E2-EFF5-4104-8248-BB10A76AFE0D}"/>
              </a:ext>
            </a:extLst>
          </p:cNvPr>
          <p:cNvSpPr txBox="1"/>
          <p:nvPr/>
        </p:nvSpPr>
        <p:spPr>
          <a:xfrm rot="21343024">
            <a:off x="3797587" y="3513058"/>
            <a:ext cx="137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SYN / ACK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9D6697-5BAC-48AD-ABD7-E3C0EF77EDE6}"/>
              </a:ext>
            </a:extLst>
          </p:cNvPr>
          <p:cNvCxnSpPr/>
          <p:nvPr/>
        </p:nvCxnSpPr>
        <p:spPr>
          <a:xfrm>
            <a:off x="1134049" y="5517232"/>
            <a:ext cx="6822327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E5DCD1-A262-4278-95D2-CE5535B6ACF2}"/>
              </a:ext>
            </a:extLst>
          </p:cNvPr>
          <p:cNvSpPr txBox="1"/>
          <p:nvPr/>
        </p:nvSpPr>
        <p:spPr>
          <a:xfrm>
            <a:off x="3563888" y="5332566"/>
            <a:ext cx="16901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ESTABLISHED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9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C92F802-E3F9-42A9-B67E-4D92B7F84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3288" r="7399" b="6385"/>
          <a:stretch/>
        </p:blipFill>
        <p:spPr>
          <a:xfrm>
            <a:off x="539552" y="836712"/>
            <a:ext cx="7992888" cy="518457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6F2E06E-02FC-45D4-A72B-D5252DD56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Socket API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00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B35D98-23BF-4B50-99B7-006DCC9D9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 socket / Server Socket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26649D-3AEE-45B1-B213-C1B50D4563CE}"/>
              </a:ext>
            </a:extLst>
          </p:cNvPr>
          <p:cNvGrpSpPr/>
          <p:nvPr/>
        </p:nvGrpSpPr>
        <p:grpSpPr>
          <a:xfrm>
            <a:off x="395536" y="692696"/>
            <a:ext cx="1412577" cy="5688632"/>
            <a:chOff x="395536" y="692696"/>
            <a:chExt cx="1412577" cy="568863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E149A0-DF84-41D1-83B8-3BB30F32A7D4}"/>
                </a:ext>
              </a:extLst>
            </p:cNvPr>
            <p:cNvGrpSpPr/>
            <p:nvPr/>
          </p:nvGrpSpPr>
          <p:grpSpPr>
            <a:xfrm>
              <a:off x="395536" y="692696"/>
              <a:ext cx="1412577" cy="1654251"/>
              <a:chOff x="216271" y="905164"/>
              <a:chExt cx="1412577" cy="165425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2B2F9A-19CF-48D7-8B85-0FD8CE8C492B}"/>
                  </a:ext>
                </a:extLst>
              </p:cNvPr>
              <p:cNvSpPr txBox="1"/>
              <p:nvPr/>
            </p:nvSpPr>
            <p:spPr>
              <a:xfrm>
                <a:off x="522736" y="2178415"/>
                <a:ext cx="86409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Client</a:t>
                </a:r>
                <a:endParaRPr lang="ko-KR" altLang="en-US" b="1" dirty="0"/>
              </a:p>
            </p:txBody>
          </p:sp>
          <p:pic>
            <p:nvPicPr>
              <p:cNvPr id="6" name="내용 개체 틀 4">
                <a:extLst>
                  <a:ext uri="{FF2B5EF4-FFF2-40B4-BE49-F238E27FC236}">
                    <a16:creationId xmlns:a16="http://schemas.microsoft.com/office/drawing/2014/main" id="{6C65A14C-A12E-4623-A399-6B7C219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1" y="905164"/>
                <a:ext cx="1412577" cy="1412577"/>
              </a:xfrm>
              <a:prstGeom prst="rect">
                <a:avLst/>
              </a:prstGeom>
            </p:spPr>
          </p:pic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36CDA5-D6C7-4D0B-BE5B-AEC3D091F069}"/>
                </a:ext>
              </a:extLst>
            </p:cNvPr>
            <p:cNvCxnSpPr>
              <a:cxnSpLocks/>
            </p:cNvCxnSpPr>
            <p:nvPr/>
          </p:nvCxnSpPr>
          <p:spPr>
            <a:xfrm>
              <a:off x="1134050" y="2492896"/>
              <a:ext cx="37173" cy="38884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8B611A-694F-4C1D-AF86-A8B01FBA39A5}"/>
              </a:ext>
            </a:extLst>
          </p:cNvPr>
          <p:cNvGrpSpPr/>
          <p:nvPr/>
        </p:nvGrpSpPr>
        <p:grpSpPr>
          <a:xfrm>
            <a:off x="7577178" y="872164"/>
            <a:ext cx="929995" cy="5509164"/>
            <a:chOff x="7812504" y="692696"/>
            <a:chExt cx="929995" cy="55091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58F62DB-F513-4A4A-8FF1-20D3A23BDD61}"/>
                </a:ext>
              </a:extLst>
            </p:cNvPr>
            <p:cNvGrpSpPr/>
            <p:nvPr/>
          </p:nvGrpSpPr>
          <p:grpSpPr>
            <a:xfrm>
              <a:off x="7812504" y="692696"/>
              <a:ext cx="929995" cy="1583347"/>
              <a:chOff x="7098390" y="2555121"/>
              <a:chExt cx="929995" cy="211279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7B777E9-3B72-4BDC-8846-BFA541A3C2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44" t="17112" b="16151"/>
              <a:stretch/>
            </p:blipFill>
            <p:spPr>
              <a:xfrm>
                <a:off x="7098391" y="2555121"/>
                <a:ext cx="929994" cy="1721668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690B8-63AE-4ED4-B8B3-4EC74688C75E}"/>
                  </a:ext>
                </a:extLst>
              </p:cNvPr>
              <p:cNvSpPr txBox="1"/>
              <p:nvPr/>
            </p:nvSpPr>
            <p:spPr>
              <a:xfrm>
                <a:off x="7098390" y="4298585"/>
                <a:ext cx="929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Server</a:t>
                </a:r>
                <a:endParaRPr lang="ko-KR" altLang="en-US" b="1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623EEE-F263-4F74-B5B4-DF5DFE185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6578" y="2421992"/>
              <a:ext cx="28082" cy="37798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9AD511-071C-4B03-AE9F-04E8A861D88F}"/>
              </a:ext>
            </a:extLst>
          </p:cNvPr>
          <p:cNvSpPr txBox="1"/>
          <p:nvPr/>
        </p:nvSpPr>
        <p:spPr>
          <a:xfrm>
            <a:off x="-83978" y="2444233"/>
            <a:ext cx="126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Socket()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4BE42-D390-4D1A-8487-D0C12A7227EE}"/>
              </a:ext>
            </a:extLst>
          </p:cNvPr>
          <p:cNvSpPr txBox="1"/>
          <p:nvPr/>
        </p:nvSpPr>
        <p:spPr>
          <a:xfrm>
            <a:off x="8132617" y="2483604"/>
            <a:ext cx="126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Socket()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453E71-D35C-4850-A455-014A78B02247}"/>
              </a:ext>
            </a:extLst>
          </p:cNvPr>
          <p:cNvSpPr txBox="1"/>
          <p:nvPr/>
        </p:nvSpPr>
        <p:spPr>
          <a:xfrm>
            <a:off x="8132617" y="2776719"/>
            <a:ext cx="126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bind()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253B81-CB34-4EF6-9DB4-DC80FE9EE629}"/>
              </a:ext>
            </a:extLst>
          </p:cNvPr>
          <p:cNvSpPr txBox="1"/>
          <p:nvPr/>
        </p:nvSpPr>
        <p:spPr>
          <a:xfrm>
            <a:off x="8132616" y="3059668"/>
            <a:ext cx="126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listen()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7244AD-0789-48C6-B047-A9CEC6DE32DD}"/>
              </a:ext>
            </a:extLst>
          </p:cNvPr>
          <p:cNvSpPr txBox="1"/>
          <p:nvPr/>
        </p:nvSpPr>
        <p:spPr>
          <a:xfrm>
            <a:off x="0" y="3009192"/>
            <a:ext cx="126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connect()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3177DF-DF94-42FA-836C-DBD21C2CB4DC}"/>
              </a:ext>
            </a:extLst>
          </p:cNvPr>
          <p:cNvGrpSpPr/>
          <p:nvPr/>
        </p:nvGrpSpPr>
        <p:grpSpPr>
          <a:xfrm>
            <a:off x="1171223" y="2996407"/>
            <a:ext cx="6901997" cy="496589"/>
            <a:chOff x="1134049" y="2500365"/>
            <a:chExt cx="6901997" cy="496589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324D5E5-8F01-41FC-8A3B-6CF6221E5AC2}"/>
                </a:ext>
              </a:extLst>
            </p:cNvPr>
            <p:cNvCxnSpPr>
              <a:cxnSpLocks/>
            </p:cNvCxnSpPr>
            <p:nvPr/>
          </p:nvCxnSpPr>
          <p:spPr>
            <a:xfrm>
              <a:off x="1134049" y="2708920"/>
              <a:ext cx="6901997" cy="28803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7AA1DA-A748-432B-B9A2-70410A9DEE0C}"/>
                </a:ext>
              </a:extLst>
            </p:cNvPr>
            <p:cNvSpPr txBox="1"/>
            <p:nvPr/>
          </p:nvSpPr>
          <p:spPr>
            <a:xfrm>
              <a:off x="4180787" y="2500365"/>
              <a:ext cx="792412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SYN</a:t>
              </a:r>
              <a:endParaRPr lang="ko-KR" altLang="en-US" b="1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440D762-0165-4545-B8AB-C15DDB0B808A}"/>
              </a:ext>
            </a:extLst>
          </p:cNvPr>
          <p:cNvSpPr txBox="1"/>
          <p:nvPr/>
        </p:nvSpPr>
        <p:spPr>
          <a:xfrm>
            <a:off x="8132616" y="3602271"/>
            <a:ext cx="126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Accept()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BF8B46-C41B-4AB6-B551-54E32E889D6C}"/>
              </a:ext>
            </a:extLst>
          </p:cNvPr>
          <p:cNvGrpSpPr/>
          <p:nvPr/>
        </p:nvGrpSpPr>
        <p:grpSpPr>
          <a:xfrm>
            <a:off x="1064650" y="3767698"/>
            <a:ext cx="6996602" cy="525950"/>
            <a:chOff x="1076618" y="3356320"/>
            <a:chExt cx="6996602" cy="52595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D9338F0-CB48-4031-A4E2-983922529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6618" y="3573016"/>
              <a:ext cx="6996602" cy="30925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520213-060D-4EF7-9FA4-D9D18F8119A8}"/>
                </a:ext>
              </a:extLst>
            </p:cNvPr>
            <p:cNvSpPr txBox="1"/>
            <p:nvPr/>
          </p:nvSpPr>
          <p:spPr>
            <a:xfrm rot="21401606">
              <a:off x="3797587" y="3356320"/>
              <a:ext cx="1370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SYN / ACK</a:t>
              </a:r>
              <a:endParaRPr lang="ko-KR" altLang="en-US" b="1" dirty="0"/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3CC1D1-D52D-4526-B522-6D072369DC76}"/>
              </a:ext>
            </a:extLst>
          </p:cNvPr>
          <p:cNvCxnSpPr>
            <a:cxnSpLocks/>
          </p:cNvCxnSpPr>
          <p:nvPr/>
        </p:nvCxnSpPr>
        <p:spPr>
          <a:xfrm>
            <a:off x="1158218" y="4627378"/>
            <a:ext cx="6931115" cy="24178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D19CDC3-BA5A-48AB-8688-167B426BB406}"/>
              </a:ext>
            </a:extLst>
          </p:cNvPr>
          <p:cNvSpPr txBox="1"/>
          <p:nvPr/>
        </p:nvSpPr>
        <p:spPr>
          <a:xfrm>
            <a:off x="4283968" y="4365104"/>
            <a:ext cx="7924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ACK</a:t>
            </a:r>
            <a:endParaRPr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F3495D5-C927-4908-A4DC-841ABF90D2E2}"/>
              </a:ext>
            </a:extLst>
          </p:cNvPr>
          <p:cNvGrpSpPr/>
          <p:nvPr/>
        </p:nvGrpSpPr>
        <p:grpSpPr>
          <a:xfrm>
            <a:off x="1158218" y="5002036"/>
            <a:ext cx="6903034" cy="956536"/>
            <a:chOff x="1158218" y="5208768"/>
            <a:chExt cx="6903034" cy="956536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B2C9EF4-660E-419A-9093-0515B0D58D3C}"/>
                </a:ext>
              </a:extLst>
            </p:cNvPr>
            <p:cNvCxnSpPr/>
            <p:nvPr/>
          </p:nvCxnSpPr>
          <p:spPr>
            <a:xfrm>
              <a:off x="1238925" y="6011996"/>
              <a:ext cx="6822327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4464101-A878-4D47-9EE6-E49CA68356D1}"/>
                </a:ext>
              </a:extLst>
            </p:cNvPr>
            <p:cNvCxnSpPr/>
            <p:nvPr/>
          </p:nvCxnSpPr>
          <p:spPr>
            <a:xfrm>
              <a:off x="1158218" y="5373216"/>
              <a:ext cx="6822327" cy="0"/>
            </a:xfrm>
            <a:prstGeom prst="line">
              <a:avLst/>
            </a:prstGeom>
            <a:ln w="762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18DF0C-A382-440F-BCB2-78DCFAFD214B}"/>
                </a:ext>
              </a:extLst>
            </p:cNvPr>
            <p:cNvSpPr txBox="1"/>
            <p:nvPr/>
          </p:nvSpPr>
          <p:spPr>
            <a:xfrm>
              <a:off x="3707904" y="5795972"/>
              <a:ext cx="16901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Send()/</a:t>
              </a:r>
              <a:r>
                <a:rPr lang="en-US" altLang="ko-KR" b="1" dirty="0" err="1"/>
                <a:t>Recv</a:t>
              </a:r>
              <a:r>
                <a:rPr lang="en-US" altLang="ko-KR" b="1" dirty="0"/>
                <a:t>()</a:t>
              </a:r>
              <a:endParaRPr lang="ko-KR" altLang="en-US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36467F-3B86-47B4-B3AE-F27BA80FA0B8}"/>
                </a:ext>
              </a:extLst>
            </p:cNvPr>
            <p:cNvSpPr txBox="1"/>
            <p:nvPr/>
          </p:nvSpPr>
          <p:spPr>
            <a:xfrm>
              <a:off x="3724296" y="5208768"/>
              <a:ext cx="16901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ESTABLISHED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0790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8F0095-6508-4EEA-A078-CDC760DA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2"/>
            <a:ext cx="8581292" cy="6738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Int Socket(int domain, int type, int protocol);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07CE65-C773-4147-9AA7-BB4A7A159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Socket()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FA62DF3-E711-4457-8D40-F95F6F095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844745"/>
              </p:ext>
            </p:extLst>
          </p:nvPr>
        </p:nvGraphicFramePr>
        <p:xfrm>
          <a:off x="268241" y="1556792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err="1">
                          <a:solidFill>
                            <a:sysClr val="windowText" lastClr="000000"/>
                          </a:solidFill>
                        </a:rPr>
                        <a:t>반환값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성공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Socket Descriptor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실패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80F9E5D-7B2E-468A-B462-F0689552C4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274330"/>
              </p:ext>
            </p:extLst>
          </p:nvPr>
        </p:nvGraphicFramePr>
        <p:xfrm>
          <a:off x="256688" y="2276872"/>
          <a:ext cx="86075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domain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어떤 영역에서의 통신할 것인지에 대한 영역 지정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AF_UNIX(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프로토콜 내부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AF_INET(IPv4)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AF_INET6(IPv6)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E8A59E-73FD-43C2-92E6-6C685EA04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455133"/>
              </p:ext>
            </p:extLst>
          </p:nvPr>
        </p:nvGraphicFramePr>
        <p:xfrm>
          <a:off x="212955" y="3789040"/>
          <a:ext cx="860751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소켓의 유형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SOCK_STREAM(TCP)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SOCK_DGRAM(UDP)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SOCK_RAW(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사용자 정의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7AC5FAD-FDA0-42CA-8C7B-4CA851653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992534"/>
              </p:ext>
            </p:extLst>
          </p:nvPr>
        </p:nvGraphicFramePr>
        <p:xfrm>
          <a:off x="212955" y="5013176"/>
          <a:ext cx="860751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Protocol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사용 프로토콜 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0 (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기본 값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IPPOTO_TCP(TCP)  3. IPPROTO_UDP(UDP)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5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BA4CAF-BBD9-4869-BE4B-522B985D8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12" y="764704"/>
            <a:ext cx="8894884" cy="6857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300" dirty="0"/>
              <a:t>Int bind(int </a:t>
            </a:r>
            <a:r>
              <a:rPr lang="en-US" altLang="ko-KR" sz="2300" dirty="0" err="1"/>
              <a:t>sock_fd</a:t>
            </a:r>
            <a:r>
              <a:rPr lang="en-US" altLang="ko-KR" sz="2300" dirty="0"/>
              <a:t>, struct </a:t>
            </a:r>
            <a:r>
              <a:rPr lang="en-US" altLang="ko-KR" sz="2300" dirty="0" err="1"/>
              <a:t>sockaddr</a:t>
            </a:r>
            <a:r>
              <a:rPr lang="en-US" altLang="ko-KR" sz="2300" dirty="0"/>
              <a:t> </a:t>
            </a:r>
            <a:r>
              <a:rPr lang="en-US" altLang="ko-KR" sz="2300" dirty="0">
                <a:solidFill>
                  <a:srgbClr val="FF0000"/>
                </a:solidFill>
              </a:rPr>
              <a:t>*</a:t>
            </a:r>
            <a:r>
              <a:rPr lang="en-US" altLang="ko-KR" sz="2300" dirty="0" err="1">
                <a:solidFill>
                  <a:srgbClr val="FF0000"/>
                </a:solidFill>
              </a:rPr>
              <a:t>addr</a:t>
            </a:r>
            <a:r>
              <a:rPr lang="en-US" altLang="ko-KR" sz="2300" dirty="0">
                <a:solidFill>
                  <a:srgbClr val="FF0000"/>
                </a:solidFill>
              </a:rPr>
              <a:t>, </a:t>
            </a:r>
            <a:r>
              <a:rPr lang="en-US" altLang="ko-KR" sz="2300" dirty="0"/>
              <a:t>int </a:t>
            </a:r>
            <a:r>
              <a:rPr lang="en-US" altLang="ko-KR" sz="2300" dirty="0" err="1"/>
              <a:t>addrlen</a:t>
            </a:r>
            <a:r>
              <a:rPr lang="en-US" altLang="ko-KR" sz="2300" dirty="0"/>
              <a:t>);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endParaRPr lang="ko-KR" altLang="en-US" sz="23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9AB2CB-0C7A-43B7-80D7-9152FFCC8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Bind()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D9FF97B0-EB3D-47F5-95D9-13DBC1999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207815"/>
              </p:ext>
            </p:extLst>
          </p:nvPr>
        </p:nvGraphicFramePr>
        <p:xfrm>
          <a:off x="268241" y="1340768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err="1">
                          <a:solidFill>
                            <a:sysClr val="windowText" lastClr="000000"/>
                          </a:solidFill>
                        </a:rPr>
                        <a:t>반환값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성공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0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실패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3EDA327-CE5A-413E-A8AA-E73B33793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614152"/>
              </p:ext>
            </p:extLst>
          </p:nvPr>
        </p:nvGraphicFramePr>
        <p:xfrm>
          <a:off x="239516" y="2239690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Sock_fd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Socket()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함수 의 리턴 값으로 반환된 값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커널에 등록하기 위해 필요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A881B22-B070-4D18-AE8D-BFA4C5988F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783027"/>
              </p:ext>
            </p:extLst>
          </p:nvPr>
        </p:nvGraphicFramePr>
        <p:xfrm>
          <a:off x="212955" y="3175794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addr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주소정보로 인터넷을 사용하는지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AF_INET Socket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인지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              시스템 내에서 통신하는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AF_UNIX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인지에 따라 다름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7E9EB3-1450-496A-9CC1-E9080F662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176324"/>
              </p:ext>
            </p:extLst>
          </p:nvPr>
        </p:nvGraphicFramePr>
        <p:xfrm>
          <a:off x="212955" y="4399930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addrlen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Addr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구조체의 길이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15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C8F6AA-C37B-4C23-A3B0-B2F56DDAD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770340"/>
              </p:ext>
            </p:extLst>
          </p:nvPr>
        </p:nvGraphicFramePr>
        <p:xfrm>
          <a:off x="268241" y="1037358"/>
          <a:ext cx="860751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solidFill>
                            <a:sysClr val="windowText" lastClr="000000"/>
                          </a:solidFill>
                        </a:rPr>
                        <a:t>실습 환경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OS : Linux (ubuntu) 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Language : C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편집기 </a:t>
                      </a:r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제한 없음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376D9F2A-701E-40D5-A903-D73E5E2BB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Information </a:t>
            </a:r>
            <a:r>
              <a:rPr lang="en-US" altLang="ko-KR" sz="2000" dirty="0"/>
              <a:t>– </a:t>
            </a:r>
            <a:r>
              <a:rPr lang="ko-KR" altLang="en-US" sz="2000" dirty="0"/>
              <a:t>중간고사 이전 수업 </a:t>
            </a:r>
            <a:r>
              <a:rPr lang="en-US" altLang="ko-KR" sz="2000" dirty="0"/>
              <a:t>-</a:t>
            </a:r>
            <a:endParaRPr lang="ko-KR" altLang="en-US" sz="2000" dirty="0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BA7BE6BE-32B0-4ADB-A5AD-6EF278773B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617814"/>
              </p:ext>
            </p:extLst>
          </p:nvPr>
        </p:nvGraphicFramePr>
        <p:xfrm>
          <a:off x="268240" y="2852936"/>
          <a:ext cx="860751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Base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Knowledge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1. System Programming </a:t>
                      </a:r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기초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2. Socket Programming </a:t>
                      </a:r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기초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3. C</a:t>
                      </a:r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언어 기초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E75E0055-0FFF-40C5-844E-BB91218BCC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145200"/>
              </p:ext>
            </p:extLst>
          </p:nvPr>
        </p:nvGraphicFramePr>
        <p:xfrm>
          <a:off x="268240" y="4631923"/>
          <a:ext cx="860751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solidFill>
                            <a:sysClr val="windowText" lastClr="000000"/>
                          </a:solidFill>
                        </a:rPr>
                        <a:t>진행방식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최소한의 템플릿 제공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67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조류이(가) 표시된 사진&#10;&#10;자동 생성된 설명">
            <a:extLst>
              <a:ext uri="{FF2B5EF4-FFF2-40B4-BE49-F238E27FC236}">
                <a16:creationId xmlns:a16="http://schemas.microsoft.com/office/drawing/2014/main" id="{5885754C-EB72-48CA-A4CD-F377EE7D7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0" y="1556792"/>
            <a:ext cx="8295322" cy="3456384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B995D0E-C9E4-4F6C-A483-058F3304E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Sockaddr_in</a:t>
            </a:r>
            <a:r>
              <a:rPr lang="ko-KR" altLang="en-US" dirty="0"/>
              <a:t> </a:t>
            </a:r>
            <a:r>
              <a:rPr lang="en-US" altLang="ko-KR" dirty="0" err="1"/>
              <a:t>server_addr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227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조류이(가) 표시된 사진&#10;&#10;자동 생성된 설명">
            <a:extLst>
              <a:ext uri="{FF2B5EF4-FFF2-40B4-BE49-F238E27FC236}">
                <a16:creationId xmlns:a16="http://schemas.microsoft.com/office/drawing/2014/main" id="{5885754C-EB72-48CA-A4CD-F377EE7D7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0" y="1556792"/>
            <a:ext cx="8295322" cy="3456384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B995D0E-C9E4-4F6C-A483-058F3304E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Sockaddr_in</a:t>
            </a:r>
            <a:r>
              <a:rPr lang="ko-KR" altLang="en-US" dirty="0"/>
              <a:t> </a:t>
            </a:r>
            <a:r>
              <a:rPr lang="en-US" altLang="ko-KR" dirty="0" err="1"/>
              <a:t>server_addr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B238E1-F12A-4FA3-AFF6-788923B49098}"/>
              </a:ext>
            </a:extLst>
          </p:cNvPr>
          <p:cNvSpPr/>
          <p:nvPr/>
        </p:nvSpPr>
        <p:spPr bwMode="auto">
          <a:xfrm>
            <a:off x="3851920" y="2852936"/>
            <a:ext cx="1296144" cy="28803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87E1454-FB5F-4E07-B18A-866DEDF49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29102"/>
              </p:ext>
            </p:extLst>
          </p:nvPr>
        </p:nvGraphicFramePr>
        <p:xfrm>
          <a:off x="514904" y="5013176"/>
          <a:ext cx="86075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INADDR_ANY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시스템에 존재하는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IP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주소 중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사용가능한것을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사용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546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233850-06E1-472F-8CF6-EFE1104B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6857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Int Listen(int sock, int backlog);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DF0692-73F7-4D66-8B9C-61D6D7D00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Listen()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7E26C701-13E7-4423-B088-D60E6B74FD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055892"/>
              </p:ext>
            </p:extLst>
          </p:nvPr>
        </p:nvGraphicFramePr>
        <p:xfrm>
          <a:off x="268241" y="1519610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err="1">
                          <a:solidFill>
                            <a:sysClr val="windowText" lastClr="000000"/>
                          </a:solidFill>
                        </a:rPr>
                        <a:t>반환값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성공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0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실패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743F87AC-6E42-4056-9AFA-302EFE4A2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788942"/>
              </p:ext>
            </p:extLst>
          </p:nvPr>
        </p:nvGraphicFramePr>
        <p:xfrm>
          <a:off x="323528" y="2226086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sock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함수로 반환된 소켓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디스크립터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ECE90EF-4830-4F74-A4FD-D95E54D10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806228"/>
              </p:ext>
            </p:extLst>
          </p:nvPr>
        </p:nvGraphicFramePr>
        <p:xfrm>
          <a:off x="323528" y="3027969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backlog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대기 메시지 큐의 개수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요청 메시지 큐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7D9DFEB4-68AD-4258-8B52-FE71ECAF3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551885"/>
              </p:ext>
            </p:extLst>
          </p:nvPr>
        </p:nvGraphicFramePr>
        <p:xfrm>
          <a:off x="323528" y="4077072"/>
          <a:ext cx="86075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해당 함수는 요청 메시지를 청취하여 큐에 보관할 뿐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메시지 자체의 처리를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하지않음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Accept 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함수가 작동하지않는다면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연결요청은 받지만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연결 수립단계로 넘어가지 않음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11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03354E-8FA8-4575-9A9F-E06A823D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7577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Int accept(int sock, struct </a:t>
            </a:r>
            <a:r>
              <a:rPr lang="en-US" altLang="ko-KR" sz="2000" dirty="0" err="1"/>
              <a:t>sockaddr</a:t>
            </a:r>
            <a:r>
              <a:rPr lang="en-US" altLang="ko-KR" sz="2000" dirty="0"/>
              <a:t>, *</a:t>
            </a:r>
            <a:r>
              <a:rPr lang="en-US" altLang="ko-KR" sz="2000" dirty="0" err="1"/>
              <a:t>addr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socklen_t</a:t>
            </a:r>
            <a:r>
              <a:rPr lang="en-US" altLang="ko-KR" sz="2000" dirty="0"/>
              <a:t> *</a:t>
            </a:r>
            <a:r>
              <a:rPr lang="en-US" altLang="ko-KR" sz="2000" dirty="0" err="1"/>
              <a:t>socklen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328275-C5CA-4DE0-BC27-91406F3BF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Accept()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B7F9007-2B31-4A87-B1AD-ACD36930F6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471015"/>
              </p:ext>
            </p:extLst>
          </p:nvPr>
        </p:nvGraphicFramePr>
        <p:xfrm>
          <a:off x="242016" y="1700808"/>
          <a:ext cx="860751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5653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err="1">
                          <a:solidFill>
                            <a:sysClr val="windowText" lastClr="000000"/>
                          </a:solidFill>
                        </a:rPr>
                        <a:t>반환값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실패 외의 상황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새로운 소켓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디스크립터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실패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1D2C79E5-E614-43B0-82E9-3A569E894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317460"/>
              </p:ext>
            </p:extLst>
          </p:nvPr>
        </p:nvGraphicFramePr>
        <p:xfrm>
          <a:off x="279043" y="2817681"/>
          <a:ext cx="86075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565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Struct </a:t>
                      </a:r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sockaddr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Bind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때의 주소정보 구조체와 동일 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E043399-BEDC-4CF3-8A8F-732181CAB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690252"/>
              </p:ext>
            </p:extLst>
          </p:nvPr>
        </p:nvGraphicFramePr>
        <p:xfrm>
          <a:off x="284241" y="4149080"/>
          <a:ext cx="860751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5653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해당함수의 반환으로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Client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쪽과 통신 할 때 사용할 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소켓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디스크립터를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생성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(Client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특정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77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A85F4E-8857-44A8-A373-9B2FB478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7577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Int connect(int </a:t>
            </a:r>
            <a:r>
              <a:rPr lang="en-US" altLang="ko-KR" sz="2000" dirty="0" err="1"/>
              <a:t>sockfd</a:t>
            </a:r>
            <a:r>
              <a:rPr lang="en-US" altLang="ko-KR" sz="2000" dirty="0"/>
              <a:t>, struct </a:t>
            </a:r>
            <a:r>
              <a:rPr lang="en-US" altLang="ko-KR" sz="2000" dirty="0" err="1"/>
              <a:t>sockaddr</a:t>
            </a:r>
            <a:r>
              <a:rPr lang="en-US" altLang="ko-KR" sz="2000" dirty="0"/>
              <a:t> *</a:t>
            </a:r>
            <a:r>
              <a:rPr lang="en-US" altLang="ko-KR" sz="2000" dirty="0" err="1"/>
              <a:t>serv_addr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socklen_t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addrlen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1326E8-908B-4DEB-B8EE-C327B33FE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Connect()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6F42E86-3604-4F1D-938D-36A9246E87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940410"/>
              </p:ext>
            </p:extLst>
          </p:nvPr>
        </p:nvGraphicFramePr>
        <p:xfrm>
          <a:off x="222890" y="1546117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err="1">
                          <a:solidFill>
                            <a:sysClr val="windowText" lastClr="000000"/>
                          </a:solidFill>
                        </a:rPr>
                        <a:t>반환값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성공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0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실패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012C188-E0A8-4694-B61D-C6BC52D83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960142"/>
              </p:ext>
            </p:extLst>
          </p:nvPr>
        </p:nvGraphicFramePr>
        <p:xfrm>
          <a:off x="222890" y="2311490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sockfd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클라이언트 쪽의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socket()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함수로 생성된 소켓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디스크립터값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40B9F7F-CE37-4D7B-88E2-1C97356B8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650151"/>
              </p:ext>
            </p:extLst>
          </p:nvPr>
        </p:nvGraphicFramePr>
        <p:xfrm>
          <a:off x="222889" y="3086373"/>
          <a:ext cx="860751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Sockaddr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server_addr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서버 주소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정보에대한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포인터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Bind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때와 동일한구성의 구조체를 생성 후 해당 포인터를 작성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A1291B5-5E03-4FA4-A512-740A38A64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38765"/>
              </p:ext>
            </p:extLst>
          </p:nvPr>
        </p:nvGraphicFramePr>
        <p:xfrm>
          <a:off x="284963" y="4149080"/>
          <a:ext cx="8607517" cy="49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493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addrlen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구조체 크기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ex) </a:t>
                      </a:r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sizeof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sockaddr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663CD3F-8FED-405C-AAC6-E39A378D7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574470"/>
              </p:ext>
            </p:extLst>
          </p:nvPr>
        </p:nvGraphicFramePr>
        <p:xfrm>
          <a:off x="284963" y="4999653"/>
          <a:ext cx="860751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49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동작 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구조체 내용의 서버로의 접속을 요청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4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B35D98-23BF-4B50-99B7-006DCC9D9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 socket / Server Socket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26649D-3AEE-45B1-B213-C1B50D4563CE}"/>
              </a:ext>
            </a:extLst>
          </p:cNvPr>
          <p:cNvGrpSpPr/>
          <p:nvPr/>
        </p:nvGrpSpPr>
        <p:grpSpPr>
          <a:xfrm>
            <a:off x="283054" y="692696"/>
            <a:ext cx="864097" cy="5472608"/>
            <a:chOff x="395536" y="692696"/>
            <a:chExt cx="864097" cy="54726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E149A0-DF84-41D1-83B8-3BB30F32A7D4}"/>
                </a:ext>
              </a:extLst>
            </p:cNvPr>
            <p:cNvGrpSpPr/>
            <p:nvPr/>
          </p:nvGrpSpPr>
          <p:grpSpPr>
            <a:xfrm>
              <a:off x="395536" y="692696"/>
              <a:ext cx="864097" cy="1123014"/>
              <a:chOff x="216271" y="905164"/>
              <a:chExt cx="864097" cy="11230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2B2F9A-19CF-48D7-8B85-0FD8CE8C492B}"/>
                  </a:ext>
                </a:extLst>
              </p:cNvPr>
              <p:cNvSpPr txBox="1"/>
              <p:nvPr/>
            </p:nvSpPr>
            <p:spPr>
              <a:xfrm>
                <a:off x="216272" y="1647178"/>
                <a:ext cx="86409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Client</a:t>
                </a:r>
                <a:endParaRPr lang="ko-KR" altLang="en-US" b="1" dirty="0"/>
              </a:p>
            </p:txBody>
          </p:sp>
          <p:pic>
            <p:nvPicPr>
              <p:cNvPr id="6" name="내용 개체 틀 4">
                <a:extLst>
                  <a:ext uri="{FF2B5EF4-FFF2-40B4-BE49-F238E27FC236}">
                    <a16:creationId xmlns:a16="http://schemas.microsoft.com/office/drawing/2014/main" id="{6C65A14C-A12E-4623-A399-6B7C219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1" y="905164"/>
                <a:ext cx="864097" cy="864097"/>
              </a:xfrm>
              <a:prstGeom prst="rect">
                <a:avLst/>
              </a:prstGeom>
            </p:spPr>
          </p:pic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36CDA5-D6C7-4D0B-BE5B-AEC3D091F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22" y="1731229"/>
              <a:ext cx="32226" cy="4434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8B611A-694F-4C1D-AF86-A8B01FBA39A5}"/>
              </a:ext>
            </a:extLst>
          </p:cNvPr>
          <p:cNvGrpSpPr/>
          <p:nvPr/>
        </p:nvGrpSpPr>
        <p:grpSpPr>
          <a:xfrm>
            <a:off x="7962486" y="764705"/>
            <a:ext cx="929994" cy="5400599"/>
            <a:chOff x="7789208" y="692698"/>
            <a:chExt cx="929994" cy="543715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58F62DB-F513-4A4A-8FF1-20D3A23BDD61}"/>
                </a:ext>
              </a:extLst>
            </p:cNvPr>
            <p:cNvGrpSpPr/>
            <p:nvPr/>
          </p:nvGrpSpPr>
          <p:grpSpPr>
            <a:xfrm>
              <a:off x="7789208" y="692698"/>
              <a:ext cx="929994" cy="857640"/>
              <a:chOff x="7075094" y="2555121"/>
              <a:chExt cx="929994" cy="114442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7B777E9-3B72-4BDC-8846-BFA541A3C2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44" t="17112" b="16151"/>
              <a:stretch/>
            </p:blipFill>
            <p:spPr>
              <a:xfrm>
                <a:off x="7191780" y="2555121"/>
                <a:ext cx="597284" cy="900097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690B8-63AE-4ED4-B8B3-4EC74688C75E}"/>
                  </a:ext>
                </a:extLst>
              </p:cNvPr>
              <p:cNvSpPr txBox="1"/>
              <p:nvPr/>
            </p:nvSpPr>
            <p:spPr>
              <a:xfrm>
                <a:off x="7075094" y="3330212"/>
                <a:ext cx="92999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Server</a:t>
                </a:r>
                <a:endParaRPr lang="ko-KR" altLang="en-US" b="1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623EEE-F263-4F74-B5B4-DF5DFE185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94124" y="1665764"/>
              <a:ext cx="21022" cy="44640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70B6267-6271-428D-86B3-73EA8E4587E9}"/>
              </a:ext>
            </a:extLst>
          </p:cNvPr>
          <p:cNvSpPr txBox="1"/>
          <p:nvPr/>
        </p:nvSpPr>
        <p:spPr>
          <a:xfrm>
            <a:off x="112290" y="1777533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Socket()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E93D1-A7D8-46A9-9C69-5C20436E4FD3}"/>
              </a:ext>
            </a:extLst>
          </p:cNvPr>
          <p:cNvSpPr txBox="1"/>
          <p:nvPr/>
        </p:nvSpPr>
        <p:spPr>
          <a:xfrm>
            <a:off x="7745455" y="1772816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Socket()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1FC53-60F3-428D-8F2F-4183E0CA4892}"/>
              </a:ext>
            </a:extLst>
          </p:cNvPr>
          <p:cNvSpPr txBox="1"/>
          <p:nvPr/>
        </p:nvSpPr>
        <p:spPr>
          <a:xfrm>
            <a:off x="7745454" y="2318353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Bind()</a:t>
            </a:r>
            <a:endParaRPr lang="ko-KR" altLang="en-US" sz="2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7A82F0-E679-4ACD-BC9B-88264A0CCA31}"/>
              </a:ext>
            </a:extLst>
          </p:cNvPr>
          <p:cNvSpPr txBox="1"/>
          <p:nvPr/>
        </p:nvSpPr>
        <p:spPr>
          <a:xfrm>
            <a:off x="7745454" y="2821578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err="1"/>
              <a:t>Litsen</a:t>
            </a:r>
            <a:r>
              <a:rPr lang="en-US" altLang="ko-KR" sz="2200" b="1" dirty="0"/>
              <a:t>()</a:t>
            </a:r>
            <a:endParaRPr lang="ko-KR" altLang="en-US" sz="2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DA46A-19C3-499F-BC9C-3DB836D962B6}"/>
              </a:ext>
            </a:extLst>
          </p:cNvPr>
          <p:cNvSpPr txBox="1"/>
          <p:nvPr/>
        </p:nvSpPr>
        <p:spPr>
          <a:xfrm>
            <a:off x="107504" y="2782089"/>
            <a:ext cx="14708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connect()</a:t>
            </a:r>
            <a:endParaRPr lang="ko-KR" altLang="en-US" sz="2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446E7-A321-470F-9032-15D47B9641E4}"/>
              </a:ext>
            </a:extLst>
          </p:cNvPr>
          <p:cNvSpPr txBox="1"/>
          <p:nvPr/>
        </p:nvSpPr>
        <p:spPr>
          <a:xfrm>
            <a:off x="7686857" y="4297347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accept()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77889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B35D98-23BF-4B50-99B7-006DCC9D9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 socket / Server Socket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26649D-3AEE-45B1-B213-C1B50D4563CE}"/>
              </a:ext>
            </a:extLst>
          </p:cNvPr>
          <p:cNvGrpSpPr/>
          <p:nvPr/>
        </p:nvGrpSpPr>
        <p:grpSpPr>
          <a:xfrm>
            <a:off x="283054" y="692696"/>
            <a:ext cx="864097" cy="5472608"/>
            <a:chOff x="395536" y="692696"/>
            <a:chExt cx="864097" cy="54726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E149A0-DF84-41D1-83B8-3BB30F32A7D4}"/>
                </a:ext>
              </a:extLst>
            </p:cNvPr>
            <p:cNvGrpSpPr/>
            <p:nvPr/>
          </p:nvGrpSpPr>
          <p:grpSpPr>
            <a:xfrm>
              <a:off x="395536" y="692696"/>
              <a:ext cx="864097" cy="1123014"/>
              <a:chOff x="216271" y="905164"/>
              <a:chExt cx="864097" cy="11230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2B2F9A-19CF-48D7-8B85-0FD8CE8C492B}"/>
                  </a:ext>
                </a:extLst>
              </p:cNvPr>
              <p:cNvSpPr txBox="1"/>
              <p:nvPr/>
            </p:nvSpPr>
            <p:spPr>
              <a:xfrm>
                <a:off x="216272" y="1647178"/>
                <a:ext cx="86409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Client</a:t>
                </a:r>
                <a:endParaRPr lang="ko-KR" altLang="en-US" b="1" dirty="0"/>
              </a:p>
            </p:txBody>
          </p:sp>
          <p:pic>
            <p:nvPicPr>
              <p:cNvPr id="6" name="내용 개체 틀 4">
                <a:extLst>
                  <a:ext uri="{FF2B5EF4-FFF2-40B4-BE49-F238E27FC236}">
                    <a16:creationId xmlns:a16="http://schemas.microsoft.com/office/drawing/2014/main" id="{6C65A14C-A12E-4623-A399-6B7C219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1" y="905164"/>
                <a:ext cx="864097" cy="864097"/>
              </a:xfrm>
              <a:prstGeom prst="rect">
                <a:avLst/>
              </a:prstGeom>
            </p:spPr>
          </p:pic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36CDA5-D6C7-4D0B-BE5B-AEC3D091F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22" y="1731229"/>
              <a:ext cx="32226" cy="4434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8B611A-694F-4C1D-AF86-A8B01FBA39A5}"/>
              </a:ext>
            </a:extLst>
          </p:cNvPr>
          <p:cNvGrpSpPr/>
          <p:nvPr/>
        </p:nvGrpSpPr>
        <p:grpSpPr>
          <a:xfrm>
            <a:off x="7962486" y="764705"/>
            <a:ext cx="929994" cy="5400599"/>
            <a:chOff x="7789208" y="692698"/>
            <a:chExt cx="929994" cy="543715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58F62DB-F513-4A4A-8FF1-20D3A23BDD61}"/>
                </a:ext>
              </a:extLst>
            </p:cNvPr>
            <p:cNvGrpSpPr/>
            <p:nvPr/>
          </p:nvGrpSpPr>
          <p:grpSpPr>
            <a:xfrm>
              <a:off x="7789208" y="692698"/>
              <a:ext cx="929994" cy="857640"/>
              <a:chOff x="7075094" y="2555121"/>
              <a:chExt cx="929994" cy="114442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7B777E9-3B72-4BDC-8846-BFA541A3C2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44" t="17112" b="16151"/>
              <a:stretch/>
            </p:blipFill>
            <p:spPr>
              <a:xfrm>
                <a:off x="7191780" y="2555121"/>
                <a:ext cx="597284" cy="900097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690B8-63AE-4ED4-B8B3-4EC74688C75E}"/>
                  </a:ext>
                </a:extLst>
              </p:cNvPr>
              <p:cNvSpPr txBox="1"/>
              <p:nvPr/>
            </p:nvSpPr>
            <p:spPr>
              <a:xfrm>
                <a:off x="7075094" y="3330212"/>
                <a:ext cx="92999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Server</a:t>
                </a:r>
                <a:endParaRPr lang="ko-KR" altLang="en-US" b="1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623EEE-F263-4F74-B5B4-DF5DFE185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94124" y="1665764"/>
              <a:ext cx="21022" cy="44640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70B6267-6271-428D-86B3-73EA8E4587E9}"/>
              </a:ext>
            </a:extLst>
          </p:cNvPr>
          <p:cNvSpPr txBox="1"/>
          <p:nvPr/>
        </p:nvSpPr>
        <p:spPr>
          <a:xfrm>
            <a:off x="112290" y="1777533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Socket()</a:t>
            </a:r>
            <a:endParaRPr lang="ko-KR" altLang="en-US" sz="2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E93D1-A7D8-46A9-9C69-5C20436E4FD3}"/>
              </a:ext>
            </a:extLst>
          </p:cNvPr>
          <p:cNvSpPr txBox="1"/>
          <p:nvPr/>
        </p:nvSpPr>
        <p:spPr>
          <a:xfrm>
            <a:off x="7745455" y="1772816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Socket()</a:t>
            </a:r>
            <a:endParaRPr lang="ko-KR" altLang="en-US" sz="2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1FC53-60F3-428D-8F2F-4183E0CA4892}"/>
              </a:ext>
            </a:extLst>
          </p:cNvPr>
          <p:cNvSpPr txBox="1"/>
          <p:nvPr/>
        </p:nvSpPr>
        <p:spPr>
          <a:xfrm>
            <a:off x="7745454" y="2318353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Bind()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7A82F0-E679-4ACD-BC9B-88264A0CCA31}"/>
              </a:ext>
            </a:extLst>
          </p:cNvPr>
          <p:cNvSpPr txBox="1"/>
          <p:nvPr/>
        </p:nvSpPr>
        <p:spPr>
          <a:xfrm>
            <a:off x="7745454" y="2821578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err="1"/>
              <a:t>Litsen</a:t>
            </a:r>
            <a:r>
              <a:rPr lang="en-US" altLang="ko-KR" sz="2200" b="1" dirty="0"/>
              <a:t>()</a:t>
            </a:r>
            <a:endParaRPr lang="ko-KR" altLang="en-US" sz="2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DA46A-19C3-499F-BC9C-3DB836D962B6}"/>
              </a:ext>
            </a:extLst>
          </p:cNvPr>
          <p:cNvSpPr txBox="1"/>
          <p:nvPr/>
        </p:nvSpPr>
        <p:spPr>
          <a:xfrm>
            <a:off x="107504" y="2782089"/>
            <a:ext cx="14708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connect()</a:t>
            </a:r>
            <a:endParaRPr lang="ko-KR" altLang="en-US" sz="2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446E7-A321-470F-9032-15D47B9641E4}"/>
              </a:ext>
            </a:extLst>
          </p:cNvPr>
          <p:cNvSpPr txBox="1"/>
          <p:nvPr/>
        </p:nvSpPr>
        <p:spPr>
          <a:xfrm>
            <a:off x="7686857" y="4297347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accept()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90197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B35D98-23BF-4B50-99B7-006DCC9D9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 socket / Server Socket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26649D-3AEE-45B1-B213-C1B50D4563CE}"/>
              </a:ext>
            </a:extLst>
          </p:cNvPr>
          <p:cNvGrpSpPr/>
          <p:nvPr/>
        </p:nvGrpSpPr>
        <p:grpSpPr>
          <a:xfrm>
            <a:off x="283054" y="692696"/>
            <a:ext cx="864097" cy="5472608"/>
            <a:chOff x="395536" y="692696"/>
            <a:chExt cx="864097" cy="54726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E149A0-DF84-41D1-83B8-3BB30F32A7D4}"/>
                </a:ext>
              </a:extLst>
            </p:cNvPr>
            <p:cNvGrpSpPr/>
            <p:nvPr/>
          </p:nvGrpSpPr>
          <p:grpSpPr>
            <a:xfrm>
              <a:off x="395536" y="692696"/>
              <a:ext cx="864097" cy="1123014"/>
              <a:chOff x="216271" y="905164"/>
              <a:chExt cx="864097" cy="11230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2B2F9A-19CF-48D7-8B85-0FD8CE8C492B}"/>
                  </a:ext>
                </a:extLst>
              </p:cNvPr>
              <p:cNvSpPr txBox="1"/>
              <p:nvPr/>
            </p:nvSpPr>
            <p:spPr>
              <a:xfrm>
                <a:off x="216272" y="1647178"/>
                <a:ext cx="86409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Client</a:t>
                </a:r>
                <a:endParaRPr lang="ko-KR" altLang="en-US" b="1" dirty="0"/>
              </a:p>
            </p:txBody>
          </p:sp>
          <p:pic>
            <p:nvPicPr>
              <p:cNvPr id="6" name="내용 개체 틀 4">
                <a:extLst>
                  <a:ext uri="{FF2B5EF4-FFF2-40B4-BE49-F238E27FC236}">
                    <a16:creationId xmlns:a16="http://schemas.microsoft.com/office/drawing/2014/main" id="{6C65A14C-A12E-4623-A399-6B7C219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1" y="905164"/>
                <a:ext cx="864097" cy="864097"/>
              </a:xfrm>
              <a:prstGeom prst="rect">
                <a:avLst/>
              </a:prstGeom>
            </p:spPr>
          </p:pic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36CDA5-D6C7-4D0B-BE5B-AEC3D091F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22" y="1731229"/>
              <a:ext cx="32226" cy="4434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8B611A-694F-4C1D-AF86-A8B01FBA39A5}"/>
              </a:ext>
            </a:extLst>
          </p:cNvPr>
          <p:cNvGrpSpPr/>
          <p:nvPr/>
        </p:nvGrpSpPr>
        <p:grpSpPr>
          <a:xfrm>
            <a:off x="7962486" y="764705"/>
            <a:ext cx="929994" cy="5400599"/>
            <a:chOff x="7789208" y="692698"/>
            <a:chExt cx="929994" cy="543715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58F62DB-F513-4A4A-8FF1-20D3A23BDD61}"/>
                </a:ext>
              </a:extLst>
            </p:cNvPr>
            <p:cNvGrpSpPr/>
            <p:nvPr/>
          </p:nvGrpSpPr>
          <p:grpSpPr>
            <a:xfrm>
              <a:off x="7789208" y="692698"/>
              <a:ext cx="929994" cy="857640"/>
              <a:chOff x="7075094" y="2555121"/>
              <a:chExt cx="929994" cy="114442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7B777E9-3B72-4BDC-8846-BFA541A3C2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44" t="17112" b="16151"/>
              <a:stretch/>
            </p:blipFill>
            <p:spPr>
              <a:xfrm>
                <a:off x="7191780" y="2555121"/>
                <a:ext cx="597284" cy="900097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690B8-63AE-4ED4-B8B3-4EC74688C75E}"/>
                  </a:ext>
                </a:extLst>
              </p:cNvPr>
              <p:cNvSpPr txBox="1"/>
              <p:nvPr/>
            </p:nvSpPr>
            <p:spPr>
              <a:xfrm>
                <a:off x="7075094" y="3330212"/>
                <a:ext cx="92999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Server</a:t>
                </a:r>
                <a:endParaRPr lang="ko-KR" altLang="en-US" b="1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623EEE-F263-4F74-B5B4-DF5DFE185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94124" y="1665764"/>
              <a:ext cx="21022" cy="44640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70B6267-6271-428D-86B3-73EA8E4587E9}"/>
              </a:ext>
            </a:extLst>
          </p:cNvPr>
          <p:cNvSpPr txBox="1"/>
          <p:nvPr/>
        </p:nvSpPr>
        <p:spPr>
          <a:xfrm>
            <a:off x="112290" y="1777533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Socket()</a:t>
            </a:r>
            <a:endParaRPr lang="ko-KR" altLang="en-US" sz="2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E93D1-A7D8-46A9-9C69-5C20436E4FD3}"/>
              </a:ext>
            </a:extLst>
          </p:cNvPr>
          <p:cNvSpPr txBox="1"/>
          <p:nvPr/>
        </p:nvSpPr>
        <p:spPr>
          <a:xfrm>
            <a:off x="7745455" y="1772816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Socket()</a:t>
            </a:r>
            <a:endParaRPr lang="ko-KR" altLang="en-US" sz="2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1FC53-60F3-428D-8F2F-4183E0CA4892}"/>
              </a:ext>
            </a:extLst>
          </p:cNvPr>
          <p:cNvSpPr txBox="1"/>
          <p:nvPr/>
        </p:nvSpPr>
        <p:spPr>
          <a:xfrm>
            <a:off x="7812360" y="2204864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Bind()</a:t>
            </a:r>
            <a:endParaRPr lang="ko-KR" altLang="en-US" sz="2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7A82F0-E679-4ACD-BC9B-88264A0CCA31}"/>
              </a:ext>
            </a:extLst>
          </p:cNvPr>
          <p:cNvSpPr txBox="1"/>
          <p:nvPr/>
        </p:nvSpPr>
        <p:spPr>
          <a:xfrm>
            <a:off x="7745454" y="2710081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err="1">
                <a:solidFill>
                  <a:srgbClr val="FF0000"/>
                </a:solidFill>
              </a:rPr>
              <a:t>Litsen</a:t>
            </a:r>
            <a:r>
              <a:rPr lang="en-US" altLang="ko-KR" sz="2200" b="1" dirty="0">
                <a:solidFill>
                  <a:srgbClr val="FF0000"/>
                </a:solidFill>
              </a:rPr>
              <a:t>()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DA46A-19C3-499F-BC9C-3DB836D962B6}"/>
              </a:ext>
            </a:extLst>
          </p:cNvPr>
          <p:cNvSpPr txBox="1"/>
          <p:nvPr/>
        </p:nvSpPr>
        <p:spPr>
          <a:xfrm>
            <a:off x="107504" y="2710081"/>
            <a:ext cx="14708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connect()</a:t>
            </a:r>
            <a:endParaRPr lang="ko-KR" altLang="en-US" sz="2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446E7-A321-470F-9032-15D47B9641E4}"/>
              </a:ext>
            </a:extLst>
          </p:cNvPr>
          <p:cNvSpPr txBox="1"/>
          <p:nvPr/>
        </p:nvSpPr>
        <p:spPr>
          <a:xfrm>
            <a:off x="7758865" y="4222249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accept()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78352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B35D98-23BF-4B50-99B7-006DCC9D9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 socket / Server Socket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26649D-3AEE-45B1-B213-C1B50D4563CE}"/>
              </a:ext>
            </a:extLst>
          </p:cNvPr>
          <p:cNvGrpSpPr/>
          <p:nvPr/>
        </p:nvGrpSpPr>
        <p:grpSpPr>
          <a:xfrm>
            <a:off x="283054" y="692696"/>
            <a:ext cx="864097" cy="5472608"/>
            <a:chOff x="395536" y="692696"/>
            <a:chExt cx="864097" cy="54726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E149A0-DF84-41D1-83B8-3BB30F32A7D4}"/>
                </a:ext>
              </a:extLst>
            </p:cNvPr>
            <p:cNvGrpSpPr/>
            <p:nvPr/>
          </p:nvGrpSpPr>
          <p:grpSpPr>
            <a:xfrm>
              <a:off x="395536" y="692696"/>
              <a:ext cx="864097" cy="1123014"/>
              <a:chOff x="216271" y="905164"/>
              <a:chExt cx="864097" cy="11230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2B2F9A-19CF-48D7-8B85-0FD8CE8C492B}"/>
                  </a:ext>
                </a:extLst>
              </p:cNvPr>
              <p:cNvSpPr txBox="1"/>
              <p:nvPr/>
            </p:nvSpPr>
            <p:spPr>
              <a:xfrm>
                <a:off x="216272" y="1647178"/>
                <a:ext cx="86409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Client</a:t>
                </a:r>
                <a:endParaRPr lang="ko-KR" altLang="en-US" b="1" dirty="0"/>
              </a:p>
            </p:txBody>
          </p:sp>
          <p:pic>
            <p:nvPicPr>
              <p:cNvPr id="6" name="내용 개체 틀 4">
                <a:extLst>
                  <a:ext uri="{FF2B5EF4-FFF2-40B4-BE49-F238E27FC236}">
                    <a16:creationId xmlns:a16="http://schemas.microsoft.com/office/drawing/2014/main" id="{6C65A14C-A12E-4623-A399-6B7C219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1" y="905164"/>
                <a:ext cx="864097" cy="864097"/>
              </a:xfrm>
              <a:prstGeom prst="rect">
                <a:avLst/>
              </a:prstGeom>
            </p:spPr>
          </p:pic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36CDA5-D6C7-4D0B-BE5B-AEC3D091F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22" y="1731229"/>
              <a:ext cx="32226" cy="4434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8B611A-694F-4C1D-AF86-A8B01FBA39A5}"/>
              </a:ext>
            </a:extLst>
          </p:cNvPr>
          <p:cNvGrpSpPr/>
          <p:nvPr/>
        </p:nvGrpSpPr>
        <p:grpSpPr>
          <a:xfrm>
            <a:off x="7962486" y="764705"/>
            <a:ext cx="929994" cy="5400599"/>
            <a:chOff x="7789208" y="692698"/>
            <a:chExt cx="929994" cy="543715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58F62DB-F513-4A4A-8FF1-20D3A23BDD61}"/>
                </a:ext>
              </a:extLst>
            </p:cNvPr>
            <p:cNvGrpSpPr/>
            <p:nvPr/>
          </p:nvGrpSpPr>
          <p:grpSpPr>
            <a:xfrm>
              <a:off x="7789208" y="692698"/>
              <a:ext cx="929994" cy="857640"/>
              <a:chOff x="7075094" y="2555121"/>
              <a:chExt cx="929994" cy="114442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7B777E9-3B72-4BDC-8846-BFA541A3C2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44" t="17112" b="16151"/>
              <a:stretch/>
            </p:blipFill>
            <p:spPr>
              <a:xfrm>
                <a:off x="7191780" y="2555121"/>
                <a:ext cx="597284" cy="900097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690B8-63AE-4ED4-B8B3-4EC74688C75E}"/>
                  </a:ext>
                </a:extLst>
              </p:cNvPr>
              <p:cNvSpPr txBox="1"/>
              <p:nvPr/>
            </p:nvSpPr>
            <p:spPr>
              <a:xfrm>
                <a:off x="7075094" y="3330212"/>
                <a:ext cx="92999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Server</a:t>
                </a:r>
                <a:endParaRPr lang="ko-KR" altLang="en-US" b="1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623EEE-F263-4F74-B5B4-DF5DFE185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94124" y="1665764"/>
              <a:ext cx="21022" cy="44640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AE9177-7783-4AAB-98F4-5E9BA65A9F2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578329" y="2925525"/>
            <a:ext cx="6789073" cy="10795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49E265-3464-4E1E-B254-DCBCC5283B0C}"/>
              </a:ext>
            </a:extLst>
          </p:cNvPr>
          <p:cNvSpPr txBox="1"/>
          <p:nvPr/>
        </p:nvSpPr>
        <p:spPr>
          <a:xfrm rot="545084">
            <a:off x="4372380" y="2874287"/>
            <a:ext cx="7924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SYN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B6267-6271-428D-86B3-73EA8E4587E9}"/>
              </a:ext>
            </a:extLst>
          </p:cNvPr>
          <p:cNvSpPr txBox="1"/>
          <p:nvPr/>
        </p:nvSpPr>
        <p:spPr>
          <a:xfrm>
            <a:off x="112290" y="1777533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Socket()</a:t>
            </a:r>
            <a:endParaRPr lang="ko-KR" altLang="en-US" sz="2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E93D1-A7D8-46A9-9C69-5C20436E4FD3}"/>
              </a:ext>
            </a:extLst>
          </p:cNvPr>
          <p:cNvSpPr txBox="1"/>
          <p:nvPr/>
        </p:nvSpPr>
        <p:spPr>
          <a:xfrm>
            <a:off x="7745455" y="1772816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Socket()</a:t>
            </a:r>
            <a:endParaRPr lang="ko-KR" altLang="en-US" sz="2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1FC53-60F3-428D-8F2F-4183E0CA4892}"/>
              </a:ext>
            </a:extLst>
          </p:cNvPr>
          <p:cNvSpPr txBox="1"/>
          <p:nvPr/>
        </p:nvSpPr>
        <p:spPr>
          <a:xfrm>
            <a:off x="7812360" y="2204864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Bind()</a:t>
            </a:r>
            <a:endParaRPr lang="ko-KR" altLang="en-US" sz="2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7A82F0-E679-4ACD-BC9B-88264A0CCA31}"/>
              </a:ext>
            </a:extLst>
          </p:cNvPr>
          <p:cNvSpPr txBox="1"/>
          <p:nvPr/>
        </p:nvSpPr>
        <p:spPr>
          <a:xfrm>
            <a:off x="7745454" y="2710081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err="1"/>
              <a:t>Litsen</a:t>
            </a:r>
            <a:r>
              <a:rPr lang="en-US" altLang="ko-KR" sz="2200" b="1" dirty="0"/>
              <a:t>()</a:t>
            </a:r>
            <a:endParaRPr lang="ko-KR" altLang="en-US" sz="2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DA46A-19C3-499F-BC9C-3DB836D962B6}"/>
              </a:ext>
            </a:extLst>
          </p:cNvPr>
          <p:cNvSpPr txBox="1"/>
          <p:nvPr/>
        </p:nvSpPr>
        <p:spPr>
          <a:xfrm>
            <a:off x="107504" y="2710081"/>
            <a:ext cx="14708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connect()</a:t>
            </a:r>
            <a:endParaRPr lang="ko-KR" altLang="en-US" sz="2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446E7-A321-470F-9032-15D47B9641E4}"/>
              </a:ext>
            </a:extLst>
          </p:cNvPr>
          <p:cNvSpPr txBox="1"/>
          <p:nvPr/>
        </p:nvSpPr>
        <p:spPr>
          <a:xfrm>
            <a:off x="7751576" y="3356992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accept()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21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B35D98-23BF-4B50-99B7-006DCC9D9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 socket / Server Socket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26649D-3AEE-45B1-B213-C1B50D4563CE}"/>
              </a:ext>
            </a:extLst>
          </p:cNvPr>
          <p:cNvGrpSpPr/>
          <p:nvPr/>
        </p:nvGrpSpPr>
        <p:grpSpPr>
          <a:xfrm>
            <a:off x="283054" y="692696"/>
            <a:ext cx="864097" cy="5472608"/>
            <a:chOff x="395536" y="692696"/>
            <a:chExt cx="864097" cy="54726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E149A0-DF84-41D1-83B8-3BB30F32A7D4}"/>
                </a:ext>
              </a:extLst>
            </p:cNvPr>
            <p:cNvGrpSpPr/>
            <p:nvPr/>
          </p:nvGrpSpPr>
          <p:grpSpPr>
            <a:xfrm>
              <a:off x="395536" y="692696"/>
              <a:ext cx="864097" cy="1123014"/>
              <a:chOff x="216271" y="905164"/>
              <a:chExt cx="864097" cy="11230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2B2F9A-19CF-48D7-8B85-0FD8CE8C492B}"/>
                  </a:ext>
                </a:extLst>
              </p:cNvPr>
              <p:cNvSpPr txBox="1"/>
              <p:nvPr/>
            </p:nvSpPr>
            <p:spPr>
              <a:xfrm>
                <a:off x="216272" y="1647178"/>
                <a:ext cx="86409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Client</a:t>
                </a:r>
                <a:endParaRPr lang="ko-KR" altLang="en-US" b="1" dirty="0"/>
              </a:p>
            </p:txBody>
          </p:sp>
          <p:pic>
            <p:nvPicPr>
              <p:cNvPr id="6" name="내용 개체 틀 4">
                <a:extLst>
                  <a:ext uri="{FF2B5EF4-FFF2-40B4-BE49-F238E27FC236}">
                    <a16:creationId xmlns:a16="http://schemas.microsoft.com/office/drawing/2014/main" id="{6C65A14C-A12E-4623-A399-6B7C219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1" y="905164"/>
                <a:ext cx="864097" cy="864097"/>
              </a:xfrm>
              <a:prstGeom prst="rect">
                <a:avLst/>
              </a:prstGeom>
            </p:spPr>
          </p:pic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36CDA5-D6C7-4D0B-BE5B-AEC3D091F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22" y="1731229"/>
              <a:ext cx="32226" cy="4434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8B611A-694F-4C1D-AF86-A8B01FBA39A5}"/>
              </a:ext>
            </a:extLst>
          </p:cNvPr>
          <p:cNvGrpSpPr/>
          <p:nvPr/>
        </p:nvGrpSpPr>
        <p:grpSpPr>
          <a:xfrm>
            <a:off x="7962486" y="764705"/>
            <a:ext cx="929994" cy="5400599"/>
            <a:chOff x="7789208" y="692698"/>
            <a:chExt cx="929994" cy="543715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58F62DB-F513-4A4A-8FF1-20D3A23BDD61}"/>
                </a:ext>
              </a:extLst>
            </p:cNvPr>
            <p:cNvGrpSpPr/>
            <p:nvPr/>
          </p:nvGrpSpPr>
          <p:grpSpPr>
            <a:xfrm>
              <a:off x="7789208" y="692698"/>
              <a:ext cx="929994" cy="857640"/>
              <a:chOff x="7075094" y="2555121"/>
              <a:chExt cx="929994" cy="114442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7B777E9-3B72-4BDC-8846-BFA541A3C2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44" t="17112" b="16151"/>
              <a:stretch/>
            </p:blipFill>
            <p:spPr>
              <a:xfrm>
                <a:off x="7191780" y="2555121"/>
                <a:ext cx="597284" cy="900097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690B8-63AE-4ED4-B8B3-4EC74688C75E}"/>
                  </a:ext>
                </a:extLst>
              </p:cNvPr>
              <p:cNvSpPr txBox="1"/>
              <p:nvPr/>
            </p:nvSpPr>
            <p:spPr>
              <a:xfrm>
                <a:off x="7075094" y="3330212"/>
                <a:ext cx="92999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Server</a:t>
                </a:r>
                <a:endParaRPr lang="ko-KR" altLang="en-US" b="1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623EEE-F263-4F74-B5B4-DF5DFE185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94124" y="1665764"/>
              <a:ext cx="21022" cy="44640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AE9177-7783-4AAB-98F4-5E9BA65A9F2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578329" y="2925525"/>
            <a:ext cx="6789073" cy="10795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49E265-3464-4E1E-B254-DCBCC5283B0C}"/>
              </a:ext>
            </a:extLst>
          </p:cNvPr>
          <p:cNvSpPr txBox="1"/>
          <p:nvPr/>
        </p:nvSpPr>
        <p:spPr>
          <a:xfrm rot="545084">
            <a:off x="4372380" y="2874287"/>
            <a:ext cx="7924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SYN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B6267-6271-428D-86B3-73EA8E4587E9}"/>
              </a:ext>
            </a:extLst>
          </p:cNvPr>
          <p:cNvSpPr txBox="1"/>
          <p:nvPr/>
        </p:nvSpPr>
        <p:spPr>
          <a:xfrm>
            <a:off x="112290" y="1777533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Socket()</a:t>
            </a:r>
            <a:endParaRPr lang="ko-KR" altLang="en-US" sz="2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E93D1-A7D8-46A9-9C69-5C20436E4FD3}"/>
              </a:ext>
            </a:extLst>
          </p:cNvPr>
          <p:cNvSpPr txBox="1"/>
          <p:nvPr/>
        </p:nvSpPr>
        <p:spPr>
          <a:xfrm>
            <a:off x="7745455" y="1772816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Socket()</a:t>
            </a:r>
            <a:endParaRPr lang="ko-KR" altLang="en-US" sz="2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1FC53-60F3-428D-8F2F-4183E0CA4892}"/>
              </a:ext>
            </a:extLst>
          </p:cNvPr>
          <p:cNvSpPr txBox="1"/>
          <p:nvPr/>
        </p:nvSpPr>
        <p:spPr>
          <a:xfrm>
            <a:off x="7812360" y="2204864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Bind()</a:t>
            </a:r>
            <a:endParaRPr lang="ko-KR" altLang="en-US" sz="2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7A82F0-E679-4ACD-BC9B-88264A0CCA31}"/>
              </a:ext>
            </a:extLst>
          </p:cNvPr>
          <p:cNvSpPr txBox="1"/>
          <p:nvPr/>
        </p:nvSpPr>
        <p:spPr>
          <a:xfrm>
            <a:off x="7745454" y="2710081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err="1"/>
              <a:t>Litsen</a:t>
            </a:r>
            <a:r>
              <a:rPr lang="en-US" altLang="ko-KR" sz="2200" b="1" dirty="0"/>
              <a:t>()</a:t>
            </a:r>
            <a:endParaRPr lang="ko-KR" altLang="en-US" sz="2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DA46A-19C3-499F-BC9C-3DB836D962B6}"/>
              </a:ext>
            </a:extLst>
          </p:cNvPr>
          <p:cNvSpPr txBox="1"/>
          <p:nvPr/>
        </p:nvSpPr>
        <p:spPr>
          <a:xfrm>
            <a:off x="107504" y="2710081"/>
            <a:ext cx="14708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connect()</a:t>
            </a:r>
            <a:endParaRPr lang="ko-KR" altLang="en-US" sz="2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446E7-A321-470F-9032-15D47B9641E4}"/>
              </a:ext>
            </a:extLst>
          </p:cNvPr>
          <p:cNvSpPr txBox="1"/>
          <p:nvPr/>
        </p:nvSpPr>
        <p:spPr>
          <a:xfrm>
            <a:off x="7751576" y="3356992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accept()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ACABF5-619A-43E5-BF69-0ABAE3FD57DA}"/>
              </a:ext>
            </a:extLst>
          </p:cNvPr>
          <p:cNvSpPr txBox="1"/>
          <p:nvPr/>
        </p:nvSpPr>
        <p:spPr>
          <a:xfrm>
            <a:off x="107504" y="3666742"/>
            <a:ext cx="147082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Connect: return</a:t>
            </a:r>
            <a:endParaRPr lang="ko-KR" altLang="en-US" sz="22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D58A3D4-DEB0-40CA-AAEF-D817695578C9}"/>
              </a:ext>
            </a:extLst>
          </p:cNvPr>
          <p:cNvCxnSpPr>
            <a:cxnSpLocks/>
          </p:cNvCxnSpPr>
          <p:nvPr/>
        </p:nvCxnSpPr>
        <p:spPr>
          <a:xfrm flipH="1">
            <a:off x="1197642" y="4246992"/>
            <a:ext cx="711877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7EA5C0-BB6F-48A8-A891-66EB97563B2C}"/>
              </a:ext>
            </a:extLst>
          </p:cNvPr>
          <p:cNvSpPr txBox="1"/>
          <p:nvPr/>
        </p:nvSpPr>
        <p:spPr>
          <a:xfrm>
            <a:off x="4313447" y="3861048"/>
            <a:ext cx="137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SYN / ACK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07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9C8F6AA-C37B-4C23-A3B0-B2F56DDAD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728503"/>
              </p:ext>
            </p:extLst>
          </p:nvPr>
        </p:nvGraphicFramePr>
        <p:xfrm>
          <a:off x="268241" y="1037358"/>
          <a:ext cx="86075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1320420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1 ~ 2 Week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Orientation </a:t>
                      </a:r>
                    </a:p>
                    <a:p>
                      <a:pPr algn="ctr"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~</a:t>
                      </a:r>
                    </a:p>
                    <a:p>
                      <a:pPr algn="ctr" latinLnBrk="1"/>
                      <a:r>
                        <a:rPr lang="ko-KR" altLang="en-US" sz="3000" dirty="0">
                          <a:solidFill>
                            <a:sysClr val="windowText" lastClr="000000"/>
                          </a:solidFill>
                        </a:rPr>
                        <a:t>과제</a:t>
                      </a:r>
                      <a:endParaRPr lang="en-US" altLang="ko-KR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376D9F2A-701E-40D5-A903-D73E5E2BB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Plan</a:t>
            </a:r>
            <a:r>
              <a:rPr lang="en-US" altLang="ko-KR" sz="2000" dirty="0"/>
              <a:t> – </a:t>
            </a:r>
            <a:r>
              <a:rPr lang="ko-KR" altLang="en-US" sz="2000" dirty="0"/>
              <a:t>중간고사 이전 수업 </a:t>
            </a:r>
            <a:r>
              <a:rPr lang="en-US" altLang="ko-KR" sz="2000" dirty="0"/>
              <a:t>-</a:t>
            </a:r>
            <a:endParaRPr lang="ko-KR" altLang="en-US" sz="20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9D8790B-8A3B-446E-A99F-B502D12A21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405000"/>
              </p:ext>
            </p:extLst>
          </p:nvPr>
        </p:nvGraphicFramePr>
        <p:xfrm>
          <a:off x="268241" y="2697480"/>
          <a:ext cx="8607517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1320420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3 ~ 4 Week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Socket Programming </a:t>
                      </a:r>
                      <a:r>
                        <a:rPr lang="ko-KR" altLang="en-US" sz="3000" dirty="0">
                          <a:solidFill>
                            <a:sysClr val="windowText" lastClr="000000"/>
                          </a:solidFill>
                        </a:rPr>
                        <a:t>실습</a:t>
                      </a:r>
                      <a:endParaRPr lang="en-US" altLang="ko-KR" sz="3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3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600" dirty="0">
                          <a:solidFill>
                            <a:sysClr val="windowText" lastClr="000000"/>
                          </a:solidFill>
                        </a:rPr>
                        <a:t>- FTP</a:t>
                      </a:r>
                      <a:r>
                        <a:rPr lang="ko-KR" altLang="en-US" sz="2600" dirty="0">
                          <a:solidFill>
                            <a:sysClr val="windowText" lastClr="000000"/>
                          </a:solidFill>
                        </a:rPr>
                        <a:t> 프로그램</a:t>
                      </a:r>
                      <a:r>
                        <a:rPr lang="en-US" altLang="ko-KR" sz="2600" dirty="0">
                          <a:solidFill>
                            <a:sysClr val="windowText" lastClr="000000"/>
                          </a:solidFill>
                        </a:rPr>
                        <a:t> -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0FF4825-56D1-4B0A-9FA7-21A32ECBCA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067844"/>
              </p:ext>
            </p:extLst>
          </p:nvPr>
        </p:nvGraphicFramePr>
        <p:xfrm>
          <a:off x="268241" y="4357602"/>
          <a:ext cx="8607517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1320420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5 ~ 7 week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Socket Programming </a:t>
                      </a:r>
                      <a:r>
                        <a:rPr lang="ko-KR" altLang="en-US" sz="3000" dirty="0">
                          <a:solidFill>
                            <a:sysClr val="windowText" lastClr="000000"/>
                          </a:solidFill>
                        </a:rPr>
                        <a:t>실습</a:t>
                      </a:r>
                      <a:endParaRPr lang="en-US" altLang="ko-KR" sz="3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en-US" altLang="ko-KR" sz="3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600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sz="2600" dirty="0">
                          <a:solidFill>
                            <a:sysClr val="windowText" lastClr="000000"/>
                          </a:solidFill>
                        </a:rPr>
                        <a:t>채팅 프로그램</a:t>
                      </a:r>
                      <a:r>
                        <a:rPr lang="en-US" altLang="ko-KR" sz="2600" dirty="0">
                          <a:solidFill>
                            <a:sysClr val="windowText" lastClr="000000"/>
                          </a:solidFill>
                        </a:rPr>
                        <a:t> -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445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B35D98-23BF-4B50-99B7-006DCC9D9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 socket / Server Socket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26649D-3AEE-45B1-B213-C1B50D4563CE}"/>
              </a:ext>
            </a:extLst>
          </p:cNvPr>
          <p:cNvGrpSpPr/>
          <p:nvPr/>
        </p:nvGrpSpPr>
        <p:grpSpPr>
          <a:xfrm>
            <a:off x="283054" y="692696"/>
            <a:ext cx="864097" cy="5472608"/>
            <a:chOff x="395536" y="692696"/>
            <a:chExt cx="864097" cy="54726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E149A0-DF84-41D1-83B8-3BB30F32A7D4}"/>
                </a:ext>
              </a:extLst>
            </p:cNvPr>
            <p:cNvGrpSpPr/>
            <p:nvPr/>
          </p:nvGrpSpPr>
          <p:grpSpPr>
            <a:xfrm>
              <a:off x="395536" y="692696"/>
              <a:ext cx="864097" cy="1123014"/>
              <a:chOff x="216271" y="905164"/>
              <a:chExt cx="864097" cy="11230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2B2F9A-19CF-48D7-8B85-0FD8CE8C492B}"/>
                  </a:ext>
                </a:extLst>
              </p:cNvPr>
              <p:cNvSpPr txBox="1"/>
              <p:nvPr/>
            </p:nvSpPr>
            <p:spPr>
              <a:xfrm>
                <a:off x="216272" y="1647178"/>
                <a:ext cx="86409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Client</a:t>
                </a:r>
                <a:endParaRPr lang="ko-KR" altLang="en-US" b="1" dirty="0"/>
              </a:p>
            </p:txBody>
          </p:sp>
          <p:pic>
            <p:nvPicPr>
              <p:cNvPr id="6" name="내용 개체 틀 4">
                <a:extLst>
                  <a:ext uri="{FF2B5EF4-FFF2-40B4-BE49-F238E27FC236}">
                    <a16:creationId xmlns:a16="http://schemas.microsoft.com/office/drawing/2014/main" id="{6C65A14C-A12E-4623-A399-6B7C219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1" y="905164"/>
                <a:ext cx="864097" cy="864097"/>
              </a:xfrm>
              <a:prstGeom prst="rect">
                <a:avLst/>
              </a:prstGeom>
            </p:spPr>
          </p:pic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36CDA5-D6C7-4D0B-BE5B-AEC3D091F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22" y="1731229"/>
              <a:ext cx="32226" cy="4434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8B611A-694F-4C1D-AF86-A8B01FBA39A5}"/>
              </a:ext>
            </a:extLst>
          </p:cNvPr>
          <p:cNvGrpSpPr/>
          <p:nvPr/>
        </p:nvGrpSpPr>
        <p:grpSpPr>
          <a:xfrm>
            <a:off x="7962486" y="764705"/>
            <a:ext cx="929994" cy="5400599"/>
            <a:chOff x="7789208" y="692698"/>
            <a:chExt cx="929994" cy="543715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58F62DB-F513-4A4A-8FF1-20D3A23BDD61}"/>
                </a:ext>
              </a:extLst>
            </p:cNvPr>
            <p:cNvGrpSpPr/>
            <p:nvPr/>
          </p:nvGrpSpPr>
          <p:grpSpPr>
            <a:xfrm>
              <a:off x="7789208" y="692698"/>
              <a:ext cx="929994" cy="857640"/>
              <a:chOff x="7075094" y="2555121"/>
              <a:chExt cx="929994" cy="114442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7B777E9-3B72-4BDC-8846-BFA541A3C2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44" t="17112" b="16151"/>
              <a:stretch/>
            </p:blipFill>
            <p:spPr>
              <a:xfrm>
                <a:off x="7191780" y="2555121"/>
                <a:ext cx="597284" cy="900097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690B8-63AE-4ED4-B8B3-4EC74688C75E}"/>
                  </a:ext>
                </a:extLst>
              </p:cNvPr>
              <p:cNvSpPr txBox="1"/>
              <p:nvPr/>
            </p:nvSpPr>
            <p:spPr>
              <a:xfrm>
                <a:off x="7075094" y="3330212"/>
                <a:ext cx="92999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Server</a:t>
                </a:r>
                <a:endParaRPr lang="ko-KR" altLang="en-US" b="1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623EEE-F263-4F74-B5B4-DF5DFE185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94124" y="1665764"/>
              <a:ext cx="21022" cy="44640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AE9177-7783-4AAB-98F4-5E9BA65A9F2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578329" y="2925525"/>
            <a:ext cx="6789073" cy="10795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49E265-3464-4E1E-B254-DCBCC5283B0C}"/>
              </a:ext>
            </a:extLst>
          </p:cNvPr>
          <p:cNvSpPr txBox="1"/>
          <p:nvPr/>
        </p:nvSpPr>
        <p:spPr>
          <a:xfrm rot="545084">
            <a:off x="4372380" y="2874287"/>
            <a:ext cx="7924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SYN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B6267-6271-428D-86B3-73EA8E4587E9}"/>
              </a:ext>
            </a:extLst>
          </p:cNvPr>
          <p:cNvSpPr txBox="1"/>
          <p:nvPr/>
        </p:nvSpPr>
        <p:spPr>
          <a:xfrm>
            <a:off x="112290" y="1777533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Socket()</a:t>
            </a:r>
            <a:endParaRPr lang="ko-KR" altLang="en-US" sz="2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E93D1-A7D8-46A9-9C69-5C20436E4FD3}"/>
              </a:ext>
            </a:extLst>
          </p:cNvPr>
          <p:cNvSpPr txBox="1"/>
          <p:nvPr/>
        </p:nvSpPr>
        <p:spPr>
          <a:xfrm>
            <a:off x="7745455" y="1772816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Socket()</a:t>
            </a:r>
            <a:endParaRPr lang="ko-KR" altLang="en-US" sz="2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1FC53-60F3-428D-8F2F-4183E0CA4892}"/>
              </a:ext>
            </a:extLst>
          </p:cNvPr>
          <p:cNvSpPr txBox="1"/>
          <p:nvPr/>
        </p:nvSpPr>
        <p:spPr>
          <a:xfrm>
            <a:off x="7812360" y="2204864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Bind()</a:t>
            </a:r>
            <a:endParaRPr lang="ko-KR" altLang="en-US" sz="2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7A82F0-E679-4ACD-BC9B-88264A0CCA31}"/>
              </a:ext>
            </a:extLst>
          </p:cNvPr>
          <p:cNvSpPr txBox="1"/>
          <p:nvPr/>
        </p:nvSpPr>
        <p:spPr>
          <a:xfrm>
            <a:off x="7745454" y="2710081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err="1"/>
              <a:t>Litsen</a:t>
            </a:r>
            <a:r>
              <a:rPr lang="en-US" altLang="ko-KR" sz="2200" b="1" dirty="0"/>
              <a:t>()</a:t>
            </a:r>
            <a:endParaRPr lang="ko-KR" altLang="en-US" sz="2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DA46A-19C3-499F-BC9C-3DB836D962B6}"/>
              </a:ext>
            </a:extLst>
          </p:cNvPr>
          <p:cNvSpPr txBox="1"/>
          <p:nvPr/>
        </p:nvSpPr>
        <p:spPr>
          <a:xfrm>
            <a:off x="107504" y="2710081"/>
            <a:ext cx="14708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connect()</a:t>
            </a:r>
            <a:endParaRPr lang="ko-KR" altLang="en-US" sz="2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446E7-A321-470F-9032-15D47B9641E4}"/>
              </a:ext>
            </a:extLst>
          </p:cNvPr>
          <p:cNvSpPr txBox="1"/>
          <p:nvPr/>
        </p:nvSpPr>
        <p:spPr>
          <a:xfrm>
            <a:off x="7751576" y="3356992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accept()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ACABF5-619A-43E5-BF69-0ABAE3FD57DA}"/>
              </a:ext>
            </a:extLst>
          </p:cNvPr>
          <p:cNvSpPr txBox="1"/>
          <p:nvPr/>
        </p:nvSpPr>
        <p:spPr>
          <a:xfrm>
            <a:off x="107504" y="3666742"/>
            <a:ext cx="147082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Connect: return</a:t>
            </a:r>
            <a:endParaRPr lang="ko-KR" altLang="en-US" sz="22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D58A3D4-DEB0-40CA-AAEF-D817695578C9}"/>
              </a:ext>
            </a:extLst>
          </p:cNvPr>
          <p:cNvCxnSpPr>
            <a:cxnSpLocks/>
          </p:cNvCxnSpPr>
          <p:nvPr/>
        </p:nvCxnSpPr>
        <p:spPr>
          <a:xfrm flipH="1">
            <a:off x="1197642" y="4246992"/>
            <a:ext cx="711877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7EA5C0-BB6F-48A8-A891-66EB97563B2C}"/>
              </a:ext>
            </a:extLst>
          </p:cNvPr>
          <p:cNvSpPr txBox="1"/>
          <p:nvPr/>
        </p:nvSpPr>
        <p:spPr>
          <a:xfrm>
            <a:off x="4313447" y="3861048"/>
            <a:ext cx="137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SYN / ACK</a:t>
            </a:r>
            <a:endParaRPr lang="ko-KR" altLang="en-US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5D937B-31B4-44E0-A22D-4D5B0916542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197642" y="4509120"/>
            <a:ext cx="6679437" cy="55138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A510D9-5747-4B70-B66F-0E27B852EB51}"/>
              </a:ext>
            </a:extLst>
          </p:cNvPr>
          <p:cNvSpPr txBox="1"/>
          <p:nvPr/>
        </p:nvSpPr>
        <p:spPr>
          <a:xfrm rot="334494">
            <a:off x="4160337" y="4402721"/>
            <a:ext cx="79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ACK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E32424-9EA0-4644-928D-496079D741C2}"/>
              </a:ext>
            </a:extLst>
          </p:cNvPr>
          <p:cNvSpPr txBox="1"/>
          <p:nvPr/>
        </p:nvSpPr>
        <p:spPr>
          <a:xfrm>
            <a:off x="7877079" y="4675783"/>
            <a:ext cx="13847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accept():</a:t>
            </a:r>
          </a:p>
          <a:p>
            <a:r>
              <a:rPr lang="en-US" altLang="ko-KR" sz="2200" b="1" dirty="0">
                <a:solidFill>
                  <a:srgbClr val="FF0000"/>
                </a:solidFill>
              </a:rPr>
              <a:t>return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340D738-B247-402C-9988-168A40FAC306}"/>
              </a:ext>
            </a:extLst>
          </p:cNvPr>
          <p:cNvCxnSpPr>
            <a:cxnSpLocks/>
          </p:cNvCxnSpPr>
          <p:nvPr/>
        </p:nvCxnSpPr>
        <p:spPr>
          <a:xfrm>
            <a:off x="751124" y="5598532"/>
            <a:ext cx="7538544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5CC729-103A-4E3A-8AFB-E5B68C53541A}"/>
              </a:ext>
            </a:extLst>
          </p:cNvPr>
          <p:cNvSpPr txBox="1"/>
          <p:nvPr/>
        </p:nvSpPr>
        <p:spPr>
          <a:xfrm>
            <a:off x="3707904" y="5445224"/>
            <a:ext cx="16901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ESTABLISHED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529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8DD374-A763-4539-B6C4-3912340E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200" b="1" dirty="0"/>
          </a:p>
          <a:p>
            <a:pPr>
              <a:buFontTx/>
              <a:buChar char="-"/>
            </a:pPr>
            <a:endParaRPr lang="en-US" altLang="ko-KR" sz="22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FF205E-B330-4C4E-957E-158093A6C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수업계획 </a:t>
            </a:r>
            <a:r>
              <a:rPr lang="en-US" altLang="ko-KR" sz="2000" dirty="0"/>
              <a:t>–</a:t>
            </a:r>
            <a:r>
              <a:rPr lang="ko-KR" altLang="en-US" sz="2000" dirty="0"/>
              <a:t> 중간고사 이후</a:t>
            </a:r>
            <a:r>
              <a:rPr lang="en-US" altLang="ko-KR" sz="2000" dirty="0"/>
              <a:t>-</a:t>
            </a:r>
            <a:endParaRPr lang="ko-KR" altLang="en-US" sz="2000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48CB7EC8-B4A9-42B0-99C0-DEEDCF6C8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181952"/>
              </p:ext>
            </p:extLst>
          </p:nvPr>
        </p:nvGraphicFramePr>
        <p:xfrm>
          <a:off x="107504" y="908720"/>
          <a:ext cx="86075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solidFill>
                            <a:sysClr val="windowText" lastClr="000000"/>
                          </a:solidFill>
                        </a:rPr>
                        <a:t>실습환경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OS : Windows 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Simulator : OPNET</a:t>
                      </a:r>
                    </a:p>
                    <a:p>
                      <a:pPr latinLnBrk="1"/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 9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주차 이후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예정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단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수업 진행 현황에 따라 조정 될 수 있음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07A03A6-4A6C-4D8A-9227-311F4347A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257178"/>
              </p:ext>
            </p:extLst>
          </p:nvPr>
        </p:nvGraphicFramePr>
        <p:xfrm>
          <a:off x="107503" y="4178776"/>
          <a:ext cx="860751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solidFill>
                            <a:sysClr val="windowText" lastClr="000000"/>
                          </a:solidFill>
                        </a:rPr>
                        <a:t>진행방식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ysClr val="windowText" lastClr="000000"/>
                          </a:solidFill>
                        </a:rPr>
                        <a:t>수업 자료에 따른 진행 </a:t>
                      </a:r>
                      <a:endParaRPr lang="en-US" altLang="ko-KR" sz="2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67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9F9ADAC-0A6B-4CF6-B20C-208F8BA4D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Socket</a:t>
            </a:r>
            <a:r>
              <a:rPr lang="ko-KR" altLang="en-US" dirty="0"/>
              <a:t> </a:t>
            </a:r>
            <a:r>
              <a:rPr lang="en-US" altLang="ko-KR" dirty="0"/>
              <a:t>Programming??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BE32DD0-EBDC-4ED9-B0D3-0B1D5F0250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62778"/>
              </p:ext>
            </p:extLst>
          </p:nvPr>
        </p:nvGraphicFramePr>
        <p:xfrm>
          <a:off x="268241" y="1037358"/>
          <a:ext cx="86075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Socket?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회로의 고정 부분 끝에 있는 장치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플러그를 삽입하면 회로가 연결된다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네이버 지식 백과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68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9F9ADAC-0A6B-4CF6-B20C-208F8BA4D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Socket</a:t>
            </a:r>
            <a:r>
              <a:rPr lang="ko-KR" altLang="en-US" dirty="0"/>
              <a:t> </a:t>
            </a:r>
            <a:r>
              <a:rPr lang="en-US" altLang="ko-KR" dirty="0"/>
              <a:t>Programming??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BE32DD0-EBDC-4ED9-B0D3-0B1D5F02507F}"/>
              </a:ext>
            </a:extLst>
          </p:cNvPr>
          <p:cNvGraphicFramePr>
            <a:graphicFrameLocks/>
          </p:cNvGraphicFramePr>
          <p:nvPr/>
        </p:nvGraphicFramePr>
        <p:xfrm>
          <a:off x="268241" y="1037358"/>
          <a:ext cx="86075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Socket?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회로의 고정 부분 끝에 있는 장치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플러그를 삽입하면 회로가 연결된다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네이버 지식 백과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CE906F-E1F3-43E6-84D9-E78E40A35845}"/>
              </a:ext>
            </a:extLst>
          </p:cNvPr>
          <p:cNvGraphicFramePr>
            <a:graphicFrameLocks/>
          </p:cNvGraphicFramePr>
          <p:nvPr/>
        </p:nvGraphicFramePr>
        <p:xfrm>
          <a:off x="268241" y="2311698"/>
          <a:ext cx="887575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15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868601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Network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Socket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프로그램이 네트워크를 통해 간편하게 통신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데이터를 송수신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할 수 있도록 만들어진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연결부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단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사용을 위해서 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1. OS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및 사용언어에 종속적으로 제공된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API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의 숙지 필요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2. API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의 사용절차 숙지 필요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36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CF3912-4BDF-4187-8BBF-4FE41BBED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Socket Programming 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52C880D-365D-4FDA-B08F-628C76538FCE}"/>
              </a:ext>
            </a:extLst>
          </p:cNvPr>
          <p:cNvGrpSpPr/>
          <p:nvPr/>
        </p:nvGrpSpPr>
        <p:grpSpPr>
          <a:xfrm>
            <a:off x="179512" y="1044315"/>
            <a:ext cx="2454077" cy="5120987"/>
            <a:chOff x="317722" y="1044315"/>
            <a:chExt cx="2454078" cy="527386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BE2A5D8-3653-4D5A-9059-22DA9FE132D3}"/>
                </a:ext>
              </a:extLst>
            </p:cNvPr>
            <p:cNvGrpSpPr/>
            <p:nvPr/>
          </p:nvGrpSpPr>
          <p:grpSpPr>
            <a:xfrm>
              <a:off x="528804" y="1044315"/>
              <a:ext cx="1856220" cy="936104"/>
              <a:chOff x="123492" y="1196752"/>
              <a:chExt cx="1856220" cy="936104"/>
            </a:xfrm>
            <a:noFill/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467EEA2E-904E-4AAC-903E-F74870583832}"/>
                  </a:ext>
                </a:extLst>
              </p:cNvPr>
              <p:cNvSpPr/>
              <p:nvPr/>
            </p:nvSpPr>
            <p:spPr bwMode="auto">
              <a:xfrm>
                <a:off x="269951" y="1196752"/>
                <a:ext cx="1709761" cy="936104"/>
              </a:xfrm>
              <a:prstGeom prst="roundRect">
                <a:avLst/>
              </a:prstGeom>
              <a:grpFill/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dirty="0">
                    <a:solidFill>
                      <a:srgbClr val="00B0F0"/>
                    </a:solidFill>
                    <a:latin typeface="+mn-ea"/>
                  </a:rPr>
                  <a:t>U</a:t>
                </a: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+mn-ea"/>
                  </a:rPr>
                  <a:t>ser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B64586-9310-4ACC-B6AB-9427FF9E5DC8}"/>
                  </a:ext>
                </a:extLst>
              </p:cNvPr>
              <p:cNvSpPr txBox="1"/>
              <p:nvPr/>
            </p:nvSpPr>
            <p:spPr>
              <a:xfrm>
                <a:off x="123492" y="1664804"/>
                <a:ext cx="15872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  Application</a:t>
                </a:r>
                <a:endParaRPr lang="ko-KR" altLang="en-US" b="1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13C8EA5-9DC2-486D-A15B-0041DA37DEDF}"/>
                </a:ext>
              </a:extLst>
            </p:cNvPr>
            <p:cNvGrpSpPr/>
            <p:nvPr/>
          </p:nvGrpSpPr>
          <p:grpSpPr>
            <a:xfrm>
              <a:off x="611560" y="5597660"/>
              <a:ext cx="1856220" cy="720516"/>
              <a:chOff x="123492" y="1196752"/>
              <a:chExt cx="1856220" cy="960293"/>
            </a:xfrm>
            <a:noFill/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F149113D-CEFE-4A77-9E42-AC759C9C97D5}"/>
                  </a:ext>
                </a:extLst>
              </p:cNvPr>
              <p:cNvSpPr/>
              <p:nvPr/>
            </p:nvSpPr>
            <p:spPr bwMode="auto">
              <a:xfrm>
                <a:off x="269951" y="1196752"/>
                <a:ext cx="1709761" cy="936104"/>
              </a:xfrm>
              <a:prstGeom prst="roundRect">
                <a:avLst/>
              </a:prstGeom>
              <a:grpFill/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+mn-ea"/>
                  </a:rPr>
                  <a:t>Hardware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909AF7-7548-4941-B594-71F0800DF75B}"/>
                  </a:ext>
                </a:extLst>
              </p:cNvPr>
              <p:cNvSpPr txBox="1"/>
              <p:nvPr/>
            </p:nvSpPr>
            <p:spPr>
              <a:xfrm>
                <a:off x="123492" y="1664805"/>
                <a:ext cx="1587200" cy="49224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  NIC</a:t>
                </a:r>
                <a:endParaRPr lang="ko-KR" altLang="en-US" b="1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72724A3-0E47-438A-B68D-F19830412B6B}"/>
                </a:ext>
              </a:extLst>
            </p:cNvPr>
            <p:cNvGrpSpPr/>
            <p:nvPr/>
          </p:nvGrpSpPr>
          <p:grpSpPr>
            <a:xfrm>
              <a:off x="317722" y="1980419"/>
              <a:ext cx="2454078" cy="3617241"/>
              <a:chOff x="317722" y="1980419"/>
              <a:chExt cx="2454078" cy="3617241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D8E518D5-9807-4062-8BFF-114D80A57AFD}"/>
                  </a:ext>
                </a:extLst>
              </p:cNvPr>
              <p:cNvSpPr/>
              <p:nvPr/>
            </p:nvSpPr>
            <p:spPr bwMode="auto">
              <a:xfrm>
                <a:off x="317722" y="2348880"/>
                <a:ext cx="2454078" cy="2880320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dirty="0">
                    <a:solidFill>
                      <a:srgbClr val="00B0F0"/>
                    </a:solidFill>
                    <a:latin typeface="+mn-ea"/>
                  </a:rPr>
                  <a:t>Kernel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80F596D-03E8-4DB8-87C2-F44A482B3601}"/>
                  </a:ext>
                </a:extLst>
              </p:cNvPr>
              <p:cNvSpPr/>
              <p:nvPr/>
            </p:nvSpPr>
            <p:spPr bwMode="auto">
              <a:xfrm>
                <a:off x="317722" y="2852936"/>
                <a:ext cx="2454077" cy="441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dirty="0">
                    <a:solidFill>
                      <a:srgbClr val="000000"/>
                    </a:solidFill>
                    <a:latin typeface="+mn-ea"/>
                  </a:rPr>
                  <a:t>Socket Module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6B7FFF4-0813-48A9-9EC3-1B9FE925F708}"/>
                  </a:ext>
                </a:extLst>
              </p:cNvPr>
              <p:cNvSpPr/>
              <p:nvPr/>
            </p:nvSpPr>
            <p:spPr bwMode="auto">
              <a:xfrm>
                <a:off x="327546" y="3779748"/>
                <a:ext cx="2444254" cy="441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IP Module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95401FD-3263-4EAA-B790-2677C1BF1334}"/>
                  </a:ext>
                </a:extLst>
              </p:cNvPr>
              <p:cNvSpPr/>
              <p:nvPr/>
            </p:nvSpPr>
            <p:spPr bwMode="auto">
              <a:xfrm>
                <a:off x="317723" y="4787860"/>
                <a:ext cx="2454077" cy="441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Device driver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9035BCA1-0E22-4A19-9C02-7F7AE82B6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429" y="1980419"/>
                <a:ext cx="11714" cy="872517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A14BFE69-62A5-4237-9825-DA5FE117C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429" y="3294276"/>
                <a:ext cx="0" cy="489683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47C1FD8E-ABBF-4662-A099-01EB54A71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4206425"/>
                <a:ext cx="0" cy="610761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40CBC354-B351-4A19-9A0D-69FDC99FF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5243863"/>
                <a:ext cx="0" cy="353797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3703764-AA4F-427B-AE15-927560A71331}"/>
              </a:ext>
            </a:extLst>
          </p:cNvPr>
          <p:cNvGrpSpPr/>
          <p:nvPr/>
        </p:nvGrpSpPr>
        <p:grpSpPr>
          <a:xfrm>
            <a:off x="6510410" y="1107468"/>
            <a:ext cx="2407203" cy="5057836"/>
            <a:chOff x="6228184" y="1052736"/>
            <a:chExt cx="2454078" cy="527386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5DF7FA9-6CFF-45C4-94C0-9E4DD7A29D8A}"/>
                </a:ext>
              </a:extLst>
            </p:cNvPr>
            <p:cNvGrpSpPr/>
            <p:nvPr/>
          </p:nvGrpSpPr>
          <p:grpSpPr>
            <a:xfrm>
              <a:off x="6482158" y="1052736"/>
              <a:ext cx="1813328" cy="936104"/>
              <a:chOff x="166384" y="1196752"/>
              <a:chExt cx="1813328" cy="936104"/>
            </a:xfrm>
            <a:noFill/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187CF8D2-B3FA-4BA3-A7D2-B7C5DB00AB32}"/>
                  </a:ext>
                </a:extLst>
              </p:cNvPr>
              <p:cNvSpPr/>
              <p:nvPr/>
            </p:nvSpPr>
            <p:spPr bwMode="auto">
              <a:xfrm>
                <a:off x="269951" y="1196752"/>
                <a:ext cx="1709761" cy="936104"/>
              </a:xfrm>
              <a:prstGeom prst="roundRect">
                <a:avLst/>
              </a:prstGeom>
              <a:grpFill/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dirty="0">
                    <a:solidFill>
                      <a:srgbClr val="00B0F0"/>
                    </a:solidFill>
                    <a:latin typeface="+mn-ea"/>
                  </a:rPr>
                  <a:t>U</a:t>
                </a: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+mn-ea"/>
                  </a:rPr>
                  <a:t>ser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B8B8E7-3BFB-46B1-A264-3947DEE1CC99}"/>
                  </a:ext>
                </a:extLst>
              </p:cNvPr>
              <p:cNvSpPr txBox="1"/>
              <p:nvPr/>
            </p:nvSpPr>
            <p:spPr>
              <a:xfrm>
                <a:off x="166384" y="1664804"/>
                <a:ext cx="1587200" cy="4210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 Application</a:t>
                </a:r>
                <a:endParaRPr lang="ko-KR" altLang="en-US" b="1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EC16149-3DDE-4B17-B61D-0B83EF781122}"/>
                </a:ext>
              </a:extLst>
            </p:cNvPr>
            <p:cNvGrpSpPr/>
            <p:nvPr/>
          </p:nvGrpSpPr>
          <p:grpSpPr>
            <a:xfrm>
              <a:off x="6522022" y="5606081"/>
              <a:ext cx="1856220" cy="720516"/>
              <a:chOff x="123492" y="1196752"/>
              <a:chExt cx="1856220" cy="960293"/>
            </a:xfrm>
            <a:noFill/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27DCD1F-8651-48CC-A782-6D3844C303AE}"/>
                  </a:ext>
                </a:extLst>
              </p:cNvPr>
              <p:cNvSpPr/>
              <p:nvPr/>
            </p:nvSpPr>
            <p:spPr bwMode="auto">
              <a:xfrm>
                <a:off x="269951" y="1196752"/>
                <a:ext cx="1709761" cy="936104"/>
              </a:xfrm>
              <a:prstGeom prst="roundRect">
                <a:avLst/>
              </a:prstGeom>
              <a:grpFill/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+mn-ea"/>
                  </a:rPr>
                  <a:t>Hardware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C5275E-6A9C-4194-AE0F-0FF53F1DA842}"/>
                  </a:ext>
                </a:extLst>
              </p:cNvPr>
              <p:cNvSpPr txBox="1"/>
              <p:nvPr/>
            </p:nvSpPr>
            <p:spPr>
              <a:xfrm>
                <a:off x="123492" y="1664805"/>
                <a:ext cx="1587200" cy="49224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  NIC</a:t>
                </a:r>
                <a:endParaRPr lang="ko-KR" altLang="en-US" b="1" dirty="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84917EF-1D15-4170-8F9D-64E1E2F939D0}"/>
                </a:ext>
              </a:extLst>
            </p:cNvPr>
            <p:cNvGrpSpPr/>
            <p:nvPr/>
          </p:nvGrpSpPr>
          <p:grpSpPr>
            <a:xfrm>
              <a:off x="6228184" y="1988840"/>
              <a:ext cx="2454078" cy="3617241"/>
              <a:chOff x="317722" y="1980419"/>
              <a:chExt cx="2454078" cy="3617241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6152AA0C-4D27-4C59-8C93-59EF836145A0}"/>
                  </a:ext>
                </a:extLst>
              </p:cNvPr>
              <p:cNvSpPr/>
              <p:nvPr/>
            </p:nvSpPr>
            <p:spPr bwMode="auto">
              <a:xfrm>
                <a:off x="317722" y="2348880"/>
                <a:ext cx="2454078" cy="2880320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dirty="0">
                    <a:solidFill>
                      <a:srgbClr val="00B0F0"/>
                    </a:solidFill>
                    <a:latin typeface="+mn-ea"/>
                  </a:rPr>
                  <a:t>Kernel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91C647-A717-439F-847E-DC8BED7DB407}"/>
                  </a:ext>
                </a:extLst>
              </p:cNvPr>
              <p:cNvSpPr/>
              <p:nvPr/>
            </p:nvSpPr>
            <p:spPr bwMode="auto">
              <a:xfrm>
                <a:off x="317722" y="2852936"/>
                <a:ext cx="2454077" cy="441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dirty="0">
                    <a:solidFill>
                      <a:srgbClr val="000000"/>
                    </a:solidFill>
                    <a:latin typeface="+mn-ea"/>
                  </a:rPr>
                  <a:t>Socket Module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DDBCC8D-4161-4734-B938-C2F00DF07998}"/>
                  </a:ext>
                </a:extLst>
              </p:cNvPr>
              <p:cNvSpPr/>
              <p:nvPr/>
            </p:nvSpPr>
            <p:spPr bwMode="auto">
              <a:xfrm>
                <a:off x="327546" y="3779748"/>
                <a:ext cx="2444254" cy="441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IP Module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E1E2768-5437-4AF8-8BFF-8830D7136F30}"/>
                  </a:ext>
                </a:extLst>
              </p:cNvPr>
              <p:cNvSpPr/>
              <p:nvPr/>
            </p:nvSpPr>
            <p:spPr bwMode="auto">
              <a:xfrm>
                <a:off x="317723" y="4787860"/>
                <a:ext cx="2454077" cy="441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Device driver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C1E5F34-F440-4A62-BD9D-DC87DBFE1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429" y="1980419"/>
                <a:ext cx="11714" cy="872517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298DE427-E484-4524-9489-2B78E6E90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429" y="3294276"/>
                <a:ext cx="0" cy="489683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5536A999-4785-43D9-BA63-73FDAAC2D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4206425"/>
                <a:ext cx="0" cy="610761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3A9570C-1B6C-4346-97C2-48549F055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5243863"/>
                <a:ext cx="0" cy="353797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028CE2B-E926-47F0-9342-F9D1FD8A3209}"/>
              </a:ext>
            </a:extLst>
          </p:cNvPr>
          <p:cNvGrpSpPr/>
          <p:nvPr/>
        </p:nvGrpSpPr>
        <p:grpSpPr>
          <a:xfrm>
            <a:off x="3131840" y="3439014"/>
            <a:ext cx="2952328" cy="1430144"/>
            <a:chOff x="3131840" y="3573016"/>
            <a:chExt cx="2952328" cy="1205988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5976BD78-4140-4D88-8BDF-AB603FAD27DA}"/>
                </a:ext>
              </a:extLst>
            </p:cNvPr>
            <p:cNvSpPr/>
            <p:nvPr/>
          </p:nvSpPr>
          <p:spPr bwMode="auto">
            <a:xfrm>
              <a:off x="3131840" y="3573016"/>
              <a:ext cx="2952328" cy="1205988"/>
            </a:xfrm>
            <a:prstGeom prst="roundRect">
              <a:avLst/>
            </a:prstGeom>
            <a:noFill/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A835C83-D05C-4F50-8B87-9E7DD6CAF43A}"/>
                </a:ext>
              </a:extLst>
            </p:cNvPr>
            <p:cNvSpPr/>
            <p:nvPr/>
          </p:nvSpPr>
          <p:spPr bwMode="auto">
            <a:xfrm>
              <a:off x="3401537" y="3674766"/>
              <a:ext cx="2444254" cy="44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IP Module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D355A43-F739-4036-8A6C-AEFA57D07EF9}"/>
                </a:ext>
              </a:extLst>
            </p:cNvPr>
            <p:cNvSpPr/>
            <p:nvPr/>
          </p:nvSpPr>
          <p:spPr bwMode="auto">
            <a:xfrm>
              <a:off x="3401537" y="4215810"/>
              <a:ext cx="2454077" cy="44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Device driver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B849FC1-3BA4-4D92-82A7-BAE4C6D13145}"/>
              </a:ext>
            </a:extLst>
          </p:cNvPr>
          <p:cNvGrpSpPr/>
          <p:nvPr/>
        </p:nvGrpSpPr>
        <p:grpSpPr>
          <a:xfrm>
            <a:off x="3589468" y="5462937"/>
            <a:ext cx="1832321" cy="702367"/>
            <a:chOff x="3589468" y="5577234"/>
            <a:chExt cx="1832321" cy="70236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821EBA34-C307-4573-81E2-D9EE669557E2}"/>
                </a:ext>
              </a:extLst>
            </p:cNvPr>
            <p:cNvSpPr/>
            <p:nvPr/>
          </p:nvSpPr>
          <p:spPr bwMode="auto">
            <a:xfrm>
              <a:off x="3712028" y="5577234"/>
              <a:ext cx="1709761" cy="702367"/>
            </a:xfrm>
            <a:prstGeom prst="roundRect">
              <a:avLst/>
            </a:prstGeom>
            <a:noFill/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Hardware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95B92F9-D8C9-4766-B19B-67334A79CF45}"/>
                </a:ext>
              </a:extLst>
            </p:cNvPr>
            <p:cNvSpPr txBox="1"/>
            <p:nvPr/>
          </p:nvSpPr>
          <p:spPr>
            <a:xfrm>
              <a:off x="3589468" y="5902286"/>
              <a:ext cx="158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  NIC</a:t>
              </a:r>
              <a:endParaRPr lang="ko-KR" altLang="en-US" b="1" dirty="0"/>
            </a:p>
          </p:txBody>
        </p:sp>
      </p:grp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A452EF1-4FB0-4D56-A380-100547F103DC}"/>
              </a:ext>
            </a:extLst>
          </p:cNvPr>
          <p:cNvCxnSpPr>
            <a:cxnSpLocks/>
          </p:cNvCxnSpPr>
          <p:nvPr/>
        </p:nvCxnSpPr>
        <p:spPr>
          <a:xfrm>
            <a:off x="2339752" y="5805264"/>
            <a:ext cx="136666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447B40C-088A-49EC-83E4-ECAD39D047D2}"/>
              </a:ext>
            </a:extLst>
          </p:cNvPr>
          <p:cNvCxnSpPr>
            <a:cxnSpLocks/>
          </p:cNvCxnSpPr>
          <p:nvPr/>
        </p:nvCxnSpPr>
        <p:spPr>
          <a:xfrm flipV="1">
            <a:off x="5421789" y="5805264"/>
            <a:ext cx="1520508" cy="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F0BDA51-360E-44A6-AC0F-E11142757AD4}"/>
              </a:ext>
            </a:extLst>
          </p:cNvPr>
          <p:cNvCxnSpPr>
            <a:cxnSpLocks/>
          </p:cNvCxnSpPr>
          <p:nvPr/>
        </p:nvCxnSpPr>
        <p:spPr>
          <a:xfrm>
            <a:off x="4572000" y="4724656"/>
            <a:ext cx="0" cy="7622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12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CF3912-4BDF-4187-8BBF-4FE41BBED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Socket Programming 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52C880D-365D-4FDA-B08F-628C76538FCE}"/>
              </a:ext>
            </a:extLst>
          </p:cNvPr>
          <p:cNvGrpSpPr/>
          <p:nvPr/>
        </p:nvGrpSpPr>
        <p:grpSpPr>
          <a:xfrm>
            <a:off x="179512" y="1044315"/>
            <a:ext cx="2454077" cy="5120987"/>
            <a:chOff x="317722" y="1044315"/>
            <a:chExt cx="2454078" cy="527386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BE2A5D8-3653-4D5A-9059-22DA9FE132D3}"/>
                </a:ext>
              </a:extLst>
            </p:cNvPr>
            <p:cNvGrpSpPr/>
            <p:nvPr/>
          </p:nvGrpSpPr>
          <p:grpSpPr>
            <a:xfrm>
              <a:off x="528804" y="1044315"/>
              <a:ext cx="1856220" cy="936104"/>
              <a:chOff x="123492" y="1196752"/>
              <a:chExt cx="1856220" cy="936104"/>
            </a:xfrm>
            <a:noFill/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467EEA2E-904E-4AAC-903E-F74870583832}"/>
                  </a:ext>
                </a:extLst>
              </p:cNvPr>
              <p:cNvSpPr/>
              <p:nvPr/>
            </p:nvSpPr>
            <p:spPr bwMode="auto">
              <a:xfrm>
                <a:off x="269951" y="1196752"/>
                <a:ext cx="1709761" cy="936104"/>
              </a:xfrm>
              <a:prstGeom prst="roundRect">
                <a:avLst/>
              </a:prstGeom>
              <a:grpFill/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dirty="0">
                    <a:solidFill>
                      <a:srgbClr val="00B0F0"/>
                    </a:solidFill>
                    <a:latin typeface="+mn-ea"/>
                  </a:rPr>
                  <a:t>U</a:t>
                </a: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+mn-ea"/>
                  </a:rPr>
                  <a:t>ser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B64586-9310-4ACC-B6AB-9427FF9E5DC8}"/>
                  </a:ext>
                </a:extLst>
              </p:cNvPr>
              <p:cNvSpPr txBox="1"/>
              <p:nvPr/>
            </p:nvSpPr>
            <p:spPr>
              <a:xfrm>
                <a:off x="123492" y="1664804"/>
                <a:ext cx="15872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  Application</a:t>
                </a:r>
                <a:endParaRPr lang="ko-KR" altLang="en-US" b="1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13C8EA5-9DC2-486D-A15B-0041DA37DEDF}"/>
                </a:ext>
              </a:extLst>
            </p:cNvPr>
            <p:cNvGrpSpPr/>
            <p:nvPr/>
          </p:nvGrpSpPr>
          <p:grpSpPr>
            <a:xfrm>
              <a:off x="611560" y="5597660"/>
              <a:ext cx="1856220" cy="720516"/>
              <a:chOff x="123492" y="1196752"/>
              <a:chExt cx="1856220" cy="960293"/>
            </a:xfrm>
            <a:noFill/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F149113D-CEFE-4A77-9E42-AC759C9C97D5}"/>
                  </a:ext>
                </a:extLst>
              </p:cNvPr>
              <p:cNvSpPr/>
              <p:nvPr/>
            </p:nvSpPr>
            <p:spPr bwMode="auto">
              <a:xfrm>
                <a:off x="269951" y="1196752"/>
                <a:ext cx="1709761" cy="936104"/>
              </a:xfrm>
              <a:prstGeom prst="roundRect">
                <a:avLst/>
              </a:prstGeom>
              <a:grpFill/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+mn-ea"/>
                  </a:rPr>
                  <a:t>Hardware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909AF7-7548-4941-B594-71F0800DF75B}"/>
                  </a:ext>
                </a:extLst>
              </p:cNvPr>
              <p:cNvSpPr txBox="1"/>
              <p:nvPr/>
            </p:nvSpPr>
            <p:spPr>
              <a:xfrm>
                <a:off x="123492" y="1664805"/>
                <a:ext cx="1587200" cy="49224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  NIC</a:t>
                </a:r>
                <a:endParaRPr lang="ko-KR" altLang="en-US" b="1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72724A3-0E47-438A-B68D-F19830412B6B}"/>
                </a:ext>
              </a:extLst>
            </p:cNvPr>
            <p:cNvGrpSpPr/>
            <p:nvPr/>
          </p:nvGrpSpPr>
          <p:grpSpPr>
            <a:xfrm>
              <a:off x="317722" y="1980419"/>
              <a:ext cx="2454078" cy="3617241"/>
              <a:chOff x="317722" y="1980419"/>
              <a:chExt cx="2454078" cy="3617241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D8E518D5-9807-4062-8BFF-114D80A57AFD}"/>
                  </a:ext>
                </a:extLst>
              </p:cNvPr>
              <p:cNvSpPr/>
              <p:nvPr/>
            </p:nvSpPr>
            <p:spPr bwMode="auto">
              <a:xfrm>
                <a:off x="317722" y="2348880"/>
                <a:ext cx="2454078" cy="2880320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dirty="0">
                    <a:solidFill>
                      <a:srgbClr val="00B0F0"/>
                    </a:solidFill>
                    <a:latin typeface="+mn-ea"/>
                  </a:rPr>
                  <a:t>Kernel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80F596D-03E8-4DB8-87C2-F44A482B3601}"/>
                  </a:ext>
                </a:extLst>
              </p:cNvPr>
              <p:cNvSpPr/>
              <p:nvPr/>
            </p:nvSpPr>
            <p:spPr bwMode="auto">
              <a:xfrm>
                <a:off x="317722" y="2852936"/>
                <a:ext cx="2454077" cy="441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dirty="0">
                    <a:solidFill>
                      <a:srgbClr val="000000"/>
                    </a:solidFill>
                    <a:latin typeface="+mn-ea"/>
                  </a:rPr>
                  <a:t>Socket Module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6B7FFF4-0813-48A9-9EC3-1B9FE925F708}"/>
                  </a:ext>
                </a:extLst>
              </p:cNvPr>
              <p:cNvSpPr/>
              <p:nvPr/>
            </p:nvSpPr>
            <p:spPr bwMode="auto">
              <a:xfrm>
                <a:off x="327546" y="3779748"/>
                <a:ext cx="2444254" cy="441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IP Module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95401FD-3263-4EAA-B790-2677C1BF1334}"/>
                  </a:ext>
                </a:extLst>
              </p:cNvPr>
              <p:cNvSpPr/>
              <p:nvPr/>
            </p:nvSpPr>
            <p:spPr bwMode="auto">
              <a:xfrm>
                <a:off x="317723" y="4787860"/>
                <a:ext cx="2454077" cy="441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Device driver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9035BCA1-0E22-4A19-9C02-7F7AE82B6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429" y="1980419"/>
                <a:ext cx="11714" cy="872517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A14BFE69-62A5-4237-9825-DA5FE117C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429" y="3294276"/>
                <a:ext cx="0" cy="489683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47C1FD8E-ABBF-4662-A099-01EB54A71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4206425"/>
                <a:ext cx="0" cy="610761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40CBC354-B351-4A19-9A0D-69FDC99FF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5243863"/>
                <a:ext cx="0" cy="353797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3703764-AA4F-427B-AE15-927560A71331}"/>
              </a:ext>
            </a:extLst>
          </p:cNvPr>
          <p:cNvGrpSpPr/>
          <p:nvPr/>
        </p:nvGrpSpPr>
        <p:grpSpPr>
          <a:xfrm>
            <a:off x="6510410" y="1107468"/>
            <a:ext cx="2407203" cy="5057836"/>
            <a:chOff x="6228184" y="1052736"/>
            <a:chExt cx="2454078" cy="527386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5DF7FA9-6CFF-45C4-94C0-9E4DD7A29D8A}"/>
                </a:ext>
              </a:extLst>
            </p:cNvPr>
            <p:cNvGrpSpPr/>
            <p:nvPr/>
          </p:nvGrpSpPr>
          <p:grpSpPr>
            <a:xfrm>
              <a:off x="6482158" y="1052736"/>
              <a:ext cx="1813328" cy="936104"/>
              <a:chOff x="166384" y="1196752"/>
              <a:chExt cx="1813328" cy="936104"/>
            </a:xfrm>
            <a:noFill/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187CF8D2-B3FA-4BA3-A7D2-B7C5DB00AB32}"/>
                  </a:ext>
                </a:extLst>
              </p:cNvPr>
              <p:cNvSpPr/>
              <p:nvPr/>
            </p:nvSpPr>
            <p:spPr bwMode="auto">
              <a:xfrm>
                <a:off x="269951" y="1196752"/>
                <a:ext cx="1709761" cy="936104"/>
              </a:xfrm>
              <a:prstGeom prst="roundRect">
                <a:avLst/>
              </a:prstGeom>
              <a:grpFill/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dirty="0">
                    <a:solidFill>
                      <a:srgbClr val="00B0F0"/>
                    </a:solidFill>
                    <a:latin typeface="+mn-ea"/>
                  </a:rPr>
                  <a:t>U</a:t>
                </a: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+mn-ea"/>
                  </a:rPr>
                  <a:t>ser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B8B8E7-3BFB-46B1-A264-3947DEE1CC99}"/>
                  </a:ext>
                </a:extLst>
              </p:cNvPr>
              <p:cNvSpPr txBox="1"/>
              <p:nvPr/>
            </p:nvSpPr>
            <p:spPr>
              <a:xfrm>
                <a:off x="166384" y="1664804"/>
                <a:ext cx="1587200" cy="4210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 Application</a:t>
                </a:r>
                <a:endParaRPr lang="ko-KR" altLang="en-US" b="1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EC16149-3DDE-4B17-B61D-0B83EF781122}"/>
                </a:ext>
              </a:extLst>
            </p:cNvPr>
            <p:cNvGrpSpPr/>
            <p:nvPr/>
          </p:nvGrpSpPr>
          <p:grpSpPr>
            <a:xfrm>
              <a:off x="6522022" y="5606081"/>
              <a:ext cx="1856220" cy="720516"/>
              <a:chOff x="123492" y="1196752"/>
              <a:chExt cx="1856220" cy="960293"/>
            </a:xfrm>
            <a:noFill/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27DCD1F-8651-48CC-A782-6D3844C303AE}"/>
                  </a:ext>
                </a:extLst>
              </p:cNvPr>
              <p:cNvSpPr/>
              <p:nvPr/>
            </p:nvSpPr>
            <p:spPr bwMode="auto">
              <a:xfrm>
                <a:off x="269951" y="1196752"/>
                <a:ext cx="1709761" cy="936104"/>
              </a:xfrm>
              <a:prstGeom prst="roundRect">
                <a:avLst/>
              </a:prstGeom>
              <a:grpFill/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+mn-ea"/>
                  </a:rPr>
                  <a:t>Hardware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C5275E-6A9C-4194-AE0F-0FF53F1DA842}"/>
                  </a:ext>
                </a:extLst>
              </p:cNvPr>
              <p:cNvSpPr txBox="1"/>
              <p:nvPr/>
            </p:nvSpPr>
            <p:spPr>
              <a:xfrm>
                <a:off x="123492" y="1664805"/>
                <a:ext cx="1587200" cy="49224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  NIC</a:t>
                </a:r>
                <a:endParaRPr lang="ko-KR" altLang="en-US" b="1" dirty="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84917EF-1D15-4170-8F9D-64E1E2F939D0}"/>
                </a:ext>
              </a:extLst>
            </p:cNvPr>
            <p:cNvGrpSpPr/>
            <p:nvPr/>
          </p:nvGrpSpPr>
          <p:grpSpPr>
            <a:xfrm>
              <a:off x="6228184" y="1988840"/>
              <a:ext cx="2454078" cy="3617241"/>
              <a:chOff x="317722" y="1980419"/>
              <a:chExt cx="2454078" cy="3617241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6152AA0C-4D27-4C59-8C93-59EF836145A0}"/>
                  </a:ext>
                </a:extLst>
              </p:cNvPr>
              <p:cNvSpPr/>
              <p:nvPr/>
            </p:nvSpPr>
            <p:spPr bwMode="auto">
              <a:xfrm>
                <a:off x="317722" y="2348880"/>
                <a:ext cx="2454078" cy="2880320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dirty="0">
                    <a:solidFill>
                      <a:srgbClr val="00B0F0"/>
                    </a:solidFill>
                    <a:latin typeface="+mn-ea"/>
                  </a:rPr>
                  <a:t>Kernel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91C647-A717-439F-847E-DC8BED7DB407}"/>
                  </a:ext>
                </a:extLst>
              </p:cNvPr>
              <p:cNvSpPr/>
              <p:nvPr/>
            </p:nvSpPr>
            <p:spPr bwMode="auto">
              <a:xfrm>
                <a:off x="317722" y="2852937"/>
                <a:ext cx="2454077" cy="441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dirty="0">
                    <a:solidFill>
                      <a:srgbClr val="000000"/>
                    </a:solidFill>
                    <a:latin typeface="+mn-ea"/>
                  </a:rPr>
                  <a:t>Socket Module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DDBCC8D-4161-4734-B938-C2F00DF07998}"/>
                  </a:ext>
                </a:extLst>
              </p:cNvPr>
              <p:cNvSpPr/>
              <p:nvPr/>
            </p:nvSpPr>
            <p:spPr bwMode="auto">
              <a:xfrm>
                <a:off x="327546" y="3779748"/>
                <a:ext cx="2444254" cy="441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IP Module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E1E2768-5437-4AF8-8BFF-8830D7136F30}"/>
                  </a:ext>
                </a:extLst>
              </p:cNvPr>
              <p:cNvSpPr/>
              <p:nvPr/>
            </p:nvSpPr>
            <p:spPr bwMode="auto">
              <a:xfrm>
                <a:off x="317723" y="4787860"/>
                <a:ext cx="2454077" cy="441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</a:rPr>
                  <a:t>Device driver</a:t>
                </a:r>
                <a:endParaRPr kumimoji="1" lang="ko-KR" altLang="en-US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C1E5F34-F440-4A62-BD9D-DC87DBFE1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429" y="1980419"/>
                <a:ext cx="11714" cy="872517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298DE427-E484-4524-9489-2B78E6E90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429" y="3294276"/>
                <a:ext cx="0" cy="489683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5536A999-4785-43D9-BA63-73FDAAC2D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4206425"/>
                <a:ext cx="0" cy="610761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3A9570C-1B6C-4346-97C2-48549F055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5243863"/>
                <a:ext cx="0" cy="353797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028CE2B-E926-47F0-9342-F9D1FD8A3209}"/>
              </a:ext>
            </a:extLst>
          </p:cNvPr>
          <p:cNvGrpSpPr/>
          <p:nvPr/>
        </p:nvGrpSpPr>
        <p:grpSpPr>
          <a:xfrm>
            <a:off x="3131840" y="3439014"/>
            <a:ext cx="2952328" cy="1430144"/>
            <a:chOff x="3131840" y="3573016"/>
            <a:chExt cx="2952328" cy="1205988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5976BD78-4140-4D88-8BDF-AB603FAD27DA}"/>
                </a:ext>
              </a:extLst>
            </p:cNvPr>
            <p:cNvSpPr/>
            <p:nvPr/>
          </p:nvSpPr>
          <p:spPr bwMode="auto">
            <a:xfrm>
              <a:off x="3131840" y="3573016"/>
              <a:ext cx="2952328" cy="1205988"/>
            </a:xfrm>
            <a:prstGeom prst="roundRect">
              <a:avLst/>
            </a:prstGeom>
            <a:noFill/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A835C83-D05C-4F50-8B87-9E7DD6CAF43A}"/>
                </a:ext>
              </a:extLst>
            </p:cNvPr>
            <p:cNvSpPr/>
            <p:nvPr/>
          </p:nvSpPr>
          <p:spPr bwMode="auto">
            <a:xfrm>
              <a:off x="3401537" y="3674766"/>
              <a:ext cx="2444254" cy="44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IP Module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D355A43-F739-4036-8A6C-AEFA57D07EF9}"/>
                </a:ext>
              </a:extLst>
            </p:cNvPr>
            <p:cNvSpPr/>
            <p:nvPr/>
          </p:nvSpPr>
          <p:spPr bwMode="auto">
            <a:xfrm>
              <a:off x="3401537" y="4215810"/>
              <a:ext cx="2454077" cy="44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Device driver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B849FC1-3BA4-4D92-82A7-BAE4C6D13145}"/>
              </a:ext>
            </a:extLst>
          </p:cNvPr>
          <p:cNvGrpSpPr/>
          <p:nvPr/>
        </p:nvGrpSpPr>
        <p:grpSpPr>
          <a:xfrm>
            <a:off x="3589468" y="5462937"/>
            <a:ext cx="1832321" cy="702367"/>
            <a:chOff x="3589468" y="5577234"/>
            <a:chExt cx="1832321" cy="70236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821EBA34-C307-4573-81E2-D9EE669557E2}"/>
                </a:ext>
              </a:extLst>
            </p:cNvPr>
            <p:cNvSpPr/>
            <p:nvPr/>
          </p:nvSpPr>
          <p:spPr bwMode="auto">
            <a:xfrm>
              <a:off x="3712028" y="5577234"/>
              <a:ext cx="1709761" cy="702367"/>
            </a:xfrm>
            <a:prstGeom prst="roundRect">
              <a:avLst/>
            </a:prstGeom>
            <a:noFill/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Hardware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95B92F9-D8C9-4766-B19B-67334A79CF45}"/>
                </a:ext>
              </a:extLst>
            </p:cNvPr>
            <p:cNvSpPr txBox="1"/>
            <p:nvPr/>
          </p:nvSpPr>
          <p:spPr>
            <a:xfrm>
              <a:off x="3589468" y="5902286"/>
              <a:ext cx="158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  NIC</a:t>
              </a:r>
              <a:endParaRPr lang="ko-KR" altLang="en-US" b="1" dirty="0"/>
            </a:p>
          </p:txBody>
        </p:sp>
      </p:grp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A452EF1-4FB0-4D56-A380-100547F103DC}"/>
              </a:ext>
            </a:extLst>
          </p:cNvPr>
          <p:cNvCxnSpPr>
            <a:cxnSpLocks/>
          </p:cNvCxnSpPr>
          <p:nvPr/>
        </p:nvCxnSpPr>
        <p:spPr>
          <a:xfrm>
            <a:off x="2339752" y="5805264"/>
            <a:ext cx="136666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447B40C-088A-49EC-83E4-ECAD39D047D2}"/>
              </a:ext>
            </a:extLst>
          </p:cNvPr>
          <p:cNvCxnSpPr>
            <a:cxnSpLocks/>
          </p:cNvCxnSpPr>
          <p:nvPr/>
        </p:nvCxnSpPr>
        <p:spPr>
          <a:xfrm flipV="1">
            <a:off x="5421789" y="5805264"/>
            <a:ext cx="1520508" cy="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F0BDA51-360E-44A6-AC0F-E11142757AD4}"/>
              </a:ext>
            </a:extLst>
          </p:cNvPr>
          <p:cNvCxnSpPr>
            <a:cxnSpLocks/>
          </p:cNvCxnSpPr>
          <p:nvPr/>
        </p:nvCxnSpPr>
        <p:spPr>
          <a:xfrm>
            <a:off x="4572000" y="4724656"/>
            <a:ext cx="0" cy="7622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911887F-DFFC-472C-82E2-8F37F904DB91}"/>
              </a:ext>
            </a:extLst>
          </p:cNvPr>
          <p:cNvSpPr/>
          <p:nvPr/>
        </p:nvSpPr>
        <p:spPr bwMode="auto">
          <a:xfrm>
            <a:off x="158092" y="1449622"/>
            <a:ext cx="2444254" cy="1761811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0B1FD09-B58A-4AB7-B273-19753F8D25E8}"/>
              </a:ext>
            </a:extLst>
          </p:cNvPr>
          <p:cNvSpPr/>
          <p:nvPr/>
        </p:nvSpPr>
        <p:spPr bwMode="auto">
          <a:xfrm>
            <a:off x="6473359" y="1544954"/>
            <a:ext cx="2444254" cy="1761811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037F62-1247-4420-809A-442265776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클라이언트 서버 모델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2DD126-B033-4561-AD22-733992F48E45}"/>
              </a:ext>
            </a:extLst>
          </p:cNvPr>
          <p:cNvGrpSpPr/>
          <p:nvPr/>
        </p:nvGrpSpPr>
        <p:grpSpPr>
          <a:xfrm>
            <a:off x="216271" y="905164"/>
            <a:ext cx="1412577" cy="1654251"/>
            <a:chOff x="216271" y="905164"/>
            <a:chExt cx="1412577" cy="16542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0953DA-4BE2-423A-8F52-94B9DFDB3B2D}"/>
                </a:ext>
              </a:extLst>
            </p:cNvPr>
            <p:cNvSpPr txBox="1"/>
            <p:nvPr/>
          </p:nvSpPr>
          <p:spPr>
            <a:xfrm>
              <a:off x="522736" y="2178415"/>
              <a:ext cx="86409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Client</a:t>
              </a:r>
              <a:endParaRPr lang="ko-KR" altLang="en-US" b="1" dirty="0"/>
            </a:p>
          </p:txBody>
        </p:sp>
        <p:pic>
          <p:nvPicPr>
            <p:cNvPr id="17" name="내용 개체 틀 4">
              <a:extLst>
                <a:ext uri="{FF2B5EF4-FFF2-40B4-BE49-F238E27FC236}">
                  <a16:creationId xmlns:a16="http://schemas.microsoft.com/office/drawing/2014/main" id="{8E41A837-CD54-4F29-957A-B6EB3E35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71" y="905164"/>
              <a:ext cx="1412577" cy="1412577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8E9979-E873-44C4-8420-4FF319805704}"/>
              </a:ext>
            </a:extLst>
          </p:cNvPr>
          <p:cNvGrpSpPr/>
          <p:nvPr/>
        </p:nvGrpSpPr>
        <p:grpSpPr>
          <a:xfrm>
            <a:off x="248496" y="2561021"/>
            <a:ext cx="1412577" cy="1654251"/>
            <a:chOff x="216271" y="905164"/>
            <a:chExt cx="1412577" cy="16542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5F11A5-D649-40A9-8768-2191F13A6A24}"/>
                </a:ext>
              </a:extLst>
            </p:cNvPr>
            <p:cNvSpPr txBox="1"/>
            <p:nvPr/>
          </p:nvSpPr>
          <p:spPr>
            <a:xfrm>
              <a:off x="522736" y="2178415"/>
              <a:ext cx="86409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Client</a:t>
              </a:r>
              <a:endParaRPr lang="ko-KR" altLang="en-US" b="1" dirty="0"/>
            </a:p>
          </p:txBody>
        </p:sp>
        <p:pic>
          <p:nvPicPr>
            <p:cNvPr id="21" name="내용 개체 틀 4">
              <a:extLst>
                <a:ext uri="{FF2B5EF4-FFF2-40B4-BE49-F238E27FC236}">
                  <a16:creationId xmlns:a16="http://schemas.microsoft.com/office/drawing/2014/main" id="{BE26D02F-E6C0-4D09-AEB1-8777384B1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71" y="905164"/>
              <a:ext cx="1412577" cy="1412577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FE8C2C9-2BE9-4CF4-9D79-41F45B6700D0}"/>
              </a:ext>
            </a:extLst>
          </p:cNvPr>
          <p:cNvGrpSpPr/>
          <p:nvPr/>
        </p:nvGrpSpPr>
        <p:grpSpPr>
          <a:xfrm>
            <a:off x="248496" y="4298585"/>
            <a:ext cx="1412577" cy="1654251"/>
            <a:chOff x="216271" y="905164"/>
            <a:chExt cx="1412577" cy="16542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142C50-D651-4CA8-B058-CBEFC69362DA}"/>
                </a:ext>
              </a:extLst>
            </p:cNvPr>
            <p:cNvSpPr txBox="1"/>
            <p:nvPr/>
          </p:nvSpPr>
          <p:spPr>
            <a:xfrm>
              <a:off x="522736" y="2178415"/>
              <a:ext cx="86409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Client</a:t>
              </a:r>
              <a:endParaRPr lang="ko-KR" altLang="en-US" b="1" dirty="0"/>
            </a:p>
          </p:txBody>
        </p:sp>
        <p:pic>
          <p:nvPicPr>
            <p:cNvPr id="24" name="내용 개체 틀 4">
              <a:extLst>
                <a:ext uri="{FF2B5EF4-FFF2-40B4-BE49-F238E27FC236}">
                  <a16:creationId xmlns:a16="http://schemas.microsoft.com/office/drawing/2014/main" id="{880AA964-6D3E-4635-8CB2-7A093403A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71" y="905164"/>
              <a:ext cx="1412577" cy="1412577"/>
            </a:xfrm>
            <a:prstGeom prst="rect">
              <a:avLst/>
            </a:prstGeom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73995B2-4199-4850-946B-BFBCE6FDB87D}"/>
              </a:ext>
            </a:extLst>
          </p:cNvPr>
          <p:cNvSpPr/>
          <p:nvPr/>
        </p:nvSpPr>
        <p:spPr bwMode="auto">
          <a:xfrm>
            <a:off x="107505" y="1052736"/>
            <a:ext cx="1728192" cy="49001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68" name="표 6">
            <a:extLst>
              <a:ext uri="{FF2B5EF4-FFF2-40B4-BE49-F238E27FC236}">
                <a16:creationId xmlns:a16="http://schemas.microsoft.com/office/drawing/2014/main" id="{C23071D8-0E18-4C9A-8A8C-4C2CDD0B9B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930014"/>
              </p:ext>
            </p:extLst>
          </p:nvPr>
        </p:nvGraphicFramePr>
        <p:xfrm>
          <a:off x="1950056" y="975297"/>
          <a:ext cx="708644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523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5483917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1342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Client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Server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 에게 서비스를 요청하는 쪽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 (Service Product)</a:t>
                      </a:r>
                    </a:p>
                    <a:p>
                      <a:pPr latinLnBrk="1"/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특징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서비스를 제공받기만 하기때문에 처리    부하가 거의 없음</a:t>
                      </a:r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27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F2C271D5E168B48807EB4B8DDC61302" ma:contentTypeVersion="2" ma:contentTypeDescription="새 문서를 만듭니다." ma:contentTypeScope="" ma:versionID="0a7ca64cf68eab18dfdd5358577b633d">
  <xsd:schema xmlns:xsd="http://www.w3.org/2001/XMLSchema" xmlns:xs="http://www.w3.org/2001/XMLSchema" xmlns:p="http://schemas.microsoft.com/office/2006/metadata/properties" xmlns:ns3="b1a53a31-64bd-4602-905c-a87df1023d11" targetNamespace="http://schemas.microsoft.com/office/2006/metadata/properties" ma:root="true" ma:fieldsID="c635f91e154d6a50a99bd2e1659ca599" ns3:_="">
    <xsd:import namespace="b1a53a31-64bd-4602-905c-a87df1023d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3a31-64bd-4602-905c-a87df1023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0E3FC7-F7FE-4023-9B23-B9A5FF18F2DC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b1a53a31-64bd-4602-905c-a87df1023d11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9F35C43-BA4F-430C-B29B-CA611A9CD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3a31-64bd-4602-905c-a87df102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C76355-CB4C-4116-8AE6-5EE460BF89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56488</TotalTime>
  <Words>958</Words>
  <Application>Microsoft Office PowerPoint</Application>
  <PresentationFormat>화면 슬라이드 쇼(4:3)</PresentationFormat>
  <Paragraphs>327</Paragraphs>
  <Slides>30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네트워크 프로토콜 (실습)</vt:lpstr>
      <vt:lpstr>Information – 중간고사 이전 수업 -</vt:lpstr>
      <vt:lpstr>Plan – 중간고사 이전 수업 -</vt:lpstr>
      <vt:lpstr>수업계획 – 중간고사 이후-</vt:lpstr>
      <vt:lpstr>Socket Programming??</vt:lpstr>
      <vt:lpstr>Socket Programming??</vt:lpstr>
      <vt:lpstr>Socket Programming </vt:lpstr>
      <vt:lpstr>Socket Programming </vt:lpstr>
      <vt:lpstr>클라이언트 서버 모델</vt:lpstr>
      <vt:lpstr>클라이언트 서버 모델</vt:lpstr>
      <vt:lpstr>클라이언트 서버 모델</vt:lpstr>
      <vt:lpstr>Client socket / Server Socket</vt:lpstr>
      <vt:lpstr>Client socket / Server Socket</vt:lpstr>
      <vt:lpstr>Client socket / Server Socket</vt:lpstr>
      <vt:lpstr>Socket API Flow</vt:lpstr>
      <vt:lpstr>Socket API Flow</vt:lpstr>
      <vt:lpstr>Client socket / Server Socket</vt:lpstr>
      <vt:lpstr>Socket()</vt:lpstr>
      <vt:lpstr>Bind()</vt:lpstr>
      <vt:lpstr>Sockaddr_in server_addr</vt:lpstr>
      <vt:lpstr>Sockaddr_in server_addr</vt:lpstr>
      <vt:lpstr>Listen()</vt:lpstr>
      <vt:lpstr>Accept()</vt:lpstr>
      <vt:lpstr>Connect()</vt:lpstr>
      <vt:lpstr>Client socket / Server Socket</vt:lpstr>
      <vt:lpstr>Client socket / Server Socket</vt:lpstr>
      <vt:lpstr>Client socket / Server Socket</vt:lpstr>
      <vt:lpstr>Client socket / Server Socket</vt:lpstr>
      <vt:lpstr>Client socket / Server Socket</vt:lpstr>
      <vt:lpstr>Client socket / Server Socket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임동우</cp:lastModifiedBy>
  <cp:revision>1919</cp:revision>
  <cp:lastPrinted>2018-05-30T04:34:02Z</cp:lastPrinted>
  <dcterms:created xsi:type="dcterms:W3CDTF">2012-08-24T07:30:07Z</dcterms:created>
  <dcterms:modified xsi:type="dcterms:W3CDTF">2020-03-19T04:38:42Z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0x010100FF2C271D5E168B48807EB4B8DDC61302</vt:lpwstr>
  </property>
</Properties>
</file>