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479" r:id="rId5"/>
    <p:sldId id="480" r:id="rId6"/>
    <p:sldId id="487" r:id="rId7"/>
    <p:sldId id="481" r:id="rId8"/>
    <p:sldId id="486" r:id="rId9"/>
    <p:sldId id="483" r:id="rId10"/>
    <p:sldId id="488" r:id="rId11"/>
    <p:sldId id="489" r:id="rId12"/>
    <p:sldId id="490" r:id="rId13"/>
    <p:sldId id="491" r:id="rId14"/>
    <p:sldId id="493" r:id="rId15"/>
    <p:sldId id="492" r:id="rId16"/>
    <p:sldId id="494" r:id="rId17"/>
    <p:sldId id="496" r:id="rId18"/>
    <p:sldId id="495" r:id="rId19"/>
  </p:sldIdLst>
  <p:sldSz cx="9144000" cy="6858000" type="screen4x3"/>
  <p:notesSz cx="6797675" cy="9929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45" autoAdjust="0"/>
    <p:restoredTop sz="81048" autoAdjust="0"/>
  </p:normalViewPr>
  <p:slideViewPr>
    <p:cSldViewPr>
      <p:cViewPr varScale="1">
        <p:scale>
          <a:sx n="56" d="100"/>
          <a:sy n="56" d="100"/>
        </p:scale>
        <p:origin x="523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84" y="8184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370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6CD81-44C8-4BBA-9718-47D50AF97971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1259"/>
            <a:ext cx="2946400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31259"/>
            <a:ext cx="2946400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BD766-17CC-4D3F-B4A8-2555632FAD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9825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5659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5" y="0"/>
            <a:ext cx="2945659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526D1-DD02-4032-98EF-D8285E15928B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6662"/>
            <a:ext cx="5438140" cy="446841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31600"/>
            <a:ext cx="2945659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5" y="9431600"/>
            <a:ext cx="2945659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9DD98-231C-493E-B21C-52132EC14D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1872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9DD98-231C-493E-B21C-52132EC14D2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390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9DD98-231C-493E-B21C-52132EC14D26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268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461963" y="1340768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1734" y="3096"/>
            <a:ext cx="9149885" cy="72008"/>
          </a:xfrm>
          <a:prstGeom prst="rect">
            <a:avLst/>
          </a:prstGeom>
          <a:solidFill>
            <a:srgbClr val="19418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/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1486" y="6792522"/>
            <a:ext cx="9149885" cy="72008"/>
          </a:xfrm>
          <a:prstGeom prst="rect">
            <a:avLst/>
          </a:prstGeom>
          <a:solidFill>
            <a:srgbClr val="19418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/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Line 462"/>
          <p:cNvSpPr>
            <a:spLocks noChangeShapeType="1"/>
          </p:cNvSpPr>
          <p:nvPr userDrawn="1"/>
        </p:nvSpPr>
        <p:spPr bwMode="auto">
          <a:xfrm>
            <a:off x="0" y="1143000"/>
            <a:ext cx="4348163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13" name="Line 488"/>
          <p:cNvSpPr>
            <a:spLocks noChangeShapeType="1"/>
          </p:cNvSpPr>
          <p:nvPr userDrawn="1"/>
        </p:nvSpPr>
        <p:spPr bwMode="auto">
          <a:xfrm>
            <a:off x="0" y="3071813"/>
            <a:ext cx="4348163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919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9116" y="871001"/>
            <a:ext cx="8581292" cy="5328593"/>
          </a:xfrm>
        </p:spPr>
        <p:txBody>
          <a:bodyPr>
            <a:noAutofit/>
          </a:bodyPr>
          <a:lstStyle>
            <a:lvl1pPr marL="342900" indent="-342900">
              <a:lnSpc>
                <a:spcPct val="150000"/>
              </a:lnSpc>
              <a:buFont typeface="Wingdings" pitchFamily="2" charset="2"/>
              <a:buChar char=""/>
              <a:defRPr sz="2400" b="1"/>
            </a:lvl1pPr>
            <a:lvl2pPr marL="540000">
              <a:lnSpc>
                <a:spcPct val="150000"/>
              </a:lnSpc>
              <a:defRPr sz="2000"/>
            </a:lvl2pPr>
            <a:lvl3pPr marL="720000">
              <a:lnSpc>
                <a:spcPct val="150000"/>
              </a:lnSpc>
              <a:defRPr sz="1800"/>
            </a:lvl3pPr>
            <a:lvl4pPr marL="1080000">
              <a:spcBef>
                <a:spcPts val="600"/>
              </a:spcBef>
              <a:defRPr sz="1400"/>
            </a:lvl4pPr>
            <a:lvl5pPr marL="2057400" indent="-228600"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"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 다섯째 수준</a:t>
            </a:r>
          </a:p>
        </p:txBody>
      </p:sp>
      <p:sp>
        <p:nvSpPr>
          <p:cNvPr id="7" name="Line 1033"/>
          <p:cNvSpPr>
            <a:spLocks noChangeShapeType="1"/>
          </p:cNvSpPr>
          <p:nvPr userDrawn="1"/>
        </p:nvSpPr>
        <p:spPr bwMode="auto">
          <a:xfrm>
            <a:off x="0" y="73723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 bwMode="auto">
          <a:xfrm>
            <a:off x="1588" y="6524"/>
            <a:ext cx="91440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1029"/>
          <p:cNvSpPr txBox="1">
            <a:spLocks noChangeArrowheads="1"/>
          </p:cNvSpPr>
          <p:nvPr userDrawn="1"/>
        </p:nvSpPr>
        <p:spPr bwMode="auto">
          <a:xfrm>
            <a:off x="0" y="6500813"/>
            <a:ext cx="9144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latinLnBrk="0" hangingPunct="0">
              <a:lnSpc>
                <a:spcPct val="101000"/>
              </a:lnSpc>
              <a:spcBef>
                <a:spcPct val="50000"/>
              </a:spcBef>
              <a:defRPr/>
            </a:pPr>
            <a:r>
              <a:rPr kumimoji="0"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굴림" pitchFamily="50" charset="-127"/>
              </a:rPr>
              <a:t>- </a:t>
            </a:r>
            <a:fld id="{0B11E30E-6BD2-47B3-9690-17A85678CCA8}" type="slidenum">
              <a:rPr kumimoji="0" lang="en-US" altLang="ko-KR" sz="8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굴림" pitchFamily="50" charset="-127"/>
              </a:rPr>
              <a:pPr algn="ctr" eaLnBrk="0" latinLnBrk="0" hangingPunct="0">
                <a:lnSpc>
                  <a:spcPct val="101000"/>
                </a:lnSpc>
                <a:spcBef>
                  <a:spcPct val="50000"/>
                </a:spcBef>
                <a:defRPr/>
              </a:pPr>
              <a:t>‹#›</a:t>
            </a:fld>
            <a:r>
              <a:rPr kumimoji="0"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굴림" pitchFamily="50" charset="-127"/>
              </a:rPr>
              <a:t> -</a:t>
            </a:r>
          </a:p>
        </p:txBody>
      </p:sp>
      <p:cxnSp>
        <p:nvCxnSpPr>
          <p:cNvPr id="12" name="직선 연결선 11"/>
          <p:cNvCxnSpPr/>
          <p:nvPr userDrawn="1"/>
        </p:nvCxnSpPr>
        <p:spPr bwMode="auto">
          <a:xfrm>
            <a:off x="0" y="6356350"/>
            <a:ext cx="9144000" cy="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C:\Documents and Settings\Administrator\My Documents\My Pictures\hanyang_logo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06816" y="6418263"/>
            <a:ext cx="1409700" cy="361950"/>
          </a:xfrm>
          <a:prstGeom prst="rect">
            <a:avLst/>
          </a:prstGeom>
          <a:noFill/>
        </p:spPr>
      </p:pic>
      <p:sp>
        <p:nvSpPr>
          <p:cNvPr id="15" name="제목 1"/>
          <p:cNvSpPr>
            <a:spLocks noGrp="1"/>
          </p:cNvSpPr>
          <p:nvPr>
            <p:ph type="ctrTitle"/>
          </p:nvPr>
        </p:nvSpPr>
        <p:spPr>
          <a:xfrm>
            <a:off x="248496" y="195263"/>
            <a:ext cx="8581911" cy="381000"/>
          </a:xfrm>
        </p:spPr>
        <p:txBody>
          <a:bodyPr>
            <a:noAutofit/>
          </a:bodyPr>
          <a:lstStyle>
            <a:lvl1pPr marL="0" indent="-288000" algn="l">
              <a:buFont typeface="+mj-lt"/>
              <a:buAutoNum type="romanUcPeriod"/>
              <a:defRPr sz="32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66351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272C7-51E4-4789-90B9-D7A4A3A8D9A6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00F42-7892-4E46-AB07-FCAB03927B7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165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8032" y="1340768"/>
            <a:ext cx="7772400" cy="14700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3700" b="1" dirty="0"/>
              <a:t>네트워크 프로토콜 </a:t>
            </a:r>
            <a:r>
              <a:rPr lang="en-US" altLang="ko-KR" sz="3700" b="1" dirty="0"/>
              <a:t>(</a:t>
            </a:r>
            <a:r>
              <a:rPr lang="ko-KR" altLang="en-US" sz="3700" b="1" dirty="0"/>
              <a:t>실습</a:t>
            </a:r>
            <a:r>
              <a:rPr lang="en-US" altLang="ko-KR" sz="3700" b="1" dirty="0"/>
              <a:t>)</a:t>
            </a:r>
            <a:endParaRPr lang="ko-KR" altLang="en-US" sz="37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36723" y="3861048"/>
            <a:ext cx="6400800" cy="17526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sz="1800" b="1" dirty="0">
                <a:solidFill>
                  <a:schemeClr val="tx1"/>
                </a:solidFill>
                <a:latin typeface="+mj-ea"/>
                <a:ea typeface="+mj-ea"/>
                <a:sym typeface="HY신명조" pitchFamily="18" charset="-127"/>
              </a:rPr>
              <a:t>임동우</a:t>
            </a:r>
            <a:endParaRPr lang="en-US" altLang="ko-KR" sz="1800" b="1" dirty="0">
              <a:solidFill>
                <a:schemeClr val="tx1"/>
              </a:solidFill>
              <a:latin typeface="+mj-ea"/>
              <a:ea typeface="+mj-ea"/>
              <a:sym typeface="HY신명조" pitchFamily="18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800" b="1" dirty="0" err="1">
                <a:solidFill>
                  <a:schemeClr val="tx1"/>
                </a:solidFill>
                <a:latin typeface="+mj-ea"/>
                <a:ea typeface="+mj-ea"/>
                <a:sym typeface="HY신명조" pitchFamily="18" charset="-127"/>
              </a:rPr>
              <a:t>Hanyang</a:t>
            </a:r>
            <a:r>
              <a:rPr lang="en-US" altLang="ko-KR" sz="1800" b="1" dirty="0">
                <a:solidFill>
                  <a:schemeClr val="tx1"/>
                </a:solidFill>
                <a:latin typeface="+mj-ea"/>
                <a:ea typeface="+mj-ea"/>
                <a:sym typeface="HY신명조" pitchFamily="18" charset="-127"/>
              </a:rPr>
              <a:t> University</a:t>
            </a:r>
            <a:endParaRPr lang="ko-KR" altLang="en-US" sz="1800" b="1" dirty="0">
              <a:solidFill>
                <a:schemeClr val="tx1"/>
              </a:solidFill>
              <a:latin typeface="+mj-ea"/>
              <a:ea typeface="+mj-ea"/>
              <a:sym typeface="HY신명조" pitchFamily="18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Mobile &amp; Network Intelligence Laboratory</a:t>
            </a:r>
            <a:r>
              <a:rPr lang="en-US" altLang="ko-KR" sz="1800" b="1" dirty="0">
                <a:solidFill>
                  <a:schemeClr val="tx1"/>
                </a:solidFill>
                <a:latin typeface="+mj-ea"/>
                <a:ea typeface="+mj-ea"/>
                <a:sym typeface="HY신명조" pitchFamily="18" charset="-127"/>
              </a:rPr>
              <a:t>.</a:t>
            </a:r>
          </a:p>
        </p:txBody>
      </p:sp>
      <p:pic>
        <p:nvPicPr>
          <p:cNvPr id="5" name="Picture 2" descr="C:\Documents and Settings\Administrator\My Documents\My Pictures\hanyang_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7523" y="188640"/>
            <a:ext cx="1409700" cy="361950"/>
          </a:xfrm>
          <a:prstGeom prst="rect">
            <a:avLst/>
          </a:prstGeom>
          <a:noFill/>
        </p:spPr>
      </p:pic>
      <p:sp>
        <p:nvSpPr>
          <p:cNvPr id="6" name="직사각형 5"/>
          <p:cNvSpPr/>
          <p:nvPr/>
        </p:nvSpPr>
        <p:spPr bwMode="auto">
          <a:xfrm>
            <a:off x="107504" y="6381328"/>
            <a:ext cx="4032448" cy="3037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108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pic>
        <p:nvPicPr>
          <p:cNvPr id="8" name="Picture 2" descr="http://wm.hanyang.ac.kr/xe/files/attach/images/133/84bec68832e3a7d4195c016062f3944e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613" y="6381328"/>
            <a:ext cx="1278719" cy="319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212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4BAF5FB2-FBE9-4000-8308-D267556AEA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en-US" altLang="ko-KR" dirty="0"/>
              <a:t>FTP ACTIVE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344B9A8-D76C-420C-B2EE-2A20E0CDE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52" y="980728"/>
            <a:ext cx="9003944" cy="509001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018AE85-D093-4234-9F91-81569BF25F36}"/>
              </a:ext>
            </a:extLst>
          </p:cNvPr>
          <p:cNvSpPr/>
          <p:nvPr/>
        </p:nvSpPr>
        <p:spPr bwMode="auto">
          <a:xfrm>
            <a:off x="3995936" y="2852936"/>
            <a:ext cx="4392488" cy="18002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108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11209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7A8A833-7823-432F-AEB0-340856B3B4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495" y="980728"/>
            <a:ext cx="8581911" cy="5184576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B80E6477-52BC-4398-8395-D2CF34D7F1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en-US" altLang="ko-KR" dirty="0"/>
              <a:t>FTP PASSIVE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052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48F84386-7638-423C-8A8A-CE2EB7C6C9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495" y="980728"/>
            <a:ext cx="8581911" cy="5112568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B80E6477-52BC-4398-8395-D2CF34D7F1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en-US" altLang="ko-KR" dirty="0"/>
              <a:t>FTP PASSIVE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8E26AE7-D4D0-4F99-AC7F-C49A7C746246}"/>
              </a:ext>
            </a:extLst>
          </p:cNvPr>
          <p:cNvSpPr/>
          <p:nvPr/>
        </p:nvSpPr>
        <p:spPr bwMode="auto">
          <a:xfrm>
            <a:off x="3995936" y="2780928"/>
            <a:ext cx="4248472" cy="194421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108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68279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80E6477-52BC-4398-8395-D2CF34D7F1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en-US" altLang="ko-KR" dirty="0"/>
              <a:t>FTP PASSIVE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44A1EE-BB5E-437F-91BC-C80771054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45" y="1052736"/>
            <a:ext cx="8581910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601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BA43CDF-A4CC-4752-88F7-9CF6147D8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FTP </a:t>
            </a:r>
            <a:r>
              <a:rPr lang="ko-KR" altLang="en-US" dirty="0"/>
              <a:t>구현 커맨드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sz="2000" dirty="0"/>
              <a:t>‘ls’ </a:t>
            </a:r>
            <a:r>
              <a:rPr lang="en-US" altLang="ko-KR" sz="2000" dirty="0">
                <a:sym typeface="Wingdings" panose="05000000000000000000" pitchFamily="2" charset="2"/>
              </a:rPr>
              <a:t> server</a:t>
            </a:r>
            <a:r>
              <a:rPr lang="ko-KR" altLang="en-US" sz="2000" dirty="0">
                <a:sym typeface="Wingdings" panose="05000000000000000000" pitchFamily="2" charset="2"/>
              </a:rPr>
              <a:t>의 현재 디렉토리 내용 표출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marL="457200" indent="-457200">
              <a:buAutoNum type="arabicPeriod"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 marL="457200" indent="-457200">
              <a:buAutoNum type="arabicPeriod"/>
            </a:pPr>
            <a:r>
              <a:rPr lang="en-US" altLang="ko-KR" sz="2000" dirty="0">
                <a:sym typeface="Wingdings" panose="05000000000000000000" pitchFamily="2" charset="2"/>
              </a:rPr>
              <a:t>‘cd’  </a:t>
            </a:r>
            <a:r>
              <a:rPr lang="ko-KR" altLang="en-US" sz="2000" dirty="0">
                <a:sym typeface="Wingdings" panose="05000000000000000000" pitchFamily="2" charset="2"/>
              </a:rPr>
              <a:t>디렉토리 이동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marL="457200" indent="-457200">
              <a:buAutoNum type="arabicPeriod"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 marL="457200" indent="-457200">
              <a:buAutoNum type="arabicPeriod"/>
            </a:pPr>
            <a:r>
              <a:rPr lang="en-US" altLang="ko-KR" sz="2000" dirty="0">
                <a:sym typeface="Wingdings" panose="05000000000000000000" pitchFamily="2" charset="2"/>
              </a:rPr>
              <a:t>‘get’</a:t>
            </a:r>
            <a:r>
              <a:rPr lang="ko-KR" altLang="en-US" sz="2000" dirty="0"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ym typeface="Wingdings" panose="05000000000000000000" pitchFamily="2" charset="2"/>
              </a:rPr>
              <a:t>파일을 </a:t>
            </a:r>
            <a:r>
              <a:rPr lang="ko-KR" altLang="en-US" sz="2000" dirty="0" err="1">
                <a:sym typeface="Wingdings" panose="05000000000000000000" pitchFamily="2" charset="2"/>
              </a:rPr>
              <a:t>얻어옴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marL="457200" indent="-457200">
              <a:buAutoNum type="arabicPeriod"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 marL="457200" indent="-457200">
              <a:buAutoNum type="arabicPeriod"/>
            </a:pPr>
            <a:r>
              <a:rPr lang="en-US" altLang="ko-KR" sz="2000" dirty="0">
                <a:sym typeface="Wingdings" panose="05000000000000000000" pitchFamily="2" charset="2"/>
              </a:rPr>
              <a:t>Quit  </a:t>
            </a:r>
            <a:r>
              <a:rPr lang="ko-KR" altLang="en-US" sz="2000" dirty="0">
                <a:sym typeface="Wingdings" panose="05000000000000000000" pitchFamily="2" charset="2"/>
              </a:rPr>
              <a:t>종료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marL="457200" indent="-457200">
              <a:buAutoNum type="arabicPeriod"/>
            </a:pPr>
            <a:endParaRPr lang="en-US" altLang="ko-KR" sz="2000" dirty="0"/>
          </a:p>
          <a:p>
            <a:pPr marL="457200" indent="-457200">
              <a:buAutoNum type="arabicPeriod"/>
            </a:pPr>
            <a:endParaRPr lang="ko-KR" altLang="en-US" sz="20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F6E799E-98EE-4290-8341-F9CE739B6F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ko-KR" altLang="en-US" dirty="0"/>
              <a:t>실습 전 코드 설명</a:t>
            </a:r>
          </a:p>
        </p:txBody>
      </p:sp>
    </p:spTree>
    <p:extLst>
      <p:ext uri="{BB962C8B-B14F-4D97-AF65-F5344CB8AC3E}">
        <p14:creationId xmlns:p14="http://schemas.microsoft.com/office/powerpoint/2010/main" val="1636904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C4297DC-79A3-4D76-BB51-9A7363581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실습 내용 </a:t>
            </a:r>
            <a:r>
              <a:rPr lang="en-US" altLang="ko-KR" dirty="0"/>
              <a:t>: </a:t>
            </a:r>
            <a:r>
              <a:rPr lang="ko-KR" altLang="en-US" dirty="0"/>
              <a:t>파일을 내려 받아보면서 서버와 클라이언트 관찰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sz="2000" dirty="0"/>
              <a:t>각각 서로 다른 디렉토리에 </a:t>
            </a:r>
            <a:r>
              <a:rPr lang="en-US" altLang="ko-KR" sz="2000" dirty="0"/>
              <a:t>server</a:t>
            </a:r>
            <a:r>
              <a:rPr lang="ko-KR" altLang="en-US" sz="2000" dirty="0"/>
              <a:t>와 </a:t>
            </a:r>
            <a:r>
              <a:rPr lang="en-US" altLang="ko-KR" sz="2000" dirty="0"/>
              <a:t>client </a:t>
            </a:r>
            <a:r>
              <a:rPr lang="ko-KR" altLang="en-US" sz="2000" dirty="0"/>
              <a:t>컴파일</a:t>
            </a:r>
            <a:endParaRPr lang="en-US" altLang="ko-KR" sz="1600" b="1" dirty="0"/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altLang="ko-KR" sz="2000" dirty="0"/>
              <a:t>Server</a:t>
            </a:r>
            <a:r>
              <a:rPr lang="ko-KR" altLang="en-US" sz="2000" dirty="0"/>
              <a:t>를 실행</a:t>
            </a:r>
            <a:endParaRPr lang="en-US" altLang="ko-KR" sz="2000" dirty="0"/>
          </a:p>
          <a:p>
            <a:pPr marL="457200" indent="-457200">
              <a:buAutoNum type="arabicPeriod"/>
            </a:pPr>
            <a:r>
              <a:rPr lang="en-US" altLang="ko-KR" sz="2000" dirty="0" err="1"/>
              <a:t>Clinet</a:t>
            </a:r>
            <a:r>
              <a:rPr lang="ko-KR" altLang="en-US" sz="2000" dirty="0"/>
              <a:t>를 실행 </a:t>
            </a:r>
            <a:endParaRPr lang="en-US" altLang="ko-KR" sz="2000" dirty="0"/>
          </a:p>
          <a:p>
            <a:pPr marL="654300" lvl="1" indent="-457200"/>
            <a:r>
              <a:rPr lang="en-US" altLang="ko-KR" sz="1600" b="1" dirty="0"/>
              <a:t>Ip address : 127.0.0.1 / port number 36007</a:t>
            </a:r>
          </a:p>
          <a:p>
            <a:pPr lvl="1"/>
            <a:r>
              <a:rPr lang="en-US" altLang="ko-KR" sz="1600" b="1" dirty="0"/>
              <a:t> User name : np2020	</a:t>
            </a:r>
          </a:p>
          <a:p>
            <a:pPr lvl="1"/>
            <a:r>
              <a:rPr lang="en-US" altLang="ko-KR" sz="1600" b="1" dirty="0"/>
              <a:t> Passwd : np2020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b="1" dirty="0"/>
              <a:t>ftp&gt; </a:t>
            </a:r>
            <a:r>
              <a:rPr lang="ko-KR" altLang="en-US" sz="2000" b="1" dirty="0"/>
              <a:t>가 </a:t>
            </a:r>
            <a:r>
              <a:rPr lang="en-US" altLang="ko-KR" sz="2000" b="1" dirty="0"/>
              <a:t>client </a:t>
            </a:r>
            <a:r>
              <a:rPr lang="ko-KR" altLang="en-US" sz="2000" b="1" dirty="0"/>
              <a:t>터미널에 뜨면 </a:t>
            </a:r>
            <a:r>
              <a:rPr lang="en-US" altLang="ko-KR" sz="2000" dirty="0"/>
              <a:t>‘ls’</a:t>
            </a:r>
            <a:r>
              <a:rPr lang="ko-KR" altLang="en-US" sz="2000" dirty="0"/>
              <a:t>명령어 실행</a:t>
            </a: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‘ls’</a:t>
            </a:r>
            <a:r>
              <a:rPr lang="ko-KR" altLang="en-US" sz="2000" dirty="0"/>
              <a:t>명령으로 표출된 파일 중 하나를 </a:t>
            </a:r>
            <a:r>
              <a:rPr lang="en-US" altLang="ko-KR" sz="2000" dirty="0"/>
              <a:t>Download</a:t>
            </a:r>
          </a:p>
          <a:p>
            <a:pPr marL="654300" lvl="1" indent="-457200"/>
            <a:r>
              <a:rPr lang="en-US" altLang="ko-KR" sz="1600" b="1" dirty="0"/>
              <a:t>Command </a:t>
            </a:r>
            <a:r>
              <a:rPr lang="ko-KR" altLang="en-US" sz="1600" b="1" dirty="0"/>
              <a:t>는 </a:t>
            </a:r>
            <a:r>
              <a:rPr lang="en-US" altLang="ko-KR" sz="1600" b="1" dirty="0"/>
              <a:t>‘get ‘file name’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AF49FB6-4522-41F7-B18E-88ECF48708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en-US" altLang="ko-KR" dirty="0"/>
              <a:t>FTP </a:t>
            </a:r>
            <a:r>
              <a:rPr lang="ko-KR" altLang="en-US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3517514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B7F7B81-BABE-4DC1-8E9A-E1B4FE6DF3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en-US" altLang="ko-KR" dirty="0" err="1"/>
              <a:t>setSockopt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5A4061-610F-4ADB-B593-FC4C23B097D1}"/>
              </a:ext>
            </a:extLst>
          </p:cNvPr>
          <p:cNvSpPr txBox="1"/>
          <p:nvPr/>
        </p:nvSpPr>
        <p:spPr>
          <a:xfrm>
            <a:off x="179512" y="980728"/>
            <a:ext cx="8856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setsockopt</a:t>
            </a:r>
            <a:r>
              <a:rPr lang="en-US" altLang="ko-KR" b="1" dirty="0"/>
              <a:t>(SOCKET </a:t>
            </a:r>
            <a:r>
              <a:rPr lang="en-US" altLang="ko-KR" b="1" dirty="0" err="1"/>
              <a:t>socket</a:t>
            </a:r>
            <a:r>
              <a:rPr lang="en-US" altLang="ko-KR" b="1" dirty="0"/>
              <a:t> , int level , int </a:t>
            </a:r>
            <a:r>
              <a:rPr lang="en-US" altLang="ko-KR" b="1" dirty="0" err="1"/>
              <a:t>optname</a:t>
            </a:r>
            <a:r>
              <a:rPr lang="en-US" altLang="ko-KR" b="1" dirty="0"/>
              <a:t>, const void* </a:t>
            </a:r>
            <a:r>
              <a:rPr lang="en-US" altLang="ko-KR" b="1" dirty="0" err="1"/>
              <a:t>optval</a:t>
            </a:r>
            <a:r>
              <a:rPr lang="en-US" altLang="ko-KR" b="1" dirty="0"/>
              <a:t>, </a:t>
            </a:r>
          </a:p>
          <a:p>
            <a:r>
              <a:rPr lang="en-US" altLang="ko-KR" b="1" dirty="0"/>
              <a:t>int</a:t>
            </a:r>
            <a:r>
              <a:rPr lang="ko-KR" altLang="en-US" b="1" dirty="0"/>
              <a:t> </a:t>
            </a:r>
            <a:r>
              <a:rPr lang="en-US" altLang="ko-KR" b="1" dirty="0" err="1"/>
              <a:t>optlen</a:t>
            </a:r>
            <a:r>
              <a:rPr lang="en-US" altLang="ko-KR" b="1" dirty="0"/>
              <a:t>);</a:t>
            </a:r>
          </a:p>
        </p:txBody>
      </p:sp>
      <p:graphicFrame>
        <p:nvGraphicFramePr>
          <p:cNvPr id="12" name="표 6">
            <a:extLst>
              <a:ext uri="{FF2B5EF4-FFF2-40B4-BE49-F238E27FC236}">
                <a16:creationId xmlns:a16="http://schemas.microsoft.com/office/drawing/2014/main" id="{A6698467-B6BC-4E6E-B933-8FDF374B66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655571"/>
              </p:ext>
            </p:extLst>
          </p:nvPr>
        </p:nvGraphicFramePr>
        <p:xfrm>
          <a:off x="107504" y="2435989"/>
          <a:ext cx="8856984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2912">
                  <a:extLst>
                    <a:ext uri="{9D8B030D-6E8A-4147-A177-3AD203B41FA5}">
                      <a16:colId xmlns:a16="http://schemas.microsoft.com/office/drawing/2014/main" val="1702369383"/>
                    </a:ext>
                  </a:extLst>
                </a:gridCol>
                <a:gridCol w="6854072">
                  <a:extLst>
                    <a:ext uri="{9D8B030D-6E8A-4147-A177-3AD203B41FA5}">
                      <a16:colId xmlns:a16="http://schemas.microsoft.com/office/drawing/2014/main" val="3086309384"/>
                    </a:ext>
                  </a:extLst>
                </a:gridCol>
              </a:tblGrid>
              <a:tr h="6852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solidFill>
                            <a:sysClr val="windowText" lastClr="000000"/>
                          </a:solidFill>
                        </a:rPr>
                        <a:t>level</a:t>
                      </a: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</a:rPr>
                        <a:t>optname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값이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socket level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인지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특정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protocol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의 레벨인지 </a:t>
                      </a:r>
                      <a:endParaRPr lang="en-US" altLang="ko-KR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설정하는 값</a:t>
                      </a:r>
                      <a:endParaRPr lang="en-US" altLang="ko-KR" sz="18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8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 SOL_SOCKET : socket level</a:t>
                      </a:r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의 </a:t>
                      </a: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option </a:t>
                      </a:r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명임을 지정</a:t>
                      </a:r>
                      <a:endParaRPr lang="en-US" altLang="ko-KR" sz="18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OPPROTO_IP : IP</a:t>
                      </a:r>
                      <a:r>
                        <a:rPr lang="ko-KR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level</a:t>
                      </a:r>
                      <a:r>
                        <a:rPr lang="ko-KR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</a:t>
                      </a:r>
                      <a:r>
                        <a:rPr lang="en-US" altLang="ko-KR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option</a:t>
                      </a:r>
                      <a:r>
                        <a:rPr lang="ko-KR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명임을 지정함 </a:t>
                      </a:r>
                      <a:endParaRPr lang="en-US" altLang="ko-KR" sz="18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IPPROTO_TCP : TCP protocol level</a:t>
                      </a:r>
                      <a:r>
                        <a:rPr lang="ko-KR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</a:t>
                      </a:r>
                      <a:r>
                        <a:rPr lang="en-US" altLang="ko-KR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option</a:t>
                      </a:r>
                      <a:r>
                        <a:rPr lang="ko-KR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명임을 지정함</a:t>
                      </a:r>
                      <a:endParaRPr lang="en-US" altLang="ko-KR" sz="18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161638"/>
                  </a:ext>
                </a:extLst>
              </a:tr>
            </a:tbl>
          </a:graphicData>
        </a:graphic>
      </p:graphicFrame>
      <p:graphicFrame>
        <p:nvGraphicFramePr>
          <p:cNvPr id="13" name="표 6">
            <a:extLst>
              <a:ext uri="{FF2B5EF4-FFF2-40B4-BE49-F238E27FC236}">
                <a16:creationId xmlns:a16="http://schemas.microsoft.com/office/drawing/2014/main" id="{6581F49D-4A30-470D-9632-69C3043011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479626"/>
              </p:ext>
            </p:extLst>
          </p:nvPr>
        </p:nvGraphicFramePr>
        <p:xfrm>
          <a:off x="107504" y="1688897"/>
          <a:ext cx="8856984" cy="685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2912">
                  <a:extLst>
                    <a:ext uri="{9D8B030D-6E8A-4147-A177-3AD203B41FA5}">
                      <a16:colId xmlns:a16="http://schemas.microsoft.com/office/drawing/2014/main" val="1702369383"/>
                    </a:ext>
                  </a:extLst>
                </a:gridCol>
                <a:gridCol w="6854072">
                  <a:extLst>
                    <a:ext uri="{9D8B030D-6E8A-4147-A177-3AD203B41FA5}">
                      <a16:colId xmlns:a16="http://schemas.microsoft.com/office/drawing/2014/main" val="3086309384"/>
                    </a:ext>
                  </a:extLst>
                </a:gridCol>
              </a:tblGrid>
              <a:tr h="6852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solidFill>
                            <a:sysClr val="windowText" lastClr="000000"/>
                          </a:solidFill>
                        </a:rPr>
                        <a:t>Socket</a:t>
                      </a: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소켓 번호</a:t>
                      </a:r>
                      <a:endParaRPr lang="en-US" altLang="ko-KR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800" b="1" dirty="0">
                          <a:solidFill>
                            <a:sysClr val="windowText" lastClr="000000"/>
                          </a:solidFill>
                        </a:rPr>
                        <a:t>  Socket(),accept()</a:t>
                      </a:r>
                      <a:r>
                        <a:rPr lang="ko-KR" altLang="en-US" sz="1800" b="1" dirty="0">
                          <a:solidFill>
                            <a:sysClr val="windowText" lastClr="000000"/>
                          </a:solidFill>
                        </a:rPr>
                        <a:t>등으로 생성된 값을 의미</a:t>
                      </a:r>
                      <a:endParaRPr lang="en-US" altLang="ko-KR" sz="18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161638"/>
                  </a:ext>
                </a:extLst>
              </a:tr>
            </a:tbl>
          </a:graphicData>
        </a:graphic>
      </p:graphicFrame>
      <p:graphicFrame>
        <p:nvGraphicFramePr>
          <p:cNvPr id="14" name="표 6">
            <a:extLst>
              <a:ext uri="{FF2B5EF4-FFF2-40B4-BE49-F238E27FC236}">
                <a16:creationId xmlns:a16="http://schemas.microsoft.com/office/drawing/2014/main" id="{672E2E96-C055-44E8-BB91-8D360277CA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3146346"/>
              </p:ext>
            </p:extLst>
          </p:nvPr>
        </p:nvGraphicFramePr>
        <p:xfrm>
          <a:off x="107504" y="4255914"/>
          <a:ext cx="8856984" cy="685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2912">
                  <a:extLst>
                    <a:ext uri="{9D8B030D-6E8A-4147-A177-3AD203B41FA5}">
                      <a16:colId xmlns:a16="http://schemas.microsoft.com/office/drawing/2014/main" val="1702369383"/>
                    </a:ext>
                  </a:extLst>
                </a:gridCol>
                <a:gridCol w="6854072">
                  <a:extLst>
                    <a:ext uri="{9D8B030D-6E8A-4147-A177-3AD203B41FA5}">
                      <a16:colId xmlns:a16="http://schemas.microsoft.com/office/drawing/2014/main" val="3086309384"/>
                    </a:ext>
                  </a:extLst>
                </a:gridCol>
              </a:tblGrid>
              <a:tr h="6852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err="1">
                          <a:solidFill>
                            <a:sysClr val="windowText" lastClr="000000"/>
                          </a:solidFill>
                        </a:rPr>
                        <a:t>optval</a:t>
                      </a:r>
                      <a:endParaRPr lang="en-US" altLang="ko-KR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</a:rPr>
                        <a:t>optname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에 대해 설정 할 값</a:t>
                      </a:r>
                      <a:endParaRPr lang="en-US" altLang="ko-KR" sz="18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161638"/>
                  </a:ext>
                </a:extLst>
              </a:tr>
            </a:tbl>
          </a:graphicData>
        </a:graphic>
      </p:graphicFrame>
      <p:graphicFrame>
        <p:nvGraphicFramePr>
          <p:cNvPr id="15" name="표 6">
            <a:extLst>
              <a:ext uri="{FF2B5EF4-FFF2-40B4-BE49-F238E27FC236}">
                <a16:creationId xmlns:a16="http://schemas.microsoft.com/office/drawing/2014/main" id="{11670AA3-8C21-41AE-9CBC-2E18F92BAC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7355950"/>
              </p:ext>
            </p:extLst>
          </p:nvPr>
        </p:nvGraphicFramePr>
        <p:xfrm>
          <a:off x="107504" y="5156134"/>
          <a:ext cx="8856984" cy="685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2912">
                  <a:extLst>
                    <a:ext uri="{9D8B030D-6E8A-4147-A177-3AD203B41FA5}">
                      <a16:colId xmlns:a16="http://schemas.microsoft.com/office/drawing/2014/main" val="1702369383"/>
                    </a:ext>
                  </a:extLst>
                </a:gridCol>
                <a:gridCol w="6854072">
                  <a:extLst>
                    <a:ext uri="{9D8B030D-6E8A-4147-A177-3AD203B41FA5}">
                      <a16:colId xmlns:a16="http://schemas.microsoft.com/office/drawing/2014/main" val="3086309384"/>
                    </a:ext>
                  </a:extLst>
                </a:gridCol>
              </a:tblGrid>
              <a:tr h="6852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err="1">
                          <a:solidFill>
                            <a:sysClr val="windowText" lastClr="000000"/>
                          </a:solidFill>
                        </a:rPr>
                        <a:t>optlen</a:t>
                      </a:r>
                      <a:endParaRPr lang="en-US" altLang="ko-KR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</a:rPr>
                        <a:t>optval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의 크기</a:t>
                      </a:r>
                      <a:endParaRPr lang="en-US" altLang="ko-KR" sz="18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161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3313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B7F7B81-BABE-4DC1-8E9A-E1B4FE6DF3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en-US" altLang="ko-KR" dirty="0" err="1"/>
              <a:t>setSockopt</a:t>
            </a:r>
            <a:r>
              <a:rPr lang="en-US" altLang="ko-KR" dirty="0"/>
              <a:t>() : </a:t>
            </a:r>
            <a:r>
              <a:rPr lang="en-US" altLang="ko-KR" dirty="0" err="1"/>
              <a:t>Sol_socket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5A4061-610F-4ADB-B593-FC4C23B097D1}"/>
              </a:ext>
            </a:extLst>
          </p:cNvPr>
          <p:cNvSpPr txBox="1"/>
          <p:nvPr/>
        </p:nvSpPr>
        <p:spPr>
          <a:xfrm>
            <a:off x="179512" y="980728"/>
            <a:ext cx="8856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setsockopt</a:t>
            </a:r>
            <a:r>
              <a:rPr lang="en-US" altLang="ko-KR" b="1" dirty="0"/>
              <a:t>(SOCKET </a:t>
            </a:r>
            <a:r>
              <a:rPr lang="en-US" altLang="ko-KR" b="1" dirty="0" err="1"/>
              <a:t>socket</a:t>
            </a:r>
            <a:r>
              <a:rPr lang="en-US" altLang="ko-KR" b="1" dirty="0"/>
              <a:t> , int level , int </a:t>
            </a:r>
            <a:r>
              <a:rPr lang="en-US" altLang="ko-KR" b="1" dirty="0" err="1"/>
              <a:t>optname</a:t>
            </a:r>
            <a:r>
              <a:rPr lang="en-US" altLang="ko-KR" b="1" dirty="0"/>
              <a:t>, const void* </a:t>
            </a:r>
            <a:r>
              <a:rPr lang="en-US" altLang="ko-KR" b="1" dirty="0" err="1"/>
              <a:t>optval</a:t>
            </a:r>
            <a:r>
              <a:rPr lang="en-US" altLang="ko-KR" b="1" dirty="0"/>
              <a:t>, </a:t>
            </a:r>
          </a:p>
          <a:p>
            <a:r>
              <a:rPr lang="en-US" altLang="ko-KR" b="1" dirty="0"/>
              <a:t>int</a:t>
            </a:r>
            <a:r>
              <a:rPr lang="ko-KR" altLang="en-US" b="1" dirty="0"/>
              <a:t> </a:t>
            </a:r>
            <a:r>
              <a:rPr lang="en-US" altLang="ko-KR" b="1" dirty="0" err="1"/>
              <a:t>optlen</a:t>
            </a:r>
            <a:r>
              <a:rPr lang="en-US" altLang="ko-KR" b="1" dirty="0"/>
              <a:t>);</a:t>
            </a:r>
          </a:p>
        </p:txBody>
      </p:sp>
      <p:graphicFrame>
        <p:nvGraphicFramePr>
          <p:cNvPr id="8" name="표 6">
            <a:extLst>
              <a:ext uri="{FF2B5EF4-FFF2-40B4-BE49-F238E27FC236}">
                <a16:creationId xmlns:a16="http://schemas.microsoft.com/office/drawing/2014/main" id="{1E42C421-E457-40B1-9AE7-FBD5DDE25E5D}"/>
              </a:ext>
            </a:extLst>
          </p:cNvPr>
          <p:cNvGraphicFramePr>
            <a:graphicFrameLocks/>
          </p:cNvGraphicFramePr>
          <p:nvPr/>
        </p:nvGraphicFramePr>
        <p:xfrm>
          <a:off x="179512" y="1793061"/>
          <a:ext cx="8607517" cy="685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498">
                  <a:extLst>
                    <a:ext uri="{9D8B030D-6E8A-4147-A177-3AD203B41FA5}">
                      <a16:colId xmlns:a16="http://schemas.microsoft.com/office/drawing/2014/main" val="1702369383"/>
                    </a:ext>
                  </a:extLst>
                </a:gridCol>
                <a:gridCol w="6661019">
                  <a:extLst>
                    <a:ext uri="{9D8B030D-6E8A-4147-A177-3AD203B41FA5}">
                      <a16:colId xmlns:a16="http://schemas.microsoft.com/office/drawing/2014/main" val="3086309384"/>
                    </a:ext>
                  </a:extLst>
                </a:gridCol>
              </a:tblGrid>
              <a:tr h="6852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>
                          <a:solidFill>
                            <a:sysClr val="windowText" lastClr="000000"/>
                          </a:solidFill>
                        </a:rPr>
                        <a:t>optname</a:t>
                      </a:r>
                      <a:r>
                        <a:rPr lang="en-US" altLang="ko-KR" sz="20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 -level</a:t>
                      </a:r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에 따라 다른 종류의 설정을 가짐</a:t>
                      </a:r>
                      <a:endParaRPr lang="en-US" altLang="ko-KR" sz="18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161638"/>
                  </a:ext>
                </a:extLst>
              </a:tr>
            </a:tbl>
          </a:graphicData>
        </a:graphic>
      </p:graphicFrame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26B114A0-B3F3-4444-A60A-24824B3C02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276122"/>
              </p:ext>
            </p:extLst>
          </p:nvPr>
        </p:nvGraphicFramePr>
        <p:xfrm>
          <a:off x="107504" y="2561312"/>
          <a:ext cx="885698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327">
                  <a:extLst>
                    <a:ext uri="{9D8B030D-6E8A-4147-A177-3AD203B41FA5}">
                      <a16:colId xmlns:a16="http://schemas.microsoft.com/office/drawing/2014/main" val="217882421"/>
                    </a:ext>
                  </a:extLst>
                </a:gridCol>
                <a:gridCol w="5904657">
                  <a:extLst>
                    <a:ext uri="{9D8B030D-6E8A-4147-A177-3AD203B41FA5}">
                      <a16:colId xmlns:a16="http://schemas.microsoft.com/office/drawing/2014/main" val="13285281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ysClr val="windowText" lastClr="000000"/>
                          </a:solidFill>
                        </a:rPr>
                        <a:t>optname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235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SO_BROADCAST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브로드 캐스팅 허용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061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SO_DONTROUTE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데이터 전송 시 라우팅 테이블 참조 과정 생략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0916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SO_KEEPALIVE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주기적 연결 여부 확인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623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SO_LINGER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보낼 데이터가 있을 경우 </a:t>
                      </a:r>
                      <a:r>
                        <a:rPr lang="en-US" altLang="ko-KR" b="1" dirty="0" err="1">
                          <a:solidFill>
                            <a:sysClr val="windowText" lastClr="000000"/>
                          </a:solidFill>
                        </a:rPr>
                        <a:t>CloseSocket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함수 반환 지연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427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SO_SNDBUF/SO_RCVBUF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소켓의 송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/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수신 버퍼 크기 설정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0291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SO_SNDTIMEO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Send()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함수의 타임아웃 설정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620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SO_RCVTIMEO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ysClr val="windowText" lastClr="000000"/>
                          </a:solidFill>
                        </a:rPr>
                        <a:t>Recv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함수의 타임아웃 설정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844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SO_REUSEADDR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지역 주소 재사용 허용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3194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8615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B7F7B81-BABE-4DC1-8E9A-E1B4FE6DF3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en-US" altLang="ko-KR" dirty="0" err="1"/>
              <a:t>setSockopt</a:t>
            </a:r>
            <a:r>
              <a:rPr lang="en-US" altLang="ko-KR" dirty="0"/>
              <a:t>() : IPPROTO_IP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5A4061-610F-4ADB-B593-FC4C23B097D1}"/>
              </a:ext>
            </a:extLst>
          </p:cNvPr>
          <p:cNvSpPr txBox="1"/>
          <p:nvPr/>
        </p:nvSpPr>
        <p:spPr>
          <a:xfrm>
            <a:off x="179512" y="980728"/>
            <a:ext cx="8856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setsockopt</a:t>
            </a:r>
            <a:r>
              <a:rPr lang="en-US" altLang="ko-KR" b="1" dirty="0"/>
              <a:t>(SOCKET </a:t>
            </a:r>
            <a:r>
              <a:rPr lang="en-US" altLang="ko-KR" b="1" dirty="0" err="1"/>
              <a:t>socket</a:t>
            </a:r>
            <a:r>
              <a:rPr lang="en-US" altLang="ko-KR" b="1" dirty="0"/>
              <a:t> , int level , int </a:t>
            </a:r>
            <a:r>
              <a:rPr lang="en-US" altLang="ko-KR" b="1" dirty="0" err="1"/>
              <a:t>optname</a:t>
            </a:r>
            <a:r>
              <a:rPr lang="en-US" altLang="ko-KR" b="1" dirty="0"/>
              <a:t>, const void* </a:t>
            </a:r>
            <a:r>
              <a:rPr lang="en-US" altLang="ko-KR" b="1" dirty="0" err="1"/>
              <a:t>optval</a:t>
            </a:r>
            <a:r>
              <a:rPr lang="en-US" altLang="ko-KR" b="1" dirty="0"/>
              <a:t>, </a:t>
            </a:r>
          </a:p>
          <a:p>
            <a:r>
              <a:rPr lang="en-US" altLang="ko-KR" b="1" dirty="0"/>
              <a:t>int</a:t>
            </a:r>
            <a:r>
              <a:rPr lang="ko-KR" altLang="en-US" b="1" dirty="0"/>
              <a:t> </a:t>
            </a:r>
            <a:r>
              <a:rPr lang="en-US" altLang="ko-KR" b="1" dirty="0" err="1"/>
              <a:t>optlen</a:t>
            </a:r>
            <a:r>
              <a:rPr lang="en-US" altLang="ko-KR" b="1" dirty="0"/>
              <a:t>);</a:t>
            </a:r>
          </a:p>
        </p:txBody>
      </p:sp>
      <p:graphicFrame>
        <p:nvGraphicFramePr>
          <p:cNvPr id="8" name="표 6">
            <a:extLst>
              <a:ext uri="{FF2B5EF4-FFF2-40B4-BE49-F238E27FC236}">
                <a16:creationId xmlns:a16="http://schemas.microsoft.com/office/drawing/2014/main" id="{1E42C421-E457-40B1-9AE7-FBD5DDE25E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8075296"/>
              </p:ext>
            </p:extLst>
          </p:nvPr>
        </p:nvGraphicFramePr>
        <p:xfrm>
          <a:off x="179512" y="1793061"/>
          <a:ext cx="8607517" cy="685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498">
                  <a:extLst>
                    <a:ext uri="{9D8B030D-6E8A-4147-A177-3AD203B41FA5}">
                      <a16:colId xmlns:a16="http://schemas.microsoft.com/office/drawing/2014/main" val="1702369383"/>
                    </a:ext>
                  </a:extLst>
                </a:gridCol>
                <a:gridCol w="6661019">
                  <a:extLst>
                    <a:ext uri="{9D8B030D-6E8A-4147-A177-3AD203B41FA5}">
                      <a16:colId xmlns:a16="http://schemas.microsoft.com/office/drawing/2014/main" val="3086309384"/>
                    </a:ext>
                  </a:extLst>
                </a:gridCol>
              </a:tblGrid>
              <a:tr h="6852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>
                          <a:solidFill>
                            <a:sysClr val="windowText" lastClr="000000"/>
                          </a:solidFill>
                        </a:rPr>
                        <a:t>optname</a:t>
                      </a:r>
                      <a:r>
                        <a:rPr lang="en-US" altLang="ko-KR" sz="20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 -level</a:t>
                      </a:r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에 따라 다른 종류의 설정을 가짐</a:t>
                      </a:r>
                      <a:endParaRPr lang="en-US" altLang="ko-KR" sz="18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161638"/>
                  </a:ext>
                </a:extLst>
              </a:tr>
            </a:tbl>
          </a:graphicData>
        </a:graphic>
      </p:graphicFrame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26B114A0-B3F3-4444-A60A-24824B3C02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734214"/>
              </p:ext>
            </p:extLst>
          </p:nvPr>
        </p:nvGraphicFramePr>
        <p:xfrm>
          <a:off x="107504" y="2561312"/>
          <a:ext cx="8856984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327">
                  <a:extLst>
                    <a:ext uri="{9D8B030D-6E8A-4147-A177-3AD203B41FA5}">
                      <a16:colId xmlns:a16="http://schemas.microsoft.com/office/drawing/2014/main" val="217882421"/>
                    </a:ext>
                  </a:extLst>
                </a:gridCol>
                <a:gridCol w="5904657">
                  <a:extLst>
                    <a:ext uri="{9D8B030D-6E8A-4147-A177-3AD203B41FA5}">
                      <a16:colId xmlns:a16="http://schemas.microsoft.com/office/drawing/2014/main" val="13285281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ysClr val="windowText" lastClr="000000"/>
                          </a:solidFill>
                        </a:rPr>
                        <a:t>optname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235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IP_HDRNCL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데이터를 보낼 때 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IP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헤더 포함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061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IP_MULTICAST_IF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멀티 캐스트 패킷을 보낼 인터페이스 설정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623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IP_MULTICAST_TTL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멀티 캐스트 패킷의 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TTL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변경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427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IP_MULTICAST_LOOP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멀티 캐스트 패킷의 </a:t>
                      </a:r>
                      <a:r>
                        <a:rPr lang="ko-KR" altLang="en-US" b="1" dirty="0" err="1">
                          <a:solidFill>
                            <a:sysClr val="windowText" lastClr="000000"/>
                          </a:solidFill>
                        </a:rPr>
                        <a:t>루프백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 여부 설정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0291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IP_ADD_MEMBERSHIP</a:t>
                      </a: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IP_DROP_MEMBERSIHP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멀티 캐스트 그룹 가입과 탈퇴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620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1531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B7F7B81-BABE-4DC1-8E9A-E1B4FE6DF3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en-US" altLang="ko-KR" dirty="0" err="1"/>
              <a:t>setSockopt</a:t>
            </a:r>
            <a:r>
              <a:rPr lang="en-US" altLang="ko-KR" dirty="0"/>
              <a:t>() : IPPROTO_TCP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5A4061-610F-4ADB-B593-FC4C23B097D1}"/>
              </a:ext>
            </a:extLst>
          </p:cNvPr>
          <p:cNvSpPr txBox="1"/>
          <p:nvPr/>
        </p:nvSpPr>
        <p:spPr>
          <a:xfrm>
            <a:off x="179512" y="980728"/>
            <a:ext cx="8856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setsockopt</a:t>
            </a:r>
            <a:r>
              <a:rPr lang="en-US" altLang="ko-KR" b="1" dirty="0"/>
              <a:t>(SOCKET </a:t>
            </a:r>
            <a:r>
              <a:rPr lang="en-US" altLang="ko-KR" b="1" dirty="0" err="1"/>
              <a:t>socket</a:t>
            </a:r>
            <a:r>
              <a:rPr lang="en-US" altLang="ko-KR" b="1" dirty="0"/>
              <a:t> , int level , int </a:t>
            </a:r>
            <a:r>
              <a:rPr lang="en-US" altLang="ko-KR" b="1" dirty="0" err="1"/>
              <a:t>optname</a:t>
            </a:r>
            <a:r>
              <a:rPr lang="en-US" altLang="ko-KR" b="1" dirty="0"/>
              <a:t>, const void* </a:t>
            </a:r>
            <a:r>
              <a:rPr lang="en-US" altLang="ko-KR" b="1" dirty="0" err="1"/>
              <a:t>optval</a:t>
            </a:r>
            <a:r>
              <a:rPr lang="en-US" altLang="ko-KR" b="1" dirty="0"/>
              <a:t>, </a:t>
            </a:r>
          </a:p>
          <a:p>
            <a:r>
              <a:rPr lang="en-US" altLang="ko-KR" b="1" dirty="0"/>
              <a:t>int</a:t>
            </a:r>
            <a:r>
              <a:rPr lang="ko-KR" altLang="en-US" b="1" dirty="0"/>
              <a:t> </a:t>
            </a:r>
            <a:r>
              <a:rPr lang="en-US" altLang="ko-KR" b="1" dirty="0" err="1"/>
              <a:t>optlen</a:t>
            </a:r>
            <a:r>
              <a:rPr lang="en-US" altLang="ko-KR" b="1" dirty="0"/>
              <a:t>);</a:t>
            </a:r>
          </a:p>
        </p:txBody>
      </p:sp>
      <p:graphicFrame>
        <p:nvGraphicFramePr>
          <p:cNvPr id="8" name="표 6">
            <a:extLst>
              <a:ext uri="{FF2B5EF4-FFF2-40B4-BE49-F238E27FC236}">
                <a16:creationId xmlns:a16="http://schemas.microsoft.com/office/drawing/2014/main" id="{1E42C421-E457-40B1-9AE7-FBD5DDE25E5D}"/>
              </a:ext>
            </a:extLst>
          </p:cNvPr>
          <p:cNvGraphicFramePr>
            <a:graphicFrameLocks/>
          </p:cNvGraphicFramePr>
          <p:nvPr/>
        </p:nvGraphicFramePr>
        <p:xfrm>
          <a:off x="179512" y="1793061"/>
          <a:ext cx="8607517" cy="685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498">
                  <a:extLst>
                    <a:ext uri="{9D8B030D-6E8A-4147-A177-3AD203B41FA5}">
                      <a16:colId xmlns:a16="http://schemas.microsoft.com/office/drawing/2014/main" val="1702369383"/>
                    </a:ext>
                  </a:extLst>
                </a:gridCol>
                <a:gridCol w="6661019">
                  <a:extLst>
                    <a:ext uri="{9D8B030D-6E8A-4147-A177-3AD203B41FA5}">
                      <a16:colId xmlns:a16="http://schemas.microsoft.com/office/drawing/2014/main" val="3086309384"/>
                    </a:ext>
                  </a:extLst>
                </a:gridCol>
              </a:tblGrid>
              <a:tr h="6852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>
                          <a:solidFill>
                            <a:sysClr val="windowText" lastClr="000000"/>
                          </a:solidFill>
                        </a:rPr>
                        <a:t>optname</a:t>
                      </a:r>
                      <a:r>
                        <a:rPr lang="en-US" altLang="ko-KR" sz="20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 -level</a:t>
                      </a:r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에 따라 다른 종류의 설정을 가짐</a:t>
                      </a:r>
                      <a:endParaRPr lang="en-US" altLang="ko-KR" sz="18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161638"/>
                  </a:ext>
                </a:extLst>
              </a:tr>
            </a:tbl>
          </a:graphicData>
        </a:graphic>
      </p:graphicFrame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26B114A0-B3F3-4444-A60A-24824B3C02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259223"/>
              </p:ext>
            </p:extLst>
          </p:nvPr>
        </p:nvGraphicFramePr>
        <p:xfrm>
          <a:off x="107504" y="2561312"/>
          <a:ext cx="88569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327">
                  <a:extLst>
                    <a:ext uri="{9D8B030D-6E8A-4147-A177-3AD203B41FA5}">
                      <a16:colId xmlns:a16="http://schemas.microsoft.com/office/drawing/2014/main" val="217882421"/>
                    </a:ext>
                  </a:extLst>
                </a:gridCol>
                <a:gridCol w="5904657">
                  <a:extLst>
                    <a:ext uri="{9D8B030D-6E8A-4147-A177-3AD203B41FA5}">
                      <a16:colId xmlns:a16="http://schemas.microsoft.com/office/drawing/2014/main" val="13285281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ysClr val="windowText" lastClr="000000"/>
                          </a:solidFill>
                        </a:rPr>
                        <a:t>optname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235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TCP_NODELAY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Nagle*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알고리즘 작동 중지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06148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701082F-81A8-4182-91B7-49CB4499FED8}"/>
              </a:ext>
            </a:extLst>
          </p:cNvPr>
          <p:cNvSpPr txBox="1"/>
          <p:nvPr/>
        </p:nvSpPr>
        <p:spPr>
          <a:xfrm>
            <a:off x="179512" y="3717032"/>
            <a:ext cx="8784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*Nagle </a:t>
            </a:r>
            <a:r>
              <a:rPr lang="ko-KR" altLang="en-US" b="1" dirty="0"/>
              <a:t>알고리즘 </a:t>
            </a:r>
            <a:r>
              <a:rPr lang="en-US" altLang="ko-KR" b="1" dirty="0"/>
              <a:t>: </a:t>
            </a:r>
            <a:r>
              <a:rPr lang="ko-KR" altLang="en-US" b="1" dirty="0"/>
              <a:t>데이터 크기 대비 전송 패킷을 줄이기 위해 데이터를 각각 쪼개어 보내는 방식이 아닌</a:t>
            </a:r>
            <a:r>
              <a:rPr lang="en-US" altLang="ko-KR" b="1" dirty="0"/>
              <a:t>, </a:t>
            </a:r>
            <a:r>
              <a:rPr lang="ko-KR" altLang="en-US" b="1" dirty="0"/>
              <a:t>데이터를 모아 놨다가 한번에 날리는 방식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패킷 수는 줄일 수 있지만</a:t>
            </a:r>
            <a:r>
              <a:rPr lang="en-US" altLang="ko-KR" b="1" dirty="0"/>
              <a:t>, </a:t>
            </a:r>
            <a:r>
              <a:rPr lang="ko-KR" altLang="en-US" b="1" dirty="0"/>
              <a:t>전체 네트워크 응답속도를 떨어뜨린다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3059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B7F7B81-BABE-4DC1-8E9A-E1B4FE6DF3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en-US" altLang="ko-KR" dirty="0" err="1"/>
              <a:t>setSockopt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5A4061-610F-4ADB-B593-FC4C23B097D1}"/>
              </a:ext>
            </a:extLst>
          </p:cNvPr>
          <p:cNvSpPr txBox="1"/>
          <p:nvPr/>
        </p:nvSpPr>
        <p:spPr>
          <a:xfrm>
            <a:off x="179512" y="980728"/>
            <a:ext cx="8856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setsockopt</a:t>
            </a:r>
            <a:r>
              <a:rPr lang="en-US" altLang="ko-KR" b="1" dirty="0"/>
              <a:t>(SOCKET </a:t>
            </a:r>
            <a:r>
              <a:rPr lang="en-US" altLang="ko-KR" b="1" dirty="0" err="1"/>
              <a:t>socket</a:t>
            </a:r>
            <a:r>
              <a:rPr lang="en-US" altLang="ko-KR" b="1" dirty="0"/>
              <a:t> , int level , int </a:t>
            </a:r>
            <a:r>
              <a:rPr lang="en-US" altLang="ko-KR" b="1" dirty="0" err="1"/>
              <a:t>optname</a:t>
            </a:r>
            <a:r>
              <a:rPr lang="en-US" altLang="ko-KR" b="1" dirty="0"/>
              <a:t>, const void* </a:t>
            </a:r>
            <a:r>
              <a:rPr lang="en-US" altLang="ko-KR" b="1" dirty="0" err="1"/>
              <a:t>optval</a:t>
            </a:r>
            <a:r>
              <a:rPr lang="en-US" altLang="ko-KR" b="1" dirty="0"/>
              <a:t>, </a:t>
            </a:r>
          </a:p>
          <a:p>
            <a:r>
              <a:rPr lang="en-US" altLang="ko-KR" b="1" dirty="0"/>
              <a:t>int</a:t>
            </a:r>
            <a:r>
              <a:rPr lang="ko-KR" altLang="en-US" b="1" dirty="0"/>
              <a:t> </a:t>
            </a:r>
            <a:r>
              <a:rPr lang="en-US" altLang="ko-KR" b="1" dirty="0" err="1"/>
              <a:t>optlen</a:t>
            </a:r>
            <a:r>
              <a:rPr lang="en-US" altLang="ko-KR" b="1" dirty="0"/>
              <a:t>);</a:t>
            </a:r>
          </a:p>
        </p:txBody>
      </p:sp>
      <p:graphicFrame>
        <p:nvGraphicFramePr>
          <p:cNvPr id="8" name="표 6">
            <a:extLst>
              <a:ext uri="{FF2B5EF4-FFF2-40B4-BE49-F238E27FC236}">
                <a16:creationId xmlns:a16="http://schemas.microsoft.com/office/drawing/2014/main" id="{1E42C421-E457-40B1-9AE7-FBD5DDE25E5D}"/>
              </a:ext>
            </a:extLst>
          </p:cNvPr>
          <p:cNvGraphicFramePr>
            <a:graphicFrameLocks/>
          </p:cNvGraphicFramePr>
          <p:nvPr/>
        </p:nvGraphicFramePr>
        <p:xfrm>
          <a:off x="179512" y="1793061"/>
          <a:ext cx="8607517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498">
                  <a:extLst>
                    <a:ext uri="{9D8B030D-6E8A-4147-A177-3AD203B41FA5}">
                      <a16:colId xmlns:a16="http://schemas.microsoft.com/office/drawing/2014/main" val="1702369383"/>
                    </a:ext>
                  </a:extLst>
                </a:gridCol>
                <a:gridCol w="6661019">
                  <a:extLst>
                    <a:ext uri="{9D8B030D-6E8A-4147-A177-3AD203B41FA5}">
                      <a16:colId xmlns:a16="http://schemas.microsoft.com/office/drawing/2014/main" val="3086309384"/>
                    </a:ext>
                  </a:extLst>
                </a:gridCol>
              </a:tblGrid>
              <a:tr h="6852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ysClr val="windowText" lastClr="000000"/>
                          </a:solidFill>
                        </a:rPr>
                        <a:t>Return  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 0 : 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정상적으로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option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을 설정</a:t>
                      </a:r>
                      <a:endParaRPr lang="en-US" altLang="ko-KR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-1 : </a:t>
                      </a:r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문제 발생</a:t>
                      </a:r>
                      <a:endParaRPr lang="en-US" altLang="ko-KR" sz="18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EBADF : </a:t>
                      </a:r>
                      <a:r>
                        <a:rPr lang="en-US" altLang="ko-KR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sockfd</a:t>
                      </a:r>
                      <a:r>
                        <a:rPr lang="en-US" altLang="ko-KR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유효한 </a:t>
                      </a:r>
                      <a:r>
                        <a:rPr lang="en-US" altLang="ko-KR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descriptor</a:t>
                      </a:r>
                      <a:r>
                        <a:rPr lang="ko-KR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아님</a:t>
                      </a:r>
                      <a:r>
                        <a:rPr lang="en-US" altLang="ko-KR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EFAULT : </a:t>
                      </a:r>
                      <a:r>
                        <a:rPr lang="en-US" altLang="ko-KR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optval</a:t>
                      </a:r>
                      <a:r>
                        <a:rPr lang="ko-KR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이 프로세스의 유효한 메모리 번지가 아님</a:t>
                      </a:r>
                      <a:r>
                        <a:rPr lang="en-US" altLang="ko-KR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EINVAL : </a:t>
                      </a:r>
                      <a:r>
                        <a:rPr lang="en-US" altLang="ko-KR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optval</a:t>
                      </a:r>
                      <a:r>
                        <a:rPr lang="ko-KR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이나 </a:t>
                      </a:r>
                      <a:r>
                        <a:rPr lang="en-US" altLang="ko-KR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optlen</a:t>
                      </a:r>
                      <a:r>
                        <a:rPr lang="ko-KR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유효하지 않음</a:t>
                      </a:r>
                      <a:r>
                        <a:rPr lang="en-US" altLang="ko-KR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ENOPROTOOPT : level</a:t>
                      </a:r>
                      <a:r>
                        <a:rPr lang="ko-KR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알려지지 않은 값</a:t>
                      </a:r>
                      <a:r>
                        <a:rPr lang="en-US" altLang="ko-KR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ENOTSOCK : </a:t>
                      </a:r>
                      <a:r>
                        <a:rPr lang="en-US" altLang="ko-KR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sockfd</a:t>
                      </a:r>
                      <a:r>
                        <a:rPr lang="ko-KR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</a:t>
                      </a:r>
                      <a:r>
                        <a:rPr lang="en-US" altLang="ko-KR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 descriptor</a:t>
                      </a:r>
                      <a:r>
                        <a:rPr lang="ko-KR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이지 </a:t>
                      </a:r>
                      <a:r>
                        <a:rPr lang="en-US" altLang="ko-KR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socket descriptor</a:t>
                      </a:r>
                      <a:r>
                        <a:rPr lang="ko-KR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아님</a:t>
                      </a:r>
                      <a:endParaRPr lang="en-US" altLang="ko-KR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161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0372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F3B9BA8-A98E-4D1B-889D-4787EFA62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800" dirty="0"/>
              <a:t>인터넷을 통해 다른 </a:t>
            </a:r>
            <a:r>
              <a:rPr lang="en-US" altLang="ko-KR" sz="1800" dirty="0"/>
              <a:t>Host</a:t>
            </a:r>
            <a:r>
              <a:rPr lang="ko-KR" altLang="en-US" sz="1800" dirty="0"/>
              <a:t>에게 파일을 전송 할 수 있도록 하는 방법 혹은 프로그램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특징</a:t>
            </a:r>
            <a:r>
              <a:rPr lang="en-US" altLang="ko-KR" sz="1800" dirty="0"/>
              <a:t>)</a:t>
            </a:r>
          </a:p>
          <a:p>
            <a:pPr>
              <a:buAutoNum type="arabicPeriod"/>
            </a:pPr>
            <a:r>
              <a:rPr lang="ko-KR" altLang="en-US" sz="1800" dirty="0"/>
              <a:t>제어 연결</a:t>
            </a:r>
            <a:r>
              <a:rPr lang="en-US" altLang="ko-KR" sz="1800" dirty="0"/>
              <a:t>(port 21)</a:t>
            </a:r>
            <a:r>
              <a:rPr lang="ko-KR" altLang="en-US" sz="1800" dirty="0"/>
              <a:t>과 데이터 연결</a:t>
            </a:r>
            <a:r>
              <a:rPr lang="en-US" altLang="ko-KR" sz="1800" dirty="0"/>
              <a:t>(port 20)</a:t>
            </a:r>
            <a:r>
              <a:rPr lang="ko-KR" altLang="en-US" sz="1800" dirty="0"/>
              <a:t>을 분리</a:t>
            </a:r>
            <a:endParaRPr lang="en-US" altLang="ko-KR" sz="1800" dirty="0"/>
          </a:p>
          <a:p>
            <a:pPr>
              <a:buAutoNum type="arabicPeriod"/>
            </a:pPr>
            <a:r>
              <a:rPr lang="ko-KR" altLang="en-US" sz="1800" dirty="0"/>
              <a:t>제어 연결을 유지하고</a:t>
            </a:r>
            <a:r>
              <a:rPr lang="en-US" altLang="ko-KR" sz="1800" dirty="0"/>
              <a:t>, </a:t>
            </a:r>
            <a:r>
              <a:rPr lang="ko-KR" altLang="en-US" sz="1800" dirty="0"/>
              <a:t>파일전송이 필요할 때 마다 데이터연결을 새로 수립</a:t>
            </a:r>
            <a:endParaRPr lang="en-US" altLang="ko-KR" sz="1800" dirty="0"/>
          </a:p>
          <a:p>
            <a:pPr>
              <a:buAutoNum type="arabicPeriod"/>
            </a:pPr>
            <a:r>
              <a:rPr lang="ko-KR" altLang="en-US" sz="1800" dirty="0"/>
              <a:t>사용자의 현 위치를 추적해야 하므로 </a:t>
            </a:r>
            <a:r>
              <a:rPr lang="en-US" altLang="ko-KR" sz="1800" dirty="0"/>
              <a:t>FTP</a:t>
            </a:r>
            <a:r>
              <a:rPr lang="ko-KR" altLang="en-US" sz="1800" dirty="0"/>
              <a:t>서버가 유지 할 수 있는 세션의 개수가 제한 되어있음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>
              <a:buAutoNum type="arabicPeriod"/>
            </a:pPr>
            <a:endParaRPr lang="en-US" altLang="ko-KR" sz="1800" dirty="0"/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1232EC7-2410-4110-B1D4-B97344F077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en-US" altLang="ko-KR" dirty="0"/>
              <a:t>FTP(File Transfer Protocol)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4835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BAB87D3-6BA1-4620-8C93-2670781C4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Active </a:t>
            </a:r>
            <a:r>
              <a:rPr lang="ko-KR" altLang="en-US" dirty="0"/>
              <a:t>모드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Client</a:t>
            </a:r>
            <a:r>
              <a:rPr lang="ko-KR" altLang="en-US" sz="2000" dirty="0"/>
              <a:t>가 데이터를 수신 받을 포트를 서버에 알려주면</a:t>
            </a:r>
            <a:r>
              <a:rPr lang="en-US" altLang="ko-KR" sz="2000" dirty="0"/>
              <a:t>,</a:t>
            </a:r>
            <a:r>
              <a:rPr lang="ko-KR" altLang="en-US" sz="2000" dirty="0"/>
              <a:t> 서버가 자신의 </a:t>
            </a:r>
            <a:r>
              <a:rPr lang="en-US" altLang="ko-KR" sz="2000" dirty="0"/>
              <a:t>20</a:t>
            </a:r>
            <a:r>
              <a:rPr lang="ko-KR" altLang="en-US" sz="2000" dirty="0"/>
              <a:t>번 포트를 통해 클라이언트의 포트로 전송해주는 방식</a:t>
            </a:r>
            <a:endParaRPr lang="en-US" altLang="ko-KR" sz="20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Passive </a:t>
            </a:r>
            <a:r>
              <a:rPr lang="ko-KR" altLang="en-US" dirty="0"/>
              <a:t>모드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sz="2000" dirty="0"/>
              <a:t>서버가 데이터를 송신해줄 포트를 클라이언트에게 알리고</a:t>
            </a:r>
            <a:r>
              <a:rPr lang="en-US" altLang="ko-KR" sz="2000" dirty="0"/>
              <a:t>, </a:t>
            </a:r>
            <a:r>
              <a:rPr lang="ko-KR" altLang="en-US" sz="2000" dirty="0"/>
              <a:t>클라이언트가 서버의 송신포트로 접속해서 데이터를 가져가는 방식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(</a:t>
            </a:r>
            <a:r>
              <a:rPr lang="ko-KR" altLang="en-US" sz="2000" dirty="0"/>
              <a:t>전통적으로 </a:t>
            </a:r>
            <a:r>
              <a:rPr lang="en-US" altLang="ko-KR" sz="2000" dirty="0"/>
              <a:t>1024</a:t>
            </a:r>
            <a:r>
              <a:rPr lang="ko-KR" altLang="en-US" sz="2000" dirty="0"/>
              <a:t>이후의 임의의 포트 사용</a:t>
            </a:r>
            <a:r>
              <a:rPr lang="en-US" altLang="ko-KR" sz="2000" dirty="0"/>
              <a:t>)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8F05B48-2FA6-440F-B768-19044D4512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en-US" altLang="ko-KR" dirty="0"/>
              <a:t>Active / Passive Mode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8564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4BAF5FB2-FBE9-4000-8308-D267556AEA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en-US" altLang="ko-KR" dirty="0"/>
              <a:t>FTP ACTIVE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92FE2AA-809C-44CA-AF8C-27632D394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96" y="908720"/>
            <a:ext cx="8561892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692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12700" cap="flat" cmpd="sng" algn="ctr">
          <a:solidFill>
            <a:schemeClr val="accent4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108000" tIns="36000" rIns="108000" bIns="3600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b="0" i="0" u="none" strike="noStrike" cap="none" normalizeH="0" baseline="0" dirty="0" smtClean="0">
            <a:ln>
              <a:noFill/>
            </a:ln>
            <a:solidFill>
              <a:srgbClr val="000000"/>
            </a:solidFill>
            <a:effectLst/>
            <a:latin typeface="+mn-ea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F2C271D5E168B48807EB4B8DDC61302" ma:contentTypeVersion="2" ma:contentTypeDescription="새 문서를 만듭니다." ma:contentTypeScope="" ma:versionID="0a7ca64cf68eab18dfdd5358577b633d">
  <xsd:schema xmlns:xsd="http://www.w3.org/2001/XMLSchema" xmlns:xs="http://www.w3.org/2001/XMLSchema" xmlns:p="http://schemas.microsoft.com/office/2006/metadata/properties" xmlns:ns3="b1a53a31-64bd-4602-905c-a87df1023d11" targetNamespace="http://schemas.microsoft.com/office/2006/metadata/properties" ma:root="true" ma:fieldsID="c635f91e154d6a50a99bd2e1659ca599" ns3:_="">
    <xsd:import namespace="b1a53a31-64bd-4602-905c-a87df1023d1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a53a31-64bd-4602-905c-a87df1023d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6C76355-CB4C-4116-8AE6-5EE460BF89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9F35C43-BA4F-430C-B29B-CA611A9CD8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a53a31-64bd-4602-905c-a87df1023d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80E3FC7-F7FE-4023-9B23-B9A5FF18F2DC}">
  <ds:schemaRefs>
    <ds:schemaRef ds:uri="http://purl.org/dc/terms/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purl.org/dc/dcmitype/"/>
    <ds:schemaRef ds:uri="http://schemas.microsoft.com/office/2006/metadata/properties"/>
    <ds:schemaRef ds:uri="b1a53a31-64bd-4602-905c-a87df1023d11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67708</TotalTime>
  <Words>667</Words>
  <Application>Microsoft Office PowerPoint</Application>
  <PresentationFormat>화면 슬라이드 쇼(4:3)</PresentationFormat>
  <Paragraphs>128</Paragraphs>
  <Slides>15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Wingdings</vt:lpstr>
      <vt:lpstr>Office 테마</vt:lpstr>
      <vt:lpstr>네트워크 프로토콜 (실습)</vt:lpstr>
      <vt:lpstr>setSockopt()</vt:lpstr>
      <vt:lpstr>setSockopt() : Sol_socket</vt:lpstr>
      <vt:lpstr>setSockopt() : IPPROTO_IP</vt:lpstr>
      <vt:lpstr>setSockopt() : IPPROTO_TCP</vt:lpstr>
      <vt:lpstr>setSockopt()</vt:lpstr>
      <vt:lpstr>FTP(File Transfer Protocol)</vt:lpstr>
      <vt:lpstr>Active / Passive Mode</vt:lpstr>
      <vt:lpstr>FTP ACTIVE</vt:lpstr>
      <vt:lpstr>FTP ACTIVE</vt:lpstr>
      <vt:lpstr>FTP PASSIVE</vt:lpstr>
      <vt:lpstr>FTP PASSIVE</vt:lpstr>
      <vt:lpstr>FTP PASSIVE</vt:lpstr>
      <vt:lpstr>실습 전 코드 설명</vt:lpstr>
      <vt:lpstr>FTP 실습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cmw</dc:creator>
  <cp:lastModifiedBy>임동우</cp:lastModifiedBy>
  <cp:revision>2008</cp:revision>
  <cp:lastPrinted>2018-05-30T04:34:02Z</cp:lastPrinted>
  <dcterms:created xsi:type="dcterms:W3CDTF">2012-08-24T07:30:07Z</dcterms:created>
  <dcterms:modified xsi:type="dcterms:W3CDTF">2020-04-23T03:37:54Z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0x010100FF2C271D5E168B48807EB4B8DDC61302</vt:lpwstr>
  </property>
</Properties>
</file>