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79" r:id="rId5"/>
    <p:sldId id="480" r:id="rId6"/>
    <p:sldId id="487" r:id="rId7"/>
    <p:sldId id="483" r:id="rId8"/>
    <p:sldId id="481" r:id="rId9"/>
    <p:sldId id="484" r:id="rId10"/>
    <p:sldId id="482" r:id="rId11"/>
    <p:sldId id="490" r:id="rId12"/>
    <p:sldId id="497" r:id="rId13"/>
    <p:sldId id="486" r:id="rId14"/>
    <p:sldId id="488" r:id="rId15"/>
    <p:sldId id="491" r:id="rId16"/>
    <p:sldId id="494" r:id="rId17"/>
    <p:sldId id="495" r:id="rId18"/>
    <p:sldId id="496" r:id="rId19"/>
    <p:sldId id="506" r:id="rId20"/>
    <p:sldId id="493" r:id="rId21"/>
    <p:sldId id="498" r:id="rId22"/>
    <p:sldId id="499" r:id="rId23"/>
    <p:sldId id="500" r:id="rId24"/>
    <p:sldId id="501" r:id="rId25"/>
    <p:sldId id="503" r:id="rId26"/>
    <p:sldId id="502" r:id="rId27"/>
    <p:sldId id="504" r:id="rId28"/>
    <p:sldId id="505" r:id="rId29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81048" autoAdjust="0"/>
  </p:normalViewPr>
  <p:slideViewPr>
    <p:cSldViewPr>
      <p:cViewPr varScale="1">
        <p:scale>
          <a:sx n="56" d="100"/>
          <a:sy n="56" d="100"/>
        </p:scale>
        <p:origin x="52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818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CD81-44C8-4BBA-9718-47D50AF97971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31259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D766-17CC-4D3F-B4A8-2555632FA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982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26D1-DD02-4032-98EF-D8285E15928B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2"/>
            <a:ext cx="5438140" cy="446841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DD98-231C-493E-B21C-52132EC14D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7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9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5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9DD98-231C-493E-B21C-52132EC14D2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5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461963" y="1340768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734" y="3096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486" y="6792522"/>
            <a:ext cx="9149885" cy="72008"/>
          </a:xfrm>
          <a:prstGeom prst="rect">
            <a:avLst/>
          </a:prstGeom>
          <a:solidFill>
            <a:srgbClr val="19418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Line 462"/>
          <p:cNvSpPr>
            <a:spLocks noChangeShapeType="1"/>
          </p:cNvSpPr>
          <p:nvPr userDrawn="1"/>
        </p:nvSpPr>
        <p:spPr bwMode="auto">
          <a:xfrm>
            <a:off x="0" y="1143000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3" name="Line 488"/>
          <p:cNvSpPr>
            <a:spLocks noChangeShapeType="1"/>
          </p:cNvSpPr>
          <p:nvPr userDrawn="1"/>
        </p:nvSpPr>
        <p:spPr bwMode="auto">
          <a:xfrm>
            <a:off x="0" y="3071813"/>
            <a:ext cx="4348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32859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Font typeface="Wingdings" pitchFamily="2" charset="2"/>
              <a:buChar char=""/>
              <a:defRPr sz="2400" b="1"/>
            </a:lvl1pPr>
            <a:lvl2pPr marL="540000">
              <a:lnSpc>
                <a:spcPct val="150000"/>
              </a:lnSpc>
              <a:defRPr sz="2000"/>
            </a:lvl2pPr>
            <a:lvl3pPr marL="720000">
              <a:lnSpc>
                <a:spcPct val="150000"/>
              </a:lnSpc>
              <a:defRPr sz="1800"/>
            </a:lvl3pPr>
            <a:lvl4pPr marL="1080000">
              <a:spcBef>
                <a:spcPts val="600"/>
              </a:spcBef>
              <a:defRPr sz="1400"/>
            </a:lvl4pPr>
            <a:lvl5pPr marL="2057400" indent="-22860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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7" name="Line 1033"/>
          <p:cNvSpPr>
            <a:spLocks noChangeShapeType="1"/>
          </p:cNvSpPr>
          <p:nvPr userDrawn="1"/>
        </p:nvSpPr>
        <p:spPr bwMode="auto">
          <a:xfrm>
            <a:off x="0" y="73723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588" y="6524"/>
            <a:ext cx="91440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029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lnSpc>
                <a:spcPct val="101000"/>
              </a:lnSpc>
              <a:spcBef>
                <a:spcPct val="50000"/>
              </a:spcBef>
              <a:defRPr/>
            </a:pPr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- </a:t>
            </a:r>
            <a:fld id="{0B11E30E-6BD2-47B3-9690-17A85678CCA8}" type="slidenum">
              <a:rPr kumimoji="0"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pPr algn="ctr" eaLnBrk="0" latinLnBrk="0" hangingPunct="0">
                <a:lnSpc>
                  <a:spcPct val="101000"/>
                </a:lnSpc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굴림" pitchFamily="50" charset="-127"/>
              </a:rPr>
              <a:t> -</a:t>
            </a: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0" y="6356350"/>
            <a:ext cx="91440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Documents and Settings\Administrator\My Documents\My Pictures\hanyang_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816" y="6418263"/>
            <a:ext cx="1409700" cy="36195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48496" y="195263"/>
            <a:ext cx="8581911" cy="381000"/>
          </a:xfrm>
        </p:spPr>
        <p:txBody>
          <a:bodyPr>
            <a:noAutofit/>
          </a:bodyPr>
          <a:lstStyle>
            <a:lvl1pPr marL="0" indent="-288000" algn="l">
              <a:buFont typeface="+mj-lt"/>
              <a:buAutoNum type="romanUcPeriod"/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72C7-51E4-4789-90B9-D7A4A3A8D9A6}" type="datetimeFigureOut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0F42-7892-4E46-AB07-FCAB03927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1340768"/>
            <a:ext cx="777240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700" b="1" dirty="0"/>
              <a:t>네트워크 프로토콜 </a:t>
            </a:r>
            <a:r>
              <a:rPr lang="en-US" altLang="ko-KR" sz="3700" b="1" dirty="0"/>
              <a:t>(</a:t>
            </a:r>
            <a:r>
              <a:rPr lang="ko-KR" altLang="en-US" sz="3700" b="1" dirty="0"/>
              <a:t>실습</a:t>
            </a:r>
            <a:r>
              <a:rPr lang="en-US" altLang="ko-KR" sz="3700" b="1" dirty="0"/>
              <a:t>)</a:t>
            </a:r>
            <a:endParaRPr lang="ko-KR" altLang="en-US" sz="37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723" y="3861048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임동우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Hanyang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 University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  <a:sym typeface="HY신명조" pitchFamily="18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 &amp; Network Intelligence Laboratory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  <a:sym typeface="HY신명조" pitchFamily="18" charset="-127"/>
              </a:rPr>
              <a:t>.</a:t>
            </a:r>
          </a:p>
        </p:txBody>
      </p:sp>
      <p:pic>
        <p:nvPicPr>
          <p:cNvPr id="5" name="Picture 2" descr="C:\Documents and Settings\Administrator\My Documents\My Pictures\hanyang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7523" y="188640"/>
            <a:ext cx="1409700" cy="361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107504" y="6381328"/>
            <a:ext cx="4032448" cy="3037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8" name="Picture 2" descr="http://wm.hanyang.ac.kr/xe/files/attach/images/133/84bec68832e3a7d4195c016062f3944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3" y="6381328"/>
            <a:ext cx="1278719" cy="31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1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F7D5D5A-90E1-4A94-949F-F02C20717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380677"/>
              </p:ext>
            </p:extLst>
          </p:nvPr>
        </p:nvGraphicFramePr>
        <p:xfrm>
          <a:off x="249238" y="1964432"/>
          <a:ext cx="85804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690">
                  <a:extLst>
                    <a:ext uri="{9D8B030D-6E8A-4147-A177-3AD203B41FA5}">
                      <a16:colId xmlns:a16="http://schemas.microsoft.com/office/drawing/2014/main" val="4158383169"/>
                    </a:ext>
                  </a:extLst>
                </a:gridCol>
                <a:gridCol w="4905746">
                  <a:extLst>
                    <a:ext uri="{9D8B030D-6E8A-4147-A177-3AD203B41FA5}">
                      <a16:colId xmlns:a16="http://schemas.microsoft.com/office/drawing/2014/main" val="1487636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FD_ZERO(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fd_set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*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의 모든 비트를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으로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14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FD_SET(int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,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fd_set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*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중 소켓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에 해당하는 비트를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로 한다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12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FD_CLR(int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fd_set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*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중 소켓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에 해당하는 비트를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로 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0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FD_ISSET(int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fd_Set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*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Fdset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중 소켓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에 해당하는 비트가 </a:t>
                      </a:r>
                      <a:endParaRPr lang="en-US" altLang="ko-KR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설정되어있으면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양수인 </a:t>
                      </a:r>
                      <a:r>
                        <a:rPr lang="en-US" altLang="ko-KR" b="1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를 반환한다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33924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2E32068-FBA0-4519-8577-35D11D387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fds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24199-E849-4233-8E09-47BF04EE21D9}"/>
              </a:ext>
            </a:extLst>
          </p:cNvPr>
          <p:cNvSpPr txBox="1"/>
          <p:nvPr/>
        </p:nvSpPr>
        <p:spPr>
          <a:xfrm>
            <a:off x="93297" y="4527704"/>
            <a:ext cx="2451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Fd_set</a:t>
            </a:r>
            <a:r>
              <a:rPr lang="en-US" altLang="ko-KR" b="1" dirty="0"/>
              <a:t> </a:t>
            </a:r>
            <a:r>
              <a:rPr lang="en-US" altLang="ko-KR" b="1" dirty="0" err="1"/>
              <a:t>readfds</a:t>
            </a:r>
            <a:r>
              <a:rPr lang="en-US" altLang="ko-KR" b="1" dirty="0"/>
              <a:t>;</a:t>
            </a:r>
          </a:p>
          <a:p>
            <a:endParaRPr lang="en-US" altLang="ko-KR" b="1" dirty="0"/>
          </a:p>
          <a:p>
            <a:r>
              <a:rPr lang="en-US" altLang="ko-KR" b="1" dirty="0"/>
              <a:t>FD_ZERO(&amp;</a:t>
            </a:r>
            <a:r>
              <a:rPr lang="en-US" altLang="ko-KR" b="1" dirty="0" err="1"/>
              <a:t>readfds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FD_SET(1,&amp;readfds)</a:t>
            </a:r>
          </a:p>
          <a:p>
            <a:r>
              <a:rPr lang="en-US" altLang="ko-KR" b="1" dirty="0"/>
              <a:t>FD_SET(2,&amp;readfds)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A360BB65-C4A8-43E9-A868-3CF545B8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67151"/>
              </p:ext>
            </p:extLst>
          </p:nvPr>
        </p:nvGraphicFramePr>
        <p:xfrm>
          <a:off x="3000672" y="4523420"/>
          <a:ext cx="60214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82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1086761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86377E9-767E-436B-B58C-A08853E291E1}"/>
              </a:ext>
            </a:extLst>
          </p:cNvPr>
          <p:cNvSpPr txBox="1"/>
          <p:nvPr/>
        </p:nvSpPr>
        <p:spPr>
          <a:xfrm>
            <a:off x="57302" y="3864531"/>
            <a:ext cx="141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사용법 </a:t>
            </a:r>
            <a:r>
              <a:rPr lang="en-US" altLang="ko-KR" b="1" dirty="0"/>
              <a:t>Ex)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3723D-B01A-4E62-97F4-C441B813E715}"/>
              </a:ext>
            </a:extLst>
          </p:cNvPr>
          <p:cNvSpPr txBox="1"/>
          <p:nvPr/>
        </p:nvSpPr>
        <p:spPr>
          <a:xfrm>
            <a:off x="248496" y="908720"/>
            <a:ext cx="8580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File Descriptor</a:t>
            </a:r>
            <a:r>
              <a:rPr lang="ko-KR" altLang="en-US" sz="2200" b="1" dirty="0"/>
              <a:t>의 리스트</a:t>
            </a:r>
          </a:p>
        </p:txBody>
      </p:sp>
    </p:spTree>
    <p:extLst>
      <p:ext uri="{BB962C8B-B14F-4D97-AF65-F5344CB8AC3E}">
        <p14:creationId xmlns:p14="http://schemas.microsoft.com/office/powerpoint/2010/main" val="276620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1328D1-74D2-41B5-B063-DD14FFEE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2738708" cy="25579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maxfds</a:t>
            </a:r>
            <a:r>
              <a:rPr lang="en-US" altLang="ko-KR" dirty="0"/>
              <a:t> = 9</a:t>
            </a:r>
          </a:p>
          <a:p>
            <a:pPr marL="0" indent="0">
              <a:buNone/>
            </a:pPr>
            <a:r>
              <a:rPr lang="en-US" altLang="ko-KR" dirty="0" err="1"/>
              <a:t>readfds</a:t>
            </a:r>
            <a:r>
              <a:rPr lang="en-US" altLang="ko-KR" dirty="0"/>
              <a:t> = {1,3}</a:t>
            </a:r>
          </a:p>
          <a:p>
            <a:pPr marL="0" indent="0">
              <a:buNone/>
            </a:pPr>
            <a:r>
              <a:rPr lang="en-US" altLang="ko-KR" dirty="0" err="1"/>
              <a:t>Writefds</a:t>
            </a:r>
            <a:r>
              <a:rPr lang="en-US" altLang="ko-KR" dirty="0"/>
              <a:t> = {2,5,7}</a:t>
            </a:r>
          </a:p>
          <a:p>
            <a:pPr marL="0" indent="0">
              <a:buNone/>
            </a:pPr>
            <a:r>
              <a:rPr lang="en-US" altLang="ko-KR" dirty="0" err="1"/>
              <a:t>excptfds</a:t>
            </a:r>
            <a:r>
              <a:rPr lang="en-US" altLang="ko-KR" dirty="0"/>
              <a:t> = {2,4,8}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CA015F-0C23-4A44-AE3F-3767C6CAE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Fds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E4128-8739-4ED5-B681-B057CF602491}"/>
              </a:ext>
            </a:extLst>
          </p:cNvPr>
          <p:cNvSpPr txBox="1"/>
          <p:nvPr/>
        </p:nvSpPr>
        <p:spPr>
          <a:xfrm>
            <a:off x="4067944" y="1340768"/>
            <a:ext cx="4536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최대 </a:t>
            </a:r>
            <a:r>
              <a:rPr lang="en-US" altLang="ko-KR" b="1" dirty="0"/>
              <a:t>9</a:t>
            </a:r>
            <a:r>
              <a:rPr lang="ko-KR" altLang="en-US" b="1" dirty="0"/>
              <a:t>개의 </a:t>
            </a:r>
            <a:r>
              <a:rPr lang="en-US" altLang="ko-KR" b="1" dirty="0"/>
              <a:t>descriptor</a:t>
            </a:r>
            <a:r>
              <a:rPr lang="ko-KR" altLang="en-US" b="1" dirty="0"/>
              <a:t>을 검사</a:t>
            </a:r>
            <a:r>
              <a:rPr lang="en-US" altLang="ko-KR" b="1" dirty="0"/>
              <a:t>(9</a:t>
            </a:r>
            <a:r>
              <a:rPr lang="ko-KR" altLang="en-US" b="1" dirty="0"/>
              <a:t>번까지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1,3</a:t>
            </a:r>
            <a:r>
              <a:rPr lang="ko-KR" altLang="en-US" b="1" dirty="0"/>
              <a:t>번 소켓 혹은 파일에서 읽을 자료가 있는지 검사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3. 2,5,7 </a:t>
            </a:r>
            <a:r>
              <a:rPr lang="ko-KR" altLang="en-US" b="1" dirty="0"/>
              <a:t>소켓 혹은 파일을 통해 차단되지않고 자료를 전송이 가능한지 검사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4. 2,4,8</a:t>
            </a:r>
            <a:r>
              <a:rPr lang="ko-KR" altLang="en-US" b="1" dirty="0"/>
              <a:t>번 소켓 혹은 파일에서 예외 상황 검사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430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42DCA4B-7802-47A2-B232-5B77214BB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Time out </a:t>
            </a:r>
            <a:r>
              <a:rPr lang="ko-KR" altLang="en-US" dirty="0"/>
              <a:t>구조체 </a:t>
            </a:r>
            <a:r>
              <a:rPr lang="en-US" altLang="ko-KR" dirty="0"/>
              <a:t>&amp;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995C5-009E-4436-B0C8-656B749D6EAA}"/>
              </a:ext>
            </a:extLst>
          </p:cNvPr>
          <p:cNvSpPr txBox="1"/>
          <p:nvPr/>
        </p:nvSpPr>
        <p:spPr>
          <a:xfrm>
            <a:off x="395536" y="1052736"/>
            <a:ext cx="84348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Struct </a:t>
            </a:r>
            <a:r>
              <a:rPr lang="en-US" altLang="ko-KR" sz="2400" b="1" dirty="0" err="1"/>
              <a:t>timeval</a:t>
            </a:r>
            <a:r>
              <a:rPr lang="en-US" altLang="ko-KR" sz="2400" b="1" dirty="0"/>
              <a:t> </a:t>
            </a:r>
          </a:p>
          <a:p>
            <a:r>
              <a:rPr lang="en-US" altLang="ko-KR" sz="2400" b="1" dirty="0"/>
              <a:t>{</a:t>
            </a:r>
          </a:p>
          <a:p>
            <a:r>
              <a:rPr lang="en-US" altLang="ko-KR" sz="2400" b="1" dirty="0"/>
              <a:t>	long </a:t>
            </a:r>
            <a:r>
              <a:rPr lang="en-US" altLang="ko-KR" sz="2400" b="1" dirty="0" err="1"/>
              <a:t>tv_sec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	long </a:t>
            </a:r>
            <a:r>
              <a:rPr lang="en-US" altLang="ko-KR" sz="2400" b="1" dirty="0" err="1"/>
              <a:t>tv_usec</a:t>
            </a:r>
            <a:r>
              <a:rPr lang="en-US" altLang="ko-KR" sz="2400" b="1" dirty="0"/>
              <a:t>;</a:t>
            </a:r>
          </a:p>
          <a:p>
            <a:r>
              <a:rPr lang="en-US" altLang="ko-KR" sz="2400" b="1" dirty="0"/>
              <a:t>}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EX)</a:t>
            </a:r>
          </a:p>
          <a:p>
            <a:r>
              <a:rPr lang="en-US" altLang="ko-KR" sz="2000" b="1" dirty="0"/>
              <a:t>Timeout 5.5</a:t>
            </a:r>
            <a:r>
              <a:rPr lang="ko-KR" altLang="en-US" sz="2000" b="1" dirty="0"/>
              <a:t>초 설정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Timeout.tv_sec</a:t>
            </a:r>
            <a:r>
              <a:rPr lang="en-US" altLang="ko-KR" sz="2000" b="1" dirty="0"/>
              <a:t> = 5;</a:t>
            </a:r>
          </a:p>
          <a:p>
            <a:r>
              <a:rPr lang="en-US" altLang="ko-KR" sz="2000" b="1" dirty="0" err="1"/>
              <a:t>Timeout.tv_usec</a:t>
            </a:r>
            <a:r>
              <a:rPr lang="en-US" altLang="ko-KR" sz="2000" b="1" dirty="0"/>
              <a:t> = 500000;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사용법 자체는 </a:t>
            </a:r>
            <a:r>
              <a:rPr lang="en-US" altLang="ko-KR" sz="2000" b="1" dirty="0"/>
              <a:t>Sleep</a:t>
            </a:r>
            <a:r>
              <a:rPr lang="ko-KR" altLang="en-US" sz="2000" b="1" dirty="0"/>
              <a:t>함수나 </a:t>
            </a:r>
            <a:r>
              <a:rPr lang="en-US" altLang="ko-KR" sz="2000" b="1" dirty="0" err="1"/>
              <a:t>uSleep</a:t>
            </a:r>
            <a:r>
              <a:rPr lang="ko-KR" altLang="en-US" sz="2000" b="1" dirty="0"/>
              <a:t>함수와 유사함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23062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746E83-C85F-4159-A403-0C9A05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7" y="871001"/>
            <a:ext cx="4898948" cy="5222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n = select(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timeout);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FD_ZERO(&amp;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FD_SET(1,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FD_SET(2,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FD_SET(3,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Timeout.tv_sec</a:t>
            </a:r>
            <a:r>
              <a:rPr lang="en-US" altLang="ko-KR" sz="1800" dirty="0"/>
              <a:t> = 5;</a:t>
            </a:r>
          </a:p>
          <a:p>
            <a:pPr marL="0" indent="0">
              <a:buNone/>
            </a:pPr>
            <a:r>
              <a:rPr lang="en-US" altLang="ko-KR" sz="1800" dirty="0" err="1"/>
              <a:t>Timeout.tv_usec</a:t>
            </a:r>
            <a:r>
              <a:rPr lang="en-US" altLang="ko-KR" sz="1800" dirty="0"/>
              <a:t> = 500000;</a:t>
            </a:r>
          </a:p>
          <a:p>
            <a:pPr marL="0" indent="0">
              <a:buNone/>
            </a:pPr>
            <a:r>
              <a:rPr lang="en-US" altLang="ko-KR" sz="1800" dirty="0"/>
              <a:t>n= select(4,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NULL, NULL, &amp;timeout);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55FF89-77A7-4F73-A201-765553E0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 함수 호출 예시</a:t>
            </a:r>
            <a:r>
              <a:rPr lang="en-US" altLang="ko-KR" dirty="0"/>
              <a:t>(Before)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38235-1AE3-467A-88CB-051B81547FE9}"/>
              </a:ext>
            </a:extLst>
          </p:cNvPr>
          <p:cNvSpPr/>
          <p:nvPr/>
        </p:nvSpPr>
        <p:spPr bwMode="auto">
          <a:xfrm>
            <a:off x="248496" y="2204864"/>
            <a:ext cx="3387400" cy="33123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2E5FEC13-9012-452C-96FF-93C69F52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45682"/>
              </p:ext>
            </p:extLst>
          </p:nvPr>
        </p:nvGraphicFramePr>
        <p:xfrm>
          <a:off x="3970377" y="3692128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9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746E83-C85F-4159-A403-0C9A05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7" y="871001"/>
            <a:ext cx="4898948" cy="52222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n = select(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timeout);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FD_ZERO(&amp;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FD_SET(1,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FD_SET(2,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FD_SET(3,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Timeout.tv_sec</a:t>
            </a:r>
            <a:r>
              <a:rPr lang="en-US" altLang="ko-KR" sz="1800" dirty="0"/>
              <a:t> = 5;</a:t>
            </a:r>
          </a:p>
          <a:p>
            <a:pPr marL="0" indent="0">
              <a:buNone/>
            </a:pPr>
            <a:r>
              <a:rPr lang="en-US" altLang="ko-KR" sz="1800" dirty="0" err="1"/>
              <a:t>Timeout.tv_usec</a:t>
            </a:r>
            <a:r>
              <a:rPr lang="en-US" altLang="ko-KR" sz="1800" dirty="0"/>
              <a:t> = 500000;</a:t>
            </a:r>
          </a:p>
          <a:p>
            <a:pPr marL="0" indent="0">
              <a:buNone/>
            </a:pPr>
            <a:r>
              <a:rPr lang="en-US" altLang="ko-KR" sz="1800" dirty="0"/>
              <a:t>n= select(4,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NULL, NULL, &amp;timeout);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55FF89-77A7-4F73-A201-765553E0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 함수 호출 예시</a:t>
            </a:r>
            <a:r>
              <a:rPr lang="en-US" altLang="ko-KR" dirty="0"/>
              <a:t>(After)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38235-1AE3-467A-88CB-051B81547FE9}"/>
              </a:ext>
            </a:extLst>
          </p:cNvPr>
          <p:cNvSpPr/>
          <p:nvPr/>
        </p:nvSpPr>
        <p:spPr bwMode="auto">
          <a:xfrm>
            <a:off x="107504" y="5517232"/>
            <a:ext cx="4176464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2E5FEC13-9012-452C-96FF-93C69F52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41646"/>
              </p:ext>
            </p:extLst>
          </p:nvPr>
        </p:nvGraphicFramePr>
        <p:xfrm>
          <a:off x="3970377" y="3692128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A974B7-7F58-497C-9880-6A688D31B330}"/>
              </a:ext>
            </a:extLst>
          </p:cNvPr>
          <p:cNvSpPr txBox="1"/>
          <p:nvPr/>
        </p:nvSpPr>
        <p:spPr>
          <a:xfrm>
            <a:off x="3931459" y="4725144"/>
            <a:ext cx="10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 2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1F65E4-B241-42C4-9240-E6F97C032B6A}"/>
              </a:ext>
            </a:extLst>
          </p:cNvPr>
          <p:cNvCxnSpPr>
            <a:cxnSpLocks/>
          </p:cNvCxnSpPr>
          <p:nvPr/>
        </p:nvCxnSpPr>
        <p:spPr>
          <a:xfrm>
            <a:off x="4716016" y="5094476"/>
            <a:ext cx="432049" cy="2787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2EDB19-ADCB-4AE7-8823-1BE235D595C9}"/>
              </a:ext>
            </a:extLst>
          </p:cNvPr>
          <p:cNvSpPr txBox="1"/>
          <p:nvPr/>
        </p:nvSpPr>
        <p:spPr>
          <a:xfrm>
            <a:off x="5220072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반환값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14DD5F-7149-460E-9064-FCA8C2098DC5}"/>
              </a:ext>
            </a:extLst>
          </p:cNvPr>
          <p:cNvSpPr/>
          <p:nvPr/>
        </p:nvSpPr>
        <p:spPr bwMode="auto">
          <a:xfrm>
            <a:off x="4860032" y="3692128"/>
            <a:ext cx="504056" cy="889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1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4746E83-C85F-4159-A403-0C9A0524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7" y="871001"/>
            <a:ext cx="4898948" cy="5222295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n= select(4, &amp;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, NULL, NULL, &amp;timeout);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55FF89-77A7-4F73-A201-765553E04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 함수 호출 예시</a:t>
            </a:r>
            <a:r>
              <a:rPr lang="en-US" altLang="ko-KR" dirty="0"/>
              <a:t>(After)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638235-1AE3-467A-88CB-051B81547FE9}"/>
              </a:ext>
            </a:extLst>
          </p:cNvPr>
          <p:cNvSpPr/>
          <p:nvPr/>
        </p:nvSpPr>
        <p:spPr bwMode="auto">
          <a:xfrm>
            <a:off x="248496" y="2373235"/>
            <a:ext cx="4176464" cy="79208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2E5FEC13-9012-452C-96FF-93C69F52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02935"/>
              </p:ext>
            </p:extLst>
          </p:nvPr>
        </p:nvGraphicFramePr>
        <p:xfrm>
          <a:off x="4283970" y="969451"/>
          <a:ext cx="486003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607">
                  <a:extLst>
                    <a:ext uri="{9D8B030D-6E8A-4147-A177-3AD203B41FA5}">
                      <a16:colId xmlns:a16="http://schemas.microsoft.com/office/drawing/2014/main" val="328598848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1744256232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91912175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565060786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297304919"/>
                    </a:ext>
                  </a:extLst>
                </a:gridCol>
                <a:gridCol w="464954">
                  <a:extLst>
                    <a:ext uri="{9D8B030D-6E8A-4147-A177-3AD203B41FA5}">
                      <a16:colId xmlns:a16="http://schemas.microsoft.com/office/drawing/2014/main" val="4178733097"/>
                    </a:ext>
                  </a:extLst>
                </a:gridCol>
                <a:gridCol w="1220504">
                  <a:extLst>
                    <a:ext uri="{9D8B030D-6E8A-4147-A177-3AD203B41FA5}">
                      <a16:colId xmlns:a16="http://schemas.microsoft.com/office/drawing/2014/main" val="1675747415"/>
                    </a:ext>
                  </a:extLst>
                </a:gridCol>
                <a:gridCol w="877149">
                  <a:extLst>
                    <a:ext uri="{9D8B030D-6E8A-4147-A177-3AD203B41FA5}">
                      <a16:colId xmlns:a16="http://schemas.microsoft.com/office/drawing/2014/main" val="514384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Maxfd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29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A974B7-7F58-497C-9880-6A688D31B330}"/>
              </a:ext>
            </a:extLst>
          </p:cNvPr>
          <p:cNvSpPr txBox="1"/>
          <p:nvPr/>
        </p:nvSpPr>
        <p:spPr>
          <a:xfrm>
            <a:off x="4218982" y="1947576"/>
            <a:ext cx="10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 2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D2F04-4E84-40B3-AD33-71801B5FAAFA}"/>
              </a:ext>
            </a:extLst>
          </p:cNvPr>
          <p:cNvSpPr txBox="1"/>
          <p:nvPr/>
        </p:nvSpPr>
        <p:spPr>
          <a:xfrm>
            <a:off x="440262" y="962294"/>
            <a:ext cx="3810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.</a:t>
            </a:r>
          </a:p>
          <a:p>
            <a:pPr algn="ctr"/>
            <a:r>
              <a:rPr lang="en-US" altLang="ko-KR" sz="2500" b="1" dirty="0"/>
              <a:t>.</a:t>
            </a:r>
          </a:p>
          <a:p>
            <a:pPr algn="ctr"/>
            <a:r>
              <a:rPr lang="en-US" altLang="ko-KR" sz="2500" b="1" dirty="0"/>
              <a:t>.</a:t>
            </a:r>
            <a:endParaRPr lang="ko-KR" altLang="en-US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FDC85-EAF4-48FD-A4A1-929FF69067AB}"/>
              </a:ext>
            </a:extLst>
          </p:cNvPr>
          <p:cNvSpPr txBox="1"/>
          <p:nvPr/>
        </p:nvSpPr>
        <p:spPr>
          <a:xfrm>
            <a:off x="248496" y="3429000"/>
            <a:ext cx="432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</a:t>
            </a:r>
            <a:r>
              <a:rPr lang="ko-KR" altLang="en-US" sz="2000" b="1" dirty="0"/>
              <a:t>함수 호출 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사건이 발생한 </a:t>
            </a:r>
            <a:r>
              <a:rPr lang="en-US" altLang="ko-KR" sz="2000" b="1" dirty="0"/>
              <a:t>descriptor</a:t>
            </a:r>
            <a:r>
              <a:rPr lang="ko-KR" altLang="en-US" sz="2000" b="1" dirty="0"/>
              <a:t>을 알기 위해서는 </a:t>
            </a:r>
            <a:r>
              <a:rPr lang="en-US" altLang="ko-KR" sz="2000" b="1" dirty="0" err="1"/>
              <a:t>fds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검사해야함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FD_ISSET(1, </a:t>
            </a:r>
            <a:r>
              <a:rPr lang="en-US" altLang="ko-KR" sz="2000" b="1" dirty="0" err="1"/>
              <a:t>readfds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/>
              <a:t>FD_ISSET(3, </a:t>
            </a:r>
            <a:r>
              <a:rPr lang="en-US" altLang="ko-KR" sz="2000" b="1" dirty="0" err="1"/>
              <a:t>readfds</a:t>
            </a:r>
            <a:r>
              <a:rPr lang="en-US" altLang="ko-KR" sz="2000" b="1" dirty="0"/>
              <a:t>);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호출 결과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각각 </a:t>
            </a:r>
            <a:r>
              <a:rPr lang="en-US" altLang="ko-KR" sz="20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4349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176F92-625D-4B7E-9EE0-2BC6BB4B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 내용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Select_server.c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client.c</a:t>
            </a:r>
            <a:r>
              <a:rPr lang="ko-KR" altLang="en-US" sz="2000" dirty="0"/>
              <a:t> 를 컴파일 하여 실행해보자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 절차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Select_server.c</a:t>
            </a:r>
            <a:r>
              <a:rPr lang="ko-KR" altLang="en-US" sz="2000" dirty="0"/>
              <a:t>를 실행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다른 터미널에서 </a:t>
            </a:r>
            <a:r>
              <a:rPr lang="en-US" altLang="ko-KR" sz="2000" dirty="0"/>
              <a:t>Client</a:t>
            </a:r>
            <a:r>
              <a:rPr lang="ko-KR" altLang="en-US" sz="2000" dirty="0"/>
              <a:t>를 실행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를 </a:t>
            </a:r>
            <a:r>
              <a:rPr lang="en-US" altLang="ko-KR" sz="2000" dirty="0"/>
              <a:t>2~5</a:t>
            </a:r>
            <a:r>
              <a:rPr lang="ko-KR" altLang="en-US" sz="2000" dirty="0"/>
              <a:t>회 반복</a:t>
            </a:r>
            <a:r>
              <a:rPr lang="en-US" altLang="ko-KR" sz="2000" dirty="0"/>
              <a:t>(</a:t>
            </a:r>
            <a:r>
              <a:rPr lang="ko-KR" altLang="en-US" sz="2000" dirty="0"/>
              <a:t>여러 번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각 </a:t>
            </a:r>
            <a:r>
              <a:rPr lang="en-US" altLang="ko-KR" sz="2000" dirty="0"/>
              <a:t>Client</a:t>
            </a:r>
            <a:r>
              <a:rPr lang="ko-KR" altLang="en-US" sz="2000" dirty="0"/>
              <a:t>에서 메시지가 잘 </a:t>
            </a:r>
            <a:r>
              <a:rPr lang="en-US" altLang="ko-KR" sz="2000" dirty="0"/>
              <a:t>Echo</a:t>
            </a:r>
            <a:r>
              <a:rPr lang="ko-KR" altLang="en-US" sz="2000" dirty="0"/>
              <a:t>되는지 확인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13D2E9C-DA47-4B5A-A97B-4B29BED1F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7834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D59748-6991-4D66-96AD-4F91F507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ko-KR" altLang="en-US" sz="2000" dirty="0"/>
              <a:t>함수의 단점 극복을 위해 커널 레벨의 </a:t>
            </a:r>
            <a:r>
              <a:rPr lang="ko-KR" altLang="en-US" sz="2000" dirty="0" err="1"/>
              <a:t>멀티플렉싱을</a:t>
            </a:r>
            <a:r>
              <a:rPr lang="ko-KR" altLang="en-US" sz="2000" dirty="0"/>
              <a:t> 지원하는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동작 원리 자체는 거의 동일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차이점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지속적으로 전체 관찰대상</a:t>
            </a:r>
            <a:r>
              <a:rPr lang="en-US" altLang="ko-KR" sz="2000" dirty="0"/>
              <a:t>(</a:t>
            </a:r>
            <a:r>
              <a:rPr lang="ko-KR" altLang="en-US" sz="2000" dirty="0"/>
              <a:t>테이블</a:t>
            </a:r>
            <a:r>
              <a:rPr lang="en-US" altLang="ko-KR" sz="2000" dirty="0"/>
              <a:t>)</a:t>
            </a:r>
            <a:r>
              <a:rPr lang="ko-KR" altLang="en-US" sz="2000" dirty="0"/>
              <a:t>을 검사하지 않음 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입력</a:t>
            </a:r>
            <a:r>
              <a:rPr lang="en-US" altLang="ko-KR" sz="2000" dirty="0"/>
              <a:t>,</a:t>
            </a:r>
            <a:r>
              <a:rPr lang="ko-KR" altLang="en-US" sz="2000" dirty="0"/>
              <a:t>출력</a:t>
            </a:r>
            <a:r>
              <a:rPr lang="en-US" altLang="ko-KR" sz="2000" dirty="0"/>
              <a:t>,</a:t>
            </a:r>
            <a:r>
              <a:rPr lang="ko-KR" altLang="en-US" sz="2000" dirty="0"/>
              <a:t>에러를 따로 감시할 필요가 없음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Time out </a:t>
            </a:r>
            <a:r>
              <a:rPr lang="ko-KR" altLang="en-US" sz="2000" dirty="0"/>
              <a:t>설정이 편함</a:t>
            </a:r>
            <a:r>
              <a:rPr lang="en-US" altLang="ko-KR" sz="2000" dirty="0"/>
              <a:t>(</a:t>
            </a:r>
            <a:r>
              <a:rPr lang="ko-KR" altLang="en-US" sz="2000" dirty="0"/>
              <a:t>구조체 없음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일부 </a:t>
            </a:r>
            <a:r>
              <a:rPr lang="en-US" altLang="ko-KR" sz="2000" dirty="0" err="1"/>
              <a:t>unix</a:t>
            </a:r>
            <a:r>
              <a:rPr lang="en-US" altLang="ko-KR" sz="2000" dirty="0"/>
              <a:t> </a:t>
            </a:r>
            <a:r>
              <a:rPr lang="ko-KR" altLang="en-US" sz="2000" dirty="0"/>
              <a:t>시스템에서는 지원 안함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D05A61-95C4-44CD-9D0F-037A3B938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Epoll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45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71B85C-CFB1-4D64-B73D-260854A4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541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epoll_create</a:t>
            </a:r>
            <a:r>
              <a:rPr lang="en-US" altLang="ko-KR" sz="2000" dirty="0"/>
              <a:t>(int</a:t>
            </a:r>
            <a:r>
              <a:rPr lang="ko-KR" altLang="en-US" sz="2000" dirty="0"/>
              <a:t> </a:t>
            </a:r>
            <a:r>
              <a:rPr lang="en-US" altLang="ko-KR" sz="2000" dirty="0"/>
              <a:t>size)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0C086D-852C-40EC-9A9C-58B4A2C36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Epoll_create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FFC6707-8E13-4788-9828-F96FED531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180503"/>
              </p:ext>
            </p:extLst>
          </p:nvPr>
        </p:nvGraphicFramePr>
        <p:xfrm>
          <a:off x="268241" y="274374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생성할 공간의 크기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감시할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수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3827809-BE88-4EB3-90A4-2467826550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0692"/>
              </p:ext>
            </p:extLst>
          </p:nvPr>
        </p:nvGraphicFramePr>
        <p:xfrm>
          <a:off x="253444" y="170080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Size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만큼의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저장소를 생성한다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단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size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만큼 공간이 생성되지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않을수도있다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7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9A863E-2F7E-4742-BD4D-7D565195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4697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epoll_ctl</a:t>
            </a:r>
            <a:r>
              <a:rPr lang="en-US" altLang="ko-KR" sz="2000" dirty="0"/>
              <a:t>(int </a:t>
            </a:r>
            <a:r>
              <a:rPr lang="en-US" altLang="ko-KR" sz="2000" dirty="0" err="1"/>
              <a:t>epfd</a:t>
            </a:r>
            <a:r>
              <a:rPr lang="en-US" altLang="ko-KR" sz="2000" dirty="0"/>
              <a:t>, int op, int </a:t>
            </a:r>
            <a:r>
              <a:rPr lang="en-US" altLang="ko-KR" sz="2000" dirty="0" err="1"/>
              <a:t>fd</a:t>
            </a:r>
            <a:r>
              <a:rPr lang="en-US" altLang="ko-KR" sz="2000" dirty="0"/>
              <a:t>, struct </a:t>
            </a:r>
            <a:r>
              <a:rPr lang="en-US" altLang="ko-KR" sz="2000" dirty="0" err="1"/>
              <a:t>epoll_event</a:t>
            </a:r>
            <a:r>
              <a:rPr lang="en-US" altLang="ko-KR" sz="2000" dirty="0"/>
              <a:t> *</a:t>
            </a:r>
            <a:r>
              <a:rPr lang="en-US" altLang="ko-KR" sz="2000" dirty="0" err="1"/>
              <a:t>ev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EA4C23-B880-4A4D-8117-AC58D2C48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Epoll_ctl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D67C341-1FC3-48B9-A03A-454A7DD1D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618829"/>
              </p:ext>
            </p:extLst>
          </p:nvPr>
        </p:nvGraphicFramePr>
        <p:xfrm>
          <a:off x="253444" y="155679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epfd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Epoll_cteate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로 생성된 지정자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67126FC-8853-4CBC-80F2-395954F08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930035"/>
              </p:ext>
            </p:extLst>
          </p:nvPr>
        </p:nvGraphicFramePr>
        <p:xfrm>
          <a:off x="253444" y="2346288"/>
          <a:ext cx="86075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op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EPOLL_CTL_ADD : 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추가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EPOLL_CTL_MOD: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기존의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을 수정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EPOLL_CTL_DEL: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기존의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을 관심 목록에서 삭제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61C0AB1-7D55-4BB4-BC24-F64DEB75B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648142"/>
              </p:ext>
            </p:extLst>
          </p:nvPr>
        </p:nvGraphicFramePr>
        <p:xfrm>
          <a:off x="253444" y="336493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ev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관찰 대상의 관찰이벤트 유형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epfd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 가리키는 소켓이나 파일에 발생하는 변화 유형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38910F-BCF9-4022-B1A4-A7AFF1CE2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474934"/>
              </p:ext>
            </p:extLst>
          </p:nvPr>
        </p:nvGraphicFramePr>
        <p:xfrm>
          <a:off x="274899" y="4365104"/>
          <a:ext cx="86075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Epfd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제어한다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Epfd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에 대해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op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로 명령을 내리고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ev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통해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가 발생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했을때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이벤트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에대한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정보로 사용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할수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있다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88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CEA053-1151-4A27-B65D-FE04F38B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다중 프로세싱</a:t>
            </a:r>
            <a:r>
              <a:rPr lang="en-US" altLang="ko-KR" dirty="0"/>
              <a:t>(Multi – Processing)</a:t>
            </a:r>
          </a:p>
          <a:p>
            <a:pPr marL="654300" lvl="1" indent="-457200"/>
            <a:r>
              <a:rPr lang="ko-KR" altLang="en-US" sz="1600" b="1" dirty="0"/>
              <a:t>각각의 </a:t>
            </a:r>
            <a:r>
              <a:rPr lang="en-US" altLang="ko-KR" sz="1600" b="1" dirty="0"/>
              <a:t>Client</a:t>
            </a:r>
            <a:r>
              <a:rPr lang="ko-KR" altLang="en-US" sz="1600" b="1" dirty="0"/>
              <a:t>의 요청에 대한 새로운 프로세스 생성해서 처리</a:t>
            </a:r>
            <a:endParaRPr lang="en-US" altLang="ko-KR" sz="16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다중 </a:t>
            </a:r>
            <a:r>
              <a:rPr lang="ko-KR" altLang="en-US" dirty="0" err="1"/>
              <a:t>스레딩</a:t>
            </a:r>
            <a:r>
              <a:rPr lang="en-US" altLang="ko-KR" dirty="0"/>
              <a:t>(Multi – Threading)</a:t>
            </a:r>
          </a:p>
          <a:p>
            <a:pPr marL="654300" lvl="1" indent="-457200"/>
            <a:r>
              <a:rPr lang="en-US" altLang="ko-KR" sz="1800" b="1" dirty="0"/>
              <a:t>Client</a:t>
            </a:r>
            <a:r>
              <a:rPr lang="ko-KR" altLang="en-US" sz="1800" b="1" dirty="0"/>
              <a:t> 의 요청에 대한 새로운 스레드를 생성해서 처리</a:t>
            </a:r>
            <a:endParaRPr lang="en-US" altLang="ko-KR" sz="18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멀티 </a:t>
            </a:r>
            <a:r>
              <a:rPr lang="ko-KR" altLang="en-US" dirty="0" err="1">
                <a:solidFill>
                  <a:srgbClr val="C00000"/>
                </a:solidFill>
              </a:rPr>
              <a:t>플렉싱</a:t>
            </a:r>
            <a:r>
              <a:rPr lang="en-US" altLang="ko-KR" dirty="0">
                <a:solidFill>
                  <a:srgbClr val="C00000"/>
                </a:solidFill>
              </a:rPr>
              <a:t>(Multiplexing)</a:t>
            </a:r>
          </a:p>
          <a:p>
            <a:pPr lvl="1"/>
            <a:r>
              <a:rPr lang="en-US" altLang="ko-KR" sz="1600" b="1" dirty="0">
                <a:solidFill>
                  <a:srgbClr val="C00000"/>
                </a:solidFill>
              </a:rPr>
              <a:t>Select </a:t>
            </a:r>
            <a:r>
              <a:rPr lang="ko-KR" altLang="en-US" sz="1600" b="1" dirty="0">
                <a:solidFill>
                  <a:srgbClr val="C00000"/>
                </a:solidFill>
              </a:rPr>
              <a:t>함수를 사용하여 다중처리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BFAE76-FA79-4473-B171-0C82BB56D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다중 접속 서버 구현 방식</a:t>
            </a:r>
          </a:p>
        </p:txBody>
      </p:sp>
    </p:spTree>
    <p:extLst>
      <p:ext uri="{BB962C8B-B14F-4D97-AF65-F5344CB8AC3E}">
        <p14:creationId xmlns:p14="http://schemas.microsoft.com/office/powerpoint/2010/main" val="1614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F2F31FC-C936-4047-BB79-B2F324466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095791"/>
              </p:ext>
            </p:extLst>
          </p:nvPr>
        </p:nvGraphicFramePr>
        <p:xfrm>
          <a:off x="249238" y="871538"/>
          <a:ext cx="858043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514">
                  <a:extLst>
                    <a:ext uri="{9D8B030D-6E8A-4147-A177-3AD203B41FA5}">
                      <a16:colId xmlns:a16="http://schemas.microsoft.com/office/drawing/2014/main" val="3397264594"/>
                    </a:ext>
                  </a:extLst>
                </a:gridCol>
                <a:gridCol w="6489922">
                  <a:extLst>
                    <a:ext uri="{9D8B030D-6E8A-4147-A177-3AD203B41FA5}">
                      <a16:colId xmlns:a16="http://schemas.microsoft.com/office/drawing/2014/main" val="3361655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EPOLLIN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수신할 데이터가 존재하는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31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EPOLLOUT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출력 버퍼가 비워져서 당장 데이터를 전송가능한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4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EPOLLPRI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OOB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데이터가 수신된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0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EPOLLRDHUP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연결이 종료되거나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Half-Close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가 진행된 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5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EPOLLERR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에러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2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EPOLLHUP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장애발생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8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EPOLLET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이벤트의 감지를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*Edge Trigger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방식으로 동작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EPOLLONESHOT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이벤트가 한번 </a:t>
                      </a:r>
                      <a:r>
                        <a:rPr lang="ko-KR" altLang="en-US" b="1" dirty="0" err="1">
                          <a:solidFill>
                            <a:sysClr val="windowText" lastClr="000000"/>
                          </a:solidFill>
                        </a:rPr>
                        <a:t>감지되었을때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해당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descriptor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에서 더 이상 이벤트를 발생시키지 않음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6886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97BEF2C2-6C38-45BB-81FE-2C6D09A38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Event</a:t>
            </a:r>
            <a:r>
              <a:rPr lang="ko-KR" altLang="en-US" dirty="0"/>
              <a:t>유형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B31B3-27CA-4186-98B6-1B303DCA8A06}"/>
              </a:ext>
            </a:extLst>
          </p:cNvPr>
          <p:cNvSpPr txBox="1"/>
          <p:nvPr/>
        </p:nvSpPr>
        <p:spPr>
          <a:xfrm>
            <a:off x="248496" y="4330014"/>
            <a:ext cx="813690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EPOLL_CTL</a:t>
            </a:r>
            <a:r>
              <a:rPr lang="ko-KR" altLang="en-US" b="1" dirty="0"/>
              <a:t>의 입력</a:t>
            </a:r>
            <a:r>
              <a:rPr lang="en-US" altLang="ko-KR" b="1" dirty="0"/>
              <a:t>, WAIT</a:t>
            </a:r>
            <a:r>
              <a:rPr lang="ko-KR" altLang="en-US" b="1" dirty="0"/>
              <a:t>의 출력에 모두 사용됨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96616-6073-4CF7-A95D-AA1BAF450345}"/>
              </a:ext>
            </a:extLst>
          </p:cNvPr>
          <p:cNvSpPr txBox="1"/>
          <p:nvPr/>
        </p:nvSpPr>
        <p:spPr>
          <a:xfrm>
            <a:off x="248496" y="4737196"/>
            <a:ext cx="813690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EPOLL_WAIT</a:t>
            </a:r>
            <a:r>
              <a:rPr lang="ko-KR" altLang="en-US" b="1" dirty="0"/>
              <a:t>의 출력에만 사용됨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E9D4E-9EEB-4D37-823B-4D61859F254D}"/>
              </a:ext>
            </a:extLst>
          </p:cNvPr>
          <p:cNvSpPr txBox="1"/>
          <p:nvPr/>
        </p:nvSpPr>
        <p:spPr>
          <a:xfrm>
            <a:off x="248496" y="5144378"/>
            <a:ext cx="81369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EPOLL_CTL</a:t>
            </a:r>
            <a:r>
              <a:rPr lang="ko-KR" altLang="en-US" b="1" dirty="0"/>
              <a:t>의 입력에만 사용됨</a:t>
            </a:r>
          </a:p>
        </p:txBody>
      </p:sp>
    </p:spTree>
    <p:extLst>
      <p:ext uri="{BB962C8B-B14F-4D97-AF65-F5344CB8AC3E}">
        <p14:creationId xmlns:p14="http://schemas.microsoft.com/office/powerpoint/2010/main" val="406577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9FBA30-1412-48EE-90C7-15C15C94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787380" cy="6137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epoll_wait</a:t>
            </a:r>
            <a:r>
              <a:rPr lang="en-US" altLang="ko-KR" sz="1800" dirty="0"/>
              <a:t>(int </a:t>
            </a:r>
            <a:r>
              <a:rPr lang="en-US" altLang="ko-KR" sz="1800" dirty="0" err="1"/>
              <a:t>epfd</a:t>
            </a:r>
            <a:r>
              <a:rPr lang="en-US" altLang="ko-KR" sz="1800" dirty="0"/>
              <a:t>, struct </a:t>
            </a:r>
            <a:r>
              <a:rPr lang="en-US" altLang="ko-KR" sz="1800" dirty="0" err="1"/>
              <a:t>epoll_event</a:t>
            </a:r>
            <a:r>
              <a:rPr lang="en-US" altLang="ko-KR" sz="1800" dirty="0"/>
              <a:t> *events, int </a:t>
            </a:r>
            <a:r>
              <a:rPr lang="en-US" altLang="ko-KR" sz="1800" dirty="0" err="1"/>
              <a:t>maxevents</a:t>
            </a:r>
            <a:r>
              <a:rPr lang="en-US" altLang="ko-KR" sz="1800" dirty="0"/>
              <a:t>, int timeout)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554264-9E01-4D56-B1AA-16D88057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56" y="184929"/>
            <a:ext cx="8581911" cy="381000"/>
          </a:xfrm>
        </p:spPr>
        <p:txBody>
          <a:bodyPr/>
          <a:lstStyle/>
          <a:p>
            <a:pPr indent="0">
              <a:buNone/>
            </a:pPr>
            <a:r>
              <a:rPr lang="en-US" altLang="ko-KR" dirty="0"/>
              <a:t>EPOLL_WAIT()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EF86AF-D1B2-435D-9A6C-EDC59F941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607128"/>
              </p:ext>
            </p:extLst>
          </p:nvPr>
        </p:nvGraphicFramePr>
        <p:xfrm>
          <a:off x="268241" y="1628800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동작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Epfd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이벤트의 유무를 검사한다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585D568-8B9A-41FB-9BBC-FC55817E9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151342"/>
              </p:ext>
            </p:extLst>
          </p:nvPr>
        </p:nvGraphicFramePr>
        <p:xfrm>
          <a:off x="268241" y="2167682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>
                          <a:solidFill>
                            <a:sysClr val="windowText" lastClr="000000"/>
                          </a:solidFill>
                        </a:rPr>
                        <a:t>반환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리스트를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배열로 전달한다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반환 값은 발생한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개수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26E9B4-7C2C-4DD6-ABEA-520CDBB52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789421"/>
              </p:ext>
            </p:extLst>
          </p:nvPr>
        </p:nvGraphicFramePr>
        <p:xfrm>
          <a:off x="268241" y="275794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이벤트가 발생한 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fd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들을 </a:t>
                      </a:r>
                      <a:r>
                        <a:rPr lang="ko-KR" altLang="en-US" sz="1800" dirty="0" err="1">
                          <a:solidFill>
                            <a:sysClr val="windowText" lastClr="000000"/>
                          </a:solidFill>
                        </a:rPr>
                        <a:t>모아놓은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구조체 배열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7D9FD9-524A-45D3-9DA9-6404AFECE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779637"/>
              </p:ext>
            </p:extLst>
          </p:nvPr>
        </p:nvGraphicFramePr>
        <p:xfrm>
          <a:off x="268241" y="3336871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maxevent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동시접속자 수와 무관하게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동시에 처리할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개수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16FD7-C488-46FD-948F-A62EC473A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80636"/>
              </p:ext>
            </p:extLst>
          </p:nvPr>
        </p:nvGraphicFramePr>
        <p:xfrm>
          <a:off x="282013" y="4293096"/>
          <a:ext cx="86075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Timeout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기다릴 시간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밀리 초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ysClr val="windowText" lastClr="000000"/>
                          </a:solidFill>
                        </a:rPr>
                        <a:t>ms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단위로 지정해야 한다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-1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이면 영원히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wait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하는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blocking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0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이면 이벤트 유무만을 검사한 뒤 즉시 반환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50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661FF9-1277-43BE-8417-86467DA9D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Level Trigger(LT) : </a:t>
            </a:r>
            <a:r>
              <a:rPr lang="ko-KR" altLang="en-US" sz="2000" dirty="0"/>
              <a:t>특정상태가 유지되는 동안 감지</a:t>
            </a:r>
            <a:r>
              <a:rPr lang="en-US" altLang="ko-KR" sz="2000" dirty="0"/>
              <a:t>(</a:t>
            </a:r>
            <a:r>
              <a:rPr lang="ko-KR" altLang="en-US" sz="2000" dirty="0"/>
              <a:t>기본값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Ex)Digital</a:t>
            </a:r>
            <a:r>
              <a:rPr lang="ko-KR" altLang="en-US" sz="2000" dirty="0"/>
              <a:t> </a:t>
            </a:r>
            <a:r>
              <a:rPr lang="en-US" altLang="ko-KR" sz="2000" dirty="0"/>
              <a:t>signal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 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Trigger</a:t>
            </a:r>
            <a:r>
              <a:rPr lang="ko-KR" altLang="en-US" sz="2000" dirty="0"/>
              <a:t>라면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이 유지되는 동안 시간</a:t>
            </a:r>
            <a:r>
              <a:rPr lang="en-US" altLang="ko-KR" sz="2000" dirty="0"/>
              <a:t>,</a:t>
            </a:r>
            <a:r>
              <a:rPr lang="ko-KR" altLang="en-US" sz="2000" dirty="0"/>
              <a:t>횟수에 관계없이 이벤트 발생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Ex2)read buffer size</a:t>
            </a:r>
            <a:r>
              <a:rPr lang="ko-KR" altLang="en-US" sz="2000" dirty="0"/>
              <a:t>가 </a:t>
            </a:r>
            <a:r>
              <a:rPr lang="en-US" altLang="ko-KR" sz="2000" dirty="0"/>
              <a:t>600</a:t>
            </a:r>
            <a:r>
              <a:rPr lang="ko-KR" altLang="en-US" sz="2000" dirty="0" err="1"/>
              <a:t>일때</a:t>
            </a:r>
            <a:r>
              <a:rPr lang="ko-KR" altLang="en-US" sz="2000" dirty="0"/>
              <a:t> 데이터가 </a:t>
            </a:r>
            <a:r>
              <a:rPr lang="en-US" altLang="ko-KR" sz="2000" dirty="0"/>
              <a:t>1000byte</a:t>
            </a:r>
            <a:r>
              <a:rPr lang="ko-KR" altLang="en-US" sz="2000" dirty="0"/>
              <a:t>라면</a:t>
            </a:r>
            <a:r>
              <a:rPr lang="en-US" altLang="ko-KR" sz="2000" dirty="0"/>
              <a:t>, 600byte</a:t>
            </a:r>
            <a:r>
              <a:rPr lang="ko-KR" altLang="en-US" sz="2000" dirty="0"/>
              <a:t>를 처리한 후</a:t>
            </a:r>
            <a:r>
              <a:rPr lang="en-US" altLang="ko-KR" sz="2000" dirty="0"/>
              <a:t>, Trigger</a:t>
            </a:r>
            <a:r>
              <a:rPr lang="ko-KR" altLang="en-US" sz="2000" dirty="0"/>
              <a:t>가 유지되고 있기때문에 나머지 </a:t>
            </a:r>
            <a:r>
              <a:rPr lang="en-US" altLang="ko-KR" sz="2000" dirty="0"/>
              <a:t>400byte</a:t>
            </a:r>
            <a:r>
              <a:rPr lang="ko-KR" altLang="en-US" sz="2000" dirty="0"/>
              <a:t>도 처리함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이 되는 순간까지 계속해서 이벤트가 발생함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Select()</a:t>
            </a: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Poll()</a:t>
            </a:r>
            <a:r>
              <a:rPr lang="ko-KR" altLang="en-US" sz="2000" dirty="0">
                <a:solidFill>
                  <a:srgbClr val="C00000"/>
                </a:solidFill>
              </a:rPr>
              <a:t>은 </a:t>
            </a:r>
            <a:r>
              <a:rPr lang="en-US" altLang="ko-KR" sz="2000" dirty="0">
                <a:solidFill>
                  <a:srgbClr val="C00000"/>
                </a:solidFill>
              </a:rPr>
              <a:t>LT</a:t>
            </a:r>
            <a:r>
              <a:rPr lang="ko-KR" altLang="en-US" sz="2000" dirty="0">
                <a:solidFill>
                  <a:srgbClr val="C00000"/>
                </a:solidFill>
              </a:rPr>
              <a:t>만 사용가능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496061-E7F6-4F52-B64B-1CA7DA394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Edge Trigger &amp; Level Trigger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0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F8DDFD-A6DD-46F7-8C77-3431EB4F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Edge Trigger(ET) : </a:t>
            </a:r>
            <a:r>
              <a:rPr lang="ko-KR" altLang="en-US" sz="2000" dirty="0"/>
              <a:t>특정 상태가 변화하는 시점에서만 감지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en-US" altLang="ko-KR" sz="2000" dirty="0"/>
              <a:t>digital</a:t>
            </a:r>
            <a:r>
              <a:rPr lang="ko-KR" altLang="en-US" sz="2000" dirty="0"/>
              <a:t> </a:t>
            </a:r>
            <a:r>
              <a:rPr lang="en-US" altLang="ko-KR" sz="2000" dirty="0"/>
              <a:t>signal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</a:t>
            </a:r>
            <a:r>
              <a:rPr lang="ko-KR" altLang="en-US" sz="2000" dirty="0"/>
              <a:t> </a:t>
            </a:r>
            <a:r>
              <a:rPr lang="en-US" altLang="ko-KR" sz="2000" dirty="0"/>
              <a:t>000</a:t>
            </a:r>
            <a:r>
              <a:rPr lang="ko-KR" altLang="en-US" sz="2000" dirty="0"/>
              <a:t> </a:t>
            </a:r>
            <a:r>
              <a:rPr lang="en-US" altLang="ko-KR" sz="2000" dirty="0"/>
              <a:t>111 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존재할경우</a:t>
            </a:r>
            <a:r>
              <a:rPr lang="en-US" altLang="ko-KR" sz="2000" dirty="0"/>
              <a:t> 0</a:t>
            </a:r>
            <a:r>
              <a:rPr lang="ko-KR" altLang="en-US" sz="2000" dirty="0"/>
              <a:t>에서 </a:t>
            </a:r>
            <a:r>
              <a:rPr lang="en-US" altLang="ko-KR" sz="2000" dirty="0"/>
              <a:t>1</a:t>
            </a:r>
            <a:r>
              <a:rPr lang="ko-KR" altLang="en-US" sz="2000" dirty="0"/>
              <a:t>로 변하는 시점에서만 이벤트 발생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Ex2)</a:t>
            </a:r>
            <a:r>
              <a:rPr lang="ko-KR" altLang="en-US" sz="2000" dirty="0"/>
              <a:t>데이터가 </a:t>
            </a:r>
            <a:r>
              <a:rPr lang="en-US" altLang="ko-KR" sz="2000" dirty="0"/>
              <a:t>1000byte </a:t>
            </a:r>
            <a:r>
              <a:rPr lang="ko-KR" altLang="en-US" sz="2000" dirty="0"/>
              <a:t>있을 때</a:t>
            </a:r>
            <a:r>
              <a:rPr lang="en-US" altLang="ko-KR" sz="2000" dirty="0"/>
              <a:t>,  read </a:t>
            </a:r>
            <a:r>
              <a:rPr lang="en-US" altLang="ko-KR" sz="2000" dirty="0" err="1"/>
              <a:t>buffe</a:t>
            </a:r>
            <a:r>
              <a:rPr lang="en-US" altLang="ko-KR" sz="2000" dirty="0"/>
              <a:t> size</a:t>
            </a:r>
            <a:r>
              <a:rPr lang="ko-KR" altLang="en-US" sz="2000" dirty="0"/>
              <a:t>가 </a:t>
            </a:r>
            <a:r>
              <a:rPr lang="en-US" altLang="ko-KR" sz="2000" dirty="0"/>
              <a:t>600</a:t>
            </a:r>
            <a:r>
              <a:rPr lang="ko-KR" altLang="en-US" sz="2000" dirty="0"/>
              <a:t>이라면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나머지 </a:t>
            </a:r>
            <a:r>
              <a:rPr lang="en-US" altLang="ko-KR" sz="2000" dirty="0"/>
              <a:t>400byte</a:t>
            </a:r>
            <a:r>
              <a:rPr lang="ko-KR" altLang="en-US" sz="2000" dirty="0"/>
              <a:t>가 처리 되기전까지 이벤트는 발생하지 않는다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변화가 없기때문에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이벤트가 발생하지않으므로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문제발생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추가적인 별도처리 필요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ET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로 작동시키기 위해서 </a:t>
            </a:r>
            <a:r>
              <a:rPr lang="en-US" altLang="ko-KR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epoll_ctl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호출시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, EPOLLET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설정해야함</a:t>
            </a:r>
            <a:endParaRPr lang="en-US" altLang="ko-KR" sz="20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또한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, Socket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*Non-Blocking Socket</a:t>
            </a:r>
            <a:r>
              <a:rPr lang="ko-KR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olidFill>
                  <a:srgbClr val="C00000"/>
                </a:solidFill>
                <a:sym typeface="Wingdings" panose="05000000000000000000" pitchFamily="2" charset="2"/>
              </a:rPr>
              <a:t>생성해야한다</a:t>
            </a:r>
            <a:r>
              <a:rPr lang="en-US" altLang="ko-KR" sz="2000" dirty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06E8EC-AB39-4C50-938E-FA989110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Edge Trigger &amp; Level Trigger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4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B9878D-1269-419F-8C01-AB3AD03B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소켓의 </a:t>
            </a:r>
            <a:r>
              <a:rPr lang="en-US" altLang="ko-KR" sz="2000" dirty="0"/>
              <a:t>System call</a:t>
            </a:r>
            <a:r>
              <a:rPr lang="ko-KR" altLang="en-US" sz="2000" dirty="0"/>
              <a:t>이 </a:t>
            </a:r>
            <a:r>
              <a:rPr lang="en-US" altLang="ko-KR" sz="2000" dirty="0"/>
              <a:t>user process</a:t>
            </a:r>
            <a:r>
              <a:rPr lang="ko-KR" altLang="en-US" sz="2000" dirty="0"/>
              <a:t>를 중지시키지 않는 방식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System call </a:t>
            </a:r>
            <a:r>
              <a:rPr lang="ko-KR" altLang="en-US" sz="2000" dirty="0"/>
              <a:t>호출 후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진행상황과 관계없이 결과를 반환한다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Socket()</a:t>
            </a:r>
            <a:r>
              <a:rPr lang="ko-KR" altLang="en-US" sz="2000" dirty="0"/>
              <a:t>함수 대신 </a:t>
            </a:r>
            <a:r>
              <a:rPr lang="en-US" altLang="ko-KR" sz="2000" dirty="0" err="1"/>
              <a:t>Fcntl</a:t>
            </a:r>
            <a:r>
              <a:rPr lang="en-US" altLang="ko-KR" sz="2000" dirty="0"/>
              <a:t>()</a:t>
            </a:r>
            <a:r>
              <a:rPr lang="ko-KR" altLang="en-US" sz="2000" dirty="0"/>
              <a:t>함수를 통해 구현한다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  <a:r>
              <a:rPr lang="en-US" altLang="ko-KR" sz="2000" dirty="0" err="1"/>
              <a:t>fcntl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sock_fd,F_SETFL</a:t>
            </a:r>
            <a:r>
              <a:rPr lang="en-US" altLang="ko-KR" sz="2000" dirty="0"/>
              <a:t>, flag | O_NONBLOCK);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멀티스레드</a:t>
            </a:r>
            <a:r>
              <a:rPr lang="ko-KR" altLang="en-US" sz="2000" dirty="0"/>
              <a:t> 없이 다중처리가능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프로그램이 복잡해지고</a:t>
            </a:r>
            <a:r>
              <a:rPr lang="en-US" altLang="ko-KR" sz="2000" dirty="0"/>
              <a:t>, CPU </a:t>
            </a:r>
            <a:r>
              <a:rPr lang="ko-KR" altLang="en-US" sz="2000" dirty="0"/>
              <a:t>사용량이 증가함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주의 </a:t>
            </a:r>
            <a:r>
              <a:rPr lang="en-US" altLang="ko-KR" sz="2000" dirty="0">
                <a:solidFill>
                  <a:srgbClr val="C00000"/>
                </a:solidFill>
              </a:rPr>
              <a:t>: </a:t>
            </a:r>
            <a:r>
              <a:rPr lang="ko-KR" altLang="en-US" sz="2000" dirty="0" err="1">
                <a:solidFill>
                  <a:srgbClr val="C00000"/>
                </a:solidFill>
              </a:rPr>
              <a:t>멀티스레드</a:t>
            </a:r>
            <a:r>
              <a:rPr lang="ko-KR" altLang="en-US" sz="2000" dirty="0">
                <a:solidFill>
                  <a:srgbClr val="C00000"/>
                </a:solidFill>
              </a:rPr>
              <a:t> 기반에서 사용시</a:t>
            </a:r>
            <a:r>
              <a:rPr lang="en-US" altLang="ko-KR" sz="2000" dirty="0">
                <a:solidFill>
                  <a:srgbClr val="C00000"/>
                </a:solidFill>
              </a:rPr>
              <a:t>, CPU </a:t>
            </a:r>
            <a:r>
              <a:rPr lang="ko-KR" altLang="en-US" sz="2000" dirty="0">
                <a:solidFill>
                  <a:srgbClr val="C00000"/>
                </a:solidFill>
              </a:rPr>
              <a:t>사용량 대폭 증가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CED4B-042F-400A-900A-A2D396C66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Non-Blocking Socket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1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B63687-3F55-4753-A0D0-627E4AD9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실습 내용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epoll_server.c</a:t>
            </a:r>
            <a:r>
              <a:rPr lang="en-US" altLang="ko-KR" sz="2000" dirty="0"/>
              <a:t> , </a:t>
            </a:r>
            <a:r>
              <a:rPr lang="en-US" altLang="ko-KR" sz="2000" dirty="0" err="1"/>
              <a:t>client.c</a:t>
            </a:r>
            <a:r>
              <a:rPr lang="ko-KR" altLang="en-US" sz="2000" dirty="0"/>
              <a:t>를 코드를 확인한 후에 실행시켜보자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실습 방법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epoll_server.c</a:t>
            </a:r>
            <a:r>
              <a:rPr lang="ko-KR" altLang="en-US" sz="2000" dirty="0"/>
              <a:t>를 실행시킨다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Client.c</a:t>
            </a:r>
            <a:r>
              <a:rPr lang="ko-KR" altLang="en-US" sz="2000" dirty="0"/>
              <a:t>를 여러 터미널에서 실행시킨다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2</a:t>
            </a:r>
            <a:r>
              <a:rPr lang="ko-KR" altLang="en-US" sz="2000" dirty="0"/>
              <a:t>를 여러 번 반복한다</a:t>
            </a:r>
            <a:r>
              <a:rPr lang="en-US" altLang="ko-KR" sz="2000" dirty="0"/>
              <a:t>(Select </a:t>
            </a:r>
            <a:r>
              <a:rPr lang="ko-KR" altLang="en-US" sz="2000" dirty="0"/>
              <a:t>실습과 동일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E2C5AE5-2D85-44A0-B430-20E9808DC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7319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9A0F44-7A5B-4AB0-ACCE-C3D364A6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하나의 </a:t>
            </a:r>
            <a:r>
              <a:rPr lang="en-US" altLang="ko-KR" sz="2000" dirty="0"/>
              <a:t>thread</a:t>
            </a:r>
            <a:r>
              <a:rPr lang="ko-KR" altLang="en-US" sz="2000" dirty="0"/>
              <a:t>를 통해서 입출력을 동시에 처리하는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소켓의 경우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추가적인 프로세스 생성없이</a:t>
            </a:r>
            <a:r>
              <a:rPr lang="en-US" altLang="ko-KR" sz="2000" dirty="0"/>
              <a:t>(</a:t>
            </a:r>
            <a:r>
              <a:rPr lang="ko-KR" altLang="en-US" sz="2000" dirty="0"/>
              <a:t>추가적인 자원소모없이</a:t>
            </a:r>
            <a:r>
              <a:rPr lang="en-US" altLang="ko-KR" sz="2000" dirty="0"/>
              <a:t>) </a:t>
            </a:r>
            <a:r>
              <a:rPr lang="ko-KR" altLang="en-US" sz="2000" dirty="0"/>
              <a:t>서버프로세스가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모든 클라이언트로부터의 요청을 처리한다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구현방법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Select()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epoll</a:t>
            </a:r>
            <a:r>
              <a:rPr lang="en-US" altLang="ko-KR" sz="2000" dirty="0"/>
              <a:t>()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7EB5C5-EB69-4987-9C07-1590D9855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 err="1"/>
              <a:t>멀티플렉싱</a:t>
            </a:r>
            <a:r>
              <a:rPr lang="en-US" altLang="ko-KR" dirty="0"/>
              <a:t>(Multiplexing)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90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5B0575-F18C-492F-83E9-83A1F331F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멀티 </a:t>
            </a:r>
            <a:r>
              <a:rPr lang="ko-KR" altLang="en-US" dirty="0" err="1"/>
              <a:t>플렉싱</a:t>
            </a:r>
            <a:r>
              <a:rPr lang="en-US" altLang="ko-KR" dirty="0"/>
              <a:t>(Multiplexing)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10507CF-3E96-4AEA-B9A9-667DB4FE3C7F}"/>
              </a:ext>
            </a:extLst>
          </p:cNvPr>
          <p:cNvGrpSpPr/>
          <p:nvPr/>
        </p:nvGrpSpPr>
        <p:grpSpPr>
          <a:xfrm>
            <a:off x="683568" y="945912"/>
            <a:ext cx="8074831" cy="4355296"/>
            <a:chOff x="745641" y="908720"/>
            <a:chExt cx="8074831" cy="43552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3EE2-03DB-4AE5-A17E-353EC0501C08}"/>
                </a:ext>
              </a:extLst>
            </p:cNvPr>
            <p:cNvSpPr txBox="1"/>
            <p:nvPr/>
          </p:nvSpPr>
          <p:spPr>
            <a:xfrm>
              <a:off x="2771800" y="908720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Listen()</a:t>
              </a:r>
              <a:endParaRPr lang="ko-KR" altLang="en-US" b="1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AE540F3-BF70-4B61-AE71-DC5D545F3DC3}"/>
                </a:ext>
              </a:extLst>
            </p:cNvPr>
            <p:cNvGrpSpPr/>
            <p:nvPr/>
          </p:nvGrpSpPr>
          <p:grpSpPr>
            <a:xfrm>
              <a:off x="745641" y="1278052"/>
              <a:ext cx="8074831" cy="3985964"/>
              <a:chOff x="755576" y="1278052"/>
              <a:chExt cx="8074831" cy="398596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6ADCF4-45EF-46A0-9B9A-8AA49B684B87}"/>
                  </a:ext>
                </a:extLst>
              </p:cNvPr>
              <p:cNvSpPr txBox="1"/>
              <p:nvPr/>
            </p:nvSpPr>
            <p:spPr>
              <a:xfrm>
                <a:off x="2627784" y="1610509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FD_ZERO()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CC1002-D8BB-4436-8A43-47386C0078E8}"/>
                  </a:ext>
                </a:extLst>
              </p:cNvPr>
              <p:cNvSpPr txBox="1"/>
              <p:nvPr/>
            </p:nvSpPr>
            <p:spPr>
              <a:xfrm>
                <a:off x="2629606" y="2277500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FD_SET()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39DF26-E52E-499A-A96E-CBCD01534269}"/>
                  </a:ext>
                </a:extLst>
              </p:cNvPr>
              <p:cNvSpPr txBox="1"/>
              <p:nvPr/>
            </p:nvSpPr>
            <p:spPr>
              <a:xfrm>
                <a:off x="2633376" y="2944491"/>
                <a:ext cx="12961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Select()</a:t>
                </a:r>
                <a:endParaRPr lang="ko-KR" altLang="en-US" b="1" dirty="0"/>
              </a:p>
            </p:txBody>
          </p:sp>
          <p:sp>
            <p:nvSpPr>
              <p:cNvPr id="16" name="순서도: 판단 15">
                <a:extLst>
                  <a:ext uri="{FF2B5EF4-FFF2-40B4-BE49-F238E27FC236}">
                    <a16:creationId xmlns:a16="http://schemas.microsoft.com/office/drawing/2014/main" id="{9755BA11-FB28-4B64-B27A-2E66B20B9FA1}"/>
                  </a:ext>
                </a:extLst>
              </p:cNvPr>
              <p:cNvSpPr/>
              <p:nvPr/>
            </p:nvSpPr>
            <p:spPr bwMode="auto">
              <a:xfrm>
                <a:off x="2267744" y="3654943"/>
                <a:ext cx="2160240" cy="638153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500" b="1" dirty="0">
                    <a:solidFill>
                      <a:srgbClr val="000000"/>
                    </a:solidFill>
                    <a:latin typeface="+mn-ea"/>
                  </a:rPr>
                  <a:t>FD_ISSET</a:t>
                </a:r>
                <a:endParaRPr kumimoji="1" lang="ko-K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C1162E-F943-4FA3-ADF9-78738D109656}"/>
                  </a:ext>
                </a:extLst>
              </p:cNvPr>
              <p:cNvSpPr txBox="1"/>
              <p:nvPr/>
            </p:nvSpPr>
            <p:spPr>
              <a:xfrm>
                <a:off x="755576" y="3768080"/>
                <a:ext cx="1083144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accept</a:t>
                </a:r>
                <a:endParaRPr lang="ko-KR" alt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36E65C-A843-477A-91FB-06844437A617}"/>
                  </a:ext>
                </a:extLst>
              </p:cNvPr>
              <p:cNvSpPr txBox="1"/>
              <p:nvPr/>
            </p:nvSpPr>
            <p:spPr>
              <a:xfrm>
                <a:off x="755576" y="4704184"/>
                <a:ext cx="1083144" cy="381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FD_SET</a:t>
                </a:r>
                <a:endParaRPr lang="ko-KR" altLang="en-US" b="1" dirty="0"/>
              </a:p>
            </p:txBody>
          </p:sp>
          <p:sp>
            <p:nvSpPr>
              <p:cNvPr id="19" name="순서도: 판단 18">
                <a:extLst>
                  <a:ext uri="{FF2B5EF4-FFF2-40B4-BE49-F238E27FC236}">
                    <a16:creationId xmlns:a16="http://schemas.microsoft.com/office/drawing/2014/main" id="{EA0E7063-317A-4495-9059-4328393437A0}"/>
                  </a:ext>
                </a:extLst>
              </p:cNvPr>
              <p:cNvSpPr/>
              <p:nvPr/>
            </p:nvSpPr>
            <p:spPr bwMode="auto">
              <a:xfrm>
                <a:off x="4788024" y="3654943"/>
                <a:ext cx="2160240" cy="638153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8000" tIns="36000" rIns="108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500" b="1" dirty="0">
                    <a:solidFill>
                      <a:srgbClr val="000000"/>
                    </a:solidFill>
                    <a:latin typeface="+mn-ea"/>
                  </a:rPr>
                  <a:t>Size==0</a:t>
                </a:r>
                <a:endParaRPr kumimoji="1" lang="ko-KR" altLang="en-US" sz="15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FE58F2-BA1F-41F9-AF59-08034CAE9D99}"/>
                  </a:ext>
                </a:extLst>
              </p:cNvPr>
              <p:cNvSpPr txBox="1"/>
              <p:nvPr/>
            </p:nvSpPr>
            <p:spPr>
              <a:xfrm>
                <a:off x="7747263" y="3783519"/>
                <a:ext cx="1083144" cy="381000"/>
              </a:xfrm>
              <a:prstGeom prst="rect">
                <a:avLst/>
              </a:prstGeom>
              <a:noFill/>
              <a:ln>
                <a:solidFill>
                  <a:srgbClr val="1E1E1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/>
                  <a:t>recv</a:t>
                </a:r>
                <a:endParaRPr lang="ko-KR" altLang="en-US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BC94DF-3B46-460F-987D-545D8986BAC0}"/>
                  </a:ext>
                </a:extLst>
              </p:cNvPr>
              <p:cNvSpPr txBox="1"/>
              <p:nvPr/>
            </p:nvSpPr>
            <p:spPr>
              <a:xfrm>
                <a:off x="7747263" y="4704184"/>
                <a:ext cx="1083144" cy="381000"/>
              </a:xfrm>
              <a:prstGeom prst="rect">
                <a:avLst/>
              </a:prstGeom>
              <a:noFill/>
              <a:ln>
                <a:solidFill>
                  <a:srgbClr val="1E1E1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send</a:t>
                </a:r>
                <a:endParaRPr lang="ko-KR" altLang="en-US" b="1" dirty="0"/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D151A28-0BB7-49F3-A8BE-35786F655660}"/>
                  </a:ext>
                </a:extLst>
              </p:cNvPr>
              <p:cNvCxnSpPr>
                <a:stCxn id="12" idx="2"/>
                <a:endCxn id="13" idx="0"/>
              </p:cNvCxnSpPr>
              <p:nvPr/>
            </p:nvCxnSpPr>
            <p:spPr>
              <a:xfrm>
                <a:off x="3275856" y="1278052"/>
                <a:ext cx="0" cy="3324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3EE402D-0219-45E8-83AA-E170F474BE43}"/>
                  </a:ext>
                </a:extLst>
              </p:cNvPr>
              <p:cNvCxnSpPr/>
              <p:nvPr/>
            </p:nvCxnSpPr>
            <p:spPr>
              <a:xfrm>
                <a:off x="3334610" y="1979841"/>
                <a:ext cx="0" cy="332457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879A6854-B22F-45C1-91F4-C146AB515B44}"/>
                  </a:ext>
                </a:extLst>
              </p:cNvPr>
              <p:cNvCxnSpPr/>
              <p:nvPr/>
            </p:nvCxnSpPr>
            <p:spPr>
              <a:xfrm>
                <a:off x="3347864" y="2646832"/>
                <a:ext cx="0" cy="33245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A44EB80B-9764-4967-8A67-D2C330DFD451}"/>
                  </a:ext>
                </a:extLst>
              </p:cNvPr>
              <p:cNvCxnSpPr/>
              <p:nvPr/>
            </p:nvCxnSpPr>
            <p:spPr>
              <a:xfrm>
                <a:off x="3347864" y="3313823"/>
                <a:ext cx="0" cy="332457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14936643-7AA2-4642-A731-777BFE89B8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696" y="3974019"/>
                <a:ext cx="584783" cy="0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725EB2E-4CC9-4FD8-A0F9-2FFB7BAC3DBC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1297148" y="4149080"/>
                <a:ext cx="0" cy="555104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C5772073-65A5-4068-9607-0AB3349DD7B1}"/>
                  </a:ext>
                </a:extLst>
              </p:cNvPr>
              <p:cNvCxnSpPr>
                <a:stCxn id="16" idx="3"/>
                <a:endCxn id="19" idx="1"/>
              </p:cNvCxnSpPr>
              <p:nvPr/>
            </p:nvCxnSpPr>
            <p:spPr>
              <a:xfrm>
                <a:off x="4427984" y="3974020"/>
                <a:ext cx="360040" cy="0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DF26739-3D39-4D5D-A298-558508149CDC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 flipV="1">
                <a:off x="6948264" y="3974019"/>
                <a:ext cx="798999" cy="1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30CDEA19-C76A-4790-8961-A864461BB3BC}"/>
                  </a:ext>
                </a:extLst>
              </p:cNvPr>
              <p:cNvCxnSpPr>
                <a:stCxn id="20" idx="2"/>
              </p:cNvCxnSpPr>
              <p:nvPr/>
            </p:nvCxnSpPr>
            <p:spPr>
              <a:xfrm>
                <a:off x="8288835" y="4164519"/>
                <a:ext cx="0" cy="539665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A7A23F61-ECB8-41F2-A824-B025759216F3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rot="10800000" flipH="1">
                <a:off x="755576" y="2440700"/>
                <a:ext cx="1872208" cy="2453985"/>
              </a:xfrm>
              <a:prstGeom prst="bentConnector4">
                <a:avLst>
                  <a:gd name="adj1" fmla="val -12210"/>
                  <a:gd name="adj2" fmla="val 100597"/>
                </a:avLst>
              </a:prstGeom>
              <a:ln w="76200">
                <a:solidFill>
                  <a:srgbClr val="1E1E1E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7F57BA15-CC51-4505-B481-71A12CC528FC}"/>
                  </a:ext>
                </a:extLst>
              </p:cNvPr>
              <p:cNvCxnSpPr>
                <a:stCxn id="21" idx="3"/>
                <a:endCxn id="14" idx="3"/>
              </p:cNvCxnSpPr>
              <p:nvPr/>
            </p:nvCxnSpPr>
            <p:spPr>
              <a:xfrm flipH="1" flipV="1">
                <a:off x="3925750" y="2462166"/>
                <a:ext cx="4904657" cy="2432518"/>
              </a:xfrm>
              <a:prstGeom prst="bentConnector3">
                <a:avLst>
                  <a:gd name="adj1" fmla="val -4661"/>
                </a:avLst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065A4F63-F649-4509-8B82-36430BFD2A5F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5868144" y="4293096"/>
                <a:ext cx="0" cy="601588"/>
              </a:xfrm>
              <a:prstGeom prst="straightConnector1">
                <a:avLst/>
              </a:prstGeom>
              <a:ln w="76200">
                <a:solidFill>
                  <a:srgbClr val="1E1E1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AEA626-422D-436B-9235-53825469A86A}"/>
                  </a:ext>
                </a:extLst>
              </p:cNvPr>
              <p:cNvSpPr txBox="1"/>
              <p:nvPr/>
            </p:nvSpPr>
            <p:spPr>
              <a:xfrm>
                <a:off x="5220070" y="4894684"/>
                <a:ext cx="1368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Terminate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54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5BA5B0D1-E913-42F9-8E9D-E6BD7A3B7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7" y="1378872"/>
            <a:ext cx="8581910" cy="473538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1449CFB-E916-42CE-9E96-A5F90C66D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봉쇄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531C8-8340-4E8A-9BB3-26002DC0ABBD}"/>
              </a:ext>
            </a:extLst>
          </p:cNvPr>
          <p:cNvSpPr txBox="1"/>
          <p:nvPr/>
        </p:nvSpPr>
        <p:spPr>
          <a:xfrm>
            <a:off x="395536" y="9807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Ex) </a:t>
            </a:r>
            <a:r>
              <a:rPr lang="en-US" altLang="ko-KR" b="1" dirty="0" err="1"/>
              <a:t>Recvfrom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03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1449CFB-E916-42CE-9E96-A5F90C66D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dirty="0"/>
              <a:t>봉쇄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33F130E-82D2-4C91-9558-5EEEABCE3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69183"/>
            <a:ext cx="8208912" cy="4536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8F667-2E11-4DA6-B55C-AE9A5B3B8FBC}"/>
              </a:ext>
            </a:extLst>
          </p:cNvPr>
          <p:cNvSpPr txBox="1"/>
          <p:nvPr/>
        </p:nvSpPr>
        <p:spPr>
          <a:xfrm>
            <a:off x="395536" y="9807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Ex) select()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602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3D75BD-65B4-4F28-80FF-06F39503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6137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Int select(int 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struct </a:t>
            </a:r>
            <a:r>
              <a:rPr lang="en-US" altLang="ko-KR" sz="1800" dirty="0" err="1"/>
              <a:t>timeval</a:t>
            </a:r>
            <a:r>
              <a:rPr lang="en-US" altLang="ko-KR" sz="1800" dirty="0"/>
              <a:t> *timeout)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38245B-2DEE-49D9-9CE9-56786F80C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Select()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2808BA0B-51BE-47D8-928A-18EC3DC0F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875158"/>
              </p:ext>
            </p:extLst>
          </p:nvPr>
        </p:nvGraphicFramePr>
        <p:xfrm>
          <a:off x="268241" y="1735634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maxfd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Event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발생을 검사할 최대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개수 혹은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file descriptor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개수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4FAB3D6-1D20-4E6F-8E40-23F1DAA63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05032"/>
              </p:ext>
            </p:extLst>
          </p:nvPr>
        </p:nvGraphicFramePr>
        <p:xfrm>
          <a:off x="268241" y="2564904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readfds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읽을 데이터가 있는지 검사할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file descriptor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혹은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목록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DE2A059-B13F-43C4-A319-FA9B14C28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478935"/>
              </p:ext>
            </p:extLst>
          </p:nvPr>
        </p:nvGraphicFramePr>
        <p:xfrm>
          <a:off x="276578" y="346382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writefds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차단 되지않고 자료를 전송할 수 있는지를 검사할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file descriptor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혹은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목록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DB9580E-99F6-4CD6-9423-C793B785C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872433"/>
              </p:ext>
            </p:extLst>
          </p:nvPr>
        </p:nvGraphicFramePr>
        <p:xfrm>
          <a:off x="248496" y="4293096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 err="1">
                          <a:solidFill>
                            <a:sysClr val="windowText" lastClr="000000"/>
                          </a:solidFill>
                        </a:rPr>
                        <a:t>exceptfds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예외 상황이 발생했는지를 검사할 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file descriptor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혹은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socket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의 목록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5A520C4-ACE3-4A59-893F-676B50769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39537"/>
              </p:ext>
            </p:extLst>
          </p:nvPr>
        </p:nvGraphicFramePr>
        <p:xfrm>
          <a:off x="276577" y="5301208"/>
          <a:ext cx="8607517" cy="68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600" dirty="0">
                          <a:solidFill>
                            <a:sysClr val="windowText" lastClr="000000"/>
                          </a:solidFill>
                        </a:rPr>
                        <a:t>timeout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 select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함수를 호출하고 커널에 상주해 있는 최대시간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9C875D-871B-40A5-ABFE-DDFD82D3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Select()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F7DC086D-EF4F-401B-B368-50E49F38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6" y="871001"/>
            <a:ext cx="8581292" cy="6137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Int select(int </a:t>
            </a:r>
            <a:r>
              <a:rPr lang="en-US" altLang="ko-KR" sz="1800" dirty="0" err="1"/>
              <a:t>maxfd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readfds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*</a:t>
            </a:r>
            <a:r>
              <a:rPr lang="en-US" altLang="ko-KR" sz="1800" dirty="0" err="1"/>
              <a:t>writefds</a:t>
            </a:r>
            <a:r>
              <a:rPr lang="en-US" altLang="ko-KR" sz="1800" dirty="0"/>
              <a:t> , </a:t>
            </a:r>
            <a:r>
              <a:rPr lang="en-US" altLang="ko-KR" sz="1800" dirty="0" err="1"/>
              <a:t>fd_set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exceptfds</a:t>
            </a:r>
            <a:r>
              <a:rPr lang="en-US" altLang="ko-KR" sz="1800" dirty="0"/>
              <a:t>, struct </a:t>
            </a:r>
            <a:r>
              <a:rPr lang="en-US" altLang="ko-KR" sz="1800" dirty="0" err="1"/>
              <a:t>timeval</a:t>
            </a:r>
            <a:r>
              <a:rPr lang="en-US" altLang="ko-KR" sz="1800" dirty="0"/>
              <a:t> *timeout)</a:t>
            </a:r>
            <a:endParaRPr lang="ko-KR" altLang="en-US" sz="1800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82029E3-6E96-4CCC-924C-1548108C7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400701"/>
              </p:ext>
            </p:extLst>
          </p:nvPr>
        </p:nvGraphicFramePr>
        <p:xfrm>
          <a:off x="268241" y="1835656"/>
          <a:ext cx="860751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498">
                  <a:extLst>
                    <a:ext uri="{9D8B030D-6E8A-4147-A177-3AD203B41FA5}">
                      <a16:colId xmlns:a16="http://schemas.microsoft.com/office/drawing/2014/main" val="1702369383"/>
                    </a:ext>
                  </a:extLst>
                </a:gridCol>
                <a:gridCol w="6661019">
                  <a:extLst>
                    <a:ext uri="{9D8B030D-6E8A-4147-A177-3AD203B41FA5}">
                      <a16:colId xmlns:a16="http://schemas.microsoft.com/office/drawing/2014/main" val="3086309384"/>
                    </a:ext>
                  </a:extLst>
                </a:gridCol>
              </a:tblGrid>
              <a:tr h="6852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dirty="0" err="1">
                          <a:solidFill>
                            <a:sysClr val="windowText" lastClr="000000"/>
                          </a:solidFill>
                        </a:rPr>
                        <a:t>반환값</a:t>
                      </a:r>
                      <a:endParaRPr lang="ko-KR" altLang="en-US" sz="2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인 경우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Select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함수호출 오류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 :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 설정한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timeout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동안 아무런 사건도 발생하지 않아서 반환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이하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: select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함수를 호출한 후 커널로부터 반환 받는 사건이 발생한 소켓의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수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’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를 반환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16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5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42AC9AC-E153-40CC-8626-C3894DD5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000" dirty="0"/>
              <a:t>하나의 </a:t>
            </a:r>
            <a:r>
              <a:rPr lang="en-US" altLang="ko-KR" sz="2000" dirty="0"/>
              <a:t>thread(</a:t>
            </a:r>
            <a:r>
              <a:rPr lang="ko-KR" altLang="en-US" sz="2000" dirty="0"/>
              <a:t>혹은 </a:t>
            </a:r>
            <a:r>
              <a:rPr lang="en-US" altLang="ko-KR" sz="2000" dirty="0"/>
              <a:t>process)</a:t>
            </a:r>
            <a:r>
              <a:rPr lang="ko-KR" altLang="en-US" sz="2000" dirty="0"/>
              <a:t>에서 여러 파일의 입출력 처리가 가능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지원하는 </a:t>
            </a:r>
            <a:r>
              <a:rPr lang="en-US" altLang="ko-KR" sz="2000" dirty="0"/>
              <a:t>OS</a:t>
            </a:r>
            <a:r>
              <a:rPr lang="ko-KR" altLang="en-US" sz="2000" dirty="0"/>
              <a:t>가 많아서 이식성이 좋음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000" dirty="0"/>
              <a:t>순수하게 함수에 의해 완성되는 기능이므로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추가적인 조치가 필요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함수 호출의 결과가 이벤트가 발생한 </a:t>
            </a:r>
            <a:r>
              <a:rPr lang="en-US" altLang="ko-KR" sz="2000" dirty="0"/>
              <a:t>descriptor</a:t>
            </a:r>
            <a:r>
              <a:rPr lang="ko-KR" altLang="en-US" sz="2000" dirty="0"/>
              <a:t>의 개수 이기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이벤트 발생 위치 확인을 위해서 전체 테이블검사가 필요</a:t>
            </a:r>
            <a:r>
              <a:rPr lang="en-US" altLang="ko-KR" sz="2000" dirty="0"/>
              <a:t>(</a:t>
            </a:r>
            <a:r>
              <a:rPr lang="ko-KR" altLang="en-US" sz="2000" dirty="0"/>
              <a:t>느림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검사 가능한 </a:t>
            </a:r>
            <a:r>
              <a:rPr lang="en-US" altLang="ko-KR" sz="2000" dirty="0"/>
              <a:t>descriptor </a:t>
            </a:r>
            <a:r>
              <a:rPr lang="ko-KR" altLang="en-US" sz="2000" dirty="0"/>
              <a:t>개수에 제한 있음</a:t>
            </a:r>
            <a:r>
              <a:rPr lang="en-US" altLang="ko-KR" sz="2000" dirty="0"/>
              <a:t>(</a:t>
            </a:r>
            <a:r>
              <a:rPr lang="ko-KR" altLang="en-US" sz="2000" dirty="0"/>
              <a:t>최대 </a:t>
            </a:r>
            <a:r>
              <a:rPr lang="en-US" altLang="ko-KR" sz="2000" dirty="0"/>
              <a:t>1024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호출시마다 테이블을 복사해야 함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A4C770-E88D-4970-BB4D-563145A18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dirty="0"/>
              <a:t>Select() </a:t>
            </a:r>
            <a:r>
              <a:rPr lang="ko-KR" altLang="en-US" dirty="0"/>
              <a:t>사용시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47367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36000" rIns="10800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+mn-ea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F2C271D5E168B48807EB4B8DDC61302" ma:contentTypeVersion="2" ma:contentTypeDescription="새 문서를 만듭니다." ma:contentTypeScope="" ma:versionID="0a7ca64cf68eab18dfdd5358577b633d">
  <xsd:schema xmlns:xsd="http://www.w3.org/2001/XMLSchema" xmlns:xs="http://www.w3.org/2001/XMLSchema" xmlns:p="http://schemas.microsoft.com/office/2006/metadata/properties" xmlns:ns3="b1a53a31-64bd-4602-905c-a87df1023d11" targetNamespace="http://schemas.microsoft.com/office/2006/metadata/properties" ma:root="true" ma:fieldsID="c635f91e154d6a50a99bd2e1659ca599" ns3:_="">
    <xsd:import namespace="b1a53a31-64bd-4602-905c-a87df1023d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3a31-64bd-4602-905c-a87df102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F35C43-BA4F-430C-B29B-CA611A9C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3a31-64bd-4602-905c-a87df102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C76355-CB4C-4116-8AE6-5EE460BF89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0E3FC7-F7FE-4023-9B23-B9A5FF18F2D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b1a53a31-64bd-4602-905c-a87df1023d11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67011</TotalTime>
  <Words>1576</Words>
  <Application>Microsoft Office PowerPoint</Application>
  <PresentationFormat>화면 슬라이드 쇼(4:3)</PresentationFormat>
  <Paragraphs>336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네트워크 프로토콜 (실습)</vt:lpstr>
      <vt:lpstr>다중 접속 서버 구현 방식</vt:lpstr>
      <vt:lpstr>멀티플렉싱(Multiplexing)</vt:lpstr>
      <vt:lpstr>멀티 플렉싱(Multiplexing)</vt:lpstr>
      <vt:lpstr>봉쇄 (Block)</vt:lpstr>
      <vt:lpstr>봉쇄 (Block)</vt:lpstr>
      <vt:lpstr>Select()</vt:lpstr>
      <vt:lpstr>Select()</vt:lpstr>
      <vt:lpstr>Select() 사용시 장/단점</vt:lpstr>
      <vt:lpstr>fds</vt:lpstr>
      <vt:lpstr>Fds 해석</vt:lpstr>
      <vt:lpstr>Time out 구조체 &amp; 사용예시</vt:lpstr>
      <vt:lpstr>Select 함수 호출 예시(Before)</vt:lpstr>
      <vt:lpstr>Select 함수 호출 예시(After)</vt:lpstr>
      <vt:lpstr>Select 함수 호출 예시(After)</vt:lpstr>
      <vt:lpstr>실습</vt:lpstr>
      <vt:lpstr>Epoll()</vt:lpstr>
      <vt:lpstr>Epoll_create</vt:lpstr>
      <vt:lpstr>Epoll_ctl()</vt:lpstr>
      <vt:lpstr>Event유형</vt:lpstr>
      <vt:lpstr>EPOLL_WAIT()</vt:lpstr>
      <vt:lpstr>Edge Trigger &amp; Level Trigger</vt:lpstr>
      <vt:lpstr>Edge Trigger &amp; Level Trigger</vt:lpstr>
      <vt:lpstr>Non-Blocking Socket</vt:lpstr>
      <vt:lpstr>Epoll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cmw</dc:creator>
  <cp:lastModifiedBy>임동우</cp:lastModifiedBy>
  <cp:revision>1991</cp:revision>
  <cp:lastPrinted>2018-05-30T04:34:02Z</cp:lastPrinted>
  <dcterms:created xsi:type="dcterms:W3CDTF">2012-08-24T07:30:07Z</dcterms:created>
  <dcterms:modified xsi:type="dcterms:W3CDTF">2020-04-09T03:36:44Z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0x010100FF2C271D5E168B48807EB4B8DDC61302</vt:lpwstr>
  </property>
</Properties>
</file>