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37"/>
  </p:notesMasterIdLst>
  <p:sldIdLst>
    <p:sldId id="322" r:id="rId2"/>
    <p:sldId id="257" r:id="rId3"/>
    <p:sldId id="258" r:id="rId4"/>
    <p:sldId id="323" r:id="rId5"/>
    <p:sldId id="261" r:id="rId6"/>
    <p:sldId id="262" r:id="rId7"/>
    <p:sldId id="303" r:id="rId8"/>
    <p:sldId id="304" r:id="rId9"/>
    <p:sldId id="305" r:id="rId10"/>
    <p:sldId id="306" r:id="rId11"/>
    <p:sldId id="307" r:id="rId12"/>
    <p:sldId id="268" r:id="rId13"/>
    <p:sldId id="313" r:id="rId14"/>
    <p:sldId id="269" r:id="rId15"/>
    <p:sldId id="314" r:id="rId16"/>
    <p:sldId id="315" r:id="rId17"/>
    <p:sldId id="316" r:id="rId18"/>
    <p:sldId id="317" r:id="rId19"/>
    <p:sldId id="318" r:id="rId20"/>
    <p:sldId id="319" r:id="rId21"/>
    <p:sldId id="320" r:id="rId22"/>
    <p:sldId id="321" r:id="rId23"/>
    <p:sldId id="290" r:id="rId24"/>
    <p:sldId id="291" r:id="rId25"/>
    <p:sldId id="292" r:id="rId26"/>
    <p:sldId id="293" r:id="rId27"/>
    <p:sldId id="294" r:id="rId28"/>
    <p:sldId id="295" r:id="rId29"/>
    <p:sldId id="296" r:id="rId30"/>
    <p:sldId id="297" r:id="rId31"/>
    <p:sldId id="308" r:id="rId32"/>
    <p:sldId id="309" r:id="rId33"/>
    <p:sldId id="310" r:id="rId34"/>
    <p:sldId id="311" r:id="rId35"/>
    <p:sldId id="312" r:id="rId3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703"/>
  </p:normalViewPr>
  <p:slideViewPr>
    <p:cSldViewPr>
      <p:cViewPr varScale="1">
        <p:scale>
          <a:sx n="126" d="100"/>
          <a:sy n="126" d="100"/>
        </p:scale>
        <p:origin x="232" y="2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09929D7-6336-EA43-9FB1-3BF8495A1EC9}" type="datetimeFigureOut">
              <a:rPr lang="en-US" smtClean="0"/>
              <a:t>4/5/25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BDE6E3F-F0DE-7D4E-A0FD-1CDF276C22D1}" type="slidenum">
              <a:rPr lang="en-US" smtClean="0"/>
              <a:t>‹#›</a:t>
            </a:fld>
            <a:endParaRPr lang="en-US"/>
          </a:p>
        </p:txBody>
      </p:sp>
    </p:spTree>
    <p:extLst>
      <p:ext uri="{BB962C8B-B14F-4D97-AF65-F5344CB8AC3E}">
        <p14:creationId xmlns:p14="http://schemas.microsoft.com/office/powerpoint/2010/main" val="94639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DE6E3F-F0DE-7D4E-A0FD-1CDF276C22D1}" type="slidenum">
              <a:rPr lang="en-US" smtClean="0"/>
              <a:t>7</a:t>
            </a:fld>
            <a:endParaRPr lang="en-US"/>
          </a:p>
        </p:txBody>
      </p:sp>
    </p:spTree>
    <p:extLst>
      <p:ext uri="{BB962C8B-B14F-4D97-AF65-F5344CB8AC3E}">
        <p14:creationId xmlns:p14="http://schemas.microsoft.com/office/powerpoint/2010/main" val="361789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DE6E3F-F0DE-7D4E-A0FD-1CDF276C22D1}" type="slidenum">
              <a:rPr lang="en-US" smtClean="0"/>
              <a:t>19</a:t>
            </a:fld>
            <a:endParaRPr lang="en-US"/>
          </a:p>
        </p:txBody>
      </p:sp>
    </p:spTree>
    <p:extLst>
      <p:ext uri="{BB962C8B-B14F-4D97-AF65-F5344CB8AC3E}">
        <p14:creationId xmlns:p14="http://schemas.microsoft.com/office/powerpoint/2010/main" val="184826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8BD707-D9CF-40AE-B4C6-C98DA3205C09}" type="datetimeFigureOut">
              <a:rPr lang="en-US" smtClean="0"/>
              <a:t>4/4/25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38100">
              <a:lnSpc>
                <a:spcPts val="1100"/>
              </a:lnSpc>
            </a:pPr>
            <a:fld id="{81D60167-4931-47E6-BA6A-407CBD079E47}"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184272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US" smtClean="0"/>
              <a:t>‹#›</a:t>
            </a:fld>
            <a:endParaRPr lang="en-US" dirty="0"/>
          </a:p>
        </p:txBody>
      </p:sp>
    </p:spTree>
    <p:extLst>
      <p:ext uri="{BB962C8B-B14F-4D97-AF65-F5344CB8AC3E}">
        <p14:creationId xmlns:p14="http://schemas.microsoft.com/office/powerpoint/2010/main" val="157688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US" smtClean="0"/>
              <a:t>‹#›</a:t>
            </a:fld>
            <a:endParaRPr lang="en-US" dirty="0"/>
          </a:p>
        </p:txBody>
      </p:sp>
    </p:spTree>
    <p:extLst>
      <p:ext uri="{BB962C8B-B14F-4D97-AF65-F5344CB8AC3E}">
        <p14:creationId xmlns:p14="http://schemas.microsoft.com/office/powerpoint/2010/main" val="153357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US" smtClean="0"/>
              <a:t>‹#›</a:t>
            </a:fld>
            <a:endParaRPr lang="en-US" dirty="0"/>
          </a:p>
        </p:txBody>
      </p:sp>
    </p:spTree>
    <p:extLst>
      <p:ext uri="{BB962C8B-B14F-4D97-AF65-F5344CB8AC3E}">
        <p14:creationId xmlns:p14="http://schemas.microsoft.com/office/powerpoint/2010/main" val="376323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8BD707-D9CF-40AE-B4C6-C98DA3205C09}" type="datetimeFigureOut">
              <a:rPr lang="en-US" smtClean="0"/>
              <a:t>4/4/25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38100">
              <a:lnSpc>
                <a:spcPts val="1100"/>
              </a:lnSpc>
            </a:pPr>
            <a:fld id="{81D60167-4931-47E6-BA6A-407CBD079E47}"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780397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ts val="1100"/>
              </a:lnSpc>
            </a:pPr>
            <a:fld id="{81D60167-4931-47E6-BA6A-407CBD079E47}" type="slidenum">
              <a:rPr lang="en-US" smtClean="0"/>
              <a:t>‹#›</a:t>
            </a:fld>
            <a:endParaRPr lang="en-US" dirty="0"/>
          </a:p>
        </p:txBody>
      </p:sp>
    </p:spTree>
    <p:extLst>
      <p:ext uri="{BB962C8B-B14F-4D97-AF65-F5344CB8AC3E}">
        <p14:creationId xmlns:p14="http://schemas.microsoft.com/office/powerpoint/2010/main" val="388903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en-US" smtClean="0"/>
              <a:t>‹#›</a:t>
            </a:fld>
            <a:endParaRPr lang="en-US" dirty="0"/>
          </a:p>
        </p:txBody>
      </p:sp>
    </p:spTree>
    <p:extLst>
      <p:ext uri="{BB962C8B-B14F-4D97-AF65-F5344CB8AC3E}">
        <p14:creationId xmlns:p14="http://schemas.microsoft.com/office/powerpoint/2010/main" val="383814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ts val="1100"/>
              </a:lnSpc>
            </a:pPr>
            <a:fld id="{81D60167-4931-47E6-BA6A-407CBD079E47}" type="slidenum">
              <a:rPr lang="en-US" smtClean="0"/>
              <a:t>‹#›</a:t>
            </a:fld>
            <a:endParaRPr lang="en-US" dirty="0"/>
          </a:p>
        </p:txBody>
      </p:sp>
    </p:spTree>
    <p:extLst>
      <p:ext uri="{BB962C8B-B14F-4D97-AF65-F5344CB8AC3E}">
        <p14:creationId xmlns:p14="http://schemas.microsoft.com/office/powerpoint/2010/main" val="236748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ts val="1100"/>
              </a:lnSpc>
            </a:pPr>
            <a:fld id="{81D60167-4931-47E6-BA6A-407CBD079E47}" type="slidenum">
              <a:rPr lang="en-US" smtClean="0"/>
              <a:t>‹#›</a:t>
            </a:fld>
            <a:endParaRPr lang="en-US" dirty="0"/>
          </a:p>
        </p:txBody>
      </p:sp>
    </p:spTree>
    <p:extLst>
      <p:ext uri="{BB962C8B-B14F-4D97-AF65-F5344CB8AC3E}">
        <p14:creationId xmlns:p14="http://schemas.microsoft.com/office/powerpoint/2010/main" val="853462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4/4/25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ts val="1100"/>
              </a:lnSpc>
            </a:pPr>
            <a:fld id="{81D60167-4931-47E6-BA6A-407CBD079E47}"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63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4/4/25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ts val="1100"/>
              </a:lnSpc>
            </a:pPr>
            <a:fld id="{81D60167-4931-47E6-BA6A-407CBD079E47}"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496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8BD707-D9CF-40AE-B4C6-C98DA3205C09}" type="datetimeFigureOut">
              <a:rPr lang="en-US" smtClean="0"/>
              <a:t>4/4/25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38100">
              <a:lnSpc>
                <a:spcPts val="1100"/>
              </a:lnSpc>
            </a:pPr>
            <a:fld id="{81D60167-4931-47E6-BA6A-407CBD079E47}"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75325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jiraoakash/Coursera/tree/main/Capston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ajiraoakash/Coursera/blob/main/Capstone/edadataviz.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ajiraoakash/Coursera/blob/main/Capstone/Lab4-%20EDA%20SQL.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ajiraoakash/Coursera/blob/main/Capstone/lab_jupyter_launch_site_location.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ajiraoakash/Coursera/blob/main/Capstone/spacex_dashapp.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3%20Interactive%20Visual%20Analytics%20and%20Dashboard/spacex_dash_app.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dajiraoakash/Coursera/tree/main/Capsto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ajiraoakash/Coursera/blob/main/Capstone/Lab1-data-collection-api.ipyn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ajiraoakash/Coursera/blob/main/Capstone/LAb2-jupyter-labs-webscraping.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ajiraoakash/Coursera/blob/main/Capstone/Lab3-Data%20wrangling.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1EA9-47D5-48DA-AB79-0338D8A556BF}"/>
              </a:ext>
            </a:extLst>
          </p:cNvPr>
          <p:cNvSpPr>
            <a:spLocks noGrp="1"/>
          </p:cNvSpPr>
          <p:nvPr>
            <p:ph type="title"/>
          </p:nvPr>
        </p:nvSpPr>
        <p:spPr>
          <a:xfrm>
            <a:off x="1143000" y="1447800"/>
            <a:ext cx="10134600" cy="1905000"/>
          </a:xfrm>
        </p:spPr>
        <p:txBody>
          <a:bodyPr>
            <a:noAutofit/>
          </a:bodyPr>
          <a:lstStyle/>
          <a:p>
            <a:pPr algn="ctr"/>
            <a:r>
              <a:rPr lang="en-US" sz="6000" dirty="0">
                <a:latin typeface="Times New Roman" panose="02020603050405020304" pitchFamily="18" charset="0"/>
                <a:cs typeface="Times New Roman" panose="02020603050405020304" pitchFamily="18" charset="0"/>
              </a:rPr>
              <a:t>IBM DATA SCIENCE CAPSTONE PROJECT</a:t>
            </a:r>
          </a:p>
        </p:txBody>
      </p:sp>
      <p:sp>
        <p:nvSpPr>
          <p:cNvPr id="5" name="TextBox 4">
            <a:extLst>
              <a:ext uri="{FF2B5EF4-FFF2-40B4-BE49-F238E27FC236}">
                <a16:creationId xmlns:a16="http://schemas.microsoft.com/office/drawing/2014/main" id="{04C750DD-3AF0-6AE6-19D4-ED5DBFB10EBA}"/>
              </a:ext>
            </a:extLst>
          </p:cNvPr>
          <p:cNvSpPr txBox="1"/>
          <p:nvPr/>
        </p:nvSpPr>
        <p:spPr>
          <a:xfrm>
            <a:off x="1798320" y="3942080"/>
            <a:ext cx="879348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DAJI RAO AKASH SHINDE</a:t>
            </a:r>
          </a:p>
        </p:txBody>
      </p:sp>
      <p:sp>
        <p:nvSpPr>
          <p:cNvPr id="6" name="TextBox 5">
            <a:extLst>
              <a:ext uri="{FF2B5EF4-FFF2-40B4-BE49-F238E27FC236}">
                <a16:creationId xmlns:a16="http://schemas.microsoft.com/office/drawing/2014/main" id="{225A48CB-EA7D-F129-0E54-EF73F1A0425A}"/>
              </a:ext>
            </a:extLst>
          </p:cNvPr>
          <p:cNvSpPr txBox="1"/>
          <p:nvPr/>
        </p:nvSpPr>
        <p:spPr>
          <a:xfrm>
            <a:off x="1793240" y="5225534"/>
            <a:ext cx="7202997" cy="369332"/>
          </a:xfrm>
          <a:prstGeom prst="rect">
            <a:avLst/>
          </a:prstGeom>
          <a:noFill/>
        </p:spPr>
        <p:txBody>
          <a:bodyPr wrap="none" rtlCol="0">
            <a:spAutoFit/>
          </a:bodyPr>
          <a:lstStyle/>
          <a:p>
            <a:r>
              <a:rPr lang="en-US" b="1" dirty="0"/>
              <a:t>GIT: </a:t>
            </a:r>
            <a:r>
              <a:rPr lang="en-US" b="1" dirty="0">
                <a:hlinkClick r:id="rId2"/>
              </a:rPr>
              <a:t>https://github.com/dajiraoakash/Coursera/tree/main/Capstone</a:t>
            </a:r>
            <a:endParaRPr lang="en-US" b="1" dirty="0"/>
          </a:p>
        </p:txBody>
      </p:sp>
    </p:spTree>
    <p:extLst>
      <p:ext uri="{BB962C8B-B14F-4D97-AF65-F5344CB8AC3E}">
        <p14:creationId xmlns:p14="http://schemas.microsoft.com/office/powerpoint/2010/main" val="371628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30A4-8031-B2A7-514C-4AA6BC6E9AA1}"/>
              </a:ext>
            </a:extLst>
          </p:cNvPr>
          <p:cNvSpPr>
            <a:spLocks noGrp="1"/>
          </p:cNvSpPr>
          <p:nvPr>
            <p:ph type="title"/>
          </p:nvPr>
        </p:nvSpPr>
        <p:spPr>
          <a:xfrm>
            <a:off x="1371600" y="685800"/>
            <a:ext cx="9601200" cy="685800"/>
          </a:xfrm>
        </p:spPr>
        <p:txBody>
          <a:bodyPr>
            <a:normAutofit fontScale="90000"/>
          </a:bodyPr>
          <a:lstStyle/>
          <a:p>
            <a:r>
              <a:rPr lang="en-US" spc="-670" dirty="0">
                <a:latin typeface="Times New Roman" panose="02020603050405020304" pitchFamily="18" charset="0"/>
                <a:cs typeface="Times New Roman" panose="02020603050405020304" pitchFamily="18" charset="0"/>
              </a:rPr>
              <a:t>E DA  </a:t>
            </a:r>
            <a:r>
              <a:rPr lang="en-US" spc="-45" dirty="0">
                <a:latin typeface="Times New Roman" panose="02020603050405020304" pitchFamily="18" charset="0"/>
                <a:cs typeface="Times New Roman" panose="02020603050405020304" pitchFamily="18" charset="0"/>
              </a:rPr>
              <a:t>with </a:t>
            </a:r>
            <a:r>
              <a:rPr lang="en-US" spc="-340" dirty="0">
                <a:latin typeface="Times New Roman" panose="02020603050405020304" pitchFamily="18" charset="0"/>
                <a:cs typeface="Times New Roman" panose="02020603050405020304" pitchFamily="18" charset="0"/>
              </a:rPr>
              <a:t>Data</a:t>
            </a:r>
            <a:r>
              <a:rPr lang="en-US" spc="-650" dirty="0">
                <a:latin typeface="Times New Roman" panose="02020603050405020304" pitchFamily="18" charset="0"/>
                <a:cs typeface="Times New Roman" panose="02020603050405020304" pitchFamily="18" charset="0"/>
              </a:rPr>
              <a:t> </a:t>
            </a:r>
            <a:r>
              <a:rPr lang="en-US" spc="-270" dirty="0">
                <a:latin typeface="Times New Roman" panose="02020603050405020304" pitchFamily="18" charset="0"/>
                <a:cs typeface="Times New Roman" panose="02020603050405020304" pitchFamily="18" charset="0"/>
              </a:rPr>
              <a:t>Visualization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458C69-2AE8-8BDA-ADB3-57364F5EB59F}"/>
              </a:ext>
            </a:extLst>
          </p:cNvPr>
          <p:cNvSpPr>
            <a:spLocks noGrp="1"/>
          </p:cNvSpPr>
          <p:nvPr>
            <p:ph idx="1"/>
          </p:nvPr>
        </p:nvSpPr>
        <p:spPr>
          <a:xfrm>
            <a:off x="1371600" y="1371600"/>
            <a:ext cx="9601200" cy="3581400"/>
          </a:xfrm>
        </p:spPr>
        <p:txBody>
          <a:bodyPr>
            <a:noAutofit/>
          </a:bodyPr>
          <a:lstStyle/>
          <a:p>
            <a:pPr rtl="0">
              <a:spcAft>
                <a:spcPts val="600"/>
              </a:spcAft>
              <a:buFont typeface="Arial" panose="020B0604020202020204" pitchFamily="34" charset="0"/>
              <a:buChar char="•"/>
            </a:pPr>
            <a:r>
              <a:rPr lang="en-US" sz="1400" b="1" i="0" dirty="0">
                <a:solidFill>
                  <a:srgbClr val="1B1C1D"/>
                </a:solidFill>
                <a:effectLst/>
                <a:latin typeface="Times New Roman" panose="02020603050405020304" pitchFamily="18" charset="0"/>
                <a:cs typeface="Times New Roman" panose="02020603050405020304" pitchFamily="18" charset="0"/>
              </a:rPr>
              <a:t>Variables Analyzed: </a:t>
            </a:r>
            <a:r>
              <a:rPr lang="en-US" sz="1400" b="0" i="0" dirty="0">
                <a:solidFill>
                  <a:srgbClr val="1B1C1D"/>
                </a:solidFill>
                <a:effectLst/>
                <a:latin typeface="Times New Roman" panose="02020603050405020304" pitchFamily="18" charset="0"/>
                <a:cs typeface="Times New Roman" panose="02020603050405020304" pitchFamily="18" charset="0"/>
              </a:rPr>
              <a:t>Exploratory Data Analysis was conducted on the following variables: Flight Number, Payload Mass, Launch Site, Orbit, Class (the created label), and Year.</a:t>
            </a:r>
          </a:p>
          <a:p>
            <a:pPr rtl="0">
              <a:spcAft>
                <a:spcPts val="600"/>
              </a:spcAft>
              <a:buFont typeface="Arial" panose="020B0604020202020204" pitchFamily="34" charset="0"/>
              <a:buChar char="•"/>
            </a:pPr>
            <a:r>
              <a:rPr lang="en-US" sz="1400" b="1" i="0" dirty="0">
                <a:solidFill>
                  <a:srgbClr val="1B1C1D"/>
                </a:solidFill>
                <a:effectLst/>
                <a:latin typeface="Times New Roman" panose="02020603050405020304" pitchFamily="18" charset="0"/>
                <a:cs typeface="Times New Roman" panose="02020603050405020304" pitchFamily="18" charset="0"/>
              </a:rPr>
              <a:t>Visualizations Employed: </a:t>
            </a:r>
            <a:r>
              <a:rPr lang="en-US" sz="1400" b="0" i="0" dirty="0">
                <a:solidFill>
                  <a:srgbClr val="1B1C1D"/>
                </a:solidFill>
                <a:effectLst/>
                <a:latin typeface="Times New Roman" panose="02020603050405020304" pitchFamily="18" charset="0"/>
                <a:cs typeface="Times New Roman" panose="02020603050405020304" pitchFamily="18" charset="0"/>
              </a:rPr>
              <a:t>The following plots were utilized for the EDA: </a:t>
            </a:r>
          </a:p>
          <a:p>
            <a:pPr marL="742950" lvl="1" indent="-285750" rtl="0">
              <a:spcAft>
                <a:spcPts val="600"/>
              </a:spcAft>
              <a:buFont typeface="Arial" panose="020B0604020202020204" pitchFamily="34" charset="0"/>
              <a:buChar char="•"/>
            </a:pPr>
            <a:r>
              <a:rPr lang="en-US" sz="1400" b="0" i="0" dirty="0">
                <a:solidFill>
                  <a:srgbClr val="1B1C1D"/>
                </a:solidFill>
                <a:effectLst/>
                <a:latin typeface="Times New Roman" panose="02020603050405020304" pitchFamily="18" charset="0"/>
                <a:cs typeface="Times New Roman" panose="02020603050405020304" pitchFamily="18" charset="0"/>
              </a:rPr>
              <a:t>Flight Number Compared to Payload Mass</a:t>
            </a:r>
          </a:p>
          <a:p>
            <a:pPr marL="742950" lvl="1" indent="-285750" rtl="0">
              <a:spcAft>
                <a:spcPts val="600"/>
              </a:spcAft>
              <a:buFont typeface="Arial" panose="020B0604020202020204" pitchFamily="34" charset="0"/>
              <a:buChar char="•"/>
            </a:pPr>
            <a:r>
              <a:rPr lang="en-US" sz="1400" b="0" i="0" dirty="0">
                <a:solidFill>
                  <a:srgbClr val="1B1C1D"/>
                </a:solidFill>
                <a:effectLst/>
                <a:latin typeface="Times New Roman" panose="02020603050405020304" pitchFamily="18" charset="0"/>
                <a:cs typeface="Times New Roman" panose="02020603050405020304" pitchFamily="18" charset="0"/>
              </a:rPr>
              <a:t>Flight Number Compared to Launch Site</a:t>
            </a:r>
          </a:p>
          <a:p>
            <a:pPr marL="742950" lvl="1" indent="-285750" rtl="0">
              <a:spcAft>
                <a:spcPts val="600"/>
              </a:spcAft>
              <a:buFont typeface="Arial" panose="020B0604020202020204" pitchFamily="34" charset="0"/>
              <a:buChar char="•"/>
            </a:pPr>
            <a:r>
              <a:rPr lang="en-US" sz="1400" b="0" i="0" dirty="0">
                <a:solidFill>
                  <a:srgbClr val="1B1C1D"/>
                </a:solidFill>
                <a:effectLst/>
                <a:latin typeface="Times New Roman" panose="02020603050405020304" pitchFamily="18" charset="0"/>
                <a:cs typeface="Times New Roman" panose="02020603050405020304" pitchFamily="18" charset="0"/>
              </a:rPr>
              <a:t>Payload Mass compared to Launch Site</a:t>
            </a:r>
          </a:p>
          <a:p>
            <a:pPr marL="742950" lvl="1" indent="-285750" rtl="0">
              <a:spcAft>
                <a:spcPts val="600"/>
              </a:spcAft>
              <a:buFont typeface="Arial" panose="020B0604020202020204" pitchFamily="34" charset="0"/>
              <a:buChar char="•"/>
            </a:pPr>
            <a:r>
              <a:rPr lang="en-US" sz="1400" b="0" i="0" dirty="0">
                <a:solidFill>
                  <a:srgbClr val="1B1C1D"/>
                </a:solidFill>
                <a:effectLst/>
                <a:latin typeface="Times New Roman" panose="02020603050405020304" pitchFamily="18" charset="0"/>
                <a:cs typeface="Times New Roman" panose="02020603050405020304" pitchFamily="18" charset="0"/>
              </a:rPr>
              <a:t>Orbit Compared to Success Rate</a:t>
            </a:r>
          </a:p>
          <a:p>
            <a:pPr marL="742950" lvl="1" indent="-285750" rtl="0">
              <a:spcAft>
                <a:spcPts val="600"/>
              </a:spcAft>
              <a:buFont typeface="Arial" panose="020B0604020202020204" pitchFamily="34" charset="0"/>
              <a:buChar char="•"/>
            </a:pPr>
            <a:r>
              <a:rPr lang="en-US" sz="1400" b="0" i="0" dirty="0">
                <a:solidFill>
                  <a:srgbClr val="1B1C1D"/>
                </a:solidFill>
                <a:effectLst/>
                <a:latin typeface="Times New Roman" panose="02020603050405020304" pitchFamily="18" charset="0"/>
                <a:cs typeface="Times New Roman" panose="02020603050405020304" pitchFamily="18" charset="0"/>
              </a:rPr>
              <a:t>Flight Number Compared to Orbit</a:t>
            </a:r>
          </a:p>
          <a:p>
            <a:pPr marL="742950" lvl="1" indent="-285750" rtl="0">
              <a:spcAft>
                <a:spcPts val="600"/>
              </a:spcAft>
              <a:buFont typeface="Arial" panose="020B0604020202020204" pitchFamily="34" charset="0"/>
              <a:buChar char="•"/>
            </a:pPr>
            <a:r>
              <a:rPr lang="en-US" sz="1400" b="0" i="0" dirty="0">
                <a:solidFill>
                  <a:srgbClr val="1B1C1D"/>
                </a:solidFill>
                <a:effectLst/>
                <a:latin typeface="Times New Roman" panose="02020603050405020304" pitchFamily="18" charset="0"/>
                <a:cs typeface="Times New Roman" panose="02020603050405020304" pitchFamily="18" charset="0"/>
              </a:rPr>
              <a:t>Payload compared to Orbit</a:t>
            </a:r>
          </a:p>
          <a:p>
            <a:pPr marL="742950" lvl="1" indent="-285750" rtl="0">
              <a:spcAft>
                <a:spcPts val="600"/>
              </a:spcAft>
              <a:buFont typeface="Arial" panose="020B0604020202020204" pitchFamily="34" charset="0"/>
              <a:buChar char="•"/>
            </a:pPr>
            <a:r>
              <a:rPr lang="en-US" sz="1400" b="0" i="0" dirty="0">
                <a:solidFill>
                  <a:srgbClr val="1B1C1D"/>
                </a:solidFill>
                <a:effectLst/>
                <a:latin typeface="Times New Roman" panose="02020603050405020304" pitchFamily="18" charset="0"/>
                <a:cs typeface="Times New Roman" panose="02020603050405020304" pitchFamily="18" charset="0"/>
              </a:rPr>
              <a:t>Success Rate Trend over Years</a:t>
            </a:r>
          </a:p>
          <a:p>
            <a:pPr rtl="0">
              <a:spcAft>
                <a:spcPts val="600"/>
              </a:spcAft>
              <a:buFont typeface="Arial" panose="020B0604020202020204" pitchFamily="34" charset="0"/>
              <a:buChar char="•"/>
            </a:pPr>
            <a:r>
              <a:rPr lang="en-US" sz="1400" b="1" i="0" dirty="0">
                <a:solidFill>
                  <a:srgbClr val="1B1C1D"/>
                </a:solidFill>
                <a:effectLst/>
                <a:latin typeface="Times New Roman" panose="02020603050405020304" pitchFamily="18" charset="0"/>
                <a:cs typeface="Times New Roman" panose="02020603050405020304" pitchFamily="18" charset="0"/>
              </a:rPr>
              <a:t>Plot Types: </a:t>
            </a:r>
            <a:r>
              <a:rPr lang="en-US" sz="1400" b="0" i="0" dirty="0">
                <a:solidFill>
                  <a:srgbClr val="1B1C1D"/>
                </a:solidFill>
                <a:effectLst/>
                <a:latin typeface="Times New Roman" panose="02020603050405020304" pitchFamily="18" charset="0"/>
                <a:cs typeface="Times New Roman" panose="02020603050405020304" pitchFamily="18" charset="0"/>
              </a:rPr>
              <a:t>Scatter plots, line charts, and bar plots were used as visualization techniques.</a:t>
            </a:r>
          </a:p>
          <a:p>
            <a:pPr rtl="0">
              <a:spcAft>
                <a:spcPts val="600"/>
              </a:spcAft>
              <a:buFont typeface="Arial" panose="020B0604020202020204" pitchFamily="34" charset="0"/>
              <a:buChar char="•"/>
            </a:pPr>
            <a:r>
              <a:rPr lang="en-US" sz="1400" b="1" i="0" dirty="0">
                <a:solidFill>
                  <a:srgbClr val="1B1C1D"/>
                </a:solidFill>
                <a:effectLst/>
                <a:latin typeface="Times New Roman" panose="02020603050405020304" pitchFamily="18" charset="0"/>
                <a:cs typeface="Times New Roman" panose="02020603050405020304" pitchFamily="18" charset="0"/>
              </a:rPr>
              <a:t>Objective of EDA: </a:t>
            </a:r>
            <a:r>
              <a:rPr lang="en-US" sz="1400" b="0" i="0" dirty="0">
                <a:solidFill>
                  <a:srgbClr val="1B1C1D"/>
                </a:solidFill>
                <a:effectLst/>
                <a:latin typeface="Times New Roman" panose="02020603050405020304" pitchFamily="18" charset="0"/>
                <a:cs typeface="Times New Roman" panose="02020603050405020304" pitchFamily="18" charset="0"/>
              </a:rPr>
              <a:t>The purpose of these comparisons was to identify potential relationships between the variables. This analysis aimed to determine if correlations or patterns existed that would make these variables useful for training the subsequent machine learning model.</a:t>
            </a:r>
          </a:p>
          <a:p>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521FC1-7263-0E15-6C8F-F7419593012C}"/>
              </a:ext>
            </a:extLst>
          </p:cNvPr>
          <p:cNvSpPr txBox="1"/>
          <p:nvPr/>
        </p:nvSpPr>
        <p:spPr>
          <a:xfrm>
            <a:off x="1371600" y="6324600"/>
            <a:ext cx="8671028" cy="369332"/>
          </a:xfrm>
          <a:prstGeom prst="rect">
            <a:avLst/>
          </a:prstGeom>
          <a:noFill/>
        </p:spPr>
        <p:txBody>
          <a:bodyPr wrap="none" rtlCol="0">
            <a:spAutoFit/>
          </a:bodyPr>
          <a:lstStyle/>
          <a:p>
            <a:r>
              <a:rPr lang="en-US" dirty="0"/>
              <a:t>GIT: </a:t>
            </a:r>
            <a:r>
              <a:rPr lang="en-US" dirty="0">
                <a:hlinkClick r:id="rId2"/>
              </a:rPr>
              <a:t>https://github.com/dajiraoakash/Coursera/blob/main/Capstone/edadataviz.ipynb</a:t>
            </a:r>
            <a:endParaRPr lang="en-US" dirty="0"/>
          </a:p>
        </p:txBody>
      </p:sp>
    </p:spTree>
    <p:extLst>
      <p:ext uri="{BB962C8B-B14F-4D97-AF65-F5344CB8AC3E}">
        <p14:creationId xmlns:p14="http://schemas.microsoft.com/office/powerpoint/2010/main" val="7664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5CE0-88CA-8BA5-5369-DE9A7A186C6B}"/>
              </a:ext>
            </a:extLst>
          </p:cNvPr>
          <p:cNvSpPr>
            <a:spLocks noGrp="1"/>
          </p:cNvSpPr>
          <p:nvPr>
            <p:ph type="title"/>
          </p:nvPr>
        </p:nvSpPr>
        <p:spPr>
          <a:xfrm>
            <a:off x="1371600" y="685800"/>
            <a:ext cx="9601200" cy="762000"/>
          </a:xfrm>
        </p:spPr>
        <p:txBody>
          <a:bodyPr/>
          <a:lstStyle/>
          <a:p>
            <a:r>
              <a:rPr lang="en-US" dirty="0"/>
              <a:t>EDA WITH SQL</a:t>
            </a:r>
          </a:p>
        </p:txBody>
      </p:sp>
      <p:sp>
        <p:nvSpPr>
          <p:cNvPr id="3" name="Content Placeholder 2">
            <a:extLst>
              <a:ext uri="{FF2B5EF4-FFF2-40B4-BE49-F238E27FC236}">
                <a16:creationId xmlns:a16="http://schemas.microsoft.com/office/drawing/2014/main" id="{E2A1FF16-48D7-0818-F1EB-67B28167B350}"/>
              </a:ext>
            </a:extLst>
          </p:cNvPr>
          <p:cNvSpPr>
            <a:spLocks noGrp="1"/>
          </p:cNvSpPr>
          <p:nvPr>
            <p:ph idx="1"/>
          </p:nvPr>
        </p:nvSpPr>
        <p:spPr/>
        <p:txBody>
          <a:bodyPr>
            <a:normAutofit fontScale="85000" lnSpcReduction="20000"/>
          </a:bodyPr>
          <a:lstStyle/>
          <a:p>
            <a:pPr rtl="0">
              <a:spcAft>
                <a:spcPts val="600"/>
              </a:spcAft>
              <a:buFont typeface="Arial" panose="020B0604020202020204" pitchFamily="34" charset="0"/>
              <a:buChar char="•"/>
            </a:pPr>
            <a:r>
              <a:rPr lang="en-US" b="1" i="0" dirty="0">
                <a:solidFill>
                  <a:srgbClr val="1B1C1D"/>
                </a:solidFill>
                <a:effectLst/>
                <a:latin typeface="Google Sans Text"/>
              </a:rPr>
              <a:t>Data Storage: </a:t>
            </a:r>
            <a:r>
              <a:rPr lang="en-US" b="0" i="0" dirty="0">
                <a:solidFill>
                  <a:srgbClr val="1B1C1D"/>
                </a:solidFill>
                <a:effectLst/>
                <a:latin typeface="Google Sans Text"/>
              </a:rPr>
              <a:t>The collected dataset was loaded into an IBM DB2 database.</a:t>
            </a:r>
          </a:p>
          <a:p>
            <a:pPr rtl="0">
              <a:spcAft>
                <a:spcPts val="600"/>
              </a:spcAft>
              <a:buFont typeface="Arial" panose="020B0604020202020204" pitchFamily="34" charset="0"/>
              <a:buChar char="•"/>
            </a:pPr>
            <a:r>
              <a:rPr lang="en-US" b="1" i="0" dirty="0">
                <a:solidFill>
                  <a:srgbClr val="1B1C1D"/>
                </a:solidFill>
                <a:effectLst/>
                <a:latin typeface="Google Sans Text"/>
              </a:rPr>
              <a:t>Querying Method: </a:t>
            </a:r>
            <a:r>
              <a:rPr lang="en-US" b="0" i="0" dirty="0">
                <a:solidFill>
                  <a:srgbClr val="1B1C1D"/>
                </a:solidFill>
                <a:effectLst/>
                <a:latin typeface="Google Sans Text"/>
              </a:rPr>
              <a:t>SQL queries were executed using Python integration to interact with the database.</a:t>
            </a:r>
          </a:p>
          <a:p>
            <a:pPr rtl="0">
              <a:spcAft>
                <a:spcPts val="600"/>
              </a:spcAft>
              <a:buFont typeface="Arial" panose="020B0604020202020204" pitchFamily="34" charset="0"/>
              <a:buChar char="•"/>
            </a:pPr>
            <a:r>
              <a:rPr lang="en-US" b="1" i="0" dirty="0">
                <a:solidFill>
                  <a:srgbClr val="1B1C1D"/>
                </a:solidFill>
                <a:effectLst/>
                <a:latin typeface="Google Sans Text"/>
              </a:rPr>
              <a:t>Purpose of Queries: </a:t>
            </a:r>
            <a:r>
              <a:rPr lang="en-US" b="0" i="0" dirty="0">
                <a:solidFill>
                  <a:srgbClr val="1B1C1D"/>
                </a:solidFill>
                <a:effectLst/>
                <a:latin typeface="Google Sans Text"/>
              </a:rPr>
              <a:t>These queries were performed to gain a deeper understanding of the dataset's characteristics.</a:t>
            </a:r>
          </a:p>
          <a:p>
            <a:pPr rtl="0">
              <a:spcAft>
                <a:spcPts val="600"/>
              </a:spcAft>
              <a:buFont typeface="Arial" panose="020B0604020202020204" pitchFamily="34" charset="0"/>
              <a:buChar char="•"/>
            </a:pPr>
            <a:r>
              <a:rPr lang="en-US" b="1" i="0" dirty="0">
                <a:solidFill>
                  <a:srgbClr val="1B1C1D"/>
                </a:solidFill>
                <a:effectLst/>
                <a:latin typeface="Google Sans Text"/>
              </a:rPr>
              <a:t>Specific Information Retrieved: </a:t>
            </a:r>
            <a:r>
              <a:rPr lang="en-US" b="0" i="0" dirty="0">
                <a:solidFill>
                  <a:srgbClr val="1B1C1D"/>
                </a:solidFill>
                <a:effectLst/>
                <a:latin typeface="Google Sans Text"/>
              </a:rPr>
              <a:t>The queries focused on retrieving information about: </a:t>
            </a:r>
          </a:p>
          <a:p>
            <a:pPr marL="742950" lvl="1" indent="-285750" rtl="0">
              <a:spcAft>
                <a:spcPts val="600"/>
              </a:spcAft>
              <a:buFont typeface="Arial" panose="020B0604020202020204" pitchFamily="34" charset="0"/>
              <a:buChar char="•"/>
            </a:pPr>
            <a:r>
              <a:rPr lang="en-US" b="0" i="0" dirty="0">
                <a:solidFill>
                  <a:srgbClr val="1B1C1D"/>
                </a:solidFill>
                <a:effectLst/>
                <a:latin typeface="Google Sans Text"/>
              </a:rPr>
              <a:t>Launch site names</a:t>
            </a:r>
          </a:p>
          <a:p>
            <a:pPr marL="742950" lvl="1" indent="-285750" rtl="0">
              <a:spcAft>
                <a:spcPts val="600"/>
              </a:spcAft>
              <a:buFont typeface="Arial" panose="020B0604020202020204" pitchFamily="34" charset="0"/>
              <a:buChar char="•"/>
            </a:pPr>
            <a:r>
              <a:rPr lang="en-US" b="0" i="0" dirty="0">
                <a:solidFill>
                  <a:srgbClr val="1B1C1D"/>
                </a:solidFill>
                <a:effectLst/>
                <a:latin typeface="Google Sans Text"/>
              </a:rPr>
              <a:t>Mission outcomes</a:t>
            </a:r>
          </a:p>
          <a:p>
            <a:pPr marL="742950" lvl="1" indent="-285750" rtl="0">
              <a:spcAft>
                <a:spcPts val="600"/>
              </a:spcAft>
              <a:buFont typeface="Arial" panose="020B0604020202020204" pitchFamily="34" charset="0"/>
              <a:buChar char="•"/>
            </a:pPr>
            <a:r>
              <a:rPr lang="en-US" b="0" i="0" dirty="0">
                <a:solidFill>
                  <a:srgbClr val="1B1C1D"/>
                </a:solidFill>
                <a:effectLst/>
                <a:latin typeface="Google Sans Text"/>
              </a:rPr>
              <a:t>Various payload sizes for different customers</a:t>
            </a:r>
          </a:p>
          <a:p>
            <a:pPr marL="742950" lvl="1" indent="-285750" rtl="0">
              <a:spcAft>
                <a:spcPts val="600"/>
              </a:spcAft>
              <a:buFont typeface="Arial" panose="020B0604020202020204" pitchFamily="34" charset="0"/>
              <a:buChar char="•"/>
            </a:pPr>
            <a:r>
              <a:rPr lang="en-US" b="0" i="0" dirty="0">
                <a:solidFill>
                  <a:srgbClr val="1B1C1D"/>
                </a:solidFill>
                <a:effectLst/>
                <a:latin typeface="Google Sans Text"/>
              </a:rPr>
              <a:t>Booster versions</a:t>
            </a:r>
          </a:p>
          <a:p>
            <a:pPr marL="742950" lvl="1" indent="-285750" rtl="0">
              <a:spcAft>
                <a:spcPts val="600"/>
              </a:spcAft>
              <a:buFont typeface="Arial" panose="020B0604020202020204" pitchFamily="34" charset="0"/>
              <a:buChar char="•"/>
            </a:pPr>
            <a:r>
              <a:rPr lang="en-US" b="0" i="0" dirty="0">
                <a:solidFill>
                  <a:srgbClr val="1B1C1D"/>
                </a:solidFill>
                <a:effectLst/>
                <a:latin typeface="Google Sans Text"/>
              </a:rPr>
              <a:t>Landing outcomes</a:t>
            </a:r>
          </a:p>
          <a:p>
            <a:endParaRPr lang="en-US" dirty="0"/>
          </a:p>
        </p:txBody>
      </p:sp>
      <p:sp>
        <p:nvSpPr>
          <p:cNvPr id="4" name="TextBox 3">
            <a:extLst>
              <a:ext uri="{FF2B5EF4-FFF2-40B4-BE49-F238E27FC236}">
                <a16:creationId xmlns:a16="http://schemas.microsoft.com/office/drawing/2014/main" id="{B5798AAE-8642-BF99-5E8A-92F0D40D0FCA}"/>
              </a:ext>
            </a:extLst>
          </p:cNvPr>
          <p:cNvSpPr txBox="1"/>
          <p:nvPr/>
        </p:nvSpPr>
        <p:spPr>
          <a:xfrm>
            <a:off x="1371600" y="5939152"/>
            <a:ext cx="10515600" cy="646331"/>
          </a:xfrm>
          <a:prstGeom prst="rect">
            <a:avLst/>
          </a:prstGeom>
          <a:noFill/>
        </p:spPr>
        <p:txBody>
          <a:bodyPr wrap="square" rtlCol="0">
            <a:spAutoFit/>
          </a:bodyPr>
          <a:lstStyle/>
          <a:p>
            <a:r>
              <a:rPr lang="en-US" dirty="0"/>
              <a:t>GIT: </a:t>
            </a:r>
            <a:r>
              <a:rPr lang="en-US" dirty="0">
                <a:hlinkClick r:id="rId2"/>
              </a:rPr>
              <a:t>https://github.com/dajiraoakash/Coursera/blob/main/Capstone/Lab4-%20EDA%20SQL.ipynb</a:t>
            </a:r>
            <a:endParaRPr lang="en-US" dirty="0"/>
          </a:p>
          <a:p>
            <a:endParaRPr lang="en-US" dirty="0"/>
          </a:p>
        </p:txBody>
      </p:sp>
    </p:spTree>
    <p:extLst>
      <p:ext uri="{BB962C8B-B14F-4D97-AF65-F5344CB8AC3E}">
        <p14:creationId xmlns:p14="http://schemas.microsoft.com/office/powerpoint/2010/main" val="154803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76019" y="609600"/>
            <a:ext cx="8733790" cy="689932"/>
          </a:xfrm>
          <a:prstGeom prst="rect">
            <a:avLst/>
          </a:prstGeom>
        </p:spPr>
        <p:txBody>
          <a:bodyPr vert="horz" wrap="square" lIns="0" tIns="12700" rIns="0" bIns="0" rtlCol="0">
            <a:spAutoFit/>
          </a:bodyPr>
          <a:lstStyle/>
          <a:p>
            <a:pPr marL="12700">
              <a:lnSpc>
                <a:spcPct val="100000"/>
              </a:lnSpc>
              <a:spcBef>
                <a:spcPts val="100"/>
              </a:spcBef>
            </a:pPr>
            <a:r>
              <a:rPr spc="-245" dirty="0">
                <a:latin typeface="Times New Roman" panose="02020603050405020304" pitchFamily="18" charset="0"/>
                <a:cs typeface="Times New Roman" panose="02020603050405020304" pitchFamily="18" charset="0"/>
              </a:rPr>
              <a:t>Build </a:t>
            </a:r>
            <a:r>
              <a:rPr spc="-315" dirty="0">
                <a:latin typeface="Times New Roman" panose="02020603050405020304" pitchFamily="18" charset="0"/>
                <a:cs typeface="Times New Roman" panose="02020603050405020304" pitchFamily="18" charset="0"/>
              </a:rPr>
              <a:t>an </a:t>
            </a:r>
            <a:r>
              <a:rPr spc="-190" dirty="0">
                <a:latin typeface="Times New Roman" panose="02020603050405020304" pitchFamily="18" charset="0"/>
                <a:cs typeface="Times New Roman" panose="02020603050405020304" pitchFamily="18" charset="0"/>
              </a:rPr>
              <a:t>interactive </a:t>
            </a:r>
            <a:r>
              <a:rPr spc="-295" dirty="0">
                <a:latin typeface="Times New Roman" panose="02020603050405020304" pitchFamily="18" charset="0"/>
                <a:cs typeface="Times New Roman" panose="02020603050405020304" pitchFamily="18" charset="0"/>
              </a:rPr>
              <a:t>map </a:t>
            </a:r>
            <a:r>
              <a:rPr spc="-45" dirty="0">
                <a:latin typeface="Times New Roman" panose="02020603050405020304" pitchFamily="18" charset="0"/>
                <a:cs typeface="Times New Roman" panose="02020603050405020304" pitchFamily="18" charset="0"/>
              </a:rPr>
              <a:t>with</a:t>
            </a:r>
            <a:r>
              <a:rPr spc="-780" dirty="0">
                <a:latin typeface="Times New Roman" panose="02020603050405020304" pitchFamily="18" charset="0"/>
                <a:cs typeface="Times New Roman" panose="02020603050405020304" pitchFamily="18" charset="0"/>
              </a:rPr>
              <a:t> </a:t>
            </a:r>
            <a:r>
              <a:rPr spc="-270" dirty="0">
                <a:latin typeface="Times New Roman" panose="02020603050405020304" pitchFamily="18" charset="0"/>
                <a:cs typeface="Times New Roman" panose="02020603050405020304" pitchFamily="18" charset="0"/>
              </a:rPr>
              <a:t>Folium</a:t>
            </a:r>
          </a:p>
        </p:txBody>
      </p:sp>
      <p:sp>
        <p:nvSpPr>
          <p:cNvPr id="4" name="object 4"/>
          <p:cNvSpPr txBox="1"/>
          <p:nvPr/>
        </p:nvSpPr>
        <p:spPr>
          <a:xfrm>
            <a:off x="1176019" y="1824608"/>
            <a:ext cx="9765665" cy="3248966"/>
          </a:xfrm>
          <a:prstGeom prst="rect">
            <a:avLst/>
          </a:prstGeom>
        </p:spPr>
        <p:txBody>
          <a:bodyPr vert="horz" wrap="square" lIns="0" tIns="42545" rIns="0" bIns="0" rtlCol="0">
            <a:spAutoFit/>
          </a:bodyPr>
          <a:lstStyle/>
          <a:p>
            <a:pPr rtl="0">
              <a:spcAft>
                <a:spcPts val="1200"/>
              </a:spcAft>
            </a:pPr>
            <a:r>
              <a:rPr lang="en-US" sz="2000" b="0" i="0" dirty="0">
                <a:solidFill>
                  <a:srgbClr val="1B1C1D"/>
                </a:solidFill>
                <a:effectLst/>
                <a:latin typeface="Times New Roman" panose="02020603050405020304" pitchFamily="18" charset="0"/>
                <a:cs typeface="Times New Roman" panose="02020603050405020304" pitchFamily="18" charset="0"/>
              </a:rPr>
              <a:t>Folium maps visually represent launch sites, differentiating between successful and unsuccessful landings. They also illustrate the proximity of a launch site to important infrastructure like railways, highways, the coast, and nearby cities. This helps explain the strategic placement of launch sites and provides a visual understanding of landing success in these locations.</a:t>
            </a:r>
          </a:p>
          <a:p>
            <a:pPr marL="12700">
              <a:lnSpc>
                <a:spcPct val="100000"/>
              </a:lnSpc>
              <a:spcBef>
                <a:spcPts val="1070"/>
              </a:spcBef>
            </a:pPr>
            <a:r>
              <a:rPr sz="2000" b="1" u="heavy" dirty="0">
                <a:solidFill>
                  <a:srgbClr val="404040"/>
                </a:solidFill>
                <a:uFill>
                  <a:solidFill>
                    <a:srgbClr val="404040"/>
                  </a:solidFill>
                </a:uFill>
                <a:latin typeface="Carlito"/>
                <a:cs typeface="Carlito"/>
              </a:rPr>
              <a:t>Git</a:t>
            </a:r>
            <a:r>
              <a:rPr lang="en-US" sz="2000" b="1" u="heavy" dirty="0">
                <a:solidFill>
                  <a:srgbClr val="404040"/>
                </a:solidFill>
                <a:uFill>
                  <a:solidFill>
                    <a:srgbClr val="404040"/>
                  </a:solidFill>
                </a:uFill>
                <a:latin typeface="Carlito"/>
                <a:cs typeface="Carlito"/>
              </a:rPr>
              <a:t>:</a:t>
            </a:r>
            <a:r>
              <a:rPr sz="2000" b="1"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hlinkClick r:id="rId2"/>
              </a:rPr>
              <a:t>url:</a:t>
            </a:r>
            <a:r>
              <a:rPr lang="en-US" sz="2000" u="heavy" spc="-5" dirty="0">
                <a:solidFill>
                  <a:srgbClr val="404040"/>
                </a:solidFill>
                <a:uFill>
                  <a:solidFill>
                    <a:srgbClr val="404040"/>
                  </a:solidFill>
                </a:uFill>
                <a:latin typeface="Carlito"/>
                <a:cs typeface="Carlito"/>
                <a:hlinkClick r:id="rId2"/>
              </a:rPr>
              <a:t>https://github.com/dajiraoakash/Coursera/blob/main/Capstone/lab_jupyter_launch_site_location.ipynb</a:t>
            </a:r>
            <a:endParaRPr lang="en-US" sz="2000" u="heavy" spc="-5" dirty="0">
              <a:solidFill>
                <a:srgbClr val="404040"/>
              </a:solidFill>
              <a:uFill>
                <a:solidFill>
                  <a:srgbClr val="404040"/>
                </a:solidFill>
              </a:uFill>
              <a:latin typeface="Carlito"/>
              <a:cs typeface="Carlito"/>
            </a:endParaRPr>
          </a:p>
          <a:p>
            <a:pPr marL="12700">
              <a:lnSpc>
                <a:spcPct val="100000"/>
              </a:lnSpc>
              <a:spcBef>
                <a:spcPts val="1070"/>
              </a:spcBef>
            </a:pPr>
            <a:endParaRPr sz="20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757C-37F9-CA16-5A51-5A6998FA254D}"/>
              </a:ext>
            </a:extLst>
          </p:cNvPr>
          <p:cNvSpPr>
            <a:spLocks noGrp="1"/>
          </p:cNvSpPr>
          <p:nvPr>
            <p:ph type="title"/>
          </p:nvPr>
        </p:nvSpPr>
        <p:spPr>
          <a:xfrm>
            <a:off x="1371600" y="685800"/>
            <a:ext cx="9601200" cy="685800"/>
          </a:xfrm>
        </p:spPr>
        <p:txBody>
          <a:bodyPr>
            <a:normAutofit fontScale="90000"/>
          </a:bodyPr>
          <a:lstStyle/>
          <a:p>
            <a:r>
              <a:rPr lang="en-US" dirty="0">
                <a:latin typeface="Times New Roman" panose="02020603050405020304" pitchFamily="18" charset="0"/>
                <a:cs typeface="Times New Roman" panose="02020603050405020304" pitchFamily="18" charset="0"/>
              </a:rPr>
              <a:t>BUILDING DASHBOARD WITH DASH</a:t>
            </a:r>
          </a:p>
        </p:txBody>
      </p:sp>
      <p:sp>
        <p:nvSpPr>
          <p:cNvPr id="3" name="Content Placeholder 2">
            <a:extLst>
              <a:ext uri="{FF2B5EF4-FFF2-40B4-BE49-F238E27FC236}">
                <a16:creationId xmlns:a16="http://schemas.microsoft.com/office/drawing/2014/main" id="{45CCC886-FC43-49E9-50A9-97C3E2979513}"/>
              </a:ext>
            </a:extLst>
          </p:cNvPr>
          <p:cNvSpPr>
            <a:spLocks noGrp="1"/>
          </p:cNvSpPr>
          <p:nvPr>
            <p:ph idx="1"/>
          </p:nvPr>
        </p:nvSpPr>
        <p:spPr>
          <a:xfrm>
            <a:off x="1371600" y="1766947"/>
            <a:ext cx="9601200" cy="3581400"/>
          </a:xfrm>
        </p:spPr>
        <p:txBody>
          <a:bodyPr/>
          <a:lstStyle/>
          <a:p>
            <a:r>
              <a:rPr lang="en-US" b="0" i="0" dirty="0">
                <a:solidFill>
                  <a:srgbClr val="1B1C1D"/>
                </a:solidFill>
                <a:effectLst/>
                <a:latin typeface="Times New Roman" panose="02020603050405020304" pitchFamily="18" charset="0"/>
                <a:cs typeface="Times New Roman" panose="02020603050405020304" pitchFamily="18" charset="0"/>
              </a:rPr>
              <a:t>The dashboard features a pie chart and a scatter plot for data visualization. The pie chart can display either the distribution of successful landings across all launch sites or the success rate of a specific launch site. </a:t>
            </a:r>
          </a:p>
          <a:p>
            <a:r>
              <a:rPr lang="en-US" b="0" i="0" dirty="0">
                <a:solidFill>
                  <a:srgbClr val="1B1C1D"/>
                </a:solidFill>
                <a:effectLst/>
                <a:latin typeface="Times New Roman" panose="02020603050405020304" pitchFamily="18" charset="0"/>
                <a:cs typeface="Times New Roman" panose="02020603050405020304" pitchFamily="18" charset="0"/>
              </a:rPr>
              <a:t>The scatter plot allows the user to select either all launch sites or an individual site and then view data based on a payload mass range adjustable with a slider (from 0 to 10,000 kg). The pie chart's primary function is to visualize the success rate of launch sites. The scatter plot is designed to help analyze how landing success is influenced by the chosen launch site(s), the payload mass, and the booster version category (indicated by color and point size).</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7CC996-D6F5-81A8-4AE2-9544D71B991A}"/>
              </a:ext>
            </a:extLst>
          </p:cNvPr>
          <p:cNvSpPr txBox="1"/>
          <p:nvPr/>
        </p:nvSpPr>
        <p:spPr>
          <a:xfrm>
            <a:off x="1371600" y="5682734"/>
            <a:ext cx="8951297" cy="369332"/>
          </a:xfrm>
          <a:prstGeom prst="rect">
            <a:avLst/>
          </a:prstGeom>
          <a:noFill/>
        </p:spPr>
        <p:txBody>
          <a:bodyPr wrap="none" rtlCol="0">
            <a:spAutoFit/>
          </a:bodyPr>
          <a:lstStyle/>
          <a:p>
            <a:r>
              <a:rPr lang="en-US" dirty="0"/>
              <a:t>GIT: </a:t>
            </a:r>
            <a:r>
              <a:rPr lang="en-US" dirty="0">
                <a:hlinkClick r:id="rId2"/>
              </a:rPr>
              <a:t>https://github.com/dajiraoakash/Coursera/blob/main/Capstone/spacex_dashapp.py</a:t>
            </a:r>
            <a:endParaRPr lang="en-US" dirty="0"/>
          </a:p>
        </p:txBody>
      </p:sp>
    </p:spTree>
    <p:extLst>
      <p:ext uri="{BB962C8B-B14F-4D97-AF65-F5344CB8AC3E}">
        <p14:creationId xmlns:p14="http://schemas.microsoft.com/office/powerpoint/2010/main" val="218112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4658711"/>
          </a:xfrm>
          <a:prstGeom prst="rect">
            <a:avLst/>
          </a:prstGeom>
        </p:spPr>
        <p:txBody>
          <a:bodyPr vert="horz" wrap="square" lIns="0" tIns="152400" rIns="0" bIns="0" rtlCol="0">
            <a:spAutoFit/>
          </a:bodyPr>
          <a:lstStyle/>
          <a:p>
            <a:pPr marL="12700">
              <a:lnSpc>
                <a:spcPct val="100000"/>
              </a:lnSpc>
              <a:spcBef>
                <a:spcPts val="1200"/>
              </a:spcBef>
            </a:pPr>
            <a:r>
              <a:rPr sz="2000" spc="-10" dirty="0">
                <a:solidFill>
                  <a:srgbClr val="404040"/>
                </a:solidFill>
                <a:latin typeface="Carlito"/>
                <a:cs typeface="Carlito"/>
              </a:rPr>
              <a:t>Dashboard </a:t>
            </a:r>
            <a:r>
              <a:rPr sz="2000" dirty="0">
                <a:solidFill>
                  <a:srgbClr val="404040"/>
                </a:solidFill>
                <a:latin typeface="Carlito"/>
                <a:cs typeface="Carlito"/>
              </a:rPr>
              <a:t>includes a </a:t>
            </a:r>
            <a:r>
              <a:rPr sz="2000" spc="-5" dirty="0">
                <a:solidFill>
                  <a:srgbClr val="404040"/>
                </a:solidFill>
                <a:latin typeface="Carlito"/>
                <a:cs typeface="Carlito"/>
              </a:rPr>
              <a:t>pie </a:t>
            </a:r>
            <a:r>
              <a:rPr sz="2000" dirty="0">
                <a:solidFill>
                  <a:srgbClr val="404040"/>
                </a:solidFill>
                <a:latin typeface="Carlito"/>
                <a:cs typeface="Carlito"/>
              </a:rPr>
              <a:t>chart and a </a:t>
            </a:r>
            <a:r>
              <a:rPr sz="2000" spc="-25" dirty="0">
                <a:solidFill>
                  <a:srgbClr val="404040"/>
                </a:solidFill>
                <a:latin typeface="Carlito"/>
                <a:cs typeface="Carlito"/>
              </a:rPr>
              <a:t>scatter</a:t>
            </a:r>
            <a:r>
              <a:rPr sz="2000" spc="-135" dirty="0">
                <a:solidFill>
                  <a:srgbClr val="404040"/>
                </a:solidFill>
                <a:latin typeface="Carlito"/>
                <a:cs typeface="Carlito"/>
              </a:rPr>
              <a:t> </a:t>
            </a:r>
            <a:r>
              <a:rPr sz="2000" spc="-5" dirty="0">
                <a:solidFill>
                  <a:srgbClr val="404040"/>
                </a:solidFill>
                <a:latin typeface="Carlito"/>
                <a:cs typeface="Carlito"/>
              </a:rPr>
              <a:t>plot.</a:t>
            </a:r>
            <a:endParaRPr sz="2000" dirty="0">
              <a:latin typeface="Carlito"/>
              <a:cs typeface="Carlito"/>
            </a:endParaRPr>
          </a:p>
          <a:p>
            <a:pPr marL="12700" marR="84455">
              <a:lnSpc>
                <a:spcPts val="2290"/>
              </a:lnSpc>
              <a:spcBef>
                <a:spcPts val="1275"/>
              </a:spcBef>
            </a:pPr>
            <a:r>
              <a:rPr sz="2000" spc="-5" dirty="0">
                <a:solidFill>
                  <a:srgbClr val="404040"/>
                </a:solidFill>
                <a:latin typeface="Carlito"/>
                <a:cs typeface="Carlito"/>
              </a:rPr>
              <a:t>Pie </a:t>
            </a:r>
            <a:r>
              <a:rPr sz="2000" dirty="0">
                <a:solidFill>
                  <a:srgbClr val="404040"/>
                </a:solidFill>
                <a:latin typeface="Carlito"/>
                <a:cs typeface="Carlito"/>
              </a:rPr>
              <a:t>chart </a:t>
            </a:r>
            <a:r>
              <a:rPr sz="2000" spc="-5" dirty="0">
                <a:solidFill>
                  <a:srgbClr val="404040"/>
                </a:solidFill>
                <a:latin typeface="Carlito"/>
                <a:cs typeface="Carlito"/>
              </a:rPr>
              <a:t>can be selected </a:t>
            </a:r>
            <a:r>
              <a:rPr sz="2000" spc="-20" dirty="0">
                <a:solidFill>
                  <a:srgbClr val="404040"/>
                </a:solidFill>
                <a:latin typeface="Carlito"/>
                <a:cs typeface="Carlito"/>
              </a:rPr>
              <a:t>to </a:t>
            </a:r>
            <a:r>
              <a:rPr sz="2000" spc="-5" dirty="0">
                <a:solidFill>
                  <a:srgbClr val="404040"/>
                </a:solidFill>
                <a:latin typeface="Carlito"/>
                <a:cs typeface="Carlito"/>
              </a:rPr>
              <a:t>show 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dirty="0">
                <a:solidFill>
                  <a:srgbClr val="404040"/>
                </a:solidFill>
                <a:latin typeface="Carlito"/>
                <a:cs typeface="Carlito"/>
              </a:rPr>
              <a:t>and  </a:t>
            </a:r>
            <a:r>
              <a:rPr sz="2000" spc="-5" dirty="0">
                <a:solidFill>
                  <a:srgbClr val="404040"/>
                </a:solidFill>
                <a:latin typeface="Carlito"/>
                <a:cs typeface="Carlito"/>
              </a:rPr>
              <a:t>can </a:t>
            </a:r>
            <a:r>
              <a:rPr sz="2000" dirty="0">
                <a:solidFill>
                  <a:srgbClr val="404040"/>
                </a:solidFill>
                <a:latin typeface="Carlito"/>
                <a:cs typeface="Carlito"/>
              </a:rPr>
              <a:t>be </a:t>
            </a:r>
            <a:r>
              <a:rPr sz="2000" spc="-5" dirty="0">
                <a:solidFill>
                  <a:srgbClr val="404040"/>
                </a:solidFill>
                <a:latin typeface="Carlito"/>
                <a:cs typeface="Carlito"/>
              </a:rPr>
              <a:t>selected </a:t>
            </a:r>
            <a:r>
              <a:rPr sz="2000" spc="-20" dirty="0">
                <a:solidFill>
                  <a:srgbClr val="404040"/>
                </a:solidFill>
                <a:latin typeface="Carlito"/>
                <a:cs typeface="Carlito"/>
              </a:rPr>
              <a:t>to </a:t>
            </a:r>
            <a:r>
              <a:rPr sz="2000" spc="-5" dirty="0">
                <a:solidFill>
                  <a:srgbClr val="404040"/>
                </a:solidFill>
                <a:latin typeface="Carlito"/>
                <a:cs typeface="Carlito"/>
              </a:rPr>
              <a:t>show </a:t>
            </a:r>
            <a:r>
              <a:rPr sz="2000" dirty="0">
                <a:solidFill>
                  <a:srgbClr val="404040"/>
                </a:solidFill>
                <a:latin typeface="Carlito"/>
                <a:cs typeface="Carlito"/>
              </a:rPr>
              <a:t>individual 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110" dirty="0">
                <a:solidFill>
                  <a:srgbClr val="404040"/>
                </a:solidFill>
                <a:latin typeface="Carlito"/>
                <a:cs typeface="Carlito"/>
              </a:rPr>
              <a:t> </a:t>
            </a:r>
            <a:r>
              <a:rPr sz="2000" spc="-30" dirty="0">
                <a:solidFill>
                  <a:srgbClr val="404040"/>
                </a:solidFill>
                <a:latin typeface="Carlito"/>
                <a:cs typeface="Carlito"/>
              </a:rPr>
              <a:t>rates.</a:t>
            </a:r>
            <a:endParaRPr sz="2000" dirty="0">
              <a:latin typeface="Carlito"/>
              <a:cs typeface="Carlito"/>
            </a:endParaRPr>
          </a:p>
          <a:p>
            <a:pPr marL="12700" marR="5080">
              <a:lnSpc>
                <a:spcPts val="2210"/>
              </a:lnSpc>
              <a:spcBef>
                <a:spcPts val="1375"/>
              </a:spcBef>
            </a:pPr>
            <a:r>
              <a:rPr sz="2000" spc="-25" dirty="0">
                <a:solidFill>
                  <a:srgbClr val="404040"/>
                </a:solidFill>
                <a:latin typeface="Carlito"/>
                <a:cs typeface="Carlito"/>
              </a:rPr>
              <a:t>Scatter </a:t>
            </a:r>
            <a:r>
              <a:rPr sz="2000" spc="-5" dirty="0">
                <a:solidFill>
                  <a:srgbClr val="404040"/>
                </a:solidFill>
                <a:latin typeface="Carlito"/>
                <a:cs typeface="Carlito"/>
              </a:rPr>
              <a:t>plot </a:t>
            </a:r>
            <a:r>
              <a:rPr sz="2000" spc="-40" dirty="0">
                <a:solidFill>
                  <a:srgbClr val="404040"/>
                </a:solidFill>
                <a:latin typeface="Carlito"/>
                <a:cs typeface="Carlito"/>
              </a:rPr>
              <a:t>takes </a:t>
            </a:r>
            <a:r>
              <a:rPr sz="2000" spc="-20" dirty="0">
                <a:solidFill>
                  <a:srgbClr val="404040"/>
                </a:solidFill>
                <a:latin typeface="Carlito"/>
                <a:cs typeface="Carlito"/>
              </a:rPr>
              <a:t>two </a:t>
            </a:r>
            <a:r>
              <a:rPr sz="2000" dirty="0">
                <a:solidFill>
                  <a:srgbClr val="404040"/>
                </a:solidFill>
                <a:latin typeface="Carlito"/>
                <a:cs typeface="Carlito"/>
              </a:rPr>
              <a:t>inputs: All </a:t>
            </a:r>
            <a:r>
              <a:rPr sz="2000" spc="-20" dirty="0">
                <a:solidFill>
                  <a:srgbClr val="404040"/>
                </a:solidFill>
                <a:latin typeface="Carlito"/>
                <a:cs typeface="Carlito"/>
              </a:rPr>
              <a:t>sites </a:t>
            </a:r>
            <a:r>
              <a:rPr sz="2000" spc="-5" dirty="0">
                <a:solidFill>
                  <a:srgbClr val="404040"/>
                </a:solidFill>
                <a:latin typeface="Carlito"/>
                <a:cs typeface="Carlito"/>
              </a:rPr>
              <a:t>or </a:t>
            </a:r>
            <a:r>
              <a:rPr sz="2000" dirty="0">
                <a:solidFill>
                  <a:srgbClr val="404040"/>
                </a:solidFill>
                <a:latin typeface="Carlito"/>
                <a:cs typeface="Carlito"/>
              </a:rPr>
              <a:t>individual </a:t>
            </a:r>
            <a:r>
              <a:rPr sz="2000" spc="-20" dirty="0">
                <a:solidFill>
                  <a:srgbClr val="404040"/>
                </a:solidFill>
                <a:latin typeface="Carlito"/>
                <a:cs typeface="Carlito"/>
              </a:rPr>
              <a:t>site </a:t>
            </a:r>
            <a:r>
              <a:rPr sz="2000" dirty="0">
                <a:solidFill>
                  <a:srgbClr val="404040"/>
                </a:solidFill>
                <a:latin typeface="Carlito"/>
                <a:cs typeface="Carlito"/>
              </a:rPr>
              <a:t>and </a:t>
            </a:r>
            <a:r>
              <a:rPr sz="2000" spc="-5" dirty="0">
                <a:solidFill>
                  <a:srgbClr val="404040"/>
                </a:solidFill>
                <a:latin typeface="Carlito"/>
                <a:cs typeface="Carlito"/>
              </a:rPr>
              <a:t>payload mass on </a:t>
            </a:r>
            <a:r>
              <a:rPr sz="2000" dirty="0">
                <a:solidFill>
                  <a:srgbClr val="404040"/>
                </a:solidFill>
                <a:latin typeface="Carlito"/>
                <a:cs typeface="Carlito"/>
              </a:rPr>
              <a:t>a </a:t>
            </a:r>
            <a:r>
              <a:rPr sz="2000" spc="-5" dirty="0">
                <a:solidFill>
                  <a:srgbClr val="404040"/>
                </a:solidFill>
                <a:latin typeface="Carlito"/>
                <a:cs typeface="Carlito"/>
              </a:rPr>
              <a:t>slider between </a:t>
            </a:r>
            <a:r>
              <a:rPr sz="2000" dirty="0">
                <a:solidFill>
                  <a:srgbClr val="404040"/>
                </a:solidFill>
                <a:latin typeface="Carlito"/>
                <a:cs typeface="Carlito"/>
              </a:rPr>
              <a:t>0  and 10000</a:t>
            </a:r>
            <a:r>
              <a:rPr sz="2000" spc="-10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a:p>
            <a:pPr marL="12700">
              <a:lnSpc>
                <a:spcPct val="100000"/>
              </a:lnSpc>
              <a:spcBef>
                <a:spcPts val="1050"/>
              </a:spcBef>
            </a:pPr>
            <a:r>
              <a:rPr sz="2000" spc="-5" dirty="0">
                <a:solidFill>
                  <a:srgbClr val="404040"/>
                </a:solidFill>
                <a:latin typeface="Carlito"/>
                <a:cs typeface="Carlito"/>
              </a:rPr>
              <a:t>The pie </a:t>
            </a:r>
            <a:r>
              <a:rPr sz="2000" dirty="0">
                <a:solidFill>
                  <a:srgbClr val="404040"/>
                </a:solidFill>
                <a:latin typeface="Carlito"/>
                <a:cs typeface="Carlito"/>
              </a:rPr>
              <a:t>chart is </a:t>
            </a:r>
            <a:r>
              <a:rPr sz="2000" spc="-5" dirty="0">
                <a:solidFill>
                  <a:srgbClr val="404040"/>
                </a:solidFill>
                <a:latin typeface="Carlito"/>
                <a:cs typeface="Carlito"/>
              </a:rPr>
              <a:t>used </a:t>
            </a:r>
            <a:r>
              <a:rPr sz="2000" spc="-20" dirty="0">
                <a:solidFill>
                  <a:srgbClr val="404040"/>
                </a:solidFill>
                <a:latin typeface="Carlito"/>
                <a:cs typeface="Carlito"/>
              </a:rPr>
              <a:t>to visualize </a:t>
            </a: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20" dirty="0">
                <a:solidFill>
                  <a:srgbClr val="404040"/>
                </a:solidFill>
                <a:latin typeface="Carlito"/>
                <a:cs typeface="Carlito"/>
              </a:rPr>
              <a:t> </a:t>
            </a:r>
            <a:r>
              <a:rPr sz="2000" spc="-40" dirty="0">
                <a:solidFill>
                  <a:srgbClr val="404040"/>
                </a:solidFill>
                <a:latin typeface="Carlito"/>
                <a:cs typeface="Carlito"/>
              </a:rPr>
              <a:t>rate.</a:t>
            </a:r>
            <a:endParaRPr sz="2000" dirty="0">
              <a:latin typeface="Carlito"/>
              <a:cs typeface="Carlito"/>
            </a:endParaRPr>
          </a:p>
          <a:p>
            <a:pPr marL="12700">
              <a:lnSpc>
                <a:spcPts val="2350"/>
              </a:lnSpc>
              <a:spcBef>
                <a:spcPts val="1105"/>
              </a:spcBef>
            </a:pPr>
            <a:r>
              <a:rPr sz="2000" spc="-5" dirty="0">
                <a:solidFill>
                  <a:srgbClr val="404040"/>
                </a:solidFill>
                <a:latin typeface="Carlito"/>
                <a:cs typeface="Carlito"/>
              </a:rPr>
              <a:t>The </a:t>
            </a:r>
            <a:r>
              <a:rPr sz="2000" spc="-25" dirty="0">
                <a:solidFill>
                  <a:srgbClr val="404040"/>
                </a:solidFill>
                <a:latin typeface="Carlito"/>
                <a:cs typeface="Carlito"/>
              </a:rPr>
              <a:t>scatter </a:t>
            </a:r>
            <a:r>
              <a:rPr sz="2000" spc="-5" dirty="0">
                <a:solidFill>
                  <a:srgbClr val="404040"/>
                </a:solidFill>
                <a:latin typeface="Carlito"/>
                <a:cs typeface="Carlito"/>
              </a:rPr>
              <a:t>plot can help </a:t>
            </a:r>
            <a:r>
              <a:rPr sz="2000" dirty="0">
                <a:solidFill>
                  <a:srgbClr val="404040"/>
                </a:solidFill>
                <a:latin typeface="Carlito"/>
                <a:cs typeface="Carlito"/>
              </a:rPr>
              <a:t>us </a:t>
            </a:r>
            <a:r>
              <a:rPr sz="2000" spc="-5" dirty="0">
                <a:solidFill>
                  <a:srgbClr val="404040"/>
                </a:solidFill>
                <a:latin typeface="Carlito"/>
                <a:cs typeface="Carlito"/>
              </a:rPr>
              <a:t>see how </a:t>
            </a:r>
            <a:r>
              <a:rPr sz="2000" dirty="0">
                <a:solidFill>
                  <a:srgbClr val="404040"/>
                </a:solidFill>
                <a:latin typeface="Carlito"/>
                <a:cs typeface="Carlito"/>
              </a:rPr>
              <a:t>success </a:t>
            </a:r>
            <a:r>
              <a:rPr sz="2000" spc="-10" dirty="0">
                <a:solidFill>
                  <a:srgbClr val="404040"/>
                </a:solidFill>
                <a:latin typeface="Carlito"/>
                <a:cs typeface="Carlito"/>
              </a:rPr>
              <a:t>varies </a:t>
            </a:r>
            <a:r>
              <a:rPr sz="2000" spc="-20" dirty="0">
                <a:solidFill>
                  <a:srgbClr val="404040"/>
                </a:solidFill>
                <a:latin typeface="Carlito"/>
                <a:cs typeface="Carlito"/>
              </a:rPr>
              <a:t>across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5" dirty="0">
                <a:solidFill>
                  <a:srgbClr val="404040"/>
                </a:solidFill>
                <a:latin typeface="Carlito"/>
                <a:cs typeface="Carlito"/>
              </a:rPr>
              <a:t> </a:t>
            </a:r>
            <a:r>
              <a:rPr sz="2000" dirty="0">
                <a:solidFill>
                  <a:srgbClr val="404040"/>
                </a:solidFill>
                <a:latin typeface="Carlito"/>
                <a:cs typeface="Carlito"/>
              </a:rPr>
              <a:t>and</a:t>
            </a:r>
            <a:endParaRPr sz="2000" dirty="0">
              <a:latin typeface="Carlito"/>
              <a:cs typeface="Carlito"/>
            </a:endParaRPr>
          </a:p>
          <a:p>
            <a:pPr marL="12700">
              <a:lnSpc>
                <a:spcPts val="2350"/>
              </a:lnSpc>
            </a:pPr>
            <a:r>
              <a:rPr sz="2000" spc="-20" dirty="0">
                <a:solidFill>
                  <a:srgbClr val="404040"/>
                </a:solidFill>
                <a:latin typeface="Carlito"/>
                <a:cs typeface="Carlito"/>
              </a:rPr>
              <a:t>booster </a:t>
            </a:r>
            <a:r>
              <a:rPr sz="2000" spc="-25" dirty="0">
                <a:solidFill>
                  <a:srgbClr val="404040"/>
                </a:solidFill>
                <a:latin typeface="Carlito"/>
                <a:cs typeface="Carlito"/>
              </a:rPr>
              <a:t>version</a:t>
            </a:r>
            <a:r>
              <a:rPr sz="2000" dirty="0">
                <a:solidFill>
                  <a:srgbClr val="404040"/>
                </a:solidFill>
                <a:latin typeface="Carlito"/>
                <a:cs typeface="Carlito"/>
              </a:rPr>
              <a:t> </a:t>
            </a:r>
            <a:r>
              <a:rPr sz="2000" spc="-45" dirty="0">
                <a:solidFill>
                  <a:srgbClr val="404040"/>
                </a:solidFill>
                <a:latin typeface="Carlito"/>
                <a:cs typeface="Carlito"/>
              </a:rPr>
              <a:t>category.</a:t>
            </a:r>
            <a:endParaRPr sz="2000" dirty="0">
              <a:latin typeface="Carlito"/>
              <a:cs typeface="Carlito"/>
            </a:endParaRPr>
          </a:p>
          <a:p>
            <a:pPr marL="12700">
              <a:lnSpc>
                <a:spcPct val="100000"/>
              </a:lnSpc>
              <a:spcBef>
                <a:spcPts val="92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1557020">
              <a:lnSpc>
                <a:spcPct val="150000"/>
              </a:lnSpc>
              <a:spcBef>
                <a:spcPts val="95"/>
              </a:spcBef>
            </a:pPr>
            <a:r>
              <a:rPr lang="en-IN" sz="2000" u="heavy" spc="-10" dirty="0">
                <a:solidFill>
                  <a:srgbClr val="2996E1"/>
                </a:solidFill>
                <a:uFill>
                  <a:solidFill>
                    <a:srgbClr val="2996E1"/>
                  </a:solidFill>
                </a:uFill>
                <a:latin typeface="Carlito"/>
                <a:cs typeface="Carlito"/>
                <a:hlinkClick r:id="rId2"/>
              </a:rPr>
              <a:t>https://github.com/navassherif98/IBM_Data_Science_Professional_Certification/blob/master/10.Applied_Data_Science_Capstone/Week%203%20Interactive%20Visual%20Analytics%20and%20Dashboard/spacex_dash_app.py</a:t>
            </a:r>
            <a:endParaRPr sz="20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BD58-8CAF-EC63-6D0D-F6CB645D3002}"/>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83622720-458C-3153-6A55-9A739BE24F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33830"/>
            <a:ext cx="5963918" cy="3354704"/>
          </a:xfrm>
          <a:prstGeom prst="rect">
            <a:avLst/>
          </a:prstGeom>
        </p:spPr>
      </p:pic>
      <p:sp>
        <p:nvSpPr>
          <p:cNvPr id="6" name="TextBox 5">
            <a:extLst>
              <a:ext uri="{FF2B5EF4-FFF2-40B4-BE49-F238E27FC236}">
                <a16:creationId xmlns:a16="http://schemas.microsoft.com/office/drawing/2014/main" id="{CDE0ED6F-A629-069A-5952-AB537C55CB17}"/>
              </a:ext>
            </a:extLst>
          </p:cNvPr>
          <p:cNvSpPr txBox="1"/>
          <p:nvPr/>
        </p:nvSpPr>
        <p:spPr>
          <a:xfrm>
            <a:off x="1371600" y="5213398"/>
            <a:ext cx="9220200" cy="1323439"/>
          </a:xfrm>
          <a:prstGeom prst="rect">
            <a:avLst/>
          </a:prstGeom>
          <a:noFill/>
        </p:spPr>
        <p:txBody>
          <a:bodyPr wrap="square" rtlCol="0">
            <a:spAutoFit/>
          </a:bodyPr>
          <a:lstStyle/>
          <a:p>
            <a:r>
              <a:rPr lang="en-US" sz="1600" b="0" i="0" dirty="0">
                <a:solidFill>
                  <a:srgbClr val="1B1C1D"/>
                </a:solidFill>
                <a:effectLst/>
                <a:latin typeface="Times New Roman" panose="02020603050405020304" pitchFamily="18" charset="0"/>
                <a:cs typeface="Times New Roman" panose="02020603050405020304" pitchFamily="18" charset="0"/>
              </a:rPr>
              <a:t>This slide provides a glimpse of the Plotly dashboard. Subsequent slides will present the findings from Exploratory Data Analysis (EDA) using visualizations, EDA using SQL queries, an interactive map created with Folium, and ultimately, the results of our machine learning model, which achieved approximately 83% accuracy.</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61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8A29-E49C-DF69-8C87-56887C47BAB1}"/>
              </a:ext>
            </a:extLst>
          </p:cNvPr>
          <p:cNvSpPr>
            <a:spLocks noGrp="1"/>
          </p:cNvSpPr>
          <p:nvPr>
            <p:ph type="title"/>
          </p:nvPr>
        </p:nvSpPr>
        <p:spPr>
          <a:xfrm>
            <a:off x="1295400" y="2499360"/>
            <a:ext cx="9601200" cy="4343400"/>
          </a:xfrm>
        </p:spPr>
        <p:txBody>
          <a:bodyPr/>
          <a:lstStyle/>
          <a:p>
            <a:pPr algn="ctr"/>
            <a:r>
              <a:rPr lang="en-US" sz="4400" b="0" i="0" dirty="0">
                <a:solidFill>
                  <a:srgbClr val="1B1C1D"/>
                </a:solidFill>
                <a:effectLst/>
                <a:latin typeface="Times New Roman" panose="02020603050405020304" pitchFamily="18" charset="0"/>
                <a:cs typeface="Times New Roman" panose="02020603050405020304" pitchFamily="18" charset="0"/>
              </a:rPr>
              <a:t>Exploratory Data Analysis (EDA) using visualizations</a:t>
            </a:r>
            <a:endParaRPr lang="en-US" dirty="0"/>
          </a:p>
        </p:txBody>
      </p:sp>
    </p:spTree>
    <p:extLst>
      <p:ext uri="{BB962C8B-B14F-4D97-AF65-F5344CB8AC3E}">
        <p14:creationId xmlns:p14="http://schemas.microsoft.com/office/powerpoint/2010/main" val="293700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B0F3-8FE9-F27E-4564-06240509AEC3}"/>
              </a:ext>
            </a:extLst>
          </p:cNvPr>
          <p:cNvSpPr>
            <a:spLocks noGrp="1"/>
          </p:cNvSpPr>
          <p:nvPr>
            <p:ph type="title"/>
          </p:nvPr>
        </p:nvSpPr>
        <p:spPr>
          <a:xfrm>
            <a:off x="1371600" y="685800"/>
            <a:ext cx="9601200" cy="685800"/>
          </a:xfrm>
        </p:spPr>
        <p:txBody>
          <a:bodyPr>
            <a:normAutofit fontScale="90000"/>
          </a:bodyPr>
          <a:lstStyle/>
          <a:p>
            <a:r>
              <a:rPr lang="en-US" dirty="0"/>
              <a:t>FLIGHT NUMBER VS LAUNCH SITE</a:t>
            </a:r>
          </a:p>
        </p:txBody>
      </p:sp>
      <p:sp>
        <p:nvSpPr>
          <p:cNvPr id="6" name="object 7">
            <a:extLst>
              <a:ext uri="{FF2B5EF4-FFF2-40B4-BE49-F238E27FC236}">
                <a16:creationId xmlns:a16="http://schemas.microsoft.com/office/drawing/2014/main" id="{D9CE8937-326C-10ED-D5C4-5334DD0D44C3}"/>
              </a:ext>
            </a:extLst>
          </p:cNvPr>
          <p:cNvSpPr/>
          <p:nvPr/>
        </p:nvSpPr>
        <p:spPr>
          <a:xfrm>
            <a:off x="761999" y="1632204"/>
            <a:ext cx="11378183" cy="2634996"/>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ECC30902-0A50-9461-D773-A4DE5C2FC279}"/>
              </a:ext>
            </a:extLst>
          </p:cNvPr>
          <p:cNvSpPr txBox="1"/>
          <p:nvPr/>
        </p:nvSpPr>
        <p:spPr>
          <a:xfrm>
            <a:off x="1524000" y="4785360"/>
            <a:ext cx="9982200" cy="1323439"/>
          </a:xfrm>
          <a:prstGeom prst="rect">
            <a:avLst/>
          </a:prstGeom>
          <a:noFill/>
        </p:spPr>
        <p:txBody>
          <a:bodyPr wrap="square" rtlCol="0">
            <a:spAutoFit/>
          </a:bodyPr>
          <a:lstStyle/>
          <a:p>
            <a:r>
              <a:rPr lang="en-US" sz="1600" b="0" i="0" dirty="0">
                <a:solidFill>
                  <a:srgbClr val="1B1C1D"/>
                </a:solidFill>
                <a:effectLst/>
                <a:latin typeface="Times New Roman" panose="02020603050405020304" pitchFamily="18" charset="0"/>
                <a:cs typeface="Times New Roman" panose="02020603050405020304" pitchFamily="18" charset="0"/>
              </a:rPr>
              <a:t>The graph indicates that the success rate of landings has generally improved over time, as suggested by the increasing Flight Number. A significant turning point or breakthrough likely occurred around flight 20, leading to a notable increase in the success rate. Furthermore, CCAFS (Cape Canaveral Space Force Station) appears to be the primary launch site, as it accounts for the highest number of launches in the dataset.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20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68A9-8BEA-C303-9F1C-40C600D9A518}"/>
              </a:ext>
            </a:extLst>
          </p:cNvPr>
          <p:cNvSpPr>
            <a:spLocks noGrp="1"/>
          </p:cNvSpPr>
          <p:nvPr>
            <p:ph type="title"/>
          </p:nvPr>
        </p:nvSpPr>
        <p:spPr>
          <a:xfrm>
            <a:off x="1371600" y="685800"/>
            <a:ext cx="9601200" cy="762000"/>
          </a:xfrm>
        </p:spPr>
        <p:txBody>
          <a:bodyPr/>
          <a:lstStyle/>
          <a:p>
            <a:r>
              <a:rPr lang="en-US" dirty="0">
                <a:latin typeface="Times New Roman" panose="02020603050405020304" pitchFamily="18" charset="0"/>
                <a:cs typeface="Times New Roman" panose="02020603050405020304" pitchFamily="18" charset="0"/>
              </a:rPr>
              <a:t>PAYLOAD VS LAUNCH SITE</a:t>
            </a:r>
          </a:p>
        </p:txBody>
      </p:sp>
      <p:sp>
        <p:nvSpPr>
          <p:cNvPr id="6" name="object 7">
            <a:extLst>
              <a:ext uri="{FF2B5EF4-FFF2-40B4-BE49-F238E27FC236}">
                <a16:creationId xmlns:a16="http://schemas.microsoft.com/office/drawing/2014/main" id="{420972A6-C21B-3B40-58FC-EB7475C0BBCF}"/>
              </a:ext>
            </a:extLst>
          </p:cNvPr>
          <p:cNvSpPr/>
          <p:nvPr/>
        </p:nvSpPr>
        <p:spPr>
          <a:xfrm>
            <a:off x="838199" y="1653539"/>
            <a:ext cx="11301983" cy="2377439"/>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82EF7AC1-A854-8DF9-2751-3E00567FC86E}"/>
              </a:ext>
            </a:extLst>
          </p:cNvPr>
          <p:cNvSpPr txBox="1"/>
          <p:nvPr/>
        </p:nvSpPr>
        <p:spPr>
          <a:xfrm>
            <a:off x="1310641" y="4643120"/>
            <a:ext cx="10576559" cy="1200329"/>
          </a:xfrm>
          <a:prstGeom prst="rect">
            <a:avLst/>
          </a:prstGeom>
          <a:noFill/>
        </p:spPr>
        <p:txBody>
          <a:bodyPr wrap="square" rtlCol="0">
            <a:spAutoFit/>
          </a:bodyPr>
          <a:lstStyle/>
          <a:p>
            <a:r>
              <a:rPr lang="en-US" b="0" i="0" dirty="0">
                <a:solidFill>
                  <a:srgbClr val="1B1C1D"/>
                </a:solidFill>
                <a:effectLst/>
                <a:latin typeface="Times New Roman" panose="02020603050405020304" pitchFamily="18" charset="0"/>
                <a:cs typeface="Times New Roman" panose="02020603050405020304" pitchFamily="18" charset="0"/>
              </a:rPr>
              <a:t>The data suggests that the majority of payloads launched have a mass between 0 and 6000 kilograms. Additionally, there seems to be a correlation between the launch site used and the typical payload mass carried. Different launch sites appear to handle different ranges of payload weights.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67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B3FB-23A1-BC4E-63BE-4D81ECC12A7C}"/>
              </a:ext>
            </a:extLst>
          </p:cNvPr>
          <p:cNvSpPr>
            <a:spLocks noGrp="1"/>
          </p:cNvSpPr>
          <p:nvPr>
            <p:ph type="title"/>
          </p:nvPr>
        </p:nvSpPr>
        <p:spPr>
          <a:xfrm>
            <a:off x="1371600" y="685800"/>
            <a:ext cx="9601200" cy="685800"/>
          </a:xfrm>
        </p:spPr>
        <p:txBody>
          <a:bodyPr>
            <a:normAutofit fontScale="90000"/>
          </a:bodyPr>
          <a:lstStyle/>
          <a:p>
            <a:r>
              <a:rPr lang="en-US" dirty="0"/>
              <a:t>SUCCESS RATE VS ORBIT TYPE</a:t>
            </a:r>
          </a:p>
        </p:txBody>
      </p:sp>
      <p:sp>
        <p:nvSpPr>
          <p:cNvPr id="5" name="object 7">
            <a:extLst>
              <a:ext uri="{FF2B5EF4-FFF2-40B4-BE49-F238E27FC236}">
                <a16:creationId xmlns:a16="http://schemas.microsoft.com/office/drawing/2014/main" id="{599418EA-72EB-2452-2E76-04B5CAFAC51A}"/>
              </a:ext>
            </a:extLst>
          </p:cNvPr>
          <p:cNvSpPr/>
          <p:nvPr/>
        </p:nvSpPr>
        <p:spPr>
          <a:xfrm>
            <a:off x="1503680" y="1356360"/>
            <a:ext cx="6649720" cy="2987040"/>
          </a:xfrm>
          <a:prstGeom prst="rect">
            <a:avLst/>
          </a:prstGeom>
          <a:blipFill>
            <a:blip r:embed="rId3" cstate="print"/>
            <a:stretch>
              <a:fillRect/>
            </a:stretch>
          </a:blipFill>
        </p:spPr>
        <p:txBody>
          <a:bodyPr wrap="square" lIns="0" tIns="0" rIns="0" bIns="0" rtlCol="0"/>
          <a:lstStyle/>
          <a:p>
            <a:endParaRPr dirty="0"/>
          </a:p>
        </p:txBody>
      </p:sp>
      <p:sp>
        <p:nvSpPr>
          <p:cNvPr id="6" name="TextBox 5">
            <a:extLst>
              <a:ext uri="{FF2B5EF4-FFF2-40B4-BE49-F238E27FC236}">
                <a16:creationId xmlns:a16="http://schemas.microsoft.com/office/drawing/2014/main" id="{8D8FB26E-2A33-DA49-76F3-C65DA147F131}"/>
              </a:ext>
            </a:extLst>
          </p:cNvPr>
          <p:cNvSpPr txBox="1"/>
          <p:nvPr/>
        </p:nvSpPr>
        <p:spPr>
          <a:xfrm>
            <a:off x="1402080" y="4488120"/>
            <a:ext cx="8315960" cy="2369880"/>
          </a:xfrm>
          <a:prstGeom prst="rect">
            <a:avLst/>
          </a:prstGeom>
          <a:noFill/>
        </p:spPr>
        <p:txBody>
          <a:bodyPr wrap="square" rtlCol="0">
            <a:spAutoFit/>
          </a:bodyPr>
          <a:lstStyle/>
          <a:p>
            <a:pPr rtl="0">
              <a:spcAft>
                <a:spcPts val="600"/>
              </a:spcAft>
              <a:buNone/>
            </a:pPr>
            <a:r>
              <a:rPr lang="en-US" sz="1200" b="0" i="0" dirty="0">
                <a:solidFill>
                  <a:srgbClr val="1B1C1D"/>
                </a:solidFill>
                <a:effectLst/>
                <a:latin typeface="Times New Roman" panose="02020603050405020304" pitchFamily="18" charset="0"/>
                <a:cs typeface="Times New Roman" panose="02020603050405020304" pitchFamily="18" charset="0"/>
              </a:rPr>
              <a:t>The following orbital categories show their successful landing rates and the number of attempts (in parentheses):</a:t>
            </a:r>
          </a:p>
          <a:p>
            <a:pPr marL="171450" indent="-171450" rtl="0">
              <a:spcAft>
                <a:spcPts val="600"/>
              </a:spcAft>
              <a:buFont typeface="Arial" panose="020B0604020202020204" pitchFamily="34" charset="0"/>
              <a:buChar char="•"/>
            </a:pPr>
            <a:r>
              <a:rPr lang="en-US" sz="1200" b="1" i="0" dirty="0">
                <a:solidFill>
                  <a:srgbClr val="1B1C1D"/>
                </a:solidFill>
                <a:effectLst/>
                <a:latin typeface="Times New Roman" panose="02020603050405020304" pitchFamily="18" charset="0"/>
                <a:cs typeface="Times New Roman" panose="02020603050405020304" pitchFamily="18" charset="0"/>
              </a:rPr>
              <a:t>ES-L1 (1): </a:t>
            </a:r>
            <a:r>
              <a:rPr lang="en-US" sz="1200" b="0" i="0" dirty="0">
                <a:solidFill>
                  <a:srgbClr val="1B1C1D"/>
                </a:solidFill>
                <a:effectLst/>
                <a:latin typeface="Times New Roman" panose="02020603050405020304" pitchFamily="18" charset="0"/>
                <a:cs typeface="Times New Roman" panose="02020603050405020304" pitchFamily="18" charset="0"/>
              </a:rPr>
              <a:t>100% success rate</a:t>
            </a:r>
          </a:p>
          <a:p>
            <a:pPr marL="171450" indent="-171450" rtl="0">
              <a:spcAft>
                <a:spcPts val="600"/>
              </a:spcAft>
              <a:buFont typeface="Arial" panose="020B0604020202020204" pitchFamily="34" charset="0"/>
              <a:buChar char="•"/>
            </a:pPr>
            <a:r>
              <a:rPr lang="en-US" sz="1200" b="1" i="0" dirty="0">
                <a:solidFill>
                  <a:srgbClr val="1B1C1D"/>
                </a:solidFill>
                <a:effectLst/>
                <a:latin typeface="Times New Roman" panose="02020603050405020304" pitchFamily="18" charset="0"/>
                <a:cs typeface="Times New Roman" panose="02020603050405020304" pitchFamily="18" charset="0"/>
              </a:rPr>
              <a:t>GEO (1): </a:t>
            </a:r>
            <a:r>
              <a:rPr lang="en-US" sz="1200" b="0" i="0" dirty="0">
                <a:solidFill>
                  <a:srgbClr val="1B1C1D"/>
                </a:solidFill>
                <a:effectLst/>
                <a:latin typeface="Times New Roman" panose="02020603050405020304" pitchFamily="18" charset="0"/>
                <a:cs typeface="Times New Roman" panose="02020603050405020304" pitchFamily="18" charset="0"/>
              </a:rPr>
              <a:t>100% success </a:t>
            </a:r>
            <a:r>
              <a:rPr lang="en-US" sz="1200" b="0" i="0" dirty="0" err="1">
                <a:solidFill>
                  <a:srgbClr val="1B1C1D"/>
                </a:solidFill>
                <a:effectLst/>
                <a:latin typeface="Times New Roman" panose="02020603050405020304" pitchFamily="18" charset="0"/>
                <a:cs typeface="Times New Roman" panose="02020603050405020304" pitchFamily="18" charset="0"/>
              </a:rPr>
              <a:t>rateA</a:t>
            </a:r>
            <a:endParaRPr lang="en-US" sz="1200" b="0" i="0" dirty="0">
              <a:solidFill>
                <a:srgbClr val="1B1C1D"/>
              </a:solidFill>
              <a:effectLst/>
              <a:latin typeface="Times New Roman" panose="02020603050405020304" pitchFamily="18" charset="0"/>
              <a:cs typeface="Times New Roman" panose="02020603050405020304" pitchFamily="18" charset="0"/>
            </a:endParaRPr>
          </a:p>
          <a:p>
            <a:pPr marL="171450" indent="-171450" rtl="0">
              <a:spcAft>
                <a:spcPts val="600"/>
              </a:spcAft>
              <a:buFont typeface="Arial" panose="020B0604020202020204" pitchFamily="34" charset="0"/>
              <a:buChar char="•"/>
            </a:pPr>
            <a:r>
              <a:rPr lang="en-US" sz="1200" b="1" i="0" dirty="0">
                <a:solidFill>
                  <a:srgbClr val="1B1C1D"/>
                </a:solidFill>
                <a:effectLst/>
                <a:latin typeface="Times New Roman" panose="02020603050405020304" pitchFamily="18" charset="0"/>
                <a:cs typeface="Times New Roman" panose="02020603050405020304" pitchFamily="18" charset="0"/>
              </a:rPr>
              <a:t>HEO (1): </a:t>
            </a:r>
            <a:r>
              <a:rPr lang="en-US" sz="1200" b="0" i="0" dirty="0">
                <a:solidFill>
                  <a:srgbClr val="1B1C1D"/>
                </a:solidFill>
                <a:effectLst/>
                <a:latin typeface="Times New Roman" panose="02020603050405020304" pitchFamily="18" charset="0"/>
                <a:cs typeface="Times New Roman" panose="02020603050405020304" pitchFamily="18" charset="0"/>
              </a:rPr>
              <a:t>100% success rate</a:t>
            </a:r>
          </a:p>
          <a:p>
            <a:pPr marL="171450" indent="-171450" rtl="0">
              <a:spcAft>
                <a:spcPts val="600"/>
              </a:spcAft>
              <a:buFont typeface="Arial" panose="020B0604020202020204" pitchFamily="34" charset="0"/>
              <a:buChar char="•"/>
            </a:pPr>
            <a:r>
              <a:rPr lang="en-US" sz="1200" b="1" i="0" dirty="0">
                <a:solidFill>
                  <a:srgbClr val="1B1C1D"/>
                </a:solidFill>
                <a:effectLst/>
                <a:latin typeface="Times New Roman" panose="02020603050405020304" pitchFamily="18" charset="0"/>
                <a:cs typeface="Times New Roman" panose="02020603050405020304" pitchFamily="18" charset="0"/>
              </a:rPr>
              <a:t>SSO (5): </a:t>
            </a:r>
            <a:r>
              <a:rPr lang="en-US" sz="1200" b="0" i="0" dirty="0">
                <a:solidFill>
                  <a:srgbClr val="1B1C1D"/>
                </a:solidFill>
                <a:effectLst/>
                <a:latin typeface="Times New Roman" panose="02020603050405020304" pitchFamily="18" charset="0"/>
                <a:cs typeface="Times New Roman" panose="02020603050405020304" pitchFamily="18" charset="0"/>
              </a:rPr>
              <a:t>100% success rate</a:t>
            </a:r>
          </a:p>
          <a:p>
            <a:pPr marL="171450" indent="-171450" rtl="0">
              <a:spcAft>
                <a:spcPts val="600"/>
              </a:spcAft>
              <a:buFont typeface="Arial" panose="020B0604020202020204" pitchFamily="34" charset="0"/>
              <a:buChar char="•"/>
            </a:pPr>
            <a:r>
              <a:rPr lang="en-US" sz="1200" b="1" i="0" dirty="0">
                <a:solidFill>
                  <a:srgbClr val="1B1C1D"/>
                </a:solidFill>
                <a:effectLst/>
                <a:latin typeface="Times New Roman" panose="02020603050405020304" pitchFamily="18" charset="0"/>
                <a:cs typeface="Times New Roman" panose="02020603050405020304" pitchFamily="18" charset="0"/>
              </a:rPr>
              <a:t>VLEO (14): </a:t>
            </a:r>
            <a:r>
              <a:rPr lang="en-US" sz="1200" b="0" i="0" dirty="0">
                <a:solidFill>
                  <a:srgbClr val="1B1C1D"/>
                </a:solidFill>
                <a:effectLst/>
                <a:latin typeface="Times New Roman" panose="02020603050405020304" pitchFamily="18" charset="0"/>
                <a:cs typeface="Times New Roman" panose="02020603050405020304" pitchFamily="18" charset="0"/>
              </a:rPr>
              <a:t>Decent success rate with a moderate number of attempts.</a:t>
            </a:r>
          </a:p>
          <a:p>
            <a:pPr marL="171450" indent="-171450" rtl="0">
              <a:spcAft>
                <a:spcPts val="600"/>
              </a:spcAft>
              <a:buFont typeface="Arial" panose="020B0604020202020204" pitchFamily="34" charset="0"/>
              <a:buChar char="•"/>
            </a:pPr>
            <a:r>
              <a:rPr lang="en-US" sz="1200" b="1" i="0" dirty="0">
                <a:solidFill>
                  <a:srgbClr val="1B1C1D"/>
                </a:solidFill>
                <a:effectLst/>
                <a:latin typeface="Times New Roman" panose="02020603050405020304" pitchFamily="18" charset="0"/>
                <a:cs typeface="Times New Roman" panose="02020603050405020304" pitchFamily="18" charset="0"/>
              </a:rPr>
              <a:t>SO (1): </a:t>
            </a:r>
            <a:r>
              <a:rPr lang="en-US" sz="1200" b="0" i="0" dirty="0">
                <a:solidFill>
                  <a:srgbClr val="1B1C1D"/>
                </a:solidFill>
                <a:effectLst/>
                <a:latin typeface="Times New Roman" panose="02020603050405020304" pitchFamily="18" charset="0"/>
                <a:cs typeface="Times New Roman" panose="02020603050405020304" pitchFamily="18" charset="0"/>
              </a:rPr>
              <a:t>0% success rate</a:t>
            </a:r>
          </a:p>
          <a:p>
            <a:pPr marL="171450" indent="-171450" rtl="0">
              <a:spcAft>
                <a:spcPts val="600"/>
              </a:spcAft>
              <a:buFont typeface="Arial" panose="020B0604020202020204" pitchFamily="34" charset="0"/>
              <a:buChar char="•"/>
            </a:pPr>
            <a:r>
              <a:rPr lang="en-US" sz="1200" b="1" i="0" dirty="0">
                <a:solidFill>
                  <a:srgbClr val="1B1C1D"/>
                </a:solidFill>
                <a:effectLst/>
                <a:latin typeface="Times New Roman" panose="02020603050405020304" pitchFamily="18" charset="0"/>
                <a:cs typeface="Times New Roman" panose="02020603050405020304" pitchFamily="18" charset="0"/>
              </a:rPr>
              <a:t>GTO (27): </a:t>
            </a:r>
            <a:r>
              <a:rPr lang="en-US" sz="1200" b="0" i="0" dirty="0">
                <a:solidFill>
                  <a:srgbClr val="1B1C1D"/>
                </a:solidFill>
                <a:effectLst/>
                <a:latin typeface="Times New Roman" panose="02020603050405020304" pitchFamily="18" charset="0"/>
                <a:cs typeface="Times New Roman" panose="02020603050405020304" pitchFamily="18" charset="0"/>
              </a:rPr>
              <a:t>Approximately 50% success rate and represents the largest sample size among the orbital categories listed.</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5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848" y="557437"/>
            <a:ext cx="11655552" cy="1463734"/>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en-US" u="heavy" spc="-190" dirty="0">
                <a:uFill>
                  <a:solidFill>
                    <a:srgbClr val="7D7D7D"/>
                  </a:solidFill>
                </a:uFill>
              </a:rPr>
              <a:t>Table of Contents</a:t>
            </a:r>
            <a:r>
              <a:rPr u="heavy" spc="-190" dirty="0">
                <a:uFill>
                  <a:solidFill>
                    <a:srgbClr val="7D7D7D"/>
                  </a:solidFill>
                </a:uFill>
              </a:rPr>
              <a:t>	</a:t>
            </a:r>
          </a:p>
        </p:txBody>
      </p:sp>
      <p:sp>
        <p:nvSpPr>
          <p:cNvPr id="4" name="object 4"/>
          <p:cNvSpPr txBox="1"/>
          <p:nvPr/>
        </p:nvSpPr>
        <p:spPr>
          <a:xfrm>
            <a:off x="1069848" y="2168423"/>
            <a:ext cx="8032876" cy="2582117"/>
          </a:xfrm>
          <a:prstGeom prst="rect">
            <a:avLst/>
          </a:prstGeom>
        </p:spPr>
        <p:txBody>
          <a:bodyPr vert="horz" wrap="square" lIns="0" tIns="100965" rIns="0" bIns="0" rtlCol="0">
            <a:spAutoFit/>
          </a:bodyPr>
          <a:lstStyle/>
          <a:p>
            <a:pPr marL="355600" indent="-342900">
              <a:lnSpc>
                <a:spcPct val="100000"/>
              </a:lnSpc>
              <a:spcBef>
                <a:spcPts val="795"/>
              </a:spcBef>
              <a:buFont typeface="Wingdings" pitchFamily="2" charset="2"/>
              <a:buChar char="Ø"/>
              <a:tabLst>
                <a:tab pos="240665" algn="l"/>
                <a:tab pos="241300" algn="l"/>
              </a:tabLst>
            </a:pPr>
            <a:r>
              <a:rPr sz="2200" spc="-30" dirty="0">
                <a:latin typeface="Carlito"/>
                <a:cs typeface="Carlito"/>
              </a:rPr>
              <a:t>Executive </a:t>
            </a:r>
            <a:r>
              <a:rPr sz="2200" spc="-15" dirty="0">
                <a:latin typeface="Carlito"/>
                <a:cs typeface="Carlito"/>
              </a:rPr>
              <a:t>Summary</a:t>
            </a:r>
            <a:endParaRPr sz="2200" dirty="0">
              <a:latin typeface="Carlito"/>
              <a:cs typeface="Carlito"/>
            </a:endParaRPr>
          </a:p>
          <a:p>
            <a:pPr marL="355600" indent="-342900">
              <a:lnSpc>
                <a:spcPct val="100000"/>
              </a:lnSpc>
              <a:spcBef>
                <a:spcPts val="695"/>
              </a:spcBef>
              <a:buFont typeface="Wingdings" pitchFamily="2" charset="2"/>
              <a:buChar char="Ø"/>
              <a:tabLst>
                <a:tab pos="240665" algn="l"/>
                <a:tab pos="241300" algn="l"/>
              </a:tabLst>
            </a:pPr>
            <a:r>
              <a:rPr sz="2200" spc="-25" dirty="0">
                <a:latin typeface="Carlito"/>
                <a:cs typeface="Carlito"/>
              </a:rPr>
              <a:t>Introduction</a:t>
            </a:r>
            <a:r>
              <a:rPr sz="2200" spc="-40" dirty="0">
                <a:latin typeface="Carlito"/>
                <a:cs typeface="Carlito"/>
              </a:rPr>
              <a:t> </a:t>
            </a:r>
            <a:endParaRPr lang="en-US" sz="2200" spc="-40" dirty="0">
              <a:latin typeface="Carlito"/>
              <a:cs typeface="Carlito"/>
            </a:endParaRPr>
          </a:p>
          <a:p>
            <a:pPr marL="355600" indent="-342900">
              <a:lnSpc>
                <a:spcPct val="100000"/>
              </a:lnSpc>
              <a:spcBef>
                <a:spcPts val="695"/>
              </a:spcBef>
              <a:buFont typeface="Wingdings" pitchFamily="2" charset="2"/>
              <a:buChar char="Ø"/>
              <a:tabLst>
                <a:tab pos="240665" algn="l"/>
                <a:tab pos="241300" algn="l"/>
              </a:tabLst>
            </a:pPr>
            <a:r>
              <a:rPr sz="2200" spc="-5" dirty="0">
                <a:latin typeface="Carlito"/>
                <a:cs typeface="Carlito"/>
              </a:rPr>
              <a:t>Methodology</a:t>
            </a:r>
            <a:r>
              <a:rPr sz="2200" spc="-60" dirty="0">
                <a:latin typeface="Carlito"/>
                <a:cs typeface="Carlito"/>
              </a:rPr>
              <a:t> </a:t>
            </a:r>
            <a:endParaRPr sz="2200" dirty="0">
              <a:latin typeface="Carlito"/>
              <a:cs typeface="Carlito"/>
            </a:endParaRPr>
          </a:p>
          <a:p>
            <a:pPr marL="355600" indent="-342900">
              <a:lnSpc>
                <a:spcPct val="100000"/>
              </a:lnSpc>
              <a:spcBef>
                <a:spcPts val="710"/>
              </a:spcBef>
              <a:buFont typeface="Wingdings" pitchFamily="2" charset="2"/>
              <a:buChar char="Ø"/>
              <a:tabLst>
                <a:tab pos="240665" algn="l"/>
                <a:tab pos="241300" algn="l"/>
              </a:tabLst>
            </a:pPr>
            <a:r>
              <a:rPr sz="2200" spc="-25" dirty="0">
                <a:latin typeface="Carlito"/>
                <a:cs typeface="Carlito"/>
              </a:rPr>
              <a:t>Results</a:t>
            </a:r>
            <a:r>
              <a:rPr sz="2200" dirty="0">
                <a:latin typeface="Carlito"/>
                <a:cs typeface="Carlito"/>
              </a:rPr>
              <a:t> </a:t>
            </a:r>
          </a:p>
          <a:p>
            <a:pPr marL="355600" indent="-342900">
              <a:lnSpc>
                <a:spcPct val="100000"/>
              </a:lnSpc>
              <a:spcBef>
                <a:spcPts val="695"/>
              </a:spcBef>
              <a:buFont typeface="Wingdings" pitchFamily="2" charset="2"/>
              <a:buChar char="Ø"/>
              <a:tabLst>
                <a:tab pos="240665" algn="l"/>
                <a:tab pos="241300" algn="l"/>
              </a:tabLst>
            </a:pPr>
            <a:r>
              <a:rPr sz="2200" spc="-10" dirty="0">
                <a:latin typeface="Carlito"/>
                <a:cs typeface="Carlito"/>
              </a:rPr>
              <a:t>Conclusion</a:t>
            </a:r>
            <a:r>
              <a:rPr sz="2200" spc="-80" dirty="0">
                <a:latin typeface="Carlito"/>
                <a:cs typeface="Carlito"/>
              </a:rPr>
              <a:t> </a:t>
            </a:r>
            <a:endParaRPr sz="2200" dirty="0">
              <a:latin typeface="Carlito"/>
              <a:cs typeface="Carlito"/>
            </a:endParaRPr>
          </a:p>
          <a:p>
            <a:pPr marL="355600" indent="-342900">
              <a:lnSpc>
                <a:spcPct val="100000"/>
              </a:lnSpc>
              <a:spcBef>
                <a:spcPts val="695"/>
              </a:spcBef>
              <a:buFont typeface="Wingdings" pitchFamily="2" charset="2"/>
              <a:buChar char="Ø"/>
              <a:tabLst>
                <a:tab pos="240665" algn="l"/>
                <a:tab pos="241300" algn="l"/>
              </a:tabLst>
            </a:pPr>
            <a:r>
              <a:rPr sz="2200" spc="-5" dirty="0">
                <a:latin typeface="Carlito"/>
                <a:cs typeface="Carlito"/>
              </a:rPr>
              <a:t>Appendix</a:t>
            </a:r>
            <a:r>
              <a:rPr sz="2200" spc="-90" dirty="0">
                <a:latin typeface="Carlito"/>
                <a:cs typeface="Carlito"/>
              </a:rPr>
              <a:t> </a:t>
            </a:r>
            <a:endParaRPr sz="2200" dirty="0">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D4D8-156F-21AB-4F9F-24D53C3F82C7}"/>
              </a:ext>
            </a:extLst>
          </p:cNvPr>
          <p:cNvSpPr>
            <a:spLocks noGrp="1"/>
          </p:cNvSpPr>
          <p:nvPr>
            <p:ph type="title"/>
          </p:nvPr>
        </p:nvSpPr>
        <p:spPr>
          <a:xfrm>
            <a:off x="1371600" y="685800"/>
            <a:ext cx="9601200" cy="762000"/>
          </a:xfrm>
        </p:spPr>
        <p:txBody>
          <a:bodyPr/>
          <a:lstStyle/>
          <a:p>
            <a:r>
              <a:rPr lang="en-US" dirty="0"/>
              <a:t>FLIGHT NUMBER VS ORBIT TYPE</a:t>
            </a:r>
          </a:p>
        </p:txBody>
      </p:sp>
      <p:sp>
        <p:nvSpPr>
          <p:cNvPr id="5" name="object 7">
            <a:extLst>
              <a:ext uri="{FF2B5EF4-FFF2-40B4-BE49-F238E27FC236}">
                <a16:creationId xmlns:a16="http://schemas.microsoft.com/office/drawing/2014/main" id="{BC66222D-915E-3371-64B9-21E421A9143D}"/>
              </a:ext>
            </a:extLst>
          </p:cNvPr>
          <p:cNvSpPr/>
          <p:nvPr/>
        </p:nvSpPr>
        <p:spPr>
          <a:xfrm>
            <a:off x="838199" y="1644395"/>
            <a:ext cx="11301983" cy="2375916"/>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80BDE8B6-42DD-98E0-9B7A-0BBAEB521B2C}"/>
              </a:ext>
            </a:extLst>
          </p:cNvPr>
          <p:cNvSpPr txBox="1"/>
          <p:nvPr/>
        </p:nvSpPr>
        <p:spPr>
          <a:xfrm>
            <a:off x="1279234" y="4232146"/>
            <a:ext cx="10226966" cy="1754326"/>
          </a:xfrm>
          <a:prstGeom prst="rect">
            <a:avLst/>
          </a:prstGeom>
          <a:noFill/>
        </p:spPr>
        <p:txBody>
          <a:bodyPr wrap="square" rtlCol="0">
            <a:spAutoFit/>
          </a:bodyPr>
          <a:lstStyle/>
          <a:p>
            <a:r>
              <a:rPr lang="en-US" b="0" i="0" dirty="0">
                <a:solidFill>
                  <a:srgbClr val="1B1C1D"/>
                </a:solidFill>
                <a:effectLst/>
                <a:latin typeface="Times New Roman" panose="02020603050405020304" pitchFamily="18" charset="0"/>
                <a:cs typeface="Times New Roman" panose="02020603050405020304" pitchFamily="18" charset="0"/>
              </a:rPr>
              <a:t>The preferred launch orbits have evolved throughout the flight numbers. This shift in orbit preference appears to be related to the launch outcome. SpaceX initially utilized Low Earth Orbit (LEO) with a moderate degree of landing success. More recently, there has been a return to Very Low Earth Orbit (VLEO) for launches. Overall, SpaceX seems to achieve better landing success rates when launching to lower orbits or Sun-Synchronous Orbit (SSO).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287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C6D3-ECE3-FF2B-27F4-D2A5320A4E98}"/>
              </a:ext>
            </a:extLst>
          </p:cNvPr>
          <p:cNvSpPr>
            <a:spLocks noGrp="1"/>
          </p:cNvSpPr>
          <p:nvPr>
            <p:ph type="title"/>
          </p:nvPr>
        </p:nvSpPr>
        <p:spPr>
          <a:xfrm>
            <a:off x="1371600" y="685800"/>
            <a:ext cx="9601200" cy="609600"/>
          </a:xfrm>
        </p:spPr>
        <p:txBody>
          <a:bodyPr>
            <a:normAutofit fontScale="90000"/>
          </a:bodyPr>
          <a:lstStyle/>
          <a:p>
            <a:r>
              <a:rPr lang="en-US" dirty="0"/>
              <a:t>PAYLOAD VS ORBIT TYPE</a:t>
            </a:r>
          </a:p>
        </p:txBody>
      </p:sp>
      <p:sp>
        <p:nvSpPr>
          <p:cNvPr id="5" name="object 7">
            <a:extLst>
              <a:ext uri="{FF2B5EF4-FFF2-40B4-BE49-F238E27FC236}">
                <a16:creationId xmlns:a16="http://schemas.microsoft.com/office/drawing/2014/main" id="{258CF733-CF14-9B6E-9A32-03CA6907DE6E}"/>
              </a:ext>
            </a:extLst>
          </p:cNvPr>
          <p:cNvSpPr/>
          <p:nvPr/>
        </p:nvSpPr>
        <p:spPr>
          <a:xfrm>
            <a:off x="1066799" y="1615439"/>
            <a:ext cx="11073383" cy="2375916"/>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2AE9CEC0-02A6-C1B6-3921-4CFA9941CAF6}"/>
              </a:ext>
            </a:extLst>
          </p:cNvPr>
          <p:cNvSpPr txBox="1"/>
          <p:nvPr/>
        </p:nvSpPr>
        <p:spPr>
          <a:xfrm>
            <a:off x="1463040" y="4226560"/>
            <a:ext cx="9509760" cy="1477328"/>
          </a:xfrm>
          <a:prstGeom prst="rect">
            <a:avLst/>
          </a:prstGeom>
          <a:noFill/>
        </p:spPr>
        <p:txBody>
          <a:bodyPr wrap="square" rtlCol="0">
            <a:spAutoFit/>
          </a:bodyPr>
          <a:lstStyle/>
          <a:p>
            <a:r>
              <a:rPr lang="en-US" b="0" i="0" dirty="0">
                <a:solidFill>
                  <a:srgbClr val="1B1C1D"/>
                </a:solidFill>
                <a:effectLst/>
                <a:latin typeface="Times New Roman" panose="02020603050405020304" pitchFamily="18" charset="0"/>
                <a:cs typeface="Times New Roman" panose="02020603050405020304" pitchFamily="18" charset="0"/>
              </a:rPr>
              <a:t>There appears to be a relationship between payload mass and the intended orbit. Specifically, Low Earth Orbit (LEO) and Sun-Synchronous Orbit (SSO) tend to be associated with relatively lower payload masses. Conversely, Very Low Earth Orbit (VLEO), another orbit with a high success rate, seems to be used for payloads with masses in the higher end of the observed range.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48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4D9E-276D-3308-932E-AA4E6D950F2D}"/>
              </a:ext>
            </a:extLst>
          </p:cNvPr>
          <p:cNvSpPr>
            <a:spLocks noGrp="1"/>
          </p:cNvSpPr>
          <p:nvPr>
            <p:ph type="title"/>
          </p:nvPr>
        </p:nvSpPr>
        <p:spPr/>
        <p:txBody>
          <a:bodyPr/>
          <a:lstStyle/>
          <a:p>
            <a:r>
              <a:rPr lang="en-US" dirty="0"/>
              <a:t>LAUNCH SUCCESS YEARLY TREND</a:t>
            </a:r>
          </a:p>
        </p:txBody>
      </p:sp>
      <p:sp>
        <p:nvSpPr>
          <p:cNvPr id="5" name="object 7">
            <a:extLst>
              <a:ext uri="{FF2B5EF4-FFF2-40B4-BE49-F238E27FC236}">
                <a16:creationId xmlns:a16="http://schemas.microsoft.com/office/drawing/2014/main" id="{F54920CE-B933-AD10-0B2F-E012038A5437}"/>
              </a:ext>
            </a:extLst>
          </p:cNvPr>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4D26F585-E38A-D40B-D27C-86DEC67A1257}"/>
              </a:ext>
            </a:extLst>
          </p:cNvPr>
          <p:cNvSpPr txBox="1"/>
          <p:nvPr/>
        </p:nvSpPr>
        <p:spPr>
          <a:xfrm>
            <a:off x="2011680" y="5140960"/>
            <a:ext cx="8351520" cy="923330"/>
          </a:xfrm>
          <a:prstGeom prst="rect">
            <a:avLst/>
          </a:prstGeom>
          <a:noFill/>
        </p:spPr>
        <p:txBody>
          <a:bodyPr wrap="square" rtlCol="0">
            <a:spAutoFit/>
          </a:bodyPr>
          <a:lstStyle/>
          <a:p>
            <a:r>
              <a:rPr lang="en-US" b="0" i="0" dirty="0">
                <a:solidFill>
                  <a:srgbClr val="1B1C1D"/>
                </a:solidFill>
                <a:effectLst/>
                <a:latin typeface="Times New Roman" panose="02020603050405020304" pitchFamily="18" charset="0"/>
                <a:cs typeface="Times New Roman" panose="02020603050405020304" pitchFamily="18" charset="0"/>
              </a:rPr>
              <a:t>Since 2013, the success rate has generally trended upward, with a minor decrease observed in 2018. In recent years, the success rate has stabilized at approximately 80%.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60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latin typeface="Times New Roman" panose="02020603050405020304" pitchFamily="18" charset="0"/>
                <a:cs typeface="Times New Roman" panose="02020603050405020304" pitchFamily="18" charset="0"/>
              </a:rPr>
              <a:t>Interactive </a:t>
            </a:r>
            <a:r>
              <a:rPr sz="8000" spc="-320" dirty="0">
                <a:solidFill>
                  <a:srgbClr val="242424"/>
                </a:solidFill>
                <a:latin typeface="Times New Roman" panose="02020603050405020304" pitchFamily="18" charset="0"/>
                <a:cs typeface="Times New Roman" panose="02020603050405020304" pitchFamily="18" charset="0"/>
              </a:rPr>
              <a:t>Map</a:t>
            </a:r>
            <a:r>
              <a:rPr sz="8000" spc="-1010" dirty="0">
                <a:solidFill>
                  <a:srgbClr val="242424"/>
                </a:solidFill>
                <a:latin typeface="Times New Roman" panose="02020603050405020304" pitchFamily="18" charset="0"/>
                <a:cs typeface="Times New Roman" panose="02020603050405020304" pitchFamily="18" charset="0"/>
              </a:rPr>
              <a:t> </a:t>
            </a:r>
            <a:r>
              <a:rPr sz="8000" spc="-50" dirty="0">
                <a:solidFill>
                  <a:srgbClr val="242424"/>
                </a:solidFill>
                <a:latin typeface="Times New Roman" panose="02020603050405020304" pitchFamily="18" charset="0"/>
                <a:cs typeface="Times New Roman" panose="02020603050405020304" pitchFamily="18" charset="0"/>
              </a:rPr>
              <a:t>with  </a:t>
            </a:r>
            <a:r>
              <a:rPr sz="8000" spc="-405" dirty="0">
                <a:solidFill>
                  <a:srgbClr val="242424"/>
                </a:solidFill>
                <a:latin typeface="Times New Roman" panose="02020603050405020304" pitchFamily="18" charset="0"/>
                <a:cs typeface="Times New Roman" panose="02020603050405020304" pitchFamily="18" charset="0"/>
              </a:rPr>
              <a:t>Folium</a:t>
            </a:r>
            <a:endParaRPr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0664" y="-43129"/>
            <a:ext cx="10926535" cy="1309846"/>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en-US" b="1" spc="-305" dirty="0">
                <a:uFill>
                  <a:solidFill>
                    <a:srgbClr val="7D7D7D"/>
                  </a:solidFill>
                </a:uFill>
                <a:latin typeface="Times New Roman" panose="02020603050405020304" pitchFamily="18" charset="0"/>
                <a:cs typeface="Times New Roman" panose="02020603050405020304" pitchFamily="18" charset="0"/>
              </a:rPr>
              <a:t>LAUNCH SITE LOCATIONS</a:t>
            </a:r>
            <a:endParaRPr b="1" spc="-305" dirty="0">
              <a:uFill>
                <a:solidFill>
                  <a:srgbClr val="7D7D7D"/>
                </a:solidFill>
              </a:uFill>
              <a:latin typeface="Times New Roman" panose="02020603050405020304" pitchFamily="18" charset="0"/>
              <a:cs typeface="Times New Roman" panose="02020603050405020304" pitchFamily="18" charset="0"/>
            </a:endParaRPr>
          </a:p>
        </p:txBody>
      </p:sp>
      <p:sp>
        <p:nvSpPr>
          <p:cNvPr id="3" name="object 3"/>
          <p:cNvSpPr txBox="1"/>
          <p:nvPr/>
        </p:nvSpPr>
        <p:spPr>
          <a:xfrm>
            <a:off x="820013" y="5535879"/>
            <a:ext cx="10926535" cy="850233"/>
          </a:xfrm>
          <a:prstGeom prst="rect">
            <a:avLst/>
          </a:prstGeom>
        </p:spPr>
        <p:txBody>
          <a:bodyPr vert="horz" wrap="square" lIns="0" tIns="34290" rIns="0" bIns="0" rtlCol="0">
            <a:spAutoFit/>
          </a:bodyPr>
          <a:lstStyle/>
          <a:p>
            <a:pPr rtl="0">
              <a:spcAft>
                <a:spcPts val="600"/>
              </a:spcAft>
              <a:buFont typeface="Arial" panose="020B0604020202020204" pitchFamily="34" charset="0"/>
              <a:buChar char="•"/>
            </a:pPr>
            <a:r>
              <a:rPr lang="en-US" sz="1600" b="0" i="0" dirty="0">
                <a:solidFill>
                  <a:srgbClr val="1B1C1D"/>
                </a:solidFill>
                <a:effectLst/>
                <a:latin typeface="Times New Roman" panose="02020603050405020304" pitchFamily="18" charset="0"/>
                <a:cs typeface="Times New Roman" panose="02020603050405020304" pitchFamily="18" charset="0"/>
              </a:rPr>
              <a:t>The map on the left displays the locations of all launch sites with the overall map of the United States.</a:t>
            </a:r>
          </a:p>
          <a:p>
            <a:pPr rtl="0">
              <a:spcAft>
                <a:spcPts val="600"/>
              </a:spcAft>
              <a:buFont typeface="Arial" panose="020B0604020202020204" pitchFamily="34" charset="0"/>
              <a:buChar char="•"/>
            </a:pPr>
            <a:r>
              <a:rPr lang="en-US" sz="1600" b="0" i="0" dirty="0">
                <a:solidFill>
                  <a:srgbClr val="1B1C1D"/>
                </a:solidFill>
                <a:effectLst/>
                <a:latin typeface="Times New Roman" panose="02020603050405020304" pitchFamily="18" charset="0"/>
                <a:cs typeface="Times New Roman" panose="02020603050405020304" pitchFamily="18" charset="0"/>
              </a:rPr>
              <a:t>The map on the right specifically focuses on the two launch sites situated in Florida, as they are geographically very close to one another.</a:t>
            </a:r>
          </a:p>
        </p:txBody>
      </p:sp>
      <p:sp>
        <p:nvSpPr>
          <p:cNvPr id="4" name="object 4"/>
          <p:cNvSpPr/>
          <p:nvPr/>
        </p:nvSpPr>
        <p:spPr>
          <a:xfrm>
            <a:off x="854963" y="1266717"/>
            <a:ext cx="10376373" cy="38638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0982" y="0"/>
            <a:ext cx="10977217" cy="1309846"/>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320" dirty="0">
                <a:uFill>
                  <a:solidFill>
                    <a:srgbClr val="7D7D7D"/>
                  </a:solidFill>
                </a:uFill>
                <a:latin typeface="Times New Roman" panose="02020603050405020304" pitchFamily="18" charset="0"/>
                <a:cs typeface="Times New Roman" panose="02020603050405020304" pitchFamily="18" charset="0"/>
              </a:rPr>
              <a:t>Color-Coded </a:t>
            </a:r>
            <a:r>
              <a:rPr spc="-370" dirty="0">
                <a:uFill>
                  <a:solidFill>
                    <a:srgbClr val="7D7D7D"/>
                  </a:solidFill>
                </a:uFill>
                <a:latin typeface="Times New Roman" panose="02020603050405020304" pitchFamily="18" charset="0"/>
                <a:cs typeface="Times New Roman" panose="02020603050405020304" pitchFamily="18" charset="0"/>
              </a:rPr>
              <a:t>Launch</a:t>
            </a:r>
            <a:r>
              <a:rPr spc="-530" dirty="0">
                <a:uFill>
                  <a:solidFill>
                    <a:srgbClr val="7D7D7D"/>
                  </a:solidFill>
                </a:uFill>
                <a:latin typeface="Times New Roman" panose="02020603050405020304" pitchFamily="18" charset="0"/>
                <a:cs typeface="Times New Roman" panose="02020603050405020304" pitchFamily="18" charset="0"/>
              </a:rPr>
              <a:t> </a:t>
            </a:r>
            <a:r>
              <a:rPr spc="-270" dirty="0">
                <a:uFill>
                  <a:solidFill>
                    <a:srgbClr val="7D7D7D"/>
                  </a:solidFill>
                </a:uFill>
                <a:latin typeface="Times New Roman" panose="02020603050405020304" pitchFamily="18" charset="0"/>
                <a:cs typeface="Times New Roman" panose="02020603050405020304" pitchFamily="18" charset="0"/>
              </a:rPr>
              <a:t>Markers	</a:t>
            </a:r>
          </a:p>
        </p:txBody>
      </p:sp>
      <p:sp>
        <p:nvSpPr>
          <p:cNvPr id="3" name="object 3"/>
          <p:cNvSpPr txBox="1"/>
          <p:nvPr/>
        </p:nvSpPr>
        <p:spPr>
          <a:xfrm>
            <a:off x="1273052" y="5152405"/>
            <a:ext cx="10233147" cy="1013098"/>
          </a:xfrm>
          <a:prstGeom prst="rect">
            <a:avLst/>
          </a:prstGeom>
        </p:spPr>
        <p:txBody>
          <a:bodyPr vert="horz" wrap="square" lIns="0" tIns="12700" rIns="0" bIns="0" rtlCol="0">
            <a:spAutoFit/>
          </a:bodyPr>
          <a:lstStyle/>
          <a:p>
            <a:pPr marL="342900" indent="-342900" rtl="0">
              <a:spcAft>
                <a:spcPts val="600"/>
              </a:spcAft>
              <a:buFont typeface="Arial" panose="020B0604020202020204" pitchFamily="34" charset="0"/>
              <a:buChar char="•"/>
            </a:pPr>
            <a:r>
              <a:rPr lang="en-US" sz="2000" b="0" i="0" dirty="0">
                <a:solidFill>
                  <a:srgbClr val="1B1C1D"/>
                </a:solidFill>
                <a:effectLst/>
                <a:latin typeface="Google Sans Text"/>
              </a:rPr>
              <a:t>On the Folium map, clusters of launch events are interactive and can be clicked.</a:t>
            </a:r>
          </a:p>
          <a:p>
            <a:pPr marL="342900" indent="-342900" rtl="0">
              <a:spcAft>
                <a:spcPts val="600"/>
              </a:spcAft>
              <a:buFont typeface="Arial" panose="020B0604020202020204" pitchFamily="34" charset="0"/>
              <a:buChar char="•"/>
            </a:pPr>
            <a:r>
              <a:rPr lang="en-US" sz="2000" b="0" i="0" dirty="0">
                <a:solidFill>
                  <a:srgbClr val="1B1C1D"/>
                </a:solidFill>
                <a:effectLst/>
                <a:latin typeface="Google Sans Text"/>
              </a:rPr>
              <a:t>Clicking a cluster reveals individual landing outcomes, represented by different colored icons: green icons indicate successful landings and red icons indicate failed landings.</a:t>
            </a:r>
          </a:p>
        </p:txBody>
      </p:sp>
      <p:sp>
        <p:nvSpPr>
          <p:cNvPr id="4" name="object 4"/>
          <p:cNvSpPr/>
          <p:nvPr/>
        </p:nvSpPr>
        <p:spPr>
          <a:xfrm>
            <a:off x="1600200" y="1332258"/>
            <a:ext cx="6635496"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0644" y="102227"/>
            <a:ext cx="11246155" cy="1309846"/>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505" dirty="0">
                <a:uFill>
                  <a:solidFill>
                    <a:srgbClr val="7D7D7D"/>
                  </a:solidFill>
                </a:uFill>
                <a:latin typeface="Times New Roman" panose="02020603050405020304" pitchFamily="18" charset="0"/>
                <a:cs typeface="Times New Roman" panose="02020603050405020304" pitchFamily="18" charset="0"/>
              </a:rPr>
              <a:t>Key </a:t>
            </a:r>
            <a:r>
              <a:rPr lang="en-US" spc="-505" dirty="0">
                <a:uFill>
                  <a:solidFill>
                    <a:srgbClr val="7D7D7D"/>
                  </a:solidFill>
                </a:uFill>
                <a:latin typeface="Times New Roman" panose="02020603050405020304" pitchFamily="18" charset="0"/>
                <a:cs typeface="Times New Roman" panose="02020603050405020304" pitchFamily="18" charset="0"/>
              </a:rPr>
              <a:t> </a:t>
            </a:r>
            <a:r>
              <a:rPr spc="-270" dirty="0">
                <a:uFill>
                  <a:solidFill>
                    <a:srgbClr val="7D7D7D"/>
                  </a:solidFill>
                </a:uFill>
                <a:latin typeface="Times New Roman" panose="02020603050405020304" pitchFamily="18" charset="0"/>
                <a:cs typeface="Times New Roman" panose="02020603050405020304" pitchFamily="18" charset="0"/>
              </a:rPr>
              <a:t>Location</a:t>
            </a:r>
            <a:r>
              <a:rPr spc="-445" dirty="0">
                <a:uFill>
                  <a:solidFill>
                    <a:srgbClr val="7D7D7D"/>
                  </a:solidFill>
                </a:uFill>
                <a:latin typeface="Times New Roman" panose="02020603050405020304" pitchFamily="18" charset="0"/>
                <a:cs typeface="Times New Roman" panose="02020603050405020304" pitchFamily="18" charset="0"/>
              </a:rPr>
              <a:t> </a:t>
            </a:r>
            <a:r>
              <a:rPr lang="en-US" spc="-445" dirty="0">
                <a:uFill>
                  <a:solidFill>
                    <a:srgbClr val="7D7D7D"/>
                  </a:solidFill>
                </a:uFill>
                <a:latin typeface="Times New Roman" panose="02020603050405020304" pitchFamily="18" charset="0"/>
                <a:cs typeface="Times New Roman" panose="02020603050405020304" pitchFamily="18" charset="0"/>
              </a:rPr>
              <a:t> </a:t>
            </a:r>
            <a:r>
              <a:rPr spc="-260" dirty="0">
                <a:uFill>
                  <a:solidFill>
                    <a:srgbClr val="7D7D7D"/>
                  </a:solidFill>
                </a:uFill>
                <a:latin typeface="Times New Roman" panose="02020603050405020304" pitchFamily="18" charset="0"/>
                <a:cs typeface="Times New Roman" panose="02020603050405020304" pitchFamily="18" charset="0"/>
              </a:rPr>
              <a:t>Proximities	</a:t>
            </a:r>
          </a:p>
        </p:txBody>
      </p:sp>
      <p:sp>
        <p:nvSpPr>
          <p:cNvPr id="3" name="object 3"/>
          <p:cNvSpPr txBox="1"/>
          <p:nvPr/>
        </p:nvSpPr>
        <p:spPr>
          <a:xfrm>
            <a:off x="1084275" y="5141214"/>
            <a:ext cx="9933940" cy="690574"/>
          </a:xfrm>
          <a:prstGeom prst="rect">
            <a:avLst/>
          </a:prstGeom>
        </p:spPr>
        <p:txBody>
          <a:bodyPr vert="horz" wrap="square" lIns="0" tIns="74295" rIns="0" bIns="0" rtlCol="0">
            <a:spAutoFit/>
          </a:bodyPr>
          <a:lstStyle/>
          <a:p>
            <a:pPr rtl="0">
              <a:spcAft>
                <a:spcPts val="1200"/>
              </a:spcAft>
            </a:pPr>
            <a:r>
              <a:rPr lang="en-US" sz="2000" b="0" i="0" dirty="0">
                <a:solidFill>
                  <a:srgbClr val="1B1C1D"/>
                </a:solidFill>
                <a:effectLst/>
                <a:latin typeface="Times New Roman" panose="02020603050405020304" pitchFamily="18" charset="0"/>
                <a:cs typeface="Times New Roman" panose="02020603050405020304" pitchFamily="18" charset="0"/>
              </a:rPr>
              <a:t>Launch sites like KSC LC-39A are near railways and highways for transport, and close to coasts but far from cities for safety in case of launch failures over populated areas.</a:t>
            </a:r>
          </a:p>
        </p:txBody>
      </p:sp>
      <p:sp>
        <p:nvSpPr>
          <p:cNvPr id="4" name="object 4"/>
          <p:cNvSpPr/>
          <p:nvPr/>
        </p:nvSpPr>
        <p:spPr>
          <a:xfrm>
            <a:off x="1264090" y="1485988"/>
            <a:ext cx="8547421"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1264090" y="3352919"/>
            <a:ext cx="8547422" cy="1562099"/>
            <a:chOff x="1600200" y="3352919"/>
            <a:chExt cx="8211312" cy="1562099"/>
          </a:xfrm>
        </p:grpSpPr>
        <p:sp>
          <p:nvSpPr>
            <p:cNvPr id="6" name="object 6"/>
            <p:cNvSpPr/>
            <p:nvPr/>
          </p:nvSpPr>
          <p:spPr>
            <a:xfrm>
              <a:off x="1600200" y="3376542"/>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715000" y="3352919"/>
              <a:ext cx="4096512" cy="1562099"/>
            </a:xfrm>
            <a:prstGeom prst="rect">
              <a:avLst/>
            </a:prstGeom>
            <a:blipFill>
              <a:blip r:embed="rId4" cstate="print"/>
              <a:stretch>
                <a:fillRect/>
              </a:stretch>
            </a:blipFill>
          </p:spPr>
          <p:txBody>
            <a:bodyPr wrap="square" lIns="0" tIns="0" rIns="0" bIns="0" rtlCol="0"/>
            <a:lstStyle/>
            <a:p>
              <a:endParaRPr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365" dirty="0">
                <a:solidFill>
                  <a:srgbClr val="242424"/>
                </a:solidFill>
                <a:latin typeface="Times New Roman" panose="02020603050405020304" pitchFamily="18" charset="0"/>
                <a:cs typeface="Times New Roman" panose="02020603050405020304" pitchFamily="18" charset="0"/>
              </a:rPr>
              <a:t>Build </a:t>
            </a:r>
            <a:r>
              <a:rPr sz="8000" spc="-685" dirty="0">
                <a:solidFill>
                  <a:srgbClr val="242424"/>
                </a:solidFill>
                <a:latin typeface="Times New Roman" panose="02020603050405020304" pitchFamily="18" charset="0"/>
                <a:cs typeface="Times New Roman" panose="02020603050405020304" pitchFamily="18" charset="0"/>
              </a:rPr>
              <a:t>a </a:t>
            </a:r>
            <a:r>
              <a:rPr sz="8000" spc="-530" dirty="0">
                <a:solidFill>
                  <a:srgbClr val="242424"/>
                </a:solidFill>
                <a:latin typeface="Times New Roman" panose="02020603050405020304" pitchFamily="18" charset="0"/>
                <a:cs typeface="Times New Roman" panose="02020603050405020304" pitchFamily="18" charset="0"/>
              </a:rPr>
              <a:t>Dashboard</a:t>
            </a:r>
            <a:r>
              <a:rPr sz="8000" spc="-700" dirty="0">
                <a:solidFill>
                  <a:srgbClr val="242424"/>
                </a:solidFill>
                <a:latin typeface="Times New Roman" panose="02020603050405020304" pitchFamily="18" charset="0"/>
                <a:cs typeface="Times New Roman" panose="02020603050405020304" pitchFamily="18" charset="0"/>
              </a:rPr>
              <a:t> </a:t>
            </a:r>
            <a:r>
              <a:rPr sz="8000" spc="-50" dirty="0">
                <a:solidFill>
                  <a:srgbClr val="242424"/>
                </a:solidFill>
                <a:latin typeface="Times New Roman" panose="02020603050405020304" pitchFamily="18" charset="0"/>
                <a:cs typeface="Times New Roman" panose="02020603050405020304" pitchFamily="18" charset="0"/>
              </a:rPr>
              <a:t>with  </a:t>
            </a:r>
            <a:r>
              <a:rPr sz="8000" spc="-315" dirty="0">
                <a:solidFill>
                  <a:srgbClr val="242424"/>
                </a:solidFill>
                <a:latin typeface="Times New Roman" panose="02020603050405020304" pitchFamily="18" charset="0"/>
                <a:cs typeface="Times New Roman" panose="02020603050405020304" pitchFamily="18" charset="0"/>
              </a:rPr>
              <a:t>Plotly</a:t>
            </a:r>
            <a:r>
              <a:rPr sz="8000" spc="-580" dirty="0">
                <a:solidFill>
                  <a:srgbClr val="242424"/>
                </a:solidFill>
                <a:latin typeface="Times New Roman" panose="02020603050405020304" pitchFamily="18" charset="0"/>
                <a:cs typeface="Times New Roman" panose="02020603050405020304" pitchFamily="18" charset="0"/>
              </a:rPr>
              <a:t> </a:t>
            </a:r>
            <a:r>
              <a:rPr sz="8000" spc="-730" dirty="0">
                <a:solidFill>
                  <a:srgbClr val="242424"/>
                </a:solidFill>
                <a:latin typeface="Times New Roman" panose="02020603050405020304" pitchFamily="18" charset="0"/>
                <a:cs typeface="Times New Roman" panose="02020603050405020304" pitchFamily="18" charset="0"/>
              </a:rPr>
              <a:t>Dash</a:t>
            </a:r>
            <a:endParaRPr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36958"/>
            <a:ext cx="10896600" cy="1309846"/>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385" dirty="0">
                <a:uFill>
                  <a:solidFill>
                    <a:srgbClr val="7D7D7D"/>
                  </a:solidFill>
                </a:uFill>
                <a:latin typeface="Times New Roman" panose="02020603050405020304" pitchFamily="18" charset="0"/>
                <a:cs typeface="Times New Roman" panose="02020603050405020304" pitchFamily="18" charset="0"/>
              </a:rPr>
              <a:t>Successful </a:t>
            </a:r>
            <a:r>
              <a:rPr spc="-395" dirty="0">
                <a:uFill>
                  <a:solidFill>
                    <a:srgbClr val="7D7D7D"/>
                  </a:solidFill>
                </a:uFill>
                <a:latin typeface="Times New Roman" panose="02020603050405020304" pitchFamily="18" charset="0"/>
                <a:cs typeface="Times New Roman" panose="02020603050405020304" pitchFamily="18" charset="0"/>
              </a:rPr>
              <a:t>Launches Across </a:t>
            </a:r>
            <a:r>
              <a:rPr spc="-370" dirty="0">
                <a:uFill>
                  <a:solidFill>
                    <a:srgbClr val="7D7D7D"/>
                  </a:solidFill>
                </a:uFill>
                <a:latin typeface="Times New Roman" panose="02020603050405020304" pitchFamily="18" charset="0"/>
                <a:cs typeface="Times New Roman" panose="02020603050405020304" pitchFamily="18" charset="0"/>
              </a:rPr>
              <a:t>Launch</a:t>
            </a:r>
            <a:r>
              <a:rPr spc="-420" dirty="0">
                <a:uFill>
                  <a:solidFill>
                    <a:srgbClr val="7D7D7D"/>
                  </a:solidFill>
                </a:uFill>
                <a:latin typeface="Times New Roman" panose="02020603050405020304" pitchFamily="18" charset="0"/>
                <a:cs typeface="Times New Roman" panose="02020603050405020304" pitchFamily="18" charset="0"/>
              </a:rPr>
              <a:t> </a:t>
            </a:r>
            <a:r>
              <a:rPr spc="-380" dirty="0">
                <a:uFill>
                  <a:solidFill>
                    <a:srgbClr val="7D7D7D"/>
                  </a:solidFill>
                </a:uFill>
                <a:latin typeface="Times New Roman" panose="02020603050405020304" pitchFamily="18" charset="0"/>
                <a:cs typeface="Times New Roman" panose="02020603050405020304" pitchFamily="18" charset="0"/>
              </a:rPr>
              <a:t>Sites	</a:t>
            </a:r>
          </a:p>
        </p:txBody>
      </p:sp>
      <p:sp>
        <p:nvSpPr>
          <p:cNvPr id="3" name="object 3"/>
          <p:cNvSpPr txBox="1"/>
          <p:nvPr/>
        </p:nvSpPr>
        <p:spPr>
          <a:xfrm>
            <a:off x="848055" y="4796409"/>
            <a:ext cx="10751820" cy="966931"/>
          </a:xfrm>
          <a:prstGeom prst="rect">
            <a:avLst/>
          </a:prstGeom>
        </p:spPr>
        <p:txBody>
          <a:bodyPr vert="horz" wrap="square" lIns="0" tIns="43180" rIns="0" bIns="0" rtlCol="0">
            <a:spAutoFit/>
          </a:bodyPr>
          <a:lstStyle/>
          <a:p>
            <a:pPr rtl="0">
              <a:spcAft>
                <a:spcPts val="1200"/>
              </a:spcAft>
            </a:pPr>
            <a:r>
              <a:rPr lang="en-US" sz="2000" b="0" i="0" dirty="0">
                <a:solidFill>
                  <a:srgbClr val="1B1C1D"/>
                </a:solidFill>
                <a:effectLst/>
                <a:latin typeface="Google Sans Text"/>
              </a:rPr>
              <a:t>This shows where successful landings happened. CCAFS and KSC have the most, though CCAFS's successes mostly occurred under its former name (CCAFS LC-40). VAFB has the fewest, possibly due to fewer launches or more challenging conditions on the West Coast.</a:t>
            </a:r>
          </a:p>
        </p:txBody>
      </p:sp>
      <p:sp>
        <p:nvSpPr>
          <p:cNvPr id="4" name="object 4"/>
          <p:cNvSpPr/>
          <p:nvPr/>
        </p:nvSpPr>
        <p:spPr>
          <a:xfrm>
            <a:off x="4355590" y="1923288"/>
            <a:ext cx="2807209"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53400" y="1923288"/>
            <a:ext cx="1085087" cy="6659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685800"/>
            <a:ext cx="10820400" cy="1309846"/>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285" dirty="0">
                <a:uFill>
                  <a:solidFill>
                    <a:srgbClr val="7D7D7D"/>
                  </a:solidFill>
                </a:uFill>
                <a:latin typeface="Times New Roman" panose="02020603050405020304" pitchFamily="18" charset="0"/>
                <a:cs typeface="Times New Roman" panose="02020603050405020304" pitchFamily="18" charset="0"/>
              </a:rPr>
              <a:t>Highest </a:t>
            </a:r>
            <a:r>
              <a:rPr spc="-520" dirty="0">
                <a:uFill>
                  <a:solidFill>
                    <a:srgbClr val="7D7D7D"/>
                  </a:solidFill>
                </a:uFill>
                <a:latin typeface="Times New Roman" panose="02020603050405020304" pitchFamily="18" charset="0"/>
                <a:cs typeface="Times New Roman" panose="02020603050405020304" pitchFamily="18" charset="0"/>
              </a:rPr>
              <a:t>Success </a:t>
            </a:r>
            <a:r>
              <a:rPr spc="-395" dirty="0">
                <a:uFill>
                  <a:solidFill>
                    <a:srgbClr val="7D7D7D"/>
                  </a:solidFill>
                </a:uFill>
                <a:latin typeface="Times New Roman" panose="02020603050405020304" pitchFamily="18" charset="0"/>
                <a:cs typeface="Times New Roman" panose="02020603050405020304" pitchFamily="18" charset="0"/>
              </a:rPr>
              <a:t>Rate </a:t>
            </a:r>
            <a:r>
              <a:rPr spc="-370" dirty="0">
                <a:uFill>
                  <a:solidFill>
                    <a:srgbClr val="7D7D7D"/>
                  </a:solidFill>
                </a:uFill>
                <a:latin typeface="Times New Roman" panose="02020603050405020304" pitchFamily="18" charset="0"/>
                <a:cs typeface="Times New Roman" panose="02020603050405020304" pitchFamily="18" charset="0"/>
              </a:rPr>
              <a:t>Launch</a:t>
            </a:r>
            <a:r>
              <a:rPr spc="-400" dirty="0">
                <a:uFill>
                  <a:solidFill>
                    <a:srgbClr val="7D7D7D"/>
                  </a:solidFill>
                </a:uFill>
                <a:latin typeface="Times New Roman" panose="02020603050405020304" pitchFamily="18" charset="0"/>
                <a:cs typeface="Times New Roman" panose="02020603050405020304" pitchFamily="18" charset="0"/>
              </a:rPr>
              <a:t> </a:t>
            </a:r>
            <a:r>
              <a:rPr spc="-325" dirty="0">
                <a:uFill>
                  <a:solidFill>
                    <a:srgbClr val="7D7D7D"/>
                  </a:solidFill>
                </a:uFill>
                <a:latin typeface="Times New Roman" panose="02020603050405020304" pitchFamily="18" charset="0"/>
                <a:cs typeface="Times New Roman" panose="02020603050405020304" pitchFamily="18" charset="0"/>
              </a:rPr>
              <a:t>Site	</a:t>
            </a:r>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rtl="0">
              <a:spcAft>
                <a:spcPts val="1200"/>
              </a:spcAft>
            </a:pPr>
            <a:r>
              <a:rPr lang="en-US" sz="2000" b="0" i="0" dirty="0">
                <a:solidFill>
                  <a:srgbClr val="1B1C1D"/>
                </a:solidFill>
                <a:effectLst/>
                <a:latin typeface="Google Sans Text"/>
              </a:rPr>
              <a:t>KSC LC-39A has the best success rate with 10 successful landings compared to 3 failures.</a:t>
            </a: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7278"/>
            <a:ext cx="10820400" cy="1309846"/>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uFill>
                  <a:solidFill>
                    <a:srgbClr val="7D7D7D"/>
                  </a:solidFill>
                </a:uFill>
              </a:rPr>
              <a:t>Executive</a:t>
            </a:r>
            <a:r>
              <a:rPr u="heavy" spc="-495" dirty="0">
                <a:uFill>
                  <a:solidFill>
                    <a:srgbClr val="7D7D7D"/>
                  </a:solidFill>
                </a:uFill>
              </a:rPr>
              <a:t> </a:t>
            </a:r>
            <a:r>
              <a:rPr u="heavy" spc="-370" dirty="0">
                <a:uFill>
                  <a:solidFill>
                    <a:srgbClr val="7D7D7D"/>
                  </a:solidFill>
                </a:uFill>
              </a:rPr>
              <a:t>Summary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013777" y="1721061"/>
            <a:ext cx="10164445" cy="4847480"/>
          </a:xfrm>
          <a:prstGeom prst="rect">
            <a:avLst/>
          </a:prstGeom>
        </p:spPr>
        <p:txBody>
          <a:bodyPr vert="horz" wrap="square" lIns="0" tIns="45719" rIns="0" bIns="0" rtlCol="0">
            <a:spAutoFit/>
          </a:bodyPr>
          <a:lstStyle/>
          <a:p>
            <a:pPr rtl="0">
              <a:spcAft>
                <a:spcPts val="600"/>
              </a:spcAft>
            </a:pPr>
            <a:r>
              <a:rPr lang="en-US" b="1" i="0" dirty="0">
                <a:solidFill>
                  <a:srgbClr val="1B1C1D"/>
                </a:solidFill>
                <a:effectLst/>
                <a:latin typeface="Times New Roman" panose="02020603050405020304" pitchFamily="18" charset="0"/>
                <a:cs typeface="Times New Roman" panose="02020603050405020304" pitchFamily="18" charset="0"/>
              </a:rPr>
              <a:t>Data Collection and Feature Engineering: </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Data was gathered from the public SpaceX API and the SpaceX Wikipedia page.</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A 'class' column was created to label successful landings.</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Data was explored using SQL, visualizations, Folium maps, and dashboards.</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Relevant columns were selected as features for modeling.</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Categorical variables were converted to binary using one-hot encoding.</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Data was standardized, and </a:t>
            </a:r>
            <a:r>
              <a:rPr lang="en-US" b="0" i="0" dirty="0" err="1">
                <a:solidFill>
                  <a:srgbClr val="1B1C1D"/>
                </a:solidFill>
                <a:effectLst/>
                <a:latin typeface="Times New Roman" panose="02020603050405020304" pitchFamily="18" charset="0"/>
                <a:cs typeface="Times New Roman" panose="02020603050405020304" pitchFamily="18" charset="0"/>
              </a:rPr>
              <a:t>GridSearchCV</a:t>
            </a:r>
            <a:r>
              <a:rPr lang="en-US" b="0" i="0" dirty="0">
                <a:solidFill>
                  <a:srgbClr val="1B1C1D"/>
                </a:solidFill>
                <a:effectLst/>
                <a:latin typeface="Times New Roman" panose="02020603050405020304" pitchFamily="18" charset="0"/>
                <a:cs typeface="Times New Roman" panose="02020603050405020304" pitchFamily="18" charset="0"/>
              </a:rPr>
              <a:t> optimized machine learning model parameters.</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The accuracy scores of all models were visualized.</a:t>
            </a:r>
          </a:p>
          <a:p>
            <a:pPr rtl="0">
              <a:spcAft>
                <a:spcPts val="600"/>
              </a:spcAft>
            </a:pPr>
            <a:r>
              <a:rPr lang="en-US" b="1" i="0" dirty="0">
                <a:solidFill>
                  <a:srgbClr val="1B1C1D"/>
                </a:solidFill>
                <a:effectLst/>
                <a:latin typeface="Times New Roman" panose="02020603050405020304" pitchFamily="18" charset="0"/>
                <a:cs typeface="Times New Roman" panose="02020603050405020304" pitchFamily="18" charset="0"/>
              </a:rPr>
              <a:t>Machine Learning Model Performance: </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Four machine learning models were developed: Logistic Regression, Support Vector Machine, Decision Tree Classifier, and K-Nearest Neighbors.</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All models achieved similar accuracy rates of approximately 83.33%.</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All models tended to over-predict successful landings.</a:t>
            </a:r>
          </a:p>
          <a:p>
            <a:pPr marL="742950" lvl="1" indent="-285750" rtl="0">
              <a:spcAft>
                <a:spcPts val="600"/>
              </a:spcAft>
              <a:buFont typeface="Arial" panose="020B0604020202020204" pitchFamily="34" charset="0"/>
              <a:buChar char="•"/>
            </a:pPr>
            <a:r>
              <a:rPr lang="en-US" b="0" i="0" dirty="0">
                <a:solidFill>
                  <a:srgbClr val="1B1C1D"/>
                </a:solidFill>
                <a:effectLst/>
                <a:latin typeface="Times New Roman" panose="02020603050405020304" pitchFamily="18" charset="0"/>
                <a:cs typeface="Times New Roman" panose="02020603050405020304" pitchFamily="18" charset="0"/>
              </a:rPr>
              <a:t>The analysis suggests that more data is necessary for improved model selection and accuracy.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643951"/>
            <a:ext cx="11201400" cy="715901"/>
          </a:xfrm>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z="4000" spc="-385" dirty="0">
                <a:latin typeface="Times New Roman" panose="02020603050405020304" pitchFamily="18" charset="0"/>
                <a:cs typeface="Times New Roman" panose="02020603050405020304" pitchFamily="18" charset="0"/>
              </a:rPr>
              <a:t>Payload </a:t>
            </a:r>
            <a:r>
              <a:rPr lang="en-US" sz="4000" spc="-385" dirty="0">
                <a:latin typeface="Times New Roman" panose="02020603050405020304" pitchFamily="18" charset="0"/>
                <a:cs typeface="Times New Roman" panose="02020603050405020304" pitchFamily="18" charset="0"/>
              </a:rPr>
              <a:t> </a:t>
            </a:r>
            <a:r>
              <a:rPr sz="4000" spc="-390" dirty="0">
                <a:latin typeface="Times New Roman" panose="02020603050405020304" pitchFamily="18" charset="0"/>
                <a:cs typeface="Times New Roman" panose="02020603050405020304" pitchFamily="18" charset="0"/>
              </a:rPr>
              <a:t>Mass </a:t>
            </a:r>
            <a:r>
              <a:rPr lang="en-US" sz="4000" spc="-390" dirty="0">
                <a:latin typeface="Times New Roman" panose="02020603050405020304" pitchFamily="18" charset="0"/>
                <a:cs typeface="Times New Roman" panose="02020603050405020304" pitchFamily="18" charset="0"/>
              </a:rPr>
              <a:t> </a:t>
            </a:r>
            <a:r>
              <a:rPr sz="4000" spc="-365" dirty="0">
                <a:latin typeface="Times New Roman" panose="02020603050405020304" pitchFamily="18" charset="0"/>
                <a:cs typeface="Times New Roman" panose="02020603050405020304" pitchFamily="18" charset="0"/>
              </a:rPr>
              <a:t>vs </a:t>
            </a:r>
            <a:r>
              <a:rPr sz="4000" spc="-520" dirty="0">
                <a:latin typeface="Times New Roman" panose="02020603050405020304" pitchFamily="18" charset="0"/>
                <a:cs typeface="Times New Roman" panose="02020603050405020304" pitchFamily="18" charset="0"/>
              </a:rPr>
              <a:t>Success </a:t>
            </a:r>
            <a:r>
              <a:rPr lang="en-US" sz="4000" spc="-520" dirty="0">
                <a:latin typeface="Times New Roman" panose="02020603050405020304" pitchFamily="18" charset="0"/>
                <a:cs typeface="Times New Roman" panose="02020603050405020304" pitchFamily="18" charset="0"/>
              </a:rPr>
              <a:t> </a:t>
            </a:r>
            <a:r>
              <a:rPr sz="4000" spc="-365" dirty="0">
                <a:latin typeface="Times New Roman" panose="02020603050405020304" pitchFamily="18" charset="0"/>
                <a:cs typeface="Times New Roman" panose="02020603050405020304" pitchFamily="18" charset="0"/>
              </a:rPr>
              <a:t>vs </a:t>
            </a:r>
            <a:r>
              <a:rPr sz="4000" spc="-270" dirty="0">
                <a:latin typeface="Times New Roman" panose="02020603050405020304" pitchFamily="18" charset="0"/>
                <a:cs typeface="Times New Roman" panose="02020603050405020304" pitchFamily="18" charset="0"/>
              </a:rPr>
              <a:t>Booster </a:t>
            </a:r>
            <a:r>
              <a:rPr lang="en-US" sz="4000" spc="-270" dirty="0">
                <a:latin typeface="Times New Roman" panose="02020603050405020304" pitchFamily="18" charset="0"/>
                <a:cs typeface="Times New Roman" panose="02020603050405020304" pitchFamily="18" charset="0"/>
              </a:rPr>
              <a:t> </a:t>
            </a:r>
            <a:r>
              <a:rPr sz="4000" spc="-330" dirty="0">
                <a:uFill>
                  <a:solidFill>
                    <a:srgbClr val="7D7D7D"/>
                  </a:solidFill>
                </a:uFill>
                <a:latin typeface="Times New Roman" panose="02020603050405020304" pitchFamily="18" charset="0"/>
                <a:cs typeface="Times New Roman" panose="02020603050405020304" pitchFamily="18" charset="0"/>
              </a:rPr>
              <a:t>Version</a:t>
            </a:r>
            <a:r>
              <a:rPr sz="4000" spc="-409" dirty="0">
                <a:uFill>
                  <a:solidFill>
                    <a:srgbClr val="7D7D7D"/>
                  </a:solidFill>
                </a:uFill>
                <a:latin typeface="Times New Roman" panose="02020603050405020304" pitchFamily="18" charset="0"/>
                <a:cs typeface="Times New Roman" panose="02020603050405020304" pitchFamily="18" charset="0"/>
              </a:rPr>
              <a:t> </a:t>
            </a:r>
            <a:r>
              <a:rPr sz="4000" spc="-330" dirty="0">
                <a:uFill>
                  <a:solidFill>
                    <a:srgbClr val="7D7D7D"/>
                  </a:solidFill>
                </a:uFill>
                <a:latin typeface="Times New Roman" panose="02020603050405020304" pitchFamily="18" charset="0"/>
                <a:cs typeface="Times New Roman" panose="02020603050405020304" pitchFamily="18" charset="0"/>
              </a:rPr>
              <a:t>Category	</a:t>
            </a:r>
          </a:p>
        </p:txBody>
      </p:sp>
      <p:sp>
        <p:nvSpPr>
          <p:cNvPr id="3" name="object 3"/>
          <p:cNvSpPr txBox="1"/>
          <p:nvPr/>
        </p:nvSpPr>
        <p:spPr>
          <a:xfrm>
            <a:off x="1212214" y="4953000"/>
            <a:ext cx="10446385" cy="1577355"/>
          </a:xfrm>
          <a:prstGeom prst="rect">
            <a:avLst/>
          </a:prstGeom>
        </p:spPr>
        <p:txBody>
          <a:bodyPr vert="horz" wrap="square" lIns="0" tIns="38100" rIns="0" bIns="0" rtlCol="0">
            <a:spAutoFit/>
          </a:bodyPr>
          <a:lstStyle/>
          <a:p>
            <a:pPr rtl="0">
              <a:spcAft>
                <a:spcPts val="1200"/>
              </a:spcAft>
            </a:pPr>
            <a:r>
              <a:rPr lang="en-US" sz="2000" b="0" i="0" dirty="0">
                <a:solidFill>
                  <a:srgbClr val="1B1C1D"/>
                </a:solidFill>
                <a:effectLst/>
                <a:latin typeface="Times New Roman" panose="02020603050405020304" pitchFamily="18" charset="0"/>
                <a:cs typeface="Times New Roman" panose="02020603050405020304" pitchFamily="18" charset="0"/>
              </a:rPr>
              <a:t>The Plotly dashboard includes a payload range selector, currently set from 0 to 10,000 kg, although the maximum payload is 15,600 kg. The scatter plot uses color to distinguish booster versions and point size to represent the number of launches. Successful landings are marked as '1' and failures as '0' (in the 'Class' variable). Notably, within the 0-6,000 kg payload range, there are two instances of failed landings with zero payload.</a:t>
            </a:r>
          </a:p>
        </p:txBody>
      </p:sp>
      <p:sp>
        <p:nvSpPr>
          <p:cNvPr id="4" name="object 4"/>
          <p:cNvSpPr/>
          <p:nvPr/>
        </p:nvSpPr>
        <p:spPr>
          <a:xfrm>
            <a:off x="1219200" y="1873911"/>
            <a:ext cx="10058400" cy="29815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4E18-C86A-F8D4-4475-BBB11BF7E54B}"/>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ECC12A19-9D48-08BD-1B96-E5F5087342FD}"/>
              </a:ext>
            </a:extLst>
          </p:cNvPr>
          <p:cNvSpPr>
            <a:spLocks noGrp="1"/>
          </p:cNvSpPr>
          <p:nvPr>
            <p:ph idx="1"/>
          </p:nvPr>
        </p:nvSpPr>
        <p:spPr/>
        <p:txBody>
          <a:bodyPr/>
          <a:lstStyle/>
          <a:p>
            <a:r>
              <a:rPr lang="en-US" b="0" i="0" dirty="0">
                <a:solidFill>
                  <a:srgbClr val="1B1C1D"/>
                </a:solidFill>
                <a:effectLst/>
                <a:latin typeface="Google Sans Text"/>
              </a:rPr>
              <a:t>GRIDSEARCHCV (with 10-fold cross-validation) was applied to :</a:t>
            </a:r>
          </a:p>
          <a:p>
            <a:pPr marL="457200" indent="-457200">
              <a:buFont typeface="+mj-lt"/>
              <a:buAutoNum type="arabicPeriod"/>
            </a:pPr>
            <a:r>
              <a:rPr lang="en-US" b="0" i="0" dirty="0">
                <a:solidFill>
                  <a:srgbClr val="1B1C1D"/>
                </a:solidFill>
                <a:effectLst/>
                <a:latin typeface="Google Sans Text"/>
              </a:rPr>
              <a:t>Logistic Regression</a:t>
            </a:r>
          </a:p>
          <a:p>
            <a:pPr marL="457200" indent="-457200">
              <a:buFont typeface="+mj-lt"/>
              <a:buAutoNum type="arabicPeriod"/>
            </a:pPr>
            <a:r>
              <a:rPr lang="en-US" b="0" i="0" dirty="0">
                <a:solidFill>
                  <a:srgbClr val="1B1C1D"/>
                </a:solidFill>
                <a:effectLst/>
                <a:latin typeface="Google Sans Text"/>
              </a:rPr>
              <a:t> SVM (Support Vector Machine)</a:t>
            </a:r>
          </a:p>
          <a:p>
            <a:pPr marL="457200" indent="-457200">
              <a:buFont typeface="+mj-lt"/>
              <a:buAutoNum type="arabicPeriod"/>
            </a:pPr>
            <a:r>
              <a:rPr lang="en-US" b="0" i="0" dirty="0">
                <a:solidFill>
                  <a:srgbClr val="1B1C1D"/>
                </a:solidFill>
                <a:effectLst/>
                <a:latin typeface="Google Sans Text"/>
              </a:rPr>
              <a:t>Decision Tree</a:t>
            </a:r>
          </a:p>
          <a:p>
            <a:pPr marL="457200" indent="-457200">
              <a:buFont typeface="+mj-lt"/>
              <a:buAutoNum type="arabicPeriod"/>
            </a:pPr>
            <a:r>
              <a:rPr lang="en-US" b="0" i="0" dirty="0">
                <a:solidFill>
                  <a:srgbClr val="1B1C1D"/>
                </a:solidFill>
                <a:effectLst/>
                <a:latin typeface="Google Sans Text"/>
              </a:rPr>
              <a:t>KNN (K-Nearest Neighbors) models</a:t>
            </a:r>
          </a:p>
          <a:p>
            <a:endParaRPr lang="en-US" dirty="0"/>
          </a:p>
        </p:txBody>
      </p:sp>
    </p:spTree>
    <p:extLst>
      <p:ext uri="{BB962C8B-B14F-4D97-AF65-F5344CB8AC3E}">
        <p14:creationId xmlns:p14="http://schemas.microsoft.com/office/powerpoint/2010/main" val="2467051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CDE8-67D7-49CB-AADC-64A749AB8BF0}"/>
              </a:ext>
            </a:extLst>
          </p:cNvPr>
          <p:cNvSpPr>
            <a:spLocks noGrp="1"/>
          </p:cNvSpPr>
          <p:nvPr>
            <p:ph type="title"/>
          </p:nvPr>
        </p:nvSpPr>
        <p:spPr>
          <a:xfrm>
            <a:off x="1371600" y="381000"/>
            <a:ext cx="9601200" cy="1485900"/>
          </a:xfrm>
        </p:spPr>
        <p:txBody>
          <a:bodyPr/>
          <a:lstStyle/>
          <a:p>
            <a:r>
              <a:rPr lang="en-US" dirty="0">
                <a:latin typeface="Times New Roman" panose="02020603050405020304" pitchFamily="18" charset="0"/>
                <a:cs typeface="Times New Roman" panose="02020603050405020304" pitchFamily="18" charset="0"/>
              </a:rPr>
              <a:t>CLASSIFICATION</a:t>
            </a:r>
          </a:p>
        </p:txBody>
      </p:sp>
      <p:sp>
        <p:nvSpPr>
          <p:cNvPr id="4" name="object 7">
            <a:extLst>
              <a:ext uri="{FF2B5EF4-FFF2-40B4-BE49-F238E27FC236}">
                <a16:creationId xmlns:a16="http://schemas.microsoft.com/office/drawing/2014/main" id="{1FC0A7C8-6BA9-641F-2D47-045BF770934C}"/>
              </a:ext>
            </a:extLst>
          </p:cNvPr>
          <p:cNvSpPr>
            <a:spLocks noGrp="1"/>
          </p:cNvSpPr>
          <p:nvPr>
            <p:ph idx="1"/>
          </p:nvPr>
        </p:nvSpPr>
        <p:spPr>
          <a:xfrm>
            <a:off x="1371600" y="1143000"/>
            <a:ext cx="9480176" cy="4457700"/>
          </a:xfrm>
          <a:prstGeom prst="rect">
            <a:avLst/>
          </a:prstGeom>
          <a:blipFill>
            <a:blip r:embed="rId2" cstate="print"/>
            <a:stretch>
              <a:fillRect/>
            </a:stretch>
          </a:blipFill>
        </p:spPr>
        <p:txBody>
          <a:bodyPr wrap="square" lIns="0" tIns="0" rIns="0" bIns="0" rtlCol="0"/>
          <a:lstStyle/>
          <a:p>
            <a:pPr marL="0" indent="0">
              <a:buNone/>
            </a:pPr>
            <a:endParaRPr lang="en-US" dirty="0"/>
          </a:p>
        </p:txBody>
      </p:sp>
      <p:sp>
        <p:nvSpPr>
          <p:cNvPr id="5" name="TextBox 4">
            <a:extLst>
              <a:ext uri="{FF2B5EF4-FFF2-40B4-BE49-F238E27FC236}">
                <a16:creationId xmlns:a16="http://schemas.microsoft.com/office/drawing/2014/main" id="{A7DF1A7A-0C04-6F9E-F09F-89014507C81E}"/>
              </a:ext>
            </a:extLst>
          </p:cNvPr>
          <p:cNvSpPr txBox="1"/>
          <p:nvPr/>
        </p:nvSpPr>
        <p:spPr>
          <a:xfrm>
            <a:off x="1143001" y="5619571"/>
            <a:ext cx="9708776" cy="954107"/>
          </a:xfrm>
          <a:prstGeom prst="rect">
            <a:avLst/>
          </a:prstGeom>
          <a:noFill/>
        </p:spPr>
        <p:txBody>
          <a:bodyPr wrap="square" rtlCol="0">
            <a:spAutoFit/>
          </a:bodyPr>
          <a:lstStyle/>
          <a:p>
            <a:r>
              <a:rPr lang="en-US" sz="1400" b="0" i="0" dirty="0">
                <a:solidFill>
                  <a:srgbClr val="1B1C1D"/>
                </a:solidFill>
                <a:effectLst/>
                <a:latin typeface="Times New Roman" panose="02020603050405020304" pitchFamily="18" charset="0"/>
                <a:cs typeface="Times New Roman" panose="02020603050405020304" pitchFamily="18" charset="0"/>
              </a:rPr>
              <a:t>All models achieved approximately the same accuracy (83.33%) on the test set. However, the test set was small. </a:t>
            </a:r>
          </a:p>
          <a:p>
            <a:r>
              <a:rPr lang="en-US" sz="1400" b="0" i="0" dirty="0">
                <a:solidFill>
                  <a:srgbClr val="1B1C1D"/>
                </a:solidFill>
                <a:effectLst/>
                <a:latin typeface="Times New Roman" panose="02020603050405020304" pitchFamily="18" charset="0"/>
                <a:cs typeface="Times New Roman" panose="02020603050405020304" pitchFamily="18" charset="0"/>
              </a:rPr>
              <a:t>(only 18 samples), which can lead to significant variability in accuracy, as seen in repeated runs of the Decision</a:t>
            </a:r>
          </a:p>
          <a:p>
            <a:r>
              <a:rPr lang="en-US" sz="1400" b="0" i="0" dirty="0">
                <a:solidFill>
                  <a:srgbClr val="1B1C1D"/>
                </a:solidFill>
                <a:effectLst/>
                <a:latin typeface="Times New Roman" panose="02020603050405020304" pitchFamily="18" charset="0"/>
                <a:cs typeface="Times New Roman" panose="02020603050405020304" pitchFamily="18" charset="0"/>
              </a:rPr>
              <a:t> Tree Classifier. More data is likely needed to confidently identify the best-performing model.</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727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CE54-BD3C-B387-3809-7F0C559DA5E3}"/>
              </a:ext>
            </a:extLst>
          </p:cNvPr>
          <p:cNvSpPr>
            <a:spLocks noGrp="1"/>
          </p:cNvSpPr>
          <p:nvPr>
            <p:ph type="title"/>
          </p:nvPr>
        </p:nvSpPr>
        <p:spPr>
          <a:xfrm>
            <a:off x="1371600" y="685800"/>
            <a:ext cx="9601200" cy="762000"/>
          </a:xfrm>
        </p:spPr>
        <p:txBody>
          <a:bodyPr/>
          <a:lstStyle/>
          <a:p>
            <a:r>
              <a:rPr lang="en-US" sz="4400" spc="-235" dirty="0">
                <a:solidFill>
                  <a:schemeClr val="tx1"/>
                </a:solidFill>
                <a:latin typeface="Times New Roman" panose="02020603050405020304" pitchFamily="18" charset="0"/>
                <a:cs typeface="Times New Roman" panose="02020603050405020304" pitchFamily="18" charset="0"/>
              </a:rPr>
              <a:t>Confusion</a:t>
            </a:r>
            <a:r>
              <a:rPr lang="en-US" sz="4400" spc="-330" dirty="0">
                <a:solidFill>
                  <a:schemeClr val="tx1"/>
                </a:solidFill>
                <a:latin typeface="Times New Roman" panose="02020603050405020304" pitchFamily="18" charset="0"/>
                <a:cs typeface="Times New Roman" panose="02020603050405020304" pitchFamily="18" charset="0"/>
              </a:rPr>
              <a:t> </a:t>
            </a:r>
            <a:r>
              <a:rPr lang="en-US" sz="4400" spc="-114" dirty="0">
                <a:solidFill>
                  <a:schemeClr val="tx1"/>
                </a:solidFill>
                <a:latin typeface="Times New Roman" panose="02020603050405020304" pitchFamily="18" charset="0"/>
                <a:cs typeface="Times New Roman" panose="02020603050405020304" pitchFamily="18" charset="0"/>
              </a:rPr>
              <a:t>Matrix</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object 7">
            <a:extLst>
              <a:ext uri="{FF2B5EF4-FFF2-40B4-BE49-F238E27FC236}">
                <a16:creationId xmlns:a16="http://schemas.microsoft.com/office/drawing/2014/main" id="{DE6D24BB-9EDB-BB04-62B7-C030395F5027}"/>
              </a:ext>
            </a:extLst>
          </p:cNvPr>
          <p:cNvSpPr/>
          <p:nvPr/>
        </p:nvSpPr>
        <p:spPr>
          <a:xfrm>
            <a:off x="3581400"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2D9E3BE3-C17D-2152-631A-B58F547DCC5C}"/>
              </a:ext>
            </a:extLst>
          </p:cNvPr>
          <p:cNvSpPr txBox="1"/>
          <p:nvPr/>
        </p:nvSpPr>
        <p:spPr>
          <a:xfrm>
            <a:off x="1371600" y="4830504"/>
            <a:ext cx="9748519" cy="1077218"/>
          </a:xfrm>
          <a:prstGeom prst="rect">
            <a:avLst/>
          </a:prstGeom>
          <a:noFill/>
        </p:spPr>
        <p:txBody>
          <a:bodyPr wrap="square" rtlCol="0">
            <a:spAutoFit/>
          </a:bodyPr>
          <a:lstStyle/>
          <a:p>
            <a:pPr rtl="0">
              <a:spcAft>
                <a:spcPts val="1200"/>
              </a:spcAft>
            </a:pPr>
            <a:r>
              <a:rPr lang="en-US" sz="1600" b="0" i="0" dirty="0">
                <a:solidFill>
                  <a:srgbClr val="1B1C1D"/>
                </a:solidFill>
                <a:effectLst/>
                <a:latin typeface="Times New Roman" panose="02020603050405020304" pitchFamily="18" charset="0"/>
                <a:cs typeface="Times New Roman" panose="02020603050405020304" pitchFamily="18" charset="0"/>
              </a:rPr>
              <a:t>Because all models showed equal performance on the test data, their confusion matrices are identical. The models correctly identified 12 actual successful landings. They also correctly predicted 3 actual unsuccessful landings. However, the models incorrectly predicted 3 unsuccessful landings as successful landings (these are false positives). This indicates a tendency for the models to over-predict successful landings.</a:t>
            </a:r>
          </a:p>
        </p:txBody>
      </p:sp>
    </p:spTree>
    <p:extLst>
      <p:ext uri="{BB962C8B-B14F-4D97-AF65-F5344CB8AC3E}">
        <p14:creationId xmlns:p14="http://schemas.microsoft.com/office/powerpoint/2010/main" val="3323477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C12E-F009-5C30-DC84-D0044C0A9BC0}"/>
              </a:ext>
            </a:extLst>
          </p:cNvPr>
          <p:cNvSpPr>
            <a:spLocks noGrp="1"/>
          </p:cNvSpPr>
          <p:nvPr>
            <p:ph type="title"/>
          </p:nvPr>
        </p:nvSpPr>
        <p:spPr>
          <a:xfrm>
            <a:off x="1371600" y="685800"/>
            <a:ext cx="9601200" cy="685800"/>
          </a:xfrm>
        </p:spPr>
        <p:txBody>
          <a:bodyPr>
            <a:normAutofit fontScale="90000"/>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7860474-AFD3-E6B6-A91C-4125F5F148E6}"/>
              </a:ext>
            </a:extLst>
          </p:cNvPr>
          <p:cNvSpPr>
            <a:spLocks noGrp="1"/>
          </p:cNvSpPr>
          <p:nvPr>
            <p:ph idx="1"/>
          </p:nvPr>
        </p:nvSpPr>
        <p:spPr>
          <a:xfrm>
            <a:off x="1371600" y="1371600"/>
            <a:ext cx="9601200" cy="5105400"/>
          </a:xfrm>
        </p:spPr>
        <p:txBody>
          <a:bodyPr>
            <a:noAutofit/>
          </a:bodyPr>
          <a:lstStyle/>
          <a:p>
            <a:pPr>
              <a:spcAft>
                <a:spcPts val="600"/>
              </a:spcAft>
            </a:pPr>
            <a:r>
              <a:rPr lang="en-US" sz="1400" b="1" i="0" dirty="0">
                <a:solidFill>
                  <a:srgbClr val="1B1C1D"/>
                </a:solidFill>
                <a:effectLst/>
                <a:latin typeface="Times New Roman" panose="02020603050405020304" pitchFamily="18" charset="0"/>
                <a:cs typeface="Times New Roman" panose="02020603050405020304" pitchFamily="18" charset="0"/>
              </a:rPr>
              <a:t>Objective: </a:t>
            </a:r>
            <a:r>
              <a:rPr lang="en-US" sz="1400" b="0" i="0" dirty="0">
                <a:solidFill>
                  <a:srgbClr val="1B1C1D"/>
                </a:solidFill>
                <a:effectLst/>
                <a:latin typeface="Times New Roman" panose="02020603050405020304" pitchFamily="18" charset="0"/>
                <a:cs typeface="Times New Roman" panose="02020603050405020304" pitchFamily="18" charset="0"/>
              </a:rPr>
              <a:t>The project aimed to build a machine learning model for </a:t>
            </a:r>
            <a:r>
              <a:rPr lang="en-US" sz="1400" b="0" i="0" dirty="0" err="1">
                <a:solidFill>
                  <a:srgbClr val="1B1C1D"/>
                </a:solidFill>
                <a:effectLst/>
                <a:latin typeface="Times New Roman" panose="02020603050405020304" pitchFamily="18" charset="0"/>
                <a:cs typeface="Times New Roman" panose="02020603050405020304" pitchFamily="18" charset="0"/>
              </a:rPr>
              <a:t>SpaceY</a:t>
            </a:r>
            <a:r>
              <a:rPr lang="en-US" sz="1400" b="0" i="0" dirty="0">
                <a:solidFill>
                  <a:srgbClr val="1B1C1D"/>
                </a:solidFill>
                <a:effectLst/>
                <a:latin typeface="Times New Roman" panose="02020603050405020304" pitchFamily="18" charset="0"/>
                <a:cs typeface="Times New Roman" panose="02020603050405020304" pitchFamily="18" charset="0"/>
              </a:rPr>
              <a:t> to predict successful Stage 1 rocket landings, a crucial factor in cost savings (approximately USD 100 million per successful recovery) for competing with SpaceX.</a:t>
            </a:r>
          </a:p>
          <a:p>
            <a:pPr>
              <a:spcAft>
                <a:spcPts val="600"/>
              </a:spcAft>
            </a:pPr>
            <a:r>
              <a:rPr lang="en-US" sz="1400" b="1" i="0" dirty="0">
                <a:solidFill>
                  <a:srgbClr val="1B1C1D"/>
                </a:solidFill>
                <a:effectLst/>
                <a:latin typeface="Times New Roman" panose="02020603050405020304" pitchFamily="18" charset="0"/>
                <a:cs typeface="Times New Roman" panose="02020603050405020304" pitchFamily="18" charset="0"/>
              </a:rPr>
              <a:t>Data Sources: </a:t>
            </a:r>
            <a:r>
              <a:rPr lang="en-US" sz="1400" b="0" i="0" dirty="0">
                <a:solidFill>
                  <a:srgbClr val="1B1C1D"/>
                </a:solidFill>
                <a:effectLst/>
                <a:latin typeface="Times New Roman" panose="02020603050405020304" pitchFamily="18" charset="0"/>
                <a:cs typeface="Times New Roman" panose="02020603050405020304" pitchFamily="18" charset="0"/>
              </a:rPr>
              <a:t>The data used for this project was collected from the public SpaceX API and by web scraping the SpaceX Wikipedia page.</a:t>
            </a:r>
          </a:p>
          <a:p>
            <a:pPr>
              <a:spcAft>
                <a:spcPts val="600"/>
              </a:spcAft>
            </a:pPr>
            <a:r>
              <a:rPr lang="en-US" sz="1400" b="1" i="0" dirty="0">
                <a:solidFill>
                  <a:srgbClr val="1B1C1D"/>
                </a:solidFill>
                <a:effectLst/>
                <a:latin typeface="Times New Roman" panose="02020603050405020304" pitchFamily="18" charset="0"/>
                <a:cs typeface="Times New Roman" panose="02020603050405020304" pitchFamily="18" charset="0"/>
              </a:rPr>
              <a:t>Data Handling: </a:t>
            </a:r>
            <a:r>
              <a:rPr lang="en-US" sz="1400" b="0" i="0" dirty="0">
                <a:solidFill>
                  <a:srgbClr val="1B1C1D"/>
                </a:solidFill>
                <a:effectLst/>
                <a:latin typeface="Times New Roman" panose="02020603050405020304" pitchFamily="18" charset="0"/>
                <a:cs typeface="Times New Roman" panose="02020603050405020304" pitchFamily="18" charset="0"/>
              </a:rPr>
              <a:t>The collected data was labeled for training and stored in a DB2 SQL database for efficient management and querying.</a:t>
            </a:r>
          </a:p>
          <a:p>
            <a:pPr>
              <a:spcAft>
                <a:spcPts val="600"/>
              </a:spcAft>
            </a:pPr>
            <a:r>
              <a:rPr lang="en-US" sz="1400" b="1" i="0" dirty="0">
                <a:solidFill>
                  <a:srgbClr val="1B1C1D"/>
                </a:solidFill>
                <a:effectLst/>
                <a:latin typeface="Times New Roman" panose="02020603050405020304" pitchFamily="18" charset="0"/>
                <a:cs typeface="Times New Roman" panose="02020603050405020304" pitchFamily="18" charset="0"/>
              </a:rPr>
              <a:t>Visualization: </a:t>
            </a:r>
            <a:r>
              <a:rPr lang="en-US" sz="1400" b="0" i="0" dirty="0">
                <a:solidFill>
                  <a:srgbClr val="1B1C1D"/>
                </a:solidFill>
                <a:effectLst/>
                <a:latin typeface="Times New Roman" panose="02020603050405020304" pitchFamily="18" charset="0"/>
                <a:cs typeface="Times New Roman" panose="02020603050405020304" pitchFamily="18" charset="0"/>
              </a:rPr>
              <a:t>A dashboard was created to visualize the data and potentially the model's performance.</a:t>
            </a:r>
          </a:p>
          <a:p>
            <a:pPr>
              <a:spcAft>
                <a:spcPts val="600"/>
              </a:spcAft>
            </a:pPr>
            <a:r>
              <a:rPr lang="en-US" sz="1400" b="1" i="0" dirty="0">
                <a:solidFill>
                  <a:srgbClr val="1B1C1D"/>
                </a:solidFill>
                <a:effectLst/>
                <a:latin typeface="Times New Roman" panose="02020603050405020304" pitchFamily="18" charset="0"/>
                <a:cs typeface="Times New Roman" panose="02020603050405020304" pitchFamily="18" charset="0"/>
              </a:rPr>
              <a:t>Model Performance: </a:t>
            </a:r>
            <a:r>
              <a:rPr lang="en-US" sz="1400" b="0" i="0" dirty="0">
                <a:solidFill>
                  <a:srgbClr val="1B1C1D"/>
                </a:solidFill>
                <a:effectLst/>
                <a:latin typeface="Times New Roman" panose="02020603050405020304" pitchFamily="18" charset="0"/>
                <a:cs typeface="Times New Roman" panose="02020603050405020304" pitchFamily="18" charset="0"/>
              </a:rPr>
              <a:t>A machine learning model was developed and achieved an accuracy of 83% in predicting successful Stage 1 landings on the test data.</a:t>
            </a:r>
          </a:p>
          <a:p>
            <a:pPr>
              <a:spcAft>
                <a:spcPts val="600"/>
              </a:spcAft>
            </a:pPr>
            <a:r>
              <a:rPr lang="en-US" sz="1400" b="1" i="0" dirty="0">
                <a:solidFill>
                  <a:srgbClr val="1B1C1D"/>
                </a:solidFill>
                <a:effectLst/>
                <a:latin typeface="Times New Roman" panose="02020603050405020304" pitchFamily="18" charset="0"/>
                <a:cs typeface="Times New Roman" panose="02020603050405020304" pitchFamily="18" charset="0"/>
              </a:rPr>
              <a:t>Potential Application: </a:t>
            </a:r>
            <a:r>
              <a:rPr lang="en-US" sz="1400" b="0" i="0" dirty="0">
                <a:solidFill>
                  <a:srgbClr val="1B1C1D"/>
                </a:solidFill>
                <a:effectLst/>
                <a:latin typeface="Times New Roman" panose="02020603050405020304" pitchFamily="18" charset="0"/>
                <a:cs typeface="Times New Roman" panose="02020603050405020304" pitchFamily="18" charset="0"/>
              </a:rPr>
              <a:t>Allon Mask of </a:t>
            </a:r>
            <a:r>
              <a:rPr lang="en-US" sz="1400" b="0" i="0" dirty="0" err="1">
                <a:solidFill>
                  <a:srgbClr val="1B1C1D"/>
                </a:solidFill>
                <a:effectLst/>
                <a:latin typeface="Times New Roman" panose="02020603050405020304" pitchFamily="18" charset="0"/>
                <a:cs typeface="Times New Roman" panose="02020603050405020304" pitchFamily="18" charset="0"/>
              </a:rPr>
              <a:t>SpaceY</a:t>
            </a:r>
            <a:r>
              <a:rPr lang="en-US" sz="1400" b="0" i="0" dirty="0">
                <a:solidFill>
                  <a:srgbClr val="1B1C1D"/>
                </a:solidFill>
                <a:effectLst/>
                <a:latin typeface="Times New Roman" panose="02020603050405020304" pitchFamily="18" charset="0"/>
                <a:cs typeface="Times New Roman" panose="02020603050405020304" pitchFamily="18" charset="0"/>
              </a:rPr>
              <a:t> can utilize this model before a launch to predict the likelihood of a successful Stage 1 landing. This prediction can inform the decision of whether to proceed with the launch, considering the potential cost savings from a successful recovery.</a:t>
            </a:r>
          </a:p>
          <a:p>
            <a:pPr>
              <a:spcAft>
                <a:spcPts val="600"/>
              </a:spcAft>
            </a:pPr>
            <a:r>
              <a:rPr lang="en-US" sz="1400" b="1" i="0" dirty="0">
                <a:solidFill>
                  <a:srgbClr val="1B1C1D"/>
                </a:solidFill>
                <a:effectLst/>
                <a:latin typeface="Times New Roman" panose="02020603050405020304" pitchFamily="18" charset="0"/>
                <a:cs typeface="Times New Roman" panose="02020603050405020304" pitchFamily="18" charset="0"/>
              </a:rPr>
              <a:t>Recommendations: </a:t>
            </a:r>
            <a:r>
              <a:rPr lang="en-US" sz="1400" b="0" i="0" dirty="0">
                <a:solidFill>
                  <a:srgbClr val="1B1C1D"/>
                </a:solidFill>
                <a:effectLst/>
                <a:latin typeface="Times New Roman" panose="02020603050405020304" pitchFamily="18" charset="0"/>
                <a:cs typeface="Times New Roman" panose="02020603050405020304" pitchFamily="18" charset="0"/>
              </a:rPr>
              <a:t>It is recommended to gather more data to help in selecting the most effective machine learning model and to further enhance the prediction accuracy.</a:t>
            </a:r>
          </a:p>
          <a:p>
            <a:pPr marL="0" indent="0" rtl="0">
              <a:spcAft>
                <a:spcPts val="1200"/>
              </a:spcAft>
              <a:buNone/>
            </a:pPr>
            <a:r>
              <a:rPr lang="en-US" sz="1400" b="0" i="0" dirty="0">
                <a:solidFill>
                  <a:srgbClr val="1B1C1D"/>
                </a:solidFill>
                <a:effectLst/>
                <a:latin typeface="Times New Roman" panose="02020603050405020304" pitchFamily="18" charset="0"/>
                <a:cs typeface="Times New Roman" panose="02020603050405020304" pitchFamily="18" charset="0"/>
              </a:rPr>
              <a:t>This model provides </a:t>
            </a:r>
            <a:r>
              <a:rPr lang="en-US" sz="1400" b="0" i="0" dirty="0" err="1">
                <a:solidFill>
                  <a:srgbClr val="1B1C1D"/>
                </a:solidFill>
                <a:effectLst/>
                <a:latin typeface="Times New Roman" panose="02020603050405020304" pitchFamily="18" charset="0"/>
                <a:cs typeface="Times New Roman" panose="02020603050405020304" pitchFamily="18" charset="0"/>
              </a:rPr>
              <a:t>SpaceY</a:t>
            </a:r>
            <a:r>
              <a:rPr lang="en-US" sz="1400" b="0" i="0" dirty="0">
                <a:solidFill>
                  <a:srgbClr val="1B1C1D"/>
                </a:solidFill>
                <a:effectLst/>
                <a:latin typeface="Times New Roman" panose="02020603050405020304" pitchFamily="18" charset="0"/>
                <a:cs typeface="Times New Roman" panose="02020603050405020304" pitchFamily="18" charset="0"/>
              </a:rPr>
              <a:t> with a valuable tool to assess the economic viability of their launches by predicting the success of Stage 1 recovery. The current accuracy of 83% offers a relatively high level of confidence for decision-making, but acquiring more data could lead to even more reliable predictions.</a:t>
            </a:r>
          </a:p>
          <a:p>
            <a:endParaRPr lang="en-US" sz="1400" dirty="0"/>
          </a:p>
        </p:txBody>
      </p:sp>
    </p:spTree>
    <p:extLst>
      <p:ext uri="{BB962C8B-B14F-4D97-AF65-F5344CB8AC3E}">
        <p14:creationId xmlns:p14="http://schemas.microsoft.com/office/powerpoint/2010/main" val="3025686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15E2-7BF7-5C6B-6497-9DFBD49127D2}"/>
              </a:ext>
            </a:extLst>
          </p:cNvPr>
          <p:cNvSpPr>
            <a:spLocks noGrp="1"/>
          </p:cNvSpPr>
          <p:nvPr>
            <p:ph type="title"/>
          </p:nvPr>
        </p:nvSpPr>
        <p:spPr>
          <a:xfrm>
            <a:off x="1371600" y="685800"/>
            <a:ext cx="9601200" cy="762000"/>
          </a:xfrm>
        </p:spPr>
        <p:txBody>
          <a:bodyPr/>
          <a:lstStyle/>
          <a:p>
            <a:r>
              <a:rPr lang="en-US" dirty="0">
                <a:latin typeface="Times New Roman" panose="02020603050405020304" pitchFamily="18" charset="0"/>
                <a:cs typeface="Times New Roman" panose="02020603050405020304" pitchFamily="18" charset="0"/>
              </a:rPr>
              <a:t>APPENDIX</a:t>
            </a:r>
          </a:p>
        </p:txBody>
      </p:sp>
      <p:sp>
        <p:nvSpPr>
          <p:cNvPr id="3" name="Content Placeholder 2">
            <a:extLst>
              <a:ext uri="{FF2B5EF4-FFF2-40B4-BE49-F238E27FC236}">
                <a16:creationId xmlns:a16="http://schemas.microsoft.com/office/drawing/2014/main" id="{F940EF3F-013A-B073-DB3E-CCA1BB068026}"/>
              </a:ext>
            </a:extLst>
          </p:cNvPr>
          <p:cNvSpPr>
            <a:spLocks noGrp="1"/>
          </p:cNvSpPr>
          <p:nvPr>
            <p:ph idx="1"/>
          </p:nvPr>
        </p:nvSpPr>
        <p:spPr/>
        <p:txBody>
          <a:bodyPr/>
          <a:lstStyle/>
          <a:p>
            <a:pPr algn="l"/>
            <a:r>
              <a:rPr lang="en-US" sz="2000" b="1" i="0" dirty="0">
                <a:solidFill>
                  <a:srgbClr val="24292F"/>
                </a:solidFill>
                <a:effectLst/>
                <a:latin typeface="-apple-system"/>
              </a:rPr>
              <a:t>GitHub URL: </a:t>
            </a:r>
            <a:r>
              <a:rPr lang="en-US" sz="2000" b="1" i="0" dirty="0">
                <a:solidFill>
                  <a:srgbClr val="24292F"/>
                </a:solidFill>
                <a:effectLst/>
                <a:latin typeface="-apple-system"/>
                <a:hlinkClick r:id="rId2"/>
              </a:rPr>
              <a:t>https://github.com/dajiraoakash/Coursera/tree/main/Capstone</a:t>
            </a:r>
            <a:endParaRPr lang="en-US" sz="2000" b="1" i="0" dirty="0">
              <a:solidFill>
                <a:srgbClr val="24292F"/>
              </a:solidFill>
              <a:effectLst/>
              <a:latin typeface="-apple-system"/>
            </a:endParaRPr>
          </a:p>
          <a:p>
            <a:pPr marL="0" indent="0" algn="l">
              <a:buNone/>
            </a:pPr>
            <a:endParaRPr lang="en-US" sz="2000" b="1" i="0" dirty="0">
              <a:solidFill>
                <a:srgbClr val="24292F"/>
              </a:solidFill>
              <a:effectLst/>
              <a:latin typeface="-apple-system"/>
            </a:endParaRPr>
          </a:p>
          <a:p>
            <a:pPr algn="l"/>
            <a:r>
              <a:rPr lang="en-US" sz="2000" b="1" i="0" dirty="0">
                <a:solidFill>
                  <a:srgbClr val="24292F"/>
                </a:solidFill>
                <a:effectLst/>
                <a:latin typeface="-apple-system"/>
              </a:rPr>
              <a:t>Instructors: </a:t>
            </a:r>
            <a:r>
              <a:rPr lang="en-US" sz="2000" i="0" dirty="0">
                <a:solidFill>
                  <a:srgbClr val="24292F"/>
                </a:solidFill>
                <a:effectLst/>
                <a:latin typeface="-apple-system"/>
              </a:rPr>
              <a:t>Rav Ahuja, Alex </a:t>
            </a:r>
            <a:r>
              <a:rPr lang="en-US" sz="2000" i="0" dirty="0" err="1">
                <a:solidFill>
                  <a:srgbClr val="24292F"/>
                </a:solidFill>
                <a:effectLst/>
                <a:latin typeface="-apple-system"/>
              </a:rPr>
              <a:t>Aklson</a:t>
            </a:r>
            <a:r>
              <a:rPr lang="en-US" sz="2000" i="0" dirty="0">
                <a:solidFill>
                  <a:srgbClr val="24292F"/>
                </a:solidFill>
                <a:effectLst/>
                <a:latin typeface="-apple-system"/>
              </a:rPr>
              <a:t>, </a:t>
            </a:r>
            <a:r>
              <a:rPr lang="en-US" sz="2000" i="0" dirty="0" err="1">
                <a:solidFill>
                  <a:srgbClr val="24292F"/>
                </a:solidFill>
                <a:effectLst/>
                <a:latin typeface="-apple-system"/>
              </a:rPr>
              <a:t>Aije</a:t>
            </a:r>
            <a:r>
              <a:rPr lang="en-US" sz="2000" i="0" dirty="0">
                <a:solidFill>
                  <a:srgbClr val="24292F"/>
                </a:solidFill>
                <a:effectLst/>
                <a:latin typeface="-apple-system"/>
              </a:rPr>
              <a:t> </a:t>
            </a:r>
            <a:r>
              <a:rPr lang="en-US" sz="2000" i="0" dirty="0" err="1">
                <a:solidFill>
                  <a:srgbClr val="24292F"/>
                </a:solidFill>
                <a:effectLst/>
                <a:latin typeface="-apple-system"/>
              </a:rPr>
              <a:t>Egwaikhide</a:t>
            </a:r>
            <a:r>
              <a:rPr lang="en-US" sz="2000" i="0" dirty="0">
                <a:solidFill>
                  <a:srgbClr val="24292F"/>
                </a:solidFill>
                <a:effectLst/>
                <a:latin typeface="-apple-system"/>
              </a:rPr>
              <a:t>, Svetlana Levitan, Romeo Kienzler, </a:t>
            </a:r>
            <a:r>
              <a:rPr lang="en-US" sz="2000" i="0" dirty="0" err="1">
                <a:solidFill>
                  <a:srgbClr val="24292F"/>
                </a:solidFill>
                <a:effectLst/>
                <a:latin typeface="-apple-system"/>
              </a:rPr>
              <a:t>Polong</a:t>
            </a:r>
            <a:r>
              <a:rPr lang="en-US" sz="2000" i="0" dirty="0">
                <a:solidFill>
                  <a:srgbClr val="24292F"/>
                </a:solidFill>
                <a:effectLst/>
                <a:latin typeface="-apple-system"/>
              </a:rPr>
              <a:t> Lin, Joseph Santarcangelo, Azim </a:t>
            </a:r>
            <a:r>
              <a:rPr lang="en-US" sz="2000" i="0" dirty="0" err="1">
                <a:solidFill>
                  <a:srgbClr val="24292F"/>
                </a:solidFill>
                <a:effectLst/>
                <a:latin typeface="-apple-system"/>
              </a:rPr>
              <a:t>Hirjani</a:t>
            </a:r>
            <a:r>
              <a:rPr lang="en-US" sz="2000" i="0" dirty="0">
                <a:solidFill>
                  <a:srgbClr val="24292F"/>
                </a:solidFill>
                <a:effectLst/>
                <a:latin typeface="-apple-system"/>
              </a:rPr>
              <a:t>, Hima Vasudevan, Saishruthi Swaminathan, Saeed </a:t>
            </a:r>
            <a:r>
              <a:rPr lang="en-US" sz="2000" i="0" dirty="0" err="1">
                <a:solidFill>
                  <a:srgbClr val="24292F"/>
                </a:solidFill>
                <a:effectLst/>
                <a:latin typeface="-apple-system"/>
              </a:rPr>
              <a:t>Aghabozorgi</a:t>
            </a:r>
            <a:r>
              <a:rPr lang="en-US" sz="2000" i="0" dirty="0">
                <a:solidFill>
                  <a:srgbClr val="24292F"/>
                </a:solidFill>
                <a:effectLst/>
                <a:latin typeface="-apple-system"/>
              </a:rPr>
              <a:t>, Yan Luo</a:t>
            </a:r>
          </a:p>
          <a:p>
            <a:endParaRPr lang="en-US" dirty="0"/>
          </a:p>
        </p:txBody>
      </p:sp>
    </p:spTree>
    <p:extLst>
      <p:ext uri="{BB962C8B-B14F-4D97-AF65-F5344CB8AC3E}">
        <p14:creationId xmlns:p14="http://schemas.microsoft.com/office/powerpoint/2010/main" val="87239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D49F-1C0F-B1E3-33D2-603B62052B3B}"/>
              </a:ext>
            </a:extLst>
          </p:cNvPr>
          <p:cNvSpPr>
            <a:spLocks noGrp="1"/>
          </p:cNvSpPr>
          <p:nvPr>
            <p:ph type="title"/>
          </p:nvPr>
        </p:nvSpPr>
        <p:spPr>
          <a:xfrm>
            <a:off x="1371600" y="685800"/>
            <a:ext cx="9601200" cy="762000"/>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65E86D6-AB9D-D2AB-DC5B-2DC95E56972D}"/>
              </a:ext>
            </a:extLst>
          </p:cNvPr>
          <p:cNvSpPr>
            <a:spLocks noGrp="1"/>
          </p:cNvSpPr>
          <p:nvPr>
            <p:ph idx="1"/>
          </p:nvPr>
        </p:nvSpPr>
        <p:spPr>
          <a:xfrm>
            <a:off x="1371600" y="1600200"/>
            <a:ext cx="9601200" cy="4267200"/>
          </a:xfrm>
        </p:spPr>
        <p:txBody>
          <a:bodyPr>
            <a:noAutofit/>
          </a:bodyPr>
          <a:lstStyle/>
          <a:p>
            <a:pPr algn="ctr" rtl="0">
              <a:spcAft>
                <a:spcPts val="600"/>
              </a:spcAft>
              <a:buNone/>
            </a:pPr>
            <a:r>
              <a:rPr lang="en-US" sz="1800" b="1" i="0" dirty="0">
                <a:effectLst/>
                <a:latin typeface="Times New Roman" panose="02020603050405020304" pitchFamily="18" charset="0"/>
                <a:cs typeface="Times New Roman" panose="02020603050405020304" pitchFamily="18" charset="0"/>
              </a:rPr>
              <a:t>Background</a:t>
            </a:r>
          </a:p>
          <a:p>
            <a:pPr>
              <a:spcAft>
                <a:spcPts val="600"/>
              </a:spcAft>
            </a:pPr>
            <a:r>
              <a:rPr lang="en-US" sz="1800" b="0" i="0" dirty="0">
                <a:effectLst/>
                <a:latin typeface="Times New Roman" panose="02020603050405020304" pitchFamily="18" charset="0"/>
                <a:cs typeface="Times New Roman" panose="02020603050405020304" pitchFamily="18" charset="0"/>
              </a:rPr>
              <a:t>The commercial space industry is now a reality.</a:t>
            </a:r>
          </a:p>
          <a:p>
            <a:pPr>
              <a:spcAft>
                <a:spcPts val="600"/>
              </a:spcAft>
            </a:pPr>
            <a:r>
              <a:rPr lang="en-US" sz="1800" b="0" i="0" dirty="0">
                <a:effectLst/>
                <a:latin typeface="Times New Roman" panose="02020603050405020304" pitchFamily="18" charset="0"/>
                <a:cs typeface="Times New Roman" panose="02020603050405020304" pitchFamily="18" charset="0"/>
              </a:rPr>
              <a:t>SpaceX offers the most competitive pricing for launches (USD 62 million compared to USD 165 million).</a:t>
            </a:r>
          </a:p>
          <a:p>
            <a:pPr>
              <a:spcAft>
                <a:spcPts val="600"/>
              </a:spcAft>
            </a:pPr>
            <a:r>
              <a:rPr lang="en-US" sz="1800" b="0" i="0" dirty="0">
                <a:effectLst/>
                <a:latin typeface="Times New Roman" panose="02020603050405020304" pitchFamily="18" charset="0"/>
                <a:cs typeface="Times New Roman" panose="02020603050405020304" pitchFamily="18" charset="0"/>
              </a:rPr>
              <a:t>This cost advantage is primarily due to their capability to recover the first stage of their rockets.</a:t>
            </a:r>
          </a:p>
          <a:p>
            <a:pPr>
              <a:spcAft>
                <a:spcPts val="600"/>
              </a:spcAft>
            </a:pPr>
            <a:r>
              <a:rPr lang="en-US" sz="1800" b="0" i="0" dirty="0" err="1">
                <a:effectLst/>
                <a:latin typeface="Times New Roman" panose="02020603050405020304" pitchFamily="18" charset="0"/>
                <a:cs typeface="Times New Roman" panose="02020603050405020304" pitchFamily="18" charset="0"/>
              </a:rPr>
              <a:t>SpaceY</a:t>
            </a:r>
            <a:r>
              <a:rPr lang="en-US" sz="1800" b="0" i="0" dirty="0">
                <a:effectLst/>
                <a:latin typeface="Times New Roman" panose="02020603050405020304" pitchFamily="18" charset="0"/>
                <a:cs typeface="Times New Roman" panose="02020603050405020304" pitchFamily="18" charset="0"/>
              </a:rPr>
              <a:t> aims to become a competitor to SpaceX in this market.</a:t>
            </a:r>
          </a:p>
          <a:p>
            <a:pPr rtl="0">
              <a:spcAft>
                <a:spcPts val="600"/>
              </a:spcAft>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algn="ctr" rtl="0">
              <a:spcAft>
                <a:spcPts val="1200"/>
              </a:spcAft>
              <a:buNone/>
            </a:pPr>
            <a:r>
              <a:rPr lang="en-US" sz="1800" b="1" i="0" dirty="0">
                <a:effectLst/>
                <a:latin typeface="Times New Roman" panose="02020603050405020304" pitchFamily="18" charset="0"/>
                <a:cs typeface="Times New Roman" panose="02020603050405020304" pitchFamily="18" charset="0"/>
              </a:rPr>
              <a:t>Problem Statement</a:t>
            </a:r>
          </a:p>
          <a:p>
            <a:pPr>
              <a:spcAft>
                <a:spcPts val="1200"/>
              </a:spcAft>
            </a:pPr>
            <a:r>
              <a:rPr lang="en-US" sz="1800" b="0" i="0" dirty="0" err="1">
                <a:effectLst/>
                <a:latin typeface="Times New Roman" panose="02020603050405020304" pitchFamily="18" charset="0"/>
                <a:cs typeface="Times New Roman" panose="02020603050405020304" pitchFamily="18" charset="0"/>
              </a:rPr>
              <a:t>SpaceY</a:t>
            </a:r>
            <a:r>
              <a:rPr lang="en-US" sz="1800" b="0" i="0" dirty="0">
                <a:effectLst/>
                <a:latin typeface="Times New Roman" panose="02020603050405020304" pitchFamily="18" charset="0"/>
                <a:cs typeface="Times New Roman" panose="02020603050405020304" pitchFamily="18" charset="0"/>
              </a:rPr>
              <a:t> has assigned us the task of developing a machine-learning model.</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25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533400"/>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Times New Roman" panose="02020603050405020304" pitchFamily="18" charset="0"/>
                <a:cs typeface="Times New Roman" panose="02020603050405020304" pitchFamily="18" charset="0"/>
              </a:rPr>
              <a:t>Methodology</a:t>
            </a:r>
            <a:endParaRPr sz="80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176019" y="2531318"/>
            <a:ext cx="8895080" cy="3642792"/>
          </a:xfrm>
          <a:prstGeom prst="rect">
            <a:avLst/>
          </a:prstGeom>
        </p:spPr>
        <p:txBody>
          <a:bodyPr vert="horz" wrap="square" lIns="0" tIns="12700" rIns="0" bIns="0" rtlCol="0">
            <a:spAutoFit/>
          </a:bodyPr>
          <a:lstStyle/>
          <a:p>
            <a:pPr marL="355600" indent="-342900">
              <a:lnSpc>
                <a:spcPct val="200000"/>
              </a:lnSpc>
              <a:spcBef>
                <a:spcPts val="100"/>
              </a:spcBef>
              <a:buFont typeface="Arial" panose="020B0604020202020204" pitchFamily="34" charset="0"/>
              <a:buChar char="•"/>
            </a:pPr>
            <a:r>
              <a:rPr sz="2400" spc="-340" dirty="0">
                <a:latin typeface="Times New Roman" panose="02020603050405020304" pitchFamily="18" charset="0"/>
                <a:cs typeface="Times New Roman" panose="02020603050405020304" pitchFamily="18" charset="0"/>
              </a:rPr>
              <a:t>DATA </a:t>
            </a:r>
            <a:r>
              <a:rPr lang="en-US" sz="2400" spc="-340" dirty="0">
                <a:latin typeface="Times New Roman" panose="02020603050405020304" pitchFamily="18" charset="0"/>
                <a:cs typeface="Times New Roman" panose="02020603050405020304" pitchFamily="18" charset="0"/>
              </a:rPr>
              <a:t> </a:t>
            </a:r>
            <a:r>
              <a:rPr sz="2400" spc="-140" dirty="0">
                <a:latin typeface="Times New Roman" panose="02020603050405020304" pitchFamily="18" charset="0"/>
                <a:cs typeface="Times New Roman" panose="02020603050405020304" pitchFamily="18" charset="0"/>
              </a:rPr>
              <a:t>COLLECTIO</a:t>
            </a:r>
            <a:r>
              <a:rPr lang="en-US" sz="2400" spc="-140" dirty="0">
                <a:latin typeface="Times New Roman" panose="02020603050405020304" pitchFamily="18" charset="0"/>
                <a:cs typeface="Times New Roman" panose="02020603050405020304" pitchFamily="18" charset="0"/>
              </a:rPr>
              <a:t>N</a:t>
            </a:r>
          </a:p>
          <a:p>
            <a:pPr marL="355600" indent="-342900">
              <a:lnSpc>
                <a:spcPct val="200000"/>
              </a:lnSpc>
              <a:spcBef>
                <a:spcPts val="100"/>
              </a:spcBef>
              <a:buFont typeface="Arial" panose="020B0604020202020204" pitchFamily="34" charset="0"/>
              <a:buChar char="•"/>
            </a:pPr>
            <a:r>
              <a:rPr sz="2400" spc="-95" dirty="0">
                <a:latin typeface="Times New Roman" panose="02020603050405020304" pitchFamily="18" charset="0"/>
                <a:cs typeface="Times New Roman" panose="02020603050405020304" pitchFamily="18" charset="0"/>
              </a:rPr>
              <a:t>WRANGLING</a:t>
            </a:r>
            <a:endParaRPr lang="en-US" sz="2400" spc="-120" dirty="0">
              <a:latin typeface="Times New Roman" panose="02020603050405020304" pitchFamily="18" charset="0"/>
              <a:cs typeface="Times New Roman" panose="02020603050405020304" pitchFamily="18" charset="0"/>
            </a:endParaRPr>
          </a:p>
          <a:p>
            <a:pPr marL="355600" indent="-342900">
              <a:lnSpc>
                <a:spcPct val="200000"/>
              </a:lnSpc>
              <a:spcBef>
                <a:spcPts val="100"/>
              </a:spcBef>
              <a:buFont typeface="Arial" panose="020B0604020202020204" pitchFamily="34" charset="0"/>
              <a:buChar char="•"/>
            </a:pPr>
            <a:r>
              <a:rPr sz="2400" spc="-105" dirty="0">
                <a:latin typeface="Times New Roman" panose="02020603050405020304" pitchFamily="18" charset="0"/>
                <a:cs typeface="Times New Roman" panose="02020603050405020304" pitchFamily="18" charset="0"/>
              </a:rPr>
              <a:t>VISUALIZATION</a:t>
            </a:r>
            <a:endParaRPr lang="en-US" sz="2400" spc="-105" dirty="0">
              <a:latin typeface="Times New Roman" panose="02020603050405020304" pitchFamily="18" charset="0"/>
              <a:cs typeface="Times New Roman" panose="02020603050405020304" pitchFamily="18" charset="0"/>
            </a:endParaRPr>
          </a:p>
          <a:p>
            <a:pPr marL="355600" indent="-342900">
              <a:lnSpc>
                <a:spcPct val="200000"/>
              </a:lnSpc>
              <a:spcBef>
                <a:spcPts val="100"/>
              </a:spcBef>
              <a:buFont typeface="Arial" panose="020B0604020202020204" pitchFamily="34" charset="0"/>
              <a:buChar char="•"/>
            </a:pPr>
            <a:r>
              <a:rPr sz="2400" spc="-165" dirty="0">
                <a:latin typeface="Times New Roman" panose="02020603050405020304" pitchFamily="18" charset="0"/>
                <a:cs typeface="Times New Roman" panose="02020603050405020304" pitchFamily="18" charset="0"/>
              </a:rPr>
              <a:t>DASHBOARD</a:t>
            </a:r>
            <a:r>
              <a:rPr lang="en-US" sz="2400" spc="-165" dirty="0">
                <a:latin typeface="Times New Roman" panose="02020603050405020304" pitchFamily="18" charset="0"/>
                <a:cs typeface="Times New Roman" panose="02020603050405020304" pitchFamily="18" charset="0"/>
              </a:rPr>
              <a:t> CREATION</a:t>
            </a:r>
          </a:p>
          <a:p>
            <a:pPr marL="355600" indent="-342900">
              <a:lnSpc>
                <a:spcPct val="200000"/>
              </a:lnSpc>
              <a:spcBef>
                <a:spcPts val="100"/>
              </a:spcBef>
              <a:buFont typeface="Arial" panose="020B0604020202020204" pitchFamily="34" charset="0"/>
              <a:buChar char="•"/>
            </a:pPr>
            <a:r>
              <a:rPr lang="en-US" sz="2400" spc="-155" dirty="0">
                <a:latin typeface="Times New Roman" panose="02020603050405020304" pitchFamily="18" charset="0"/>
                <a:cs typeface="Times New Roman" panose="02020603050405020304" pitchFamily="18" charset="0"/>
              </a:rPr>
              <a:t>PREDICTIVE MODELLING</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47115" y="860805"/>
            <a:ext cx="6031230" cy="689932"/>
          </a:xfrm>
          <a:prstGeom prst="rect">
            <a:avLst/>
          </a:prstGeom>
        </p:spPr>
        <p:txBody>
          <a:bodyPr vert="horz" wrap="square" lIns="0" tIns="12700" rIns="0" bIns="0" rtlCol="0">
            <a:spAutoFit/>
          </a:bodyPr>
          <a:lstStyle/>
          <a:p>
            <a:pPr marL="12700">
              <a:lnSpc>
                <a:spcPct val="100000"/>
              </a:lnSpc>
              <a:spcBef>
                <a:spcPts val="100"/>
              </a:spcBef>
            </a:pPr>
            <a:r>
              <a:rPr spc="-340" dirty="0">
                <a:latin typeface="Times New Roman" panose="02020603050405020304" pitchFamily="18" charset="0"/>
                <a:cs typeface="Times New Roman" panose="02020603050405020304" pitchFamily="18" charset="0"/>
              </a:rPr>
              <a:t>Data </a:t>
            </a:r>
            <a:r>
              <a:rPr spc="-235" dirty="0">
                <a:latin typeface="Times New Roman" panose="02020603050405020304" pitchFamily="18" charset="0"/>
                <a:cs typeface="Times New Roman" panose="02020603050405020304" pitchFamily="18" charset="0"/>
              </a:rPr>
              <a:t>Collection</a:t>
            </a:r>
            <a:r>
              <a:rPr spc="-505" dirty="0">
                <a:latin typeface="Times New Roman" panose="02020603050405020304" pitchFamily="18" charset="0"/>
                <a:cs typeface="Times New Roman" panose="02020603050405020304" pitchFamily="18" charset="0"/>
              </a:rPr>
              <a:t> </a:t>
            </a:r>
            <a:r>
              <a:rPr spc="-275" dirty="0">
                <a:latin typeface="Times New Roman" panose="02020603050405020304" pitchFamily="18" charset="0"/>
                <a:cs typeface="Times New Roman" panose="02020603050405020304" pitchFamily="18" charset="0"/>
              </a:rPr>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4" name="object 4"/>
          <p:cNvSpPr txBox="1"/>
          <p:nvPr/>
        </p:nvSpPr>
        <p:spPr>
          <a:xfrm>
            <a:off x="1176019" y="1824608"/>
            <a:ext cx="9899650" cy="4121000"/>
          </a:xfrm>
          <a:prstGeom prst="rect">
            <a:avLst/>
          </a:prstGeom>
        </p:spPr>
        <p:txBody>
          <a:bodyPr vert="horz" wrap="square" lIns="0" tIns="42545" rIns="0" bIns="0" rtlCol="0">
            <a:spAutoFit/>
          </a:bodyPr>
          <a:lstStyle/>
          <a:p>
            <a:pPr rtl="0">
              <a:spcAft>
                <a:spcPts val="600"/>
              </a:spcAft>
              <a:buNone/>
            </a:pPr>
            <a:r>
              <a:rPr lang="en-US" sz="2000" b="1" i="0" dirty="0">
                <a:solidFill>
                  <a:srgbClr val="1B1C1D"/>
                </a:solidFill>
                <a:effectLst/>
                <a:latin typeface="Times New Roman" panose="02020603050405020304" pitchFamily="18" charset="0"/>
                <a:cs typeface="Times New Roman" panose="02020603050405020304" pitchFamily="18" charset="0"/>
              </a:rPr>
              <a:t>Data Collection Methodology</a:t>
            </a:r>
          </a:p>
          <a:p>
            <a:pPr marL="342900" indent="-342900" rtl="0">
              <a:spcAft>
                <a:spcPts val="600"/>
              </a:spcAft>
              <a:buFont typeface="Arial" panose="020B0604020202020204" pitchFamily="34" charset="0"/>
              <a:buChar char="•"/>
            </a:pPr>
            <a:r>
              <a:rPr lang="en-US" sz="2000" b="0" i="0" dirty="0">
                <a:solidFill>
                  <a:srgbClr val="1B1C1D"/>
                </a:solidFill>
                <a:effectLst/>
                <a:latin typeface="Times New Roman" panose="02020603050405020304" pitchFamily="18" charset="0"/>
                <a:cs typeface="Times New Roman" panose="02020603050405020304" pitchFamily="18" charset="0"/>
              </a:rPr>
              <a:t>Data acquisition involved two primary methods: utilizing API calls to the public SpaceX API and web scraping information from a table on SpaceX's Wikipedia page.</a:t>
            </a:r>
          </a:p>
          <a:p>
            <a:pPr marL="342900" indent="-342900" rtl="0">
              <a:spcAft>
                <a:spcPts val="600"/>
              </a:spcAft>
              <a:buFont typeface="Arial" panose="020B0604020202020204" pitchFamily="34" charset="0"/>
              <a:buChar char="•"/>
            </a:pPr>
            <a:r>
              <a:rPr lang="en-US" sz="2000" b="0" i="0" dirty="0">
                <a:solidFill>
                  <a:srgbClr val="1B1C1D"/>
                </a:solidFill>
                <a:effectLst/>
                <a:latin typeface="Times New Roman" panose="02020603050405020304" pitchFamily="18" charset="0"/>
                <a:cs typeface="Times New Roman" panose="02020603050405020304" pitchFamily="18" charset="0"/>
              </a:rPr>
              <a:t>The subsequent slides will illustrate the data collection workflow for both the API and web scraping processes using flowcharts.</a:t>
            </a:r>
          </a:p>
          <a:p>
            <a:pPr rtl="0">
              <a:spcAft>
                <a:spcPts val="1200"/>
              </a:spcAft>
              <a:buNone/>
            </a:pPr>
            <a:r>
              <a:rPr lang="en-US" sz="2000" b="1" i="0" dirty="0">
                <a:solidFill>
                  <a:srgbClr val="1B1C1D"/>
                </a:solidFill>
                <a:effectLst/>
                <a:latin typeface="Times New Roman" panose="02020603050405020304" pitchFamily="18" charset="0"/>
                <a:cs typeface="Times New Roman" panose="02020603050405020304" pitchFamily="18" charset="0"/>
              </a:rPr>
              <a:t>SpaceX API Data</a:t>
            </a:r>
          </a:p>
          <a:p>
            <a:pPr rtl="0">
              <a:spcAft>
                <a:spcPts val="1200"/>
              </a:spcAft>
              <a:buNone/>
            </a:pPr>
            <a:r>
              <a:rPr lang="en-US" sz="2000" b="0" i="0" dirty="0" err="1">
                <a:solidFill>
                  <a:srgbClr val="1B1C1D"/>
                </a:solidFill>
                <a:effectLst/>
                <a:latin typeface="Times New Roman" panose="02020603050405020304" pitchFamily="18" charset="0"/>
                <a:cs typeface="Times New Roman" panose="02020603050405020304" pitchFamily="18" charset="0"/>
              </a:rPr>
              <a:t>FlightNumber</a:t>
            </a:r>
            <a:r>
              <a:rPr lang="en-US" sz="2000" b="0" i="0" dirty="0">
                <a:solidFill>
                  <a:srgbClr val="1B1C1D"/>
                </a:solidFill>
                <a:effectLst/>
                <a:latin typeface="Times New Roman" panose="02020603050405020304" pitchFamily="18" charset="0"/>
                <a:cs typeface="Times New Roman" panose="02020603050405020304" pitchFamily="18" charset="0"/>
              </a:rPr>
              <a:t>, Date, </a:t>
            </a:r>
            <a:r>
              <a:rPr lang="en-US" sz="2000" b="0" i="0" dirty="0" err="1">
                <a:solidFill>
                  <a:srgbClr val="1B1C1D"/>
                </a:solidFill>
                <a:effectLst/>
                <a:latin typeface="Times New Roman" panose="02020603050405020304" pitchFamily="18" charset="0"/>
                <a:cs typeface="Times New Roman" panose="02020603050405020304" pitchFamily="18" charset="0"/>
              </a:rPr>
              <a:t>BoosterVersion</a:t>
            </a:r>
            <a:r>
              <a:rPr lang="en-US" sz="2000" b="0" i="0" dirty="0">
                <a:solidFill>
                  <a:srgbClr val="1B1C1D"/>
                </a:solidFill>
                <a:effectLst/>
                <a:latin typeface="Times New Roman" panose="02020603050405020304" pitchFamily="18" charset="0"/>
                <a:cs typeface="Times New Roman" panose="02020603050405020304" pitchFamily="18" charset="0"/>
              </a:rPr>
              <a:t>, </a:t>
            </a:r>
            <a:r>
              <a:rPr lang="en-US" sz="2000" b="0" i="0" dirty="0" err="1">
                <a:solidFill>
                  <a:srgbClr val="1B1C1D"/>
                </a:solidFill>
                <a:effectLst/>
                <a:latin typeface="Times New Roman" panose="02020603050405020304" pitchFamily="18" charset="0"/>
                <a:cs typeface="Times New Roman" panose="02020603050405020304" pitchFamily="18" charset="0"/>
              </a:rPr>
              <a:t>PayloadMass</a:t>
            </a:r>
            <a:r>
              <a:rPr lang="en-US" sz="2000" b="0" i="0" dirty="0">
                <a:solidFill>
                  <a:srgbClr val="1B1C1D"/>
                </a:solidFill>
                <a:effectLst/>
                <a:latin typeface="Times New Roman" panose="02020603050405020304" pitchFamily="18" charset="0"/>
                <a:cs typeface="Times New Roman" panose="02020603050405020304" pitchFamily="18" charset="0"/>
              </a:rPr>
              <a:t>, Orbit, </a:t>
            </a:r>
            <a:r>
              <a:rPr lang="en-US" sz="2000" b="0" i="0" dirty="0" err="1">
                <a:solidFill>
                  <a:srgbClr val="1B1C1D"/>
                </a:solidFill>
                <a:effectLst/>
                <a:latin typeface="Times New Roman" panose="02020603050405020304" pitchFamily="18" charset="0"/>
                <a:cs typeface="Times New Roman" panose="02020603050405020304" pitchFamily="18" charset="0"/>
              </a:rPr>
              <a:t>LaunchSite</a:t>
            </a:r>
            <a:r>
              <a:rPr lang="en-US" sz="2000" b="0" i="0" dirty="0">
                <a:solidFill>
                  <a:srgbClr val="1B1C1D"/>
                </a:solidFill>
                <a:effectLst/>
                <a:latin typeface="Times New Roman" panose="02020603050405020304" pitchFamily="18" charset="0"/>
                <a:cs typeface="Times New Roman" panose="02020603050405020304" pitchFamily="18" charset="0"/>
              </a:rPr>
              <a:t>, Outcome, Flights, </a:t>
            </a:r>
            <a:r>
              <a:rPr lang="en-US" sz="2000" b="0" i="0" dirty="0" err="1">
                <a:solidFill>
                  <a:srgbClr val="1B1C1D"/>
                </a:solidFill>
                <a:effectLst/>
                <a:latin typeface="Times New Roman" panose="02020603050405020304" pitchFamily="18" charset="0"/>
                <a:cs typeface="Times New Roman" panose="02020603050405020304" pitchFamily="18" charset="0"/>
              </a:rPr>
              <a:t>GridFins</a:t>
            </a:r>
            <a:r>
              <a:rPr lang="en-US" sz="2000" b="0" i="0" dirty="0">
                <a:solidFill>
                  <a:srgbClr val="1B1C1D"/>
                </a:solidFill>
                <a:effectLst/>
                <a:latin typeface="Times New Roman" panose="02020603050405020304" pitchFamily="18" charset="0"/>
                <a:cs typeface="Times New Roman" panose="02020603050405020304" pitchFamily="18" charset="0"/>
              </a:rPr>
              <a:t>, Reused, Legs, </a:t>
            </a:r>
            <a:r>
              <a:rPr lang="en-US" sz="2000" b="0" i="0" dirty="0" err="1">
                <a:solidFill>
                  <a:srgbClr val="1B1C1D"/>
                </a:solidFill>
                <a:effectLst/>
                <a:latin typeface="Times New Roman" panose="02020603050405020304" pitchFamily="18" charset="0"/>
                <a:cs typeface="Times New Roman" panose="02020603050405020304" pitchFamily="18" charset="0"/>
              </a:rPr>
              <a:t>LandingPad</a:t>
            </a:r>
            <a:r>
              <a:rPr lang="en-US" sz="2000" b="0" i="0" dirty="0">
                <a:solidFill>
                  <a:srgbClr val="1B1C1D"/>
                </a:solidFill>
                <a:effectLst/>
                <a:latin typeface="Times New Roman" panose="02020603050405020304" pitchFamily="18" charset="0"/>
                <a:cs typeface="Times New Roman" panose="02020603050405020304" pitchFamily="18" charset="0"/>
              </a:rPr>
              <a:t>, Block, </a:t>
            </a:r>
            <a:r>
              <a:rPr lang="en-US" sz="2000" b="0" i="0" dirty="0" err="1">
                <a:solidFill>
                  <a:srgbClr val="1B1C1D"/>
                </a:solidFill>
                <a:effectLst/>
                <a:latin typeface="Times New Roman" panose="02020603050405020304" pitchFamily="18" charset="0"/>
                <a:cs typeface="Times New Roman" panose="02020603050405020304" pitchFamily="18" charset="0"/>
              </a:rPr>
              <a:t>ReusedCount</a:t>
            </a:r>
            <a:r>
              <a:rPr lang="en-US" sz="2000" b="0" i="0" dirty="0">
                <a:solidFill>
                  <a:srgbClr val="1B1C1D"/>
                </a:solidFill>
                <a:effectLst/>
                <a:latin typeface="Times New Roman" panose="02020603050405020304" pitchFamily="18" charset="0"/>
                <a:cs typeface="Times New Roman" panose="02020603050405020304" pitchFamily="18" charset="0"/>
              </a:rPr>
              <a:t>, Serial, Longitude, Latitude</a:t>
            </a:r>
          </a:p>
          <a:p>
            <a:pPr rtl="0">
              <a:spcAft>
                <a:spcPts val="1200"/>
              </a:spcAft>
              <a:buNone/>
            </a:pPr>
            <a:r>
              <a:rPr lang="en-US" sz="2000" b="1" i="0" dirty="0">
                <a:solidFill>
                  <a:srgbClr val="1B1C1D"/>
                </a:solidFill>
                <a:effectLst/>
                <a:latin typeface="Times New Roman" panose="02020603050405020304" pitchFamily="18" charset="0"/>
                <a:cs typeface="Times New Roman" panose="02020603050405020304" pitchFamily="18" charset="0"/>
              </a:rPr>
              <a:t>Wikipedia Web-Scraped Data</a:t>
            </a:r>
          </a:p>
          <a:p>
            <a:pPr rtl="0">
              <a:spcAft>
                <a:spcPts val="1200"/>
              </a:spcAft>
            </a:pPr>
            <a:r>
              <a:rPr lang="en-US" sz="2000" b="0" i="0" dirty="0">
                <a:solidFill>
                  <a:srgbClr val="1B1C1D"/>
                </a:solidFill>
                <a:effectLst/>
                <a:latin typeface="Times New Roman" panose="02020603050405020304" pitchFamily="18" charset="0"/>
                <a:cs typeface="Times New Roman" panose="02020603050405020304" pitchFamily="18" charset="0"/>
              </a:rPr>
              <a:t>Flight No., Launch site, Payload, </a:t>
            </a:r>
            <a:r>
              <a:rPr lang="en-US" sz="2000" b="0" i="0" dirty="0" err="1">
                <a:solidFill>
                  <a:srgbClr val="1B1C1D"/>
                </a:solidFill>
                <a:effectLst/>
                <a:latin typeface="Times New Roman" panose="02020603050405020304" pitchFamily="18" charset="0"/>
                <a:cs typeface="Times New Roman" panose="02020603050405020304" pitchFamily="18" charset="0"/>
              </a:rPr>
              <a:t>PayloadMass</a:t>
            </a:r>
            <a:r>
              <a:rPr lang="en-US" sz="2000" b="0" i="0" dirty="0">
                <a:solidFill>
                  <a:srgbClr val="1B1C1D"/>
                </a:solidFill>
                <a:effectLst/>
                <a:latin typeface="Times New Roman" panose="02020603050405020304" pitchFamily="18" charset="0"/>
                <a:cs typeface="Times New Roman" panose="02020603050405020304" pitchFamily="18" charset="0"/>
              </a:rPr>
              <a:t>, Orbit, Customer, Launch outcome, Version Booster, Booster landing, Date,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37D4-2633-B0CB-53A1-87902AF962BE}"/>
              </a:ext>
            </a:extLst>
          </p:cNvPr>
          <p:cNvSpPr>
            <a:spLocks noGrp="1"/>
          </p:cNvSpPr>
          <p:nvPr>
            <p:ph type="title"/>
          </p:nvPr>
        </p:nvSpPr>
        <p:spPr>
          <a:xfrm>
            <a:off x="1371600" y="685800"/>
            <a:ext cx="9601200" cy="685800"/>
          </a:xfrm>
        </p:spPr>
        <p:txBody>
          <a:bodyPr>
            <a:normAutofit fontScale="90000"/>
          </a:bodyPr>
          <a:lstStyle/>
          <a:p>
            <a:pPr marL="12700">
              <a:lnSpc>
                <a:spcPts val="4015"/>
              </a:lnSpc>
              <a:spcBef>
                <a:spcPts val="100"/>
              </a:spcBef>
            </a:pPr>
            <a:r>
              <a:rPr lang="en-US" sz="4400" spc="-280" dirty="0">
                <a:solidFill>
                  <a:schemeClr val="tx1"/>
                </a:solidFill>
                <a:latin typeface="Times New Roman" panose="02020603050405020304" pitchFamily="18" charset="0"/>
                <a:cs typeface="Times New Roman" panose="02020603050405020304" pitchFamily="18" charset="0"/>
              </a:rPr>
              <a:t>Data </a:t>
            </a:r>
            <a:r>
              <a:rPr lang="en-US" sz="4400" spc="-185" dirty="0">
                <a:solidFill>
                  <a:schemeClr val="tx1"/>
                </a:solidFill>
                <a:latin typeface="Times New Roman" panose="02020603050405020304" pitchFamily="18" charset="0"/>
                <a:cs typeface="Times New Roman" panose="02020603050405020304" pitchFamily="18" charset="0"/>
              </a:rPr>
              <a:t>Collection</a:t>
            </a:r>
            <a:r>
              <a:rPr lang="en-US" sz="4400" spc="-525" dirty="0">
                <a:solidFill>
                  <a:schemeClr val="tx1"/>
                </a:solidFill>
                <a:latin typeface="Times New Roman" panose="02020603050405020304" pitchFamily="18" charset="0"/>
                <a:cs typeface="Times New Roman" panose="02020603050405020304" pitchFamily="18" charset="0"/>
              </a:rPr>
              <a:t> </a:t>
            </a:r>
            <a:r>
              <a:rPr lang="en-US" sz="4400" spc="-210" dirty="0">
                <a:solidFill>
                  <a:schemeClr val="tx1"/>
                </a:solidFill>
                <a:latin typeface="Times New Roman" panose="02020603050405020304" pitchFamily="18" charset="0"/>
                <a:cs typeface="Times New Roman" panose="02020603050405020304" pitchFamily="18" charset="0"/>
              </a:rPr>
              <a:t>via </a:t>
            </a:r>
            <a:r>
              <a:rPr lang="en-US" sz="4400" spc="-425" dirty="0">
                <a:solidFill>
                  <a:schemeClr val="tx1"/>
                </a:solidFill>
                <a:latin typeface="Times New Roman" panose="02020603050405020304" pitchFamily="18" charset="0"/>
                <a:cs typeface="Times New Roman" panose="02020603050405020304" pitchFamily="18" charset="0"/>
              </a:rPr>
              <a:t>SpaceX</a:t>
            </a:r>
            <a:r>
              <a:rPr lang="en-US" sz="4400" spc="-385" dirty="0">
                <a:solidFill>
                  <a:schemeClr val="tx1"/>
                </a:solidFill>
                <a:latin typeface="Times New Roman" panose="02020603050405020304" pitchFamily="18" charset="0"/>
                <a:cs typeface="Times New Roman" panose="02020603050405020304" pitchFamily="18" charset="0"/>
              </a:rPr>
              <a:t> API</a:t>
            </a:r>
            <a:br>
              <a:rPr lang="en-US" sz="4400"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2DBD5F96-0B25-431D-9D83-0315E2E1D882}"/>
              </a:ext>
            </a:extLst>
          </p:cNvPr>
          <p:cNvSpPr>
            <a:spLocks noGrp="1"/>
          </p:cNvSpPr>
          <p:nvPr>
            <p:ph idx="1"/>
          </p:nvPr>
        </p:nvSpPr>
        <p:spPr>
          <a:xfrm>
            <a:off x="1371600" y="1564341"/>
            <a:ext cx="10287000" cy="5217459"/>
          </a:xfrm>
        </p:spPr>
        <p:txBody>
          <a:bodyPr>
            <a:normAutofit fontScale="25000" lnSpcReduction="20000"/>
          </a:bodyPr>
          <a:lstStyle/>
          <a:p>
            <a:pPr rtl="0">
              <a:spcAft>
                <a:spcPts val="600"/>
              </a:spcAft>
              <a:buFont typeface="+mj-lt"/>
              <a:buAutoNum type="arabicPeriod"/>
            </a:pPr>
            <a:r>
              <a:rPr lang="en-US" sz="8000" b="0" i="0" dirty="0">
                <a:solidFill>
                  <a:srgbClr val="1B1C1D"/>
                </a:solidFill>
                <a:effectLst/>
                <a:latin typeface="Times New Roman" panose="02020603050405020304" pitchFamily="18" charset="0"/>
                <a:cs typeface="Times New Roman" panose="02020603050405020304" pitchFamily="18" charset="0"/>
              </a:rPr>
              <a:t>Request (SpaceX APIs): Initiate a data request from the SpaceX APIs.</a:t>
            </a:r>
          </a:p>
          <a:p>
            <a:pPr rtl="0">
              <a:spcAft>
                <a:spcPts val="600"/>
              </a:spcAft>
              <a:buFont typeface="+mj-lt"/>
              <a:buAutoNum type="arabicPeriod"/>
            </a:pPr>
            <a:r>
              <a:rPr lang="en-US" sz="8000" b="0" i="0" dirty="0">
                <a:solidFill>
                  <a:srgbClr val="1B1C1D"/>
                </a:solidFill>
                <a:effectLst/>
                <a:latin typeface="Times New Roman" panose="02020603050405020304" pitchFamily="18" charset="0"/>
                <a:cs typeface="Times New Roman" panose="02020603050405020304" pitchFamily="18" charset="0"/>
              </a:rPr>
              <a:t>JSON file + Lists (Launch Site, Booster Version, Payload Data): The API response is received as a JSON file containing lists of data, including Launch Site, Booster Version, and Payload Data.</a:t>
            </a:r>
          </a:p>
          <a:p>
            <a:pPr rtl="0">
              <a:spcAft>
                <a:spcPts val="600"/>
              </a:spcAft>
              <a:buFont typeface="+mj-lt"/>
              <a:buAutoNum type="arabicPeriod"/>
            </a:pPr>
            <a:r>
              <a:rPr lang="en-US" sz="8000" b="0" i="0" dirty="0" err="1">
                <a:solidFill>
                  <a:srgbClr val="1B1C1D"/>
                </a:solidFill>
                <a:effectLst/>
                <a:latin typeface="Times New Roman" panose="02020603050405020304" pitchFamily="18" charset="0"/>
                <a:cs typeface="Times New Roman" panose="02020603050405020304" pitchFamily="18" charset="0"/>
              </a:rPr>
              <a:t>Json_normalize</a:t>
            </a:r>
            <a:r>
              <a:rPr lang="en-US" sz="8000" b="0" i="0" dirty="0">
                <a:solidFill>
                  <a:srgbClr val="1B1C1D"/>
                </a:solidFill>
                <a:effectLst/>
                <a:latin typeface="Times New Roman" panose="02020603050405020304" pitchFamily="18" charset="0"/>
                <a:cs typeface="Times New Roman" panose="02020603050405020304" pitchFamily="18" charset="0"/>
              </a:rPr>
              <a:t> to </a:t>
            </a:r>
            <a:r>
              <a:rPr lang="en-US" sz="8000" b="0" i="0" dirty="0" err="1">
                <a:solidFill>
                  <a:srgbClr val="1B1C1D"/>
                </a:solidFill>
                <a:effectLst/>
                <a:latin typeface="Times New Roman" panose="02020603050405020304" pitchFamily="18" charset="0"/>
                <a:cs typeface="Times New Roman" panose="02020603050405020304" pitchFamily="18" charset="0"/>
              </a:rPr>
              <a:t>DataFrame</a:t>
            </a:r>
            <a:r>
              <a:rPr lang="en-US" sz="8000" b="0" i="0" dirty="0">
                <a:solidFill>
                  <a:srgbClr val="1B1C1D"/>
                </a:solidFill>
                <a:effectLst/>
                <a:latin typeface="Times New Roman" panose="02020603050405020304" pitchFamily="18" charset="0"/>
                <a:cs typeface="Times New Roman" panose="02020603050405020304" pitchFamily="18" charset="0"/>
              </a:rPr>
              <a:t> data from JSON: The JSON data is processed and normalized into a </a:t>
            </a:r>
            <a:r>
              <a:rPr lang="en-US" sz="8000" b="0" i="0" dirty="0" err="1">
                <a:solidFill>
                  <a:srgbClr val="1B1C1D"/>
                </a:solidFill>
                <a:effectLst/>
                <a:latin typeface="Times New Roman" panose="02020603050405020304" pitchFamily="18" charset="0"/>
                <a:cs typeface="Times New Roman" panose="02020603050405020304" pitchFamily="18" charset="0"/>
              </a:rPr>
              <a:t>DataFrame</a:t>
            </a:r>
            <a:r>
              <a:rPr lang="en-US" sz="8000" b="0" i="0" dirty="0">
                <a:solidFill>
                  <a:srgbClr val="1B1C1D"/>
                </a:solidFill>
                <a:effectLst/>
                <a:latin typeface="Times New Roman" panose="02020603050405020304" pitchFamily="18" charset="0"/>
                <a:cs typeface="Times New Roman" panose="02020603050405020304" pitchFamily="18" charset="0"/>
              </a:rPr>
              <a:t> structure.</a:t>
            </a:r>
          </a:p>
          <a:p>
            <a:pPr rtl="0">
              <a:spcAft>
                <a:spcPts val="600"/>
              </a:spcAft>
              <a:buFont typeface="+mj-lt"/>
              <a:buAutoNum type="arabicPeriod"/>
            </a:pPr>
            <a:r>
              <a:rPr lang="en-US" sz="8000" b="0" i="0" dirty="0">
                <a:solidFill>
                  <a:srgbClr val="1B1C1D"/>
                </a:solidFill>
                <a:effectLst/>
                <a:latin typeface="Times New Roman" panose="02020603050405020304" pitchFamily="18" charset="0"/>
                <a:cs typeface="Times New Roman" panose="02020603050405020304" pitchFamily="18" charset="0"/>
              </a:rPr>
              <a:t>Filter data to only include Falcon 9 launches: The </a:t>
            </a:r>
            <a:r>
              <a:rPr lang="en-US" sz="8000" b="0" i="0" dirty="0" err="1">
                <a:solidFill>
                  <a:srgbClr val="1B1C1D"/>
                </a:solidFill>
                <a:effectLst/>
                <a:latin typeface="Times New Roman" panose="02020603050405020304" pitchFamily="18" charset="0"/>
                <a:cs typeface="Times New Roman" panose="02020603050405020304" pitchFamily="18" charset="0"/>
              </a:rPr>
              <a:t>DataFrame</a:t>
            </a:r>
            <a:r>
              <a:rPr lang="en-US" sz="8000" b="0" i="0" dirty="0">
                <a:solidFill>
                  <a:srgbClr val="1B1C1D"/>
                </a:solidFill>
                <a:effectLst/>
                <a:latin typeface="Times New Roman" panose="02020603050405020304" pitchFamily="18" charset="0"/>
                <a:cs typeface="Times New Roman" panose="02020603050405020304" pitchFamily="18" charset="0"/>
              </a:rPr>
              <a:t> is filtered to retain only data related to Falcon 9 launches.</a:t>
            </a:r>
          </a:p>
          <a:p>
            <a:pPr rtl="0">
              <a:spcAft>
                <a:spcPts val="600"/>
              </a:spcAft>
              <a:buFont typeface="+mj-lt"/>
              <a:buAutoNum type="arabicPeriod"/>
            </a:pPr>
            <a:r>
              <a:rPr lang="en-US" sz="8000" b="0" i="0" dirty="0">
                <a:solidFill>
                  <a:srgbClr val="1B1C1D"/>
                </a:solidFill>
                <a:effectLst/>
                <a:latin typeface="Times New Roman" panose="02020603050405020304" pitchFamily="18" charset="0"/>
                <a:cs typeface="Times New Roman" panose="02020603050405020304" pitchFamily="18" charset="0"/>
              </a:rPr>
              <a:t>Cast dictionary to a </a:t>
            </a:r>
            <a:r>
              <a:rPr lang="en-US" sz="8000" b="0" i="0" dirty="0" err="1">
                <a:solidFill>
                  <a:srgbClr val="1B1C1D"/>
                </a:solidFill>
                <a:effectLst/>
                <a:latin typeface="Times New Roman" panose="02020603050405020304" pitchFamily="18" charset="0"/>
                <a:cs typeface="Times New Roman" panose="02020603050405020304" pitchFamily="18" charset="0"/>
              </a:rPr>
              <a:t>DataFrame</a:t>
            </a:r>
            <a:r>
              <a:rPr lang="en-US" sz="8000" b="0" i="0" dirty="0">
                <a:solidFill>
                  <a:srgbClr val="1B1C1D"/>
                </a:solidFill>
                <a:effectLst/>
                <a:latin typeface="Times New Roman" panose="02020603050405020304" pitchFamily="18" charset="0"/>
                <a:cs typeface="Times New Roman" panose="02020603050405020304" pitchFamily="18" charset="0"/>
              </a:rPr>
              <a:t>: (This step appears to be in parallel with the filtering and might refer to a specific part of the JSON structure being converted.)</a:t>
            </a:r>
          </a:p>
          <a:p>
            <a:pPr rtl="0">
              <a:spcAft>
                <a:spcPts val="600"/>
              </a:spcAft>
              <a:buFont typeface="+mj-lt"/>
              <a:buAutoNum type="arabicPeriod"/>
            </a:pPr>
            <a:r>
              <a:rPr lang="en-US" sz="8000" b="0" i="0" dirty="0">
                <a:solidFill>
                  <a:srgbClr val="1B1C1D"/>
                </a:solidFill>
                <a:effectLst/>
                <a:latin typeface="Times New Roman" panose="02020603050405020304" pitchFamily="18" charset="0"/>
                <a:cs typeface="Times New Roman" panose="02020603050405020304" pitchFamily="18" charset="0"/>
              </a:rPr>
              <a:t>Dictionary relevant data: (This also appears parallel and likely indicates selecting specific data fields from the dictionary structure.)</a:t>
            </a:r>
          </a:p>
          <a:p>
            <a:pPr rtl="0">
              <a:spcAft>
                <a:spcPts val="600"/>
              </a:spcAft>
              <a:buFont typeface="+mj-lt"/>
              <a:buAutoNum type="arabicPeriod"/>
            </a:pPr>
            <a:r>
              <a:rPr lang="en-US" sz="8000" b="0" i="0" dirty="0">
                <a:solidFill>
                  <a:srgbClr val="1B1C1D"/>
                </a:solidFill>
                <a:effectLst/>
                <a:latin typeface="Times New Roman" panose="02020603050405020304" pitchFamily="18" charset="0"/>
                <a:cs typeface="Times New Roman" panose="02020603050405020304" pitchFamily="18" charset="0"/>
              </a:rPr>
              <a:t>Impute missing </a:t>
            </a:r>
            <a:r>
              <a:rPr lang="en-US" sz="8000" b="0" i="0" dirty="0" err="1">
                <a:solidFill>
                  <a:srgbClr val="1B1C1D"/>
                </a:solidFill>
                <a:effectLst/>
                <a:latin typeface="Times New Roman" panose="02020603050405020304" pitchFamily="18" charset="0"/>
                <a:cs typeface="Times New Roman" panose="02020603050405020304" pitchFamily="18" charset="0"/>
              </a:rPr>
              <a:t>PayloadMass</a:t>
            </a:r>
            <a:r>
              <a:rPr lang="en-US" sz="8000" b="0" i="0" dirty="0">
                <a:solidFill>
                  <a:srgbClr val="1B1C1D"/>
                </a:solidFill>
                <a:effectLst/>
                <a:latin typeface="Times New Roman" panose="02020603050405020304" pitchFamily="18" charset="0"/>
                <a:cs typeface="Times New Roman" panose="02020603050405020304" pitchFamily="18" charset="0"/>
              </a:rPr>
              <a:t> values with mean: Any missing values in the '</a:t>
            </a:r>
            <a:r>
              <a:rPr lang="en-US" sz="8000" b="0" i="0" dirty="0" err="1">
                <a:solidFill>
                  <a:srgbClr val="1B1C1D"/>
                </a:solidFill>
                <a:effectLst/>
                <a:latin typeface="Times New Roman" panose="02020603050405020304" pitchFamily="18" charset="0"/>
                <a:cs typeface="Times New Roman" panose="02020603050405020304" pitchFamily="18" charset="0"/>
              </a:rPr>
              <a:t>PayloadMass</a:t>
            </a:r>
            <a:r>
              <a:rPr lang="en-US" sz="8000" b="0" i="0" dirty="0">
                <a:solidFill>
                  <a:srgbClr val="1B1C1D"/>
                </a:solidFill>
                <a:effectLst/>
                <a:latin typeface="Times New Roman" panose="02020603050405020304" pitchFamily="18" charset="0"/>
                <a:cs typeface="Times New Roman" panose="02020603050405020304" pitchFamily="18" charset="0"/>
              </a:rPr>
              <a:t>' column of the </a:t>
            </a:r>
            <a:r>
              <a:rPr lang="en-US" sz="8000" b="0" i="0" dirty="0" err="1">
                <a:solidFill>
                  <a:srgbClr val="1B1C1D"/>
                </a:solidFill>
                <a:effectLst/>
                <a:latin typeface="Times New Roman" panose="02020603050405020304" pitchFamily="18" charset="0"/>
                <a:cs typeface="Times New Roman" panose="02020603050405020304" pitchFamily="18" charset="0"/>
              </a:rPr>
              <a:t>DataFrame</a:t>
            </a:r>
            <a:r>
              <a:rPr lang="en-US" sz="8000" b="0" i="0" dirty="0">
                <a:solidFill>
                  <a:srgbClr val="1B1C1D"/>
                </a:solidFill>
                <a:effectLst/>
                <a:latin typeface="Times New Roman" panose="02020603050405020304" pitchFamily="18" charset="0"/>
                <a:cs typeface="Times New Roman" panose="02020603050405020304" pitchFamily="18" charset="0"/>
              </a:rPr>
              <a:t> are filled in using the mean value of the existing '</a:t>
            </a:r>
            <a:r>
              <a:rPr lang="en-US" sz="8000" b="0" i="0" dirty="0" err="1">
                <a:solidFill>
                  <a:srgbClr val="1B1C1D"/>
                </a:solidFill>
                <a:effectLst/>
                <a:latin typeface="Times New Roman" panose="02020603050405020304" pitchFamily="18" charset="0"/>
                <a:cs typeface="Times New Roman" panose="02020603050405020304" pitchFamily="18" charset="0"/>
              </a:rPr>
              <a:t>PayloadMass</a:t>
            </a:r>
            <a:r>
              <a:rPr lang="en-US" sz="8000" b="0" i="0" dirty="0">
                <a:solidFill>
                  <a:srgbClr val="1B1C1D"/>
                </a:solidFill>
                <a:effectLst/>
                <a:latin typeface="Times New Roman" panose="02020603050405020304" pitchFamily="18" charset="0"/>
                <a:cs typeface="Times New Roman" panose="02020603050405020304" pitchFamily="18" charset="0"/>
              </a:rPr>
              <a:t>' data.</a:t>
            </a:r>
          </a:p>
        </p:txBody>
      </p:sp>
      <p:sp>
        <p:nvSpPr>
          <p:cNvPr id="4" name="TextBox 3">
            <a:extLst>
              <a:ext uri="{FF2B5EF4-FFF2-40B4-BE49-F238E27FC236}">
                <a16:creationId xmlns:a16="http://schemas.microsoft.com/office/drawing/2014/main" id="{DA042033-D637-F943-910E-6DF6D43C354D}"/>
              </a:ext>
            </a:extLst>
          </p:cNvPr>
          <p:cNvSpPr txBox="1"/>
          <p:nvPr/>
        </p:nvSpPr>
        <p:spPr>
          <a:xfrm>
            <a:off x="1371600" y="6211669"/>
            <a:ext cx="9530437" cy="646331"/>
          </a:xfrm>
          <a:prstGeom prst="rect">
            <a:avLst/>
          </a:prstGeom>
          <a:noFill/>
        </p:spPr>
        <p:txBody>
          <a:bodyPr wrap="square" rtlCol="0">
            <a:spAutoFit/>
          </a:bodyPr>
          <a:lstStyle/>
          <a:p>
            <a:r>
              <a:rPr lang="en-US" b="1" dirty="0"/>
              <a:t>GIT: </a:t>
            </a:r>
            <a:r>
              <a:rPr lang="en-US" b="1" dirty="0">
                <a:hlinkClick r:id="rId3"/>
              </a:rPr>
              <a:t>https://github.com/dajiraoakash/Coursera/blob/main/Capstone/Lab1-data-collection-api.ipynb</a:t>
            </a:r>
            <a:endParaRPr lang="en-US" b="1" dirty="0"/>
          </a:p>
        </p:txBody>
      </p:sp>
    </p:spTree>
    <p:extLst>
      <p:ext uri="{BB962C8B-B14F-4D97-AF65-F5344CB8AC3E}">
        <p14:creationId xmlns:p14="http://schemas.microsoft.com/office/powerpoint/2010/main" val="23159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3A3B-681C-AC72-E88D-CD62C9F5C2ED}"/>
              </a:ext>
            </a:extLst>
          </p:cNvPr>
          <p:cNvSpPr>
            <a:spLocks noGrp="1"/>
          </p:cNvSpPr>
          <p:nvPr>
            <p:ph type="title"/>
          </p:nvPr>
        </p:nvSpPr>
        <p:spPr>
          <a:xfrm>
            <a:off x="1371600" y="685800"/>
            <a:ext cx="9601200" cy="609600"/>
          </a:xfrm>
        </p:spPr>
        <p:txBody>
          <a:bodyPr>
            <a:normAutofit/>
          </a:bodyPr>
          <a:lstStyle/>
          <a:p>
            <a:pPr marL="12700">
              <a:lnSpc>
                <a:spcPts val="4015"/>
              </a:lnSpc>
              <a:spcBef>
                <a:spcPts val="100"/>
              </a:spcBef>
            </a:pPr>
            <a:r>
              <a:rPr lang="en-US" sz="4400" spc="-280" dirty="0">
                <a:solidFill>
                  <a:schemeClr val="tx1"/>
                </a:solidFill>
                <a:latin typeface="Times New Roman" panose="02020603050405020304" pitchFamily="18" charset="0"/>
                <a:cs typeface="Times New Roman" panose="02020603050405020304" pitchFamily="18" charset="0"/>
              </a:rPr>
              <a:t>Data </a:t>
            </a:r>
            <a:r>
              <a:rPr lang="en-US" sz="4400" spc="-185" dirty="0">
                <a:solidFill>
                  <a:schemeClr val="tx1"/>
                </a:solidFill>
                <a:latin typeface="Times New Roman" panose="02020603050405020304" pitchFamily="18" charset="0"/>
                <a:cs typeface="Times New Roman" panose="02020603050405020304" pitchFamily="18" charset="0"/>
              </a:rPr>
              <a:t>Collection</a:t>
            </a:r>
            <a:r>
              <a:rPr lang="en-US" spc="-525" dirty="0">
                <a:solidFill>
                  <a:schemeClr val="tx1"/>
                </a:solidFill>
                <a:latin typeface="Times New Roman" panose="02020603050405020304" pitchFamily="18" charset="0"/>
                <a:cs typeface="Times New Roman" panose="02020603050405020304" pitchFamily="18" charset="0"/>
              </a:rPr>
              <a:t> via </a:t>
            </a:r>
            <a:r>
              <a:rPr lang="en-US" sz="4400" spc="-300" dirty="0">
                <a:solidFill>
                  <a:schemeClr val="tx1"/>
                </a:solidFill>
                <a:latin typeface="Times New Roman" panose="02020603050405020304" pitchFamily="18" charset="0"/>
                <a:cs typeface="Times New Roman" panose="02020603050405020304" pitchFamily="18" charset="0"/>
              </a:rPr>
              <a:t>Web</a:t>
            </a:r>
            <a:r>
              <a:rPr lang="en-US" sz="4400" spc="-380" dirty="0">
                <a:solidFill>
                  <a:schemeClr val="tx1"/>
                </a:solidFill>
                <a:latin typeface="Times New Roman" panose="02020603050405020304" pitchFamily="18" charset="0"/>
                <a:cs typeface="Times New Roman" panose="02020603050405020304" pitchFamily="18" charset="0"/>
              </a:rPr>
              <a:t> </a:t>
            </a:r>
            <a:r>
              <a:rPr lang="en-US" sz="4400" spc="-300" dirty="0">
                <a:solidFill>
                  <a:schemeClr val="tx1"/>
                </a:solidFill>
                <a:latin typeface="Times New Roman" panose="02020603050405020304" pitchFamily="18" charset="0"/>
                <a:cs typeface="Times New Roman" panose="02020603050405020304" pitchFamily="18" charset="0"/>
              </a:rPr>
              <a:t>Scraping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21739A-D850-6C2B-E341-3C88A484C99B}"/>
              </a:ext>
            </a:extLst>
          </p:cNvPr>
          <p:cNvSpPr>
            <a:spLocks noGrp="1"/>
          </p:cNvSpPr>
          <p:nvPr>
            <p:ph idx="1"/>
          </p:nvPr>
        </p:nvSpPr>
        <p:spPr>
          <a:xfrm>
            <a:off x="1371600" y="1600200"/>
            <a:ext cx="9601200" cy="4267200"/>
          </a:xfrm>
        </p:spPr>
        <p:txBody>
          <a:bodyPr>
            <a:normAutofit fontScale="85000" lnSpcReduction="10000"/>
          </a:bodyPr>
          <a:lstStyle/>
          <a:p>
            <a:pPr rtl="0">
              <a:spcAft>
                <a:spcPts val="600"/>
              </a:spcAf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Request Wikipedia html: </a:t>
            </a:r>
            <a:r>
              <a:rPr lang="en-US" b="0" i="0" dirty="0">
                <a:solidFill>
                  <a:schemeClr val="tx1"/>
                </a:solidFill>
                <a:effectLst/>
                <a:latin typeface="Times New Roman" panose="02020603050405020304" pitchFamily="18" charset="0"/>
                <a:cs typeface="Times New Roman" panose="02020603050405020304" pitchFamily="18" charset="0"/>
              </a:rPr>
              <a:t>Send a request to obtain the HTML content of the relevant Wikipedia page.</a:t>
            </a:r>
          </a:p>
          <a:p>
            <a:pPr rtl="0">
              <a:spcAft>
                <a:spcPts val="600"/>
              </a:spcAft>
              <a:buFont typeface="+mj-lt"/>
              <a:buAutoNum type="arabicPeriod"/>
            </a:pPr>
            <a:r>
              <a:rPr lang="en-US" b="1" i="0" dirty="0" err="1">
                <a:solidFill>
                  <a:schemeClr val="tx1"/>
                </a:solidFill>
                <a:effectLst/>
                <a:latin typeface="Times New Roman" panose="02020603050405020304" pitchFamily="18" charset="0"/>
                <a:cs typeface="Times New Roman" panose="02020603050405020304" pitchFamily="18" charset="0"/>
              </a:rPr>
              <a:t>BeautifulSoup</a:t>
            </a:r>
            <a:r>
              <a:rPr lang="en-US" b="1" i="0" dirty="0">
                <a:solidFill>
                  <a:schemeClr val="tx1"/>
                </a:solidFill>
                <a:effectLst/>
                <a:latin typeface="Times New Roman" panose="02020603050405020304" pitchFamily="18" charset="0"/>
                <a:cs typeface="Times New Roman" panose="02020603050405020304" pitchFamily="18" charset="0"/>
              </a:rPr>
              <a:t> html5lib Parser: </a:t>
            </a:r>
            <a:r>
              <a:rPr lang="en-US" b="0" i="0" dirty="0">
                <a:solidFill>
                  <a:schemeClr val="tx1"/>
                </a:solidFill>
                <a:effectLst/>
                <a:latin typeface="Times New Roman" panose="02020603050405020304" pitchFamily="18" charset="0"/>
                <a:cs typeface="Times New Roman" panose="02020603050405020304" pitchFamily="18" charset="0"/>
              </a:rPr>
              <a:t>The received HTML is parsed using the </a:t>
            </a:r>
            <a:r>
              <a:rPr lang="en-US" b="0" i="0" dirty="0" err="1">
                <a:solidFill>
                  <a:schemeClr val="tx1"/>
                </a:solidFill>
                <a:effectLst/>
                <a:latin typeface="Times New Roman" panose="02020603050405020304" pitchFamily="18" charset="0"/>
                <a:cs typeface="Times New Roman" panose="02020603050405020304" pitchFamily="18" charset="0"/>
              </a:rPr>
              <a:t>BeautifulSoup</a:t>
            </a:r>
            <a:r>
              <a:rPr lang="en-US" b="0" i="0" dirty="0">
                <a:solidFill>
                  <a:schemeClr val="tx1"/>
                </a:solidFill>
                <a:effectLst/>
                <a:latin typeface="Times New Roman" panose="02020603050405020304" pitchFamily="18" charset="0"/>
                <a:cs typeface="Times New Roman" panose="02020603050405020304" pitchFamily="18" charset="0"/>
              </a:rPr>
              <a:t> library with the 'html5lib' parser to create a navigable tree structure.</a:t>
            </a:r>
          </a:p>
          <a:p>
            <a:pPr rtl="0">
              <a:spcAft>
                <a:spcPts val="600"/>
              </a:spcAf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Find launch info HTML table: </a:t>
            </a:r>
            <a:r>
              <a:rPr lang="en-US" b="0" i="0" dirty="0">
                <a:solidFill>
                  <a:schemeClr val="tx1"/>
                </a:solidFill>
                <a:effectLst/>
                <a:latin typeface="Times New Roman" panose="02020603050405020304" pitchFamily="18" charset="0"/>
                <a:cs typeface="Times New Roman" panose="02020603050405020304" pitchFamily="18" charset="0"/>
              </a:rPr>
              <a:t>Within the parsed HTML, locate the specific HTML table containing the launch information.</a:t>
            </a:r>
          </a:p>
          <a:p>
            <a:pPr rtl="0">
              <a:spcAft>
                <a:spcPts val="600"/>
              </a:spcAf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Cast dictionary to </a:t>
            </a:r>
            <a:r>
              <a:rPr lang="en-US" b="1" i="0" dirty="0" err="1">
                <a:solidFill>
                  <a:schemeClr val="tx1"/>
                </a:solidFill>
                <a:effectLst/>
                <a:latin typeface="Times New Roman" panose="02020603050405020304" pitchFamily="18" charset="0"/>
                <a:cs typeface="Times New Roman" panose="02020603050405020304" pitchFamily="18" charset="0"/>
              </a:rPr>
              <a:t>DataFrame</a:t>
            </a:r>
            <a:r>
              <a:rPr lang="en-US" b="1"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(This step appears to be in parallel with finding the table and likely refers to a dictionary created later being converted.)</a:t>
            </a:r>
          </a:p>
          <a:p>
            <a:pPr rtl="0">
              <a:spcAft>
                <a:spcPts val="600"/>
              </a:spcAf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Iterate through table cells to extract data to a dictionary: </a:t>
            </a:r>
            <a:r>
              <a:rPr lang="en-US" b="0" i="0" dirty="0">
                <a:solidFill>
                  <a:schemeClr val="tx1"/>
                </a:solidFill>
                <a:effectLst/>
                <a:latin typeface="Times New Roman" panose="02020603050405020304" pitchFamily="18" charset="0"/>
                <a:cs typeface="Times New Roman" panose="02020603050405020304" pitchFamily="18" charset="0"/>
              </a:rPr>
              <a:t>Loop through the cells of the identified launch information table to extract the data and store it in a dictionary format.</a:t>
            </a:r>
          </a:p>
          <a:p>
            <a:pPr rtl="0">
              <a:spcAft>
                <a:spcPts val="600"/>
              </a:spcAf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Create dictionary: </a:t>
            </a:r>
            <a:r>
              <a:rPr lang="en-US" b="0" i="0" dirty="0">
                <a:solidFill>
                  <a:schemeClr val="tx1"/>
                </a:solidFill>
                <a:effectLst/>
                <a:latin typeface="Times New Roman" panose="02020603050405020304" pitchFamily="18" charset="0"/>
                <a:cs typeface="Times New Roman" panose="02020603050405020304" pitchFamily="18" charset="0"/>
              </a:rPr>
              <a:t>(This appears parallel and likely represents the initialization or population of the dictionary with the extracted data.)</a:t>
            </a:r>
          </a:p>
          <a:p>
            <a:pPr rtl="0">
              <a:spcAft>
                <a:spcPts val="600"/>
              </a:spcAft>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GIT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hlinkClick r:id="rId2"/>
              </a:rPr>
              <a:t>https://github.com/dajiraoakash/Coursera/blob/main/Capstone/LAb2-jupyter-labs-webscraping.ipynb</a:t>
            </a:r>
            <a:endParaRPr lang="en-US" b="0" i="0" dirty="0">
              <a:solidFill>
                <a:schemeClr val="tx1"/>
              </a:solidFill>
              <a:effectLst/>
              <a:latin typeface="Times New Roman" panose="02020603050405020304" pitchFamily="18" charset="0"/>
              <a:cs typeface="Times New Roman" panose="02020603050405020304" pitchFamily="18" charset="0"/>
            </a:endParaRPr>
          </a:p>
          <a:p>
            <a:pPr rtl="0">
              <a:spcAft>
                <a:spcPts val="600"/>
              </a:spcAft>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04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0C30-9750-98D1-8B5C-4F07E81DDFA5}"/>
              </a:ext>
            </a:extLst>
          </p:cNvPr>
          <p:cNvSpPr>
            <a:spLocks noGrp="1"/>
          </p:cNvSpPr>
          <p:nvPr>
            <p:ph type="title"/>
          </p:nvPr>
        </p:nvSpPr>
        <p:spPr>
          <a:xfrm>
            <a:off x="1371600" y="685800"/>
            <a:ext cx="9601200" cy="762000"/>
          </a:xfrm>
        </p:spPr>
        <p:txBody>
          <a:bodyPr/>
          <a:lstStyle/>
          <a:p>
            <a:r>
              <a:rPr lang="en-US" spc="-340" dirty="0">
                <a:latin typeface="Times New Roman" panose="02020603050405020304" pitchFamily="18" charset="0"/>
                <a:cs typeface="Times New Roman" panose="02020603050405020304" pitchFamily="18" charset="0"/>
              </a:rPr>
              <a:t>Data</a:t>
            </a:r>
            <a:r>
              <a:rPr lang="en-US" spc="-530" dirty="0">
                <a:latin typeface="Times New Roman" panose="02020603050405020304" pitchFamily="18" charset="0"/>
                <a:cs typeface="Times New Roman" panose="02020603050405020304" pitchFamily="18" charset="0"/>
              </a:rPr>
              <a:t> </a:t>
            </a:r>
            <a:r>
              <a:rPr lang="en-US" spc="-275" dirty="0">
                <a:latin typeface="Times New Roman" panose="02020603050405020304" pitchFamily="18" charset="0"/>
                <a:cs typeface="Times New Roman" panose="02020603050405020304" pitchFamily="18" charset="0"/>
              </a:rPr>
              <a:t>Wrangling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F80D4-0C42-ADC2-7B2D-E0D09FD05301}"/>
              </a:ext>
            </a:extLst>
          </p:cNvPr>
          <p:cNvSpPr>
            <a:spLocks noGrp="1"/>
          </p:cNvSpPr>
          <p:nvPr>
            <p:ph idx="1"/>
          </p:nvPr>
        </p:nvSpPr>
        <p:spPr>
          <a:xfrm>
            <a:off x="1371600" y="1524000"/>
            <a:ext cx="9601200" cy="4572000"/>
          </a:xfrm>
        </p:spPr>
        <p:txBody>
          <a:bodyPr>
            <a:noAutofit/>
          </a:bodyPr>
          <a:lstStyle/>
          <a:p>
            <a:pPr rtl="0">
              <a:spcAft>
                <a:spcPts val="600"/>
              </a:spcAft>
              <a:buFont typeface="Arial" panose="020B0604020202020204" pitchFamily="34" charset="0"/>
              <a:buChar char="•"/>
            </a:pPr>
            <a:r>
              <a:rPr lang="en-US" sz="1600" b="1" i="0" dirty="0">
                <a:solidFill>
                  <a:srgbClr val="1B1C1D"/>
                </a:solidFill>
                <a:effectLst/>
                <a:latin typeface="Times New Roman" panose="02020603050405020304" pitchFamily="18" charset="0"/>
                <a:cs typeface="Times New Roman" panose="02020603050405020304" pitchFamily="18" charset="0"/>
              </a:rPr>
              <a:t>Define the Training Label: </a:t>
            </a:r>
            <a:r>
              <a:rPr lang="en-US" sz="1600" b="0" i="0" dirty="0">
                <a:solidFill>
                  <a:srgbClr val="1B1C1D"/>
                </a:solidFill>
                <a:effectLst/>
                <a:latin typeface="Times New Roman" panose="02020603050405020304" pitchFamily="18" charset="0"/>
                <a:cs typeface="Times New Roman" panose="02020603050405020304" pitchFamily="18" charset="0"/>
              </a:rPr>
              <a:t>Create a new column to serve as the training label for landing outcomes. Assign a value of 1 to represent a successful landing and 0 to represent a failure.</a:t>
            </a:r>
          </a:p>
          <a:p>
            <a:pPr rtl="0">
              <a:spcAft>
                <a:spcPts val="600"/>
              </a:spcAft>
              <a:buFont typeface="Arial" panose="020B0604020202020204" pitchFamily="34" charset="0"/>
              <a:buChar char="•"/>
            </a:pPr>
            <a:r>
              <a:rPr lang="en-US" sz="1600" b="1" i="0" dirty="0">
                <a:solidFill>
                  <a:srgbClr val="1B1C1D"/>
                </a:solidFill>
                <a:effectLst/>
                <a:latin typeface="Times New Roman" panose="02020603050405020304" pitchFamily="18" charset="0"/>
                <a:cs typeface="Times New Roman" panose="02020603050405020304" pitchFamily="18" charset="0"/>
              </a:rPr>
              <a:t>Source of Information: </a:t>
            </a:r>
            <a:r>
              <a:rPr lang="en-US" sz="1600" b="0" i="0" dirty="0">
                <a:solidFill>
                  <a:srgbClr val="1B1C1D"/>
                </a:solidFill>
                <a:effectLst/>
                <a:latin typeface="Times New Roman" panose="02020603050405020304" pitchFamily="18" charset="0"/>
                <a:cs typeface="Times New Roman" panose="02020603050405020304" pitchFamily="18" charset="0"/>
              </a:rPr>
              <a:t>The 'Outcome' column contains two pieces of information: 'Mission Outcome' and 'Landing Location'.</a:t>
            </a:r>
          </a:p>
          <a:p>
            <a:pPr rtl="0">
              <a:spcAft>
                <a:spcPts val="600"/>
              </a:spcAft>
              <a:buFont typeface="Arial" panose="020B0604020202020204" pitchFamily="34" charset="0"/>
              <a:buChar char="•"/>
            </a:pPr>
            <a:r>
              <a:rPr lang="en-US" sz="1600" b="1" i="0" dirty="0">
                <a:solidFill>
                  <a:srgbClr val="1B1C1D"/>
                </a:solidFill>
                <a:effectLst/>
                <a:latin typeface="Times New Roman" panose="02020603050405020304" pitchFamily="18" charset="0"/>
                <a:cs typeface="Times New Roman" panose="02020603050405020304" pitchFamily="18" charset="0"/>
              </a:rPr>
              <a:t>Create the 'class' Column: </a:t>
            </a:r>
            <a:r>
              <a:rPr lang="en-US" sz="1600" b="0" i="0" dirty="0">
                <a:solidFill>
                  <a:srgbClr val="1B1C1D"/>
                </a:solidFill>
                <a:effectLst/>
                <a:latin typeface="Times New Roman" panose="02020603050405020304" pitchFamily="18" charset="0"/>
                <a:cs typeface="Times New Roman" panose="02020603050405020304" pitchFamily="18" charset="0"/>
              </a:rPr>
              <a:t>Generate a new column named 'class'. This column will hold the training label.</a:t>
            </a:r>
          </a:p>
          <a:p>
            <a:pPr rtl="0">
              <a:spcAft>
                <a:spcPts val="600"/>
              </a:spcAft>
              <a:buFont typeface="Arial" panose="020B0604020202020204" pitchFamily="34" charset="0"/>
              <a:buChar char="•"/>
            </a:pPr>
            <a:r>
              <a:rPr lang="en-US" sz="1600" b="1" i="0" dirty="0">
                <a:solidFill>
                  <a:srgbClr val="1B1C1D"/>
                </a:solidFill>
                <a:effectLst/>
                <a:latin typeface="Times New Roman" panose="02020603050405020304" pitchFamily="18" charset="0"/>
                <a:cs typeface="Times New Roman" panose="02020603050405020304" pitchFamily="18" charset="0"/>
              </a:rPr>
              <a:t>Labeling Logic: </a:t>
            </a:r>
          </a:p>
          <a:p>
            <a:pPr marL="742950" lvl="1" indent="-285750" rtl="0">
              <a:spcAft>
                <a:spcPts val="600"/>
              </a:spcAft>
              <a:buFont typeface="Arial" panose="020B0604020202020204" pitchFamily="34" charset="0"/>
              <a:buChar char="•"/>
            </a:pPr>
            <a:r>
              <a:rPr lang="en-US" sz="1600" b="0" i="0" dirty="0">
                <a:solidFill>
                  <a:srgbClr val="1B1C1D"/>
                </a:solidFill>
                <a:effectLst/>
                <a:latin typeface="Times New Roman" panose="02020603050405020304" pitchFamily="18" charset="0"/>
                <a:cs typeface="Times New Roman" panose="02020603050405020304" pitchFamily="18" charset="0"/>
              </a:rPr>
              <a:t>If the 'Mission Outcome' is 'True', assign a value of 1 to the 'class' column.</a:t>
            </a:r>
          </a:p>
          <a:p>
            <a:pPr marL="742950" lvl="1" indent="-285750" rtl="0">
              <a:spcAft>
                <a:spcPts val="600"/>
              </a:spcAft>
              <a:buFont typeface="Arial" panose="020B0604020202020204" pitchFamily="34" charset="0"/>
              <a:buChar char="•"/>
            </a:pPr>
            <a:r>
              <a:rPr lang="en-US" sz="1600" b="0" i="0" dirty="0">
                <a:solidFill>
                  <a:srgbClr val="1B1C1D"/>
                </a:solidFill>
                <a:effectLst/>
                <a:latin typeface="Times New Roman" panose="02020603050405020304" pitchFamily="18" charset="0"/>
                <a:cs typeface="Times New Roman" panose="02020603050405020304" pitchFamily="18" charset="0"/>
              </a:rPr>
              <a:t>Otherwise (if 'Mission Outcome' is 'False' or any other value), assign a value of 0 to the 'class' column.</a:t>
            </a:r>
          </a:p>
          <a:p>
            <a:pPr rtl="0">
              <a:spcAft>
                <a:spcPts val="600"/>
              </a:spcAft>
              <a:buFont typeface="Arial" panose="020B0604020202020204" pitchFamily="34" charset="0"/>
              <a:buChar char="•"/>
            </a:pPr>
            <a:r>
              <a:rPr lang="en-US" sz="1600" b="1" i="0" dirty="0">
                <a:solidFill>
                  <a:srgbClr val="1B1C1D"/>
                </a:solidFill>
                <a:effectLst/>
                <a:latin typeface="Times New Roman" panose="02020603050405020304" pitchFamily="18" charset="0"/>
                <a:cs typeface="Times New Roman" panose="02020603050405020304" pitchFamily="18" charset="0"/>
              </a:rPr>
              <a:t>Specific Value Mapping for 'class': </a:t>
            </a:r>
          </a:p>
          <a:p>
            <a:pPr marL="742950" lvl="1" indent="-285750" rtl="0">
              <a:spcAft>
                <a:spcPts val="600"/>
              </a:spcAft>
              <a:buFont typeface="Arial" panose="020B0604020202020204" pitchFamily="34" charset="0"/>
              <a:buChar char="•"/>
            </a:pPr>
            <a:r>
              <a:rPr lang="en-US" sz="1600" b="0" i="0" dirty="0">
                <a:solidFill>
                  <a:srgbClr val="1B1C1D"/>
                </a:solidFill>
                <a:effectLst/>
                <a:latin typeface="Times New Roman" panose="02020603050405020304" pitchFamily="18" charset="0"/>
                <a:cs typeface="Times New Roman" panose="02020603050405020304" pitchFamily="18" charset="0"/>
              </a:rPr>
              <a:t>Combinations of 'True ASDS', 'True RTLS', and 'True Ocean' should be mapped to a value of 1 in the 'class' column.</a:t>
            </a:r>
          </a:p>
          <a:p>
            <a:pPr marL="742950" lvl="1" indent="-285750" rtl="0">
              <a:spcAft>
                <a:spcPts val="600"/>
              </a:spcAft>
              <a:buFont typeface="Arial" panose="020B0604020202020204" pitchFamily="34" charset="0"/>
              <a:buChar char="•"/>
            </a:pPr>
            <a:r>
              <a:rPr lang="en-US" sz="1600" b="0" i="0" dirty="0">
                <a:solidFill>
                  <a:srgbClr val="1B1C1D"/>
                </a:solidFill>
                <a:effectLst/>
                <a:latin typeface="Times New Roman" panose="02020603050405020304" pitchFamily="18" charset="0"/>
                <a:cs typeface="Times New Roman" panose="02020603050405020304" pitchFamily="18" charset="0"/>
              </a:rPr>
              <a:t>Combinations of 'None None', 'False ASDS', 'None ASDS', 'False Ocean', and 'False RTLS' should be mapped to a value of 0 in the 'class' column.</a:t>
            </a:r>
          </a:p>
          <a:p>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6576C48-7748-B3FF-D4BF-B98D0A943244}"/>
              </a:ext>
            </a:extLst>
          </p:cNvPr>
          <p:cNvSpPr txBox="1"/>
          <p:nvPr/>
        </p:nvSpPr>
        <p:spPr>
          <a:xfrm>
            <a:off x="1371600" y="6400800"/>
            <a:ext cx="10210799" cy="369332"/>
          </a:xfrm>
          <a:prstGeom prst="rect">
            <a:avLst/>
          </a:prstGeom>
          <a:noFill/>
        </p:spPr>
        <p:txBody>
          <a:bodyPr wrap="square" rtlCol="0">
            <a:spAutoFit/>
          </a:bodyPr>
          <a:lstStyle/>
          <a:p>
            <a:r>
              <a:rPr lang="en-US" dirty="0"/>
              <a:t>GIT: </a:t>
            </a:r>
            <a:r>
              <a:rPr lang="en-US" dirty="0">
                <a:hlinkClick r:id="rId2"/>
              </a:rPr>
              <a:t>https://github.com/dajiraoakash/Coursera/blob/main/Capstone/Lab3-Data%20wrangling.ipynb</a:t>
            </a:r>
            <a:endParaRPr lang="en-US" dirty="0"/>
          </a:p>
        </p:txBody>
      </p:sp>
    </p:spTree>
    <p:extLst>
      <p:ext uri="{BB962C8B-B14F-4D97-AF65-F5344CB8AC3E}">
        <p14:creationId xmlns:p14="http://schemas.microsoft.com/office/powerpoint/2010/main" val="28549181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1157</TotalTime>
  <Words>2946</Words>
  <Application>Microsoft Macintosh PowerPoint</Application>
  <PresentationFormat>Widescreen</PresentationFormat>
  <Paragraphs>185</Paragraphs>
  <Slides>35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-apple-system</vt:lpstr>
      <vt:lpstr>Aptos</vt:lpstr>
      <vt:lpstr>Arial</vt:lpstr>
      <vt:lpstr>Carlito</vt:lpstr>
      <vt:lpstr>Franklin Gothic Book</vt:lpstr>
      <vt:lpstr>Google Sans Text</vt:lpstr>
      <vt:lpstr>Times New Roman</vt:lpstr>
      <vt:lpstr>Wingdings</vt:lpstr>
      <vt:lpstr>Crop</vt:lpstr>
      <vt:lpstr>IBM DATA SCIENCE CAPSTONE PROJECT</vt:lpstr>
      <vt:lpstr>Table of Contents </vt:lpstr>
      <vt:lpstr>Executive Summary </vt:lpstr>
      <vt:lpstr>INTRODUCTION</vt:lpstr>
      <vt:lpstr>PowerPoint Presentation</vt:lpstr>
      <vt:lpstr>Data Collection Overview</vt:lpstr>
      <vt:lpstr>Data Collection via SpaceX API </vt:lpstr>
      <vt:lpstr>Data Collection via Web Scraping</vt:lpstr>
      <vt:lpstr>Data Wrangling</vt:lpstr>
      <vt:lpstr>E DA  with Data Visualization</vt:lpstr>
      <vt:lpstr>EDA WITH SQL</vt:lpstr>
      <vt:lpstr>Build an interactive map with Folium</vt:lpstr>
      <vt:lpstr>BUILDING DASHBOARD WITH DASH</vt:lpstr>
      <vt:lpstr>Build a Dashboard with Plotly Dash</vt:lpstr>
      <vt:lpstr>RESULTS</vt:lpstr>
      <vt:lpstr>Exploratory Data Analysis (EDA) using visualizations</vt:lpstr>
      <vt:lpstr>FLIGHT NUMBER VS LAUNCH SITE</vt:lpstr>
      <vt:lpstr>PAYLOAD VS LAUNCH SITE</vt:lpstr>
      <vt:lpstr>SUCCESS RATE VS ORBIT TYPE</vt:lpstr>
      <vt:lpstr>FLIGHT NUMBER VS ORBIT TYPE</vt:lpstr>
      <vt:lpstr>PAYLOAD VS ORBIT TYPE</vt:lpstr>
      <vt:lpstr>LAUNCH SUCCESS YEARLY TREND</vt:lpstr>
      <vt:lpstr>Interactive Map with  Folium</vt:lpstr>
      <vt:lpstr>LAUNCH SITE LOCATIONS</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PREDICTIVE ANALYSIS</vt:lpstr>
      <vt:lpstr>CLASSIFICATION</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Akash Shinde</cp:lastModifiedBy>
  <cp:revision>3</cp:revision>
  <dcterms:created xsi:type="dcterms:W3CDTF">2021-08-26T16:53:12Z</dcterms:created>
  <dcterms:modified xsi:type="dcterms:W3CDTF">2025-04-05T16:23:10Z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