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355" autoAdjust="0"/>
    <p:restoredTop sz="94660"/>
  </p:normalViewPr>
  <p:slideViewPr>
    <p:cSldViewPr snapToGrid="0">
      <p:cViewPr varScale="1">
        <p:scale>
          <a:sx n="80" d="100"/>
          <a:sy n="80" d="100"/>
        </p:scale>
        <p:origin x="77"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5/30/2020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5/30/2020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D" dirty="0" smtClean="0"/>
              <a:t>FINAL CAPSTONE PROJECT – BATTLE OF THE NEIGHBORHOOD</a:t>
            </a:r>
            <a:endParaRPr lang="en-US" dirty="0"/>
          </a:p>
        </p:txBody>
      </p:sp>
      <p:sp>
        <p:nvSpPr>
          <p:cNvPr id="3" name="Subtitle 2"/>
          <p:cNvSpPr>
            <a:spLocks noGrp="1"/>
          </p:cNvSpPr>
          <p:nvPr>
            <p:ph type="subTitle" idx="1"/>
          </p:nvPr>
        </p:nvSpPr>
        <p:spPr/>
        <p:txBody>
          <a:bodyPr/>
          <a:lstStyle/>
          <a:p>
            <a:r>
              <a:rPr lang="en-ID" dirty="0" smtClean="0"/>
              <a:t>HELP GUIDE MOVING TO SCARABOUGH TORONTO</a:t>
            </a:r>
            <a:endParaRPr lang="en-US" dirty="0"/>
          </a:p>
        </p:txBody>
      </p:sp>
    </p:spTree>
    <p:extLst>
      <p:ext uri="{BB962C8B-B14F-4D97-AF65-F5344CB8AC3E}">
        <p14:creationId xmlns:p14="http://schemas.microsoft.com/office/powerpoint/2010/main" val="306875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a:t>Many people are often migrating because of work placements. So people need to know some clear living location where every aspect of primary needs is in reach. Children needs also need to be look at so school information also important.</a:t>
            </a:r>
          </a:p>
          <a:p>
            <a:pPr marL="0" indent="0">
              <a:buNone/>
            </a:pPr>
            <a:r>
              <a:rPr lang="en-US"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a:t>freash</a:t>
            </a:r>
            <a:r>
              <a:rPr lang="en-US" dirty="0"/>
              <a:t> and waste water and excrement conveyed in sewers and recreational facilities.</a:t>
            </a:r>
          </a:p>
          <a:p>
            <a:pPr marL="0" indent="0">
              <a:buNone/>
            </a:pPr>
            <a:r>
              <a:rPr lang="en-US" dirty="0"/>
              <a:t>Hopefully this will help people who are planning on moving to Toronto</a:t>
            </a:r>
            <a:r>
              <a:rPr lang="en-US" dirty="0" smtClean="0"/>
              <a:t>.</a:t>
            </a:r>
            <a:endParaRPr lang="en-US" dirty="0"/>
          </a:p>
        </p:txBody>
      </p:sp>
    </p:spTree>
    <p:extLst>
      <p:ext uri="{BB962C8B-B14F-4D97-AF65-F5344CB8AC3E}">
        <p14:creationId xmlns:p14="http://schemas.microsoft.com/office/powerpoint/2010/main" val="305943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DATA ACQUISITION</a:t>
            </a:r>
            <a:endParaRPr lang="en-US" dirty="0"/>
          </a:p>
        </p:txBody>
      </p:sp>
      <p:sp>
        <p:nvSpPr>
          <p:cNvPr id="3" name="Content Placeholder 2"/>
          <p:cNvSpPr>
            <a:spLocks noGrp="1"/>
          </p:cNvSpPr>
          <p:nvPr>
            <p:ph idx="1"/>
          </p:nvPr>
        </p:nvSpPr>
        <p:spPr>
          <a:xfrm>
            <a:off x="496389" y="2403566"/>
            <a:ext cx="11286307" cy="4171405"/>
          </a:xfrm>
        </p:spPr>
        <p:txBody>
          <a:bodyPr>
            <a:normAutofit fontScale="92500" lnSpcReduction="10000"/>
          </a:bodyPr>
          <a:lstStyle/>
          <a:p>
            <a:r>
              <a:rPr lang="en-US" dirty="0"/>
              <a:t>Data Link: </a:t>
            </a:r>
            <a:r>
              <a:rPr lang="en-US" dirty="0">
                <a:hlinkClick r:id="rId2"/>
              </a:rPr>
              <a:t>https://en.wikipedia.org/wiki/List_of_postal_codes_of_Canada:_</a:t>
            </a:r>
            <a:r>
              <a:rPr lang="en-US" dirty="0" smtClean="0">
                <a:hlinkClick r:id="rId2"/>
              </a:rPr>
              <a:t>M</a:t>
            </a:r>
            <a:endParaRPr lang="en-US" dirty="0" smtClean="0"/>
          </a:p>
          <a:p>
            <a:pPr lvl="1"/>
            <a:r>
              <a:rPr lang="en-US" dirty="0" smtClean="0"/>
              <a:t>Used </a:t>
            </a:r>
            <a:r>
              <a:rPr lang="en-US" dirty="0"/>
              <a:t>for Scarborough dataset which we scrapped from Wikipedia.</a:t>
            </a:r>
          </a:p>
          <a:p>
            <a:r>
              <a:rPr lang="en-US" dirty="0"/>
              <a:t>Foursquare API </a:t>
            </a:r>
            <a:r>
              <a:rPr lang="en-US" dirty="0" smtClean="0"/>
              <a:t>Data:</a:t>
            </a:r>
          </a:p>
          <a:p>
            <a:pPr lvl="1"/>
            <a:r>
              <a:rPr lang="en-US" dirty="0" smtClean="0"/>
              <a:t>Foursquare </a:t>
            </a:r>
            <a:r>
              <a:rPr lang="en-US" dirty="0"/>
              <a:t>data to provide nearby venues or public </a:t>
            </a:r>
            <a:r>
              <a:rPr lang="en-US" dirty="0" smtClean="0"/>
              <a:t>areas.</a:t>
            </a:r>
          </a:p>
          <a:p>
            <a:pPr marL="457200" lvl="1" indent="0">
              <a:buNone/>
            </a:pPr>
            <a:r>
              <a:rPr lang="en-US" dirty="0" smtClean="0"/>
              <a:t>      The </a:t>
            </a:r>
            <a:r>
              <a:rPr lang="en-US" dirty="0"/>
              <a:t>information obtained per venue as follows:</a:t>
            </a:r>
          </a:p>
          <a:p>
            <a:pPr lvl="2">
              <a:buFont typeface="+mj-lt"/>
              <a:buAutoNum type="arabicPeriod"/>
            </a:pPr>
            <a:r>
              <a:rPr lang="en-US" dirty="0" smtClean="0"/>
              <a:t>Neighborhood</a:t>
            </a:r>
            <a:endParaRPr lang="en-US" dirty="0"/>
          </a:p>
          <a:p>
            <a:pPr lvl="2">
              <a:buFont typeface="+mj-lt"/>
              <a:buAutoNum type="arabicPeriod"/>
            </a:pPr>
            <a:r>
              <a:rPr lang="en-US" dirty="0" smtClean="0"/>
              <a:t>Neighborhood </a:t>
            </a:r>
            <a:r>
              <a:rPr lang="en-US" dirty="0"/>
              <a:t>Latitude</a:t>
            </a:r>
          </a:p>
          <a:p>
            <a:pPr lvl="2">
              <a:buFont typeface="+mj-lt"/>
              <a:buAutoNum type="arabicPeriod"/>
            </a:pPr>
            <a:r>
              <a:rPr lang="en-US" dirty="0" smtClean="0"/>
              <a:t>Neighborhood </a:t>
            </a:r>
            <a:r>
              <a:rPr lang="en-US" dirty="0"/>
              <a:t>Longitude</a:t>
            </a:r>
          </a:p>
          <a:p>
            <a:pPr lvl="2">
              <a:buFont typeface="+mj-lt"/>
              <a:buAutoNum type="arabicPeriod"/>
            </a:pPr>
            <a:r>
              <a:rPr lang="en-US" dirty="0" smtClean="0"/>
              <a:t>Venue</a:t>
            </a:r>
            <a:endParaRPr lang="en-US" dirty="0"/>
          </a:p>
          <a:p>
            <a:pPr lvl="2">
              <a:buFont typeface="+mj-lt"/>
              <a:buAutoNum type="arabicPeriod"/>
            </a:pPr>
            <a:r>
              <a:rPr lang="en-US" dirty="0" smtClean="0"/>
              <a:t>Name </a:t>
            </a:r>
            <a:r>
              <a:rPr lang="en-US" dirty="0"/>
              <a:t>of the venue e.g. the name of a store or restaurant</a:t>
            </a:r>
          </a:p>
          <a:p>
            <a:pPr lvl="2">
              <a:buFont typeface="+mj-lt"/>
              <a:buAutoNum type="arabicPeriod"/>
            </a:pPr>
            <a:r>
              <a:rPr lang="en-US" dirty="0" smtClean="0"/>
              <a:t>Venue </a:t>
            </a:r>
            <a:r>
              <a:rPr lang="en-US" dirty="0"/>
              <a:t>Latitude</a:t>
            </a:r>
          </a:p>
          <a:p>
            <a:pPr lvl="2">
              <a:buFont typeface="+mj-lt"/>
              <a:buAutoNum type="arabicPeriod"/>
            </a:pPr>
            <a:r>
              <a:rPr lang="en-US" dirty="0" smtClean="0"/>
              <a:t>Venue </a:t>
            </a:r>
            <a:r>
              <a:rPr lang="en-US" dirty="0"/>
              <a:t>Longitude</a:t>
            </a:r>
          </a:p>
          <a:p>
            <a:pPr lvl="2">
              <a:buFont typeface="+mj-lt"/>
              <a:buAutoNum type="arabicPeriod"/>
            </a:pPr>
            <a:r>
              <a:rPr lang="en-US" dirty="0" smtClean="0"/>
              <a:t>Venue </a:t>
            </a:r>
            <a:r>
              <a:rPr lang="en-US" dirty="0"/>
              <a:t>Category</a:t>
            </a:r>
          </a:p>
          <a:p>
            <a:pPr marL="0" indent="0">
              <a:buNone/>
            </a:pPr>
            <a:endParaRPr lang="en-US" dirty="0"/>
          </a:p>
        </p:txBody>
      </p:sp>
      <p:pic>
        <p:nvPicPr>
          <p:cNvPr id="5" name="Picture 4"/>
          <p:cNvPicPr>
            <a:picLocks noChangeAspect="1"/>
          </p:cNvPicPr>
          <p:nvPr/>
        </p:nvPicPr>
        <p:blipFill>
          <a:blip r:embed="rId3"/>
          <a:stretch>
            <a:fillRect/>
          </a:stretch>
        </p:blipFill>
        <p:spPr>
          <a:xfrm>
            <a:off x="7295651" y="3330041"/>
            <a:ext cx="4487045" cy="2688569"/>
          </a:xfrm>
          <a:prstGeom prst="rect">
            <a:avLst/>
          </a:prstGeom>
        </p:spPr>
      </p:pic>
    </p:spTree>
    <p:extLst>
      <p:ext uri="{BB962C8B-B14F-4D97-AF65-F5344CB8AC3E}">
        <p14:creationId xmlns:p14="http://schemas.microsoft.com/office/powerpoint/2010/main" val="20096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METHODOLOGY</a:t>
            </a:r>
            <a:endParaRPr lang="en-US" dirty="0"/>
          </a:p>
        </p:txBody>
      </p:sp>
      <p:sp>
        <p:nvSpPr>
          <p:cNvPr id="3" name="Content Placeholder 2"/>
          <p:cNvSpPr>
            <a:spLocks noGrp="1"/>
          </p:cNvSpPr>
          <p:nvPr>
            <p:ph idx="1"/>
          </p:nvPr>
        </p:nvSpPr>
        <p:spPr>
          <a:xfrm>
            <a:off x="243946" y="2492253"/>
            <a:ext cx="6905791" cy="3636511"/>
          </a:xfrm>
        </p:spPr>
        <p:txBody>
          <a:bodyPr/>
          <a:lstStyle/>
          <a:p>
            <a:r>
              <a:rPr lang="en-US" dirty="0"/>
              <a:t>Clustering Approach:</a:t>
            </a:r>
            <a:endParaRPr lang="en-US" b="1" dirty="0"/>
          </a:p>
          <a:p>
            <a:pPr marL="0" indent="0">
              <a:buNone/>
            </a:pPr>
            <a:r>
              <a:rPr lang="en-US" dirty="0" smtClean="0"/>
              <a:t>To </a:t>
            </a:r>
            <a:r>
              <a:rPr lang="en-US" dirty="0"/>
              <a:t>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endParaRPr lang="en-US" dirty="0"/>
          </a:p>
        </p:txBody>
      </p:sp>
      <p:pic>
        <p:nvPicPr>
          <p:cNvPr id="4" name="Picture 3"/>
          <p:cNvPicPr>
            <a:picLocks noChangeAspect="1"/>
          </p:cNvPicPr>
          <p:nvPr/>
        </p:nvPicPr>
        <p:blipFill>
          <a:blip r:embed="rId2"/>
          <a:stretch>
            <a:fillRect/>
          </a:stretch>
        </p:blipFill>
        <p:spPr>
          <a:xfrm>
            <a:off x="6964424" y="2887461"/>
            <a:ext cx="4940090" cy="2806985"/>
          </a:xfrm>
          <a:prstGeom prst="rect">
            <a:avLst/>
          </a:prstGeom>
        </p:spPr>
      </p:pic>
    </p:spTree>
    <p:extLst>
      <p:ext uri="{BB962C8B-B14F-4D97-AF65-F5344CB8AC3E}">
        <p14:creationId xmlns:p14="http://schemas.microsoft.com/office/powerpoint/2010/main" val="3646724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RESULT</a:t>
            </a:r>
            <a:endParaRPr lang="en-US" dirty="0"/>
          </a:p>
        </p:txBody>
      </p:sp>
      <p:sp>
        <p:nvSpPr>
          <p:cNvPr id="3" name="Content Placeholder 2"/>
          <p:cNvSpPr>
            <a:spLocks noGrp="1"/>
          </p:cNvSpPr>
          <p:nvPr>
            <p:ph idx="1"/>
          </p:nvPr>
        </p:nvSpPr>
        <p:spPr>
          <a:xfrm>
            <a:off x="365866" y="2091659"/>
            <a:ext cx="4389014" cy="573164"/>
          </a:xfrm>
        </p:spPr>
        <p:txBody>
          <a:bodyPr/>
          <a:lstStyle/>
          <a:p>
            <a:r>
              <a:rPr lang="en-US" b="1" dirty="0"/>
              <a:t>Map of Clusters in Scarborough</a:t>
            </a:r>
            <a:endParaRPr lang="en-US" dirty="0"/>
          </a:p>
        </p:txBody>
      </p:sp>
      <p:pic>
        <p:nvPicPr>
          <p:cNvPr id="6" name="Picture 5"/>
          <p:cNvPicPr/>
          <p:nvPr/>
        </p:nvPicPr>
        <p:blipFill>
          <a:blip r:embed="rId2"/>
          <a:stretch>
            <a:fillRect/>
          </a:stretch>
        </p:blipFill>
        <p:spPr>
          <a:xfrm>
            <a:off x="365866" y="2814229"/>
            <a:ext cx="4743450" cy="3371850"/>
          </a:xfrm>
          <a:prstGeom prst="rect">
            <a:avLst/>
          </a:prstGeom>
        </p:spPr>
      </p:pic>
      <p:sp>
        <p:nvSpPr>
          <p:cNvPr id="7" name="Content Placeholder 2"/>
          <p:cNvSpPr txBox="1">
            <a:spLocks/>
          </p:cNvSpPr>
          <p:nvPr/>
        </p:nvSpPr>
        <p:spPr>
          <a:xfrm>
            <a:off x="5551820" y="2091659"/>
            <a:ext cx="4593666" cy="57316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D" b="1" dirty="0" err="1" smtClean="0"/>
              <a:t>Scaborough</a:t>
            </a:r>
            <a:r>
              <a:rPr lang="en-ID" b="1" dirty="0" smtClean="0"/>
              <a:t> Average Housing Price</a:t>
            </a:r>
            <a:endParaRPr lang="en-US" dirty="0"/>
          </a:p>
        </p:txBody>
      </p:sp>
      <p:grpSp>
        <p:nvGrpSpPr>
          <p:cNvPr id="8" name="Group 7"/>
          <p:cNvGrpSpPr/>
          <p:nvPr/>
        </p:nvGrpSpPr>
        <p:grpSpPr>
          <a:xfrm>
            <a:off x="5974080" y="2724864"/>
            <a:ext cx="4171406" cy="3823982"/>
            <a:chOff x="5974080" y="2724864"/>
            <a:chExt cx="4171406" cy="3823982"/>
          </a:xfrm>
        </p:grpSpPr>
        <p:sp>
          <p:nvSpPr>
            <p:cNvPr id="5" name="Rectangle 4"/>
            <p:cNvSpPr/>
            <p:nvPr/>
          </p:nvSpPr>
          <p:spPr>
            <a:xfrm>
              <a:off x="5974080" y="2734491"/>
              <a:ext cx="4171406" cy="38143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9432" y="2724864"/>
              <a:ext cx="4166053" cy="380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0230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DISCUSSION</a:t>
            </a:r>
            <a:endParaRPr lang="en-US" dirty="0"/>
          </a:p>
        </p:txBody>
      </p:sp>
      <p:sp>
        <p:nvSpPr>
          <p:cNvPr id="3" name="Content Placeholder 2"/>
          <p:cNvSpPr>
            <a:spLocks noGrp="1"/>
          </p:cNvSpPr>
          <p:nvPr>
            <p:ph idx="1"/>
          </p:nvPr>
        </p:nvSpPr>
        <p:spPr/>
        <p:txBody>
          <a:bodyPr/>
          <a:lstStyle/>
          <a:p>
            <a:r>
              <a:rPr lang="en-US" dirty="0"/>
              <a:t>Problem Which Tried to Solve:</a:t>
            </a:r>
            <a:endParaRPr lang="en-US" b="1" dirty="0"/>
          </a:p>
          <a:p>
            <a:r>
              <a:rPr lang="en-US" dirty="0"/>
              <a:t>The major purpose of this project, is to suggest a better neighborhood in a new city for the person who are </a:t>
            </a:r>
            <a:r>
              <a:rPr lang="en-US" dirty="0" err="1"/>
              <a:t>shiffting</a:t>
            </a:r>
            <a:r>
              <a:rPr lang="en-US" dirty="0"/>
              <a:t> there. Social presence in society in terms of like minded people. Connectivity to the airport, bus stand, city center, markets and other daily needs things nearby.</a:t>
            </a:r>
          </a:p>
          <a:p>
            <a:pPr lvl="0"/>
            <a:r>
              <a:rPr lang="en-US" dirty="0"/>
              <a:t>Sorted list of house in terms of housing prices in a ascending or descending order</a:t>
            </a:r>
          </a:p>
          <a:p>
            <a:pPr lvl="0"/>
            <a:r>
              <a:rPr lang="en-US" dirty="0"/>
              <a:t>Sorted list of schools in terms of location, fees, rating and reviews</a:t>
            </a:r>
          </a:p>
          <a:p>
            <a:endParaRPr lang="en-US" dirty="0"/>
          </a:p>
        </p:txBody>
      </p:sp>
    </p:spTree>
    <p:extLst>
      <p:ext uri="{BB962C8B-B14F-4D97-AF65-F5344CB8AC3E}">
        <p14:creationId xmlns:p14="http://schemas.microsoft.com/office/powerpoint/2010/main" val="62408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CONCLUSION</a:t>
            </a:r>
            <a:endParaRPr lang="en-US" dirty="0"/>
          </a:p>
        </p:txBody>
      </p:sp>
      <p:sp>
        <p:nvSpPr>
          <p:cNvPr id="3" name="Content Placeholder 2"/>
          <p:cNvSpPr>
            <a:spLocks noGrp="1"/>
          </p:cNvSpPr>
          <p:nvPr>
            <p:ph idx="1"/>
          </p:nvPr>
        </p:nvSpPr>
        <p:spPr/>
        <p:txBody>
          <a:bodyPr>
            <a:normAutofit/>
          </a:bodyPr>
          <a:lstStyle/>
          <a:p>
            <a:r>
              <a:rPr lang="en-US" dirty="0"/>
              <a:t>In this Capstone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r>
              <a:rPr lang="en-US" dirty="0"/>
              <a:t>I feel rewarded with the efforts and believe this course with all the topics covered is well worthy of appreciation.</a:t>
            </a:r>
            <a:br>
              <a:rPr lang="en-US" dirty="0"/>
            </a:br>
            <a:r>
              <a:rPr lang="en-US" dirty="0"/>
              <a:t>This project has shown me a practical application to resolve a real situation that has impacting personal and financial impact using Data Science tools.</a:t>
            </a:r>
            <a:br>
              <a:rPr lang="en-US" dirty="0"/>
            </a:br>
            <a:r>
              <a:rPr lang="en-US" dirty="0"/>
              <a:t>The mapping with Folium is a very powerful technique to consolidate information and make the analysis and decision better with confidence</a:t>
            </a:r>
            <a:r>
              <a:rPr lang="en-US" dirty="0" smtClean="0"/>
              <a:t>.</a:t>
            </a:r>
            <a:endParaRPr lang="en-US" dirty="0"/>
          </a:p>
        </p:txBody>
      </p:sp>
    </p:spTree>
    <p:extLst>
      <p:ext uri="{BB962C8B-B14F-4D97-AF65-F5344CB8AC3E}">
        <p14:creationId xmlns:p14="http://schemas.microsoft.com/office/powerpoint/2010/main" val="1948174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15</TotalTime>
  <Words>458</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2</vt:lpstr>
      <vt:lpstr>Quotable</vt:lpstr>
      <vt:lpstr>FINAL CAPSTONE PROJECT – BATTLE OF THE NEIGHBORHOOD</vt:lpstr>
      <vt:lpstr>INTRODUCTION</vt:lpstr>
      <vt:lpstr>DATA ACQUISITION</vt:lpstr>
      <vt:lpstr>METHODOLOGY</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CAPSTONE PROJECT – BATTLE OF THE NEIGHBORHOOD</dc:title>
  <dc:creator>kristian joni</dc:creator>
  <cp:lastModifiedBy>kristian joni</cp:lastModifiedBy>
  <cp:revision>1</cp:revision>
  <dcterms:created xsi:type="dcterms:W3CDTF">2020-05-30T11:13:05Z</dcterms:created>
  <dcterms:modified xsi:type="dcterms:W3CDTF">2020-05-30T11:28:55Z</dcterms:modified>
</cp:coreProperties>
</file>