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8" r:id="rId3"/>
    <p:sldId id="259" r:id="rId4"/>
    <p:sldId id="260" r:id="rId5"/>
    <p:sldId id="261" r:id="rId6"/>
    <p:sldId id="264" r:id="rId7"/>
    <p:sldId id="265" r:id="rId8"/>
    <p:sldId id="266" r:id="rId9"/>
    <p:sldId id="267" r:id="rId10"/>
    <p:sldId id="268" r:id="rId11"/>
    <p:sldId id="270" r:id="rId12"/>
    <p:sldId id="271" r:id="rId13"/>
    <p:sldId id="273"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86308" autoAdjust="0"/>
  </p:normalViewPr>
  <p:slideViewPr>
    <p:cSldViewPr snapToGrid="0">
      <p:cViewPr>
        <p:scale>
          <a:sx n="100" d="100"/>
          <a:sy n="100" d="100"/>
        </p:scale>
        <p:origin x="1258" y="9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14C8A6-BFDD-4046-AB2D-AAC730C46FCD}" type="datetimeFigureOut">
              <a:rPr lang="zh-CN" altLang="en-US" smtClean="0"/>
              <a:t>2024/6/9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16228B-127E-4648-9200-95B41CCCA914}" type="slidenum">
              <a:rPr lang="zh-CN" altLang="en-US" smtClean="0"/>
              <a:t>‹#›</a:t>
            </a:fld>
            <a:endParaRPr lang="zh-CN" altLang="en-US"/>
          </a:p>
        </p:txBody>
      </p:sp>
    </p:spTree>
    <p:extLst>
      <p:ext uri="{BB962C8B-B14F-4D97-AF65-F5344CB8AC3E}">
        <p14:creationId xmlns:p14="http://schemas.microsoft.com/office/powerpoint/2010/main" val="2739932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github.com/qemu/qemu/blob/ba49d760eb04630e7b15f423ebecf6c871b8f77b/target/riscv/tcg/tcg-cpu.c#L396"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github.com/qemu/qemu/blob/ba49d760eb04630e7b15f423ebecf6c871b8f77b/target/riscv/tcg/tcg-cpu.c#L363"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github.com/qemu/qemu/blob/ba49d760eb04630e7b15f423ebecf6c871b8f77b/target/riscv/insn32.decod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216228B-127E-4648-9200-95B41CCCA914}" type="slidenum">
              <a:rPr lang="zh-CN" altLang="en-US" smtClean="0"/>
              <a:t>1</a:t>
            </a:fld>
            <a:endParaRPr lang="zh-CN" altLang="en-US"/>
          </a:p>
        </p:txBody>
      </p:sp>
    </p:spTree>
    <p:extLst>
      <p:ext uri="{BB962C8B-B14F-4D97-AF65-F5344CB8AC3E}">
        <p14:creationId xmlns:p14="http://schemas.microsoft.com/office/powerpoint/2010/main" val="19095216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接下来要添加新指令的实现，也就是</a:t>
            </a:r>
            <a:r>
              <a:rPr lang="en-US" altLang="zh-CN" dirty="0"/>
              <a:t>trans_</a:t>
            </a:r>
            <a:r>
              <a:rPr lang="zh-CN" altLang="en-US" dirty="0"/>
              <a:t>开头的解析函数，这里我添加了</a:t>
            </a:r>
            <a:r>
              <a:rPr lang="en-US" altLang="zh-CN" dirty="0" err="1"/>
              <a:t>trans_bclt</a:t>
            </a:r>
            <a:r>
              <a:rPr lang="zh-CN" altLang="en-US" dirty="0"/>
              <a:t>和</a:t>
            </a:r>
            <a:r>
              <a:rPr lang="en-US" altLang="zh-CN" dirty="0" err="1"/>
              <a:t>gen_bclt</a:t>
            </a:r>
            <a:r>
              <a:rPr lang="zh-CN" altLang="en-US" dirty="0"/>
              <a:t>两个函数，</a:t>
            </a:r>
            <a:r>
              <a:rPr lang="en-US" altLang="zh-CN" dirty="0" err="1"/>
              <a:t>trans_bclt</a:t>
            </a:r>
            <a:r>
              <a:rPr lang="zh-CN" altLang="en-US" dirty="0"/>
              <a:t>调用</a:t>
            </a:r>
            <a:r>
              <a:rPr lang="en-US" altLang="zh-CN" dirty="0" err="1"/>
              <a:t>gen_bclt</a:t>
            </a:r>
            <a:r>
              <a:rPr lang="zh-CN" altLang="en-US" dirty="0"/>
              <a:t>，</a:t>
            </a:r>
            <a:r>
              <a:rPr lang="en-US" altLang="zh-CN" dirty="0" err="1"/>
              <a:t>gen_blct</a:t>
            </a:r>
            <a:r>
              <a:rPr lang="zh-CN" altLang="en-US" dirty="0"/>
              <a:t>中调用进行与操作和加操作的</a:t>
            </a:r>
            <a:r>
              <a:rPr lang="en-US" altLang="zh-CN" dirty="0"/>
              <a:t>TCG</a:t>
            </a:r>
            <a:r>
              <a:rPr lang="zh-CN" altLang="en-US" dirty="0"/>
              <a:t>函数，这和指令先与再加的的功能是对应的，这两个函数能生成对应的</a:t>
            </a:r>
            <a:r>
              <a:rPr lang="en-US" altLang="zh-CN" dirty="0"/>
              <a:t>QEMU</a:t>
            </a:r>
            <a:r>
              <a:rPr lang="zh-CN" altLang="en-US" dirty="0"/>
              <a:t>中间代码。</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10</a:t>
            </a:fld>
            <a:endParaRPr lang="zh-CN" altLang="en-US"/>
          </a:p>
        </p:txBody>
      </p:sp>
    </p:spTree>
    <p:extLst>
      <p:ext uri="{BB962C8B-B14F-4D97-AF65-F5344CB8AC3E}">
        <p14:creationId xmlns:p14="http://schemas.microsoft.com/office/powerpoint/2010/main" val="17436988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接下来要验证新指令的功能是否被正确实现，就是看</a:t>
            </a:r>
            <a:r>
              <a:rPr lang="en-US" altLang="zh-CN" dirty="0" err="1"/>
              <a:t>qemu</a:t>
            </a:r>
            <a:r>
              <a:rPr lang="zh-CN" altLang="en-US" dirty="0"/>
              <a:t>的执行结果、反汇编结果是否正确</a:t>
            </a:r>
            <a:endParaRPr lang="en-US" altLang="zh-CN" dirty="0"/>
          </a:p>
          <a:p>
            <a:r>
              <a:rPr lang="zh-CN" altLang="en-US" dirty="0"/>
              <a:t>我准备了</a:t>
            </a:r>
            <a:endParaRPr lang="en-US" altLang="zh-CN" dirty="0"/>
          </a:p>
          <a:p>
            <a:r>
              <a:rPr lang="zh-CN" altLang="en-US" dirty="0"/>
              <a:t>第四行指令就是第三行指令的字节码，这条指令的功能在这里就是把‘’‘</a:t>
            </a:r>
            <a:endParaRPr lang="en-US" altLang="zh-CN" dirty="0"/>
          </a:p>
          <a:p>
            <a:r>
              <a:rPr lang="zh-CN" altLang="en-US" dirty="0"/>
              <a:t>然后执行</a:t>
            </a:r>
            <a:endParaRPr lang="en-US" altLang="zh-CN" dirty="0"/>
          </a:p>
          <a:p>
            <a:endParaRPr lang="en-US" altLang="zh-CN" dirty="0"/>
          </a:p>
          <a:p>
            <a:r>
              <a:rPr lang="zh-CN" altLang="en-US" dirty="0"/>
              <a:t>在下面的反汇编中也可以看到第三行的字节码指令</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11</a:t>
            </a:fld>
            <a:endParaRPr lang="zh-CN" altLang="en-US"/>
          </a:p>
        </p:txBody>
      </p:sp>
    </p:spTree>
    <p:extLst>
      <p:ext uri="{BB962C8B-B14F-4D97-AF65-F5344CB8AC3E}">
        <p14:creationId xmlns:p14="http://schemas.microsoft.com/office/powerpoint/2010/main" val="3169961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然后，启动</a:t>
            </a:r>
            <a:r>
              <a:rPr lang="en-US" altLang="zh-CN" dirty="0"/>
              <a:t>QEMU</a:t>
            </a:r>
            <a:r>
              <a:rPr lang="zh-CN" altLang="en-US" dirty="0"/>
              <a:t>链接</a:t>
            </a:r>
            <a:r>
              <a:rPr lang="en-US" altLang="zh-CN" dirty="0"/>
              <a:t>GDB</a:t>
            </a:r>
            <a:r>
              <a:rPr lang="zh-CN" altLang="en-US" dirty="0"/>
              <a:t>进行单步调试，第三条指令执行完之后，寄存器的值如如所示，</a:t>
            </a:r>
            <a:r>
              <a:rPr lang="en-US" altLang="zh-CN" dirty="0"/>
              <a:t>s8</a:t>
            </a:r>
            <a:r>
              <a:rPr lang="zh-CN" altLang="en-US" dirty="0"/>
              <a:t>中的值就是</a:t>
            </a:r>
            <a:r>
              <a:rPr lang="en-US" altLang="zh-CN" dirty="0"/>
              <a:t>s7</a:t>
            </a:r>
          </a:p>
          <a:p>
            <a:endParaRPr lang="en-US" altLang="zh-CN" dirty="0"/>
          </a:p>
          <a:p>
            <a:r>
              <a:rPr lang="zh-CN" altLang="en-US" dirty="0"/>
              <a:t>结果是对的，可见</a:t>
            </a:r>
            <a:r>
              <a:rPr lang="en-US" altLang="zh-CN" dirty="0"/>
              <a:t>QEMU</a:t>
            </a:r>
            <a:r>
              <a:rPr lang="zh-CN" altLang="en-US" dirty="0"/>
              <a:t>已经支持了 新添加的指令集</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12</a:t>
            </a:fld>
            <a:endParaRPr lang="zh-CN" altLang="en-US"/>
          </a:p>
        </p:txBody>
      </p:sp>
    </p:spTree>
    <p:extLst>
      <p:ext uri="{BB962C8B-B14F-4D97-AF65-F5344CB8AC3E}">
        <p14:creationId xmlns:p14="http://schemas.microsoft.com/office/powerpoint/2010/main" val="1140374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报告分为三部分</a:t>
            </a:r>
            <a:endParaRPr lang="en-US" altLang="zh-CN" dirty="0"/>
          </a:p>
          <a:p>
            <a:r>
              <a:rPr lang="zh-CN" altLang="en-US" dirty="0"/>
              <a:t>简要介绍</a:t>
            </a:r>
            <a:endParaRPr lang="en-US" altLang="zh-CN" dirty="0"/>
          </a:p>
          <a:p>
            <a:r>
              <a:rPr lang="zh-CN" altLang="en-US" dirty="0"/>
              <a:t>介绍</a:t>
            </a:r>
            <a:endParaRPr lang="en-US" altLang="zh-CN" dirty="0"/>
          </a:p>
          <a:p>
            <a:r>
              <a:rPr lang="zh-CN" altLang="en-US" dirty="0"/>
              <a:t>介绍</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2</a:t>
            </a:fld>
            <a:endParaRPr lang="zh-CN" altLang="en-US"/>
          </a:p>
        </p:txBody>
      </p:sp>
    </p:spTree>
    <p:extLst>
      <p:ext uri="{BB962C8B-B14F-4D97-AF65-F5344CB8AC3E}">
        <p14:creationId xmlns:p14="http://schemas.microsoft.com/office/powerpoint/2010/main" val="2242264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RISC-V</a:t>
            </a:r>
            <a:r>
              <a:rPr lang="zh-CN" altLang="en-US" dirty="0"/>
              <a:t>是一个开源的模块化的精简指令集</a:t>
            </a:r>
            <a:endParaRPr lang="en-US" altLang="zh-CN" dirty="0"/>
          </a:p>
          <a:p>
            <a:r>
              <a:rPr lang="zh-CN" altLang="en-US" dirty="0"/>
              <a:t>每一个</a:t>
            </a:r>
            <a:r>
              <a:rPr lang="en-US" altLang="zh-CN" dirty="0"/>
              <a:t>RISC-V</a:t>
            </a:r>
            <a:r>
              <a:rPr lang="zh-CN" altLang="en-US" dirty="0"/>
              <a:t>的实现需要包含一个基本指令集和若干可选的扩展指令集，</a:t>
            </a:r>
            <a:r>
              <a:rPr lang="en-US" altLang="zh-CN" dirty="0"/>
              <a:t>⼀</a:t>
            </a:r>
            <a:r>
              <a:rPr lang="zh-CN" altLang="en-US" dirty="0"/>
              <a:t>个完整的</a:t>
            </a:r>
            <a:r>
              <a:rPr lang="en-US" altLang="zh-CN" dirty="0"/>
              <a:t>64</a:t>
            </a:r>
            <a:r>
              <a:rPr lang="zh-CN" altLang="en-US" dirty="0"/>
              <a:t>位计算机⼀般需要</a:t>
            </a:r>
            <a:r>
              <a:rPr lang="en-US" altLang="zh-CN" dirty="0"/>
              <a:t>RV64GC</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3</a:t>
            </a:fld>
            <a:endParaRPr lang="zh-CN" altLang="en-US"/>
          </a:p>
        </p:txBody>
      </p:sp>
    </p:spTree>
    <p:extLst>
      <p:ext uri="{BB962C8B-B14F-4D97-AF65-F5344CB8AC3E}">
        <p14:creationId xmlns:p14="http://schemas.microsoft.com/office/powerpoint/2010/main" val="8059793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这里左边是</a:t>
            </a:r>
            <a:r>
              <a:rPr lang="en-US" altLang="zh-CN" dirty="0"/>
              <a:t>RISC-V </a:t>
            </a:r>
            <a:r>
              <a:rPr lang="zh-CN" altLang="en-US" dirty="0"/>
              <a:t>软件栈，最下面是一些</a:t>
            </a:r>
            <a:r>
              <a:rPr lang="en-US" altLang="zh-CN" dirty="0"/>
              <a:t>RISC-V</a:t>
            </a:r>
            <a:r>
              <a:rPr lang="zh-CN" altLang="en-US" dirty="0"/>
              <a:t>实现</a:t>
            </a:r>
            <a:endParaRPr lang="en-US" altLang="zh-CN" dirty="0"/>
          </a:p>
          <a:p>
            <a:r>
              <a:rPr lang="zh-CN" altLang="en-US" dirty="0"/>
              <a:t>实现中比较常用的有：</a:t>
            </a:r>
            <a:r>
              <a:rPr lang="en-US" altLang="zh-CN" dirty="0"/>
              <a:t>Rocket </a:t>
            </a:r>
            <a:r>
              <a:rPr lang="zh-CN" altLang="en-US" dirty="0"/>
              <a:t>、</a:t>
            </a:r>
            <a:r>
              <a:rPr lang="en-US" altLang="zh-CN" dirty="0"/>
              <a:t>BOOM</a:t>
            </a:r>
            <a:r>
              <a:rPr lang="zh-CN" altLang="en-US" dirty="0"/>
              <a:t>开源处理器，模拟器有</a:t>
            </a:r>
            <a:r>
              <a:rPr lang="en-US" altLang="zh-CN" dirty="0"/>
              <a:t>spike</a:t>
            </a:r>
            <a:r>
              <a:rPr lang="zh-CN" altLang="en-US" dirty="0"/>
              <a:t>和</a:t>
            </a:r>
            <a:r>
              <a:rPr lang="en-US" altLang="zh-CN" dirty="0" err="1"/>
              <a:t>qemu</a:t>
            </a:r>
            <a:endParaRPr lang="en-US" altLang="zh-CN" dirty="0"/>
          </a:p>
          <a:p>
            <a:r>
              <a:rPr lang="zh-CN" altLang="en-US" dirty="0"/>
              <a:t>其中，</a:t>
            </a:r>
            <a:r>
              <a:rPr lang="en-US" altLang="zh-CN" dirty="0"/>
              <a:t>spike</a:t>
            </a:r>
            <a:r>
              <a:rPr lang="zh-CN" altLang="en-US" dirty="0"/>
              <a:t>用 </a:t>
            </a:r>
            <a:r>
              <a:rPr lang="en-US" altLang="zh-CN" dirty="0"/>
              <a:t>C++</a:t>
            </a:r>
            <a:r>
              <a:rPr lang="zh-CN" altLang="en-US" dirty="0"/>
              <a:t>代码直接模拟指令具体执行，</a:t>
            </a:r>
            <a:r>
              <a:rPr lang="en-US" altLang="zh-CN" dirty="0"/>
              <a:t>QEMU</a:t>
            </a:r>
            <a:r>
              <a:rPr lang="zh-CN" altLang="en-US" dirty="0"/>
              <a:t>用动态翻译的方式执行代码，</a:t>
            </a:r>
            <a:r>
              <a:rPr lang="en-US" altLang="zh-CN" dirty="0"/>
              <a:t>TCG</a:t>
            </a:r>
            <a:r>
              <a:rPr lang="zh-CN" altLang="en-US" dirty="0"/>
              <a:t>前端将指令翻译为</a:t>
            </a:r>
            <a:r>
              <a:rPr lang="en-US" altLang="zh-CN" dirty="0"/>
              <a:t>QEMU</a:t>
            </a:r>
            <a:r>
              <a:rPr lang="zh-CN" altLang="en-US" dirty="0"/>
              <a:t>的中间指令，</a:t>
            </a:r>
            <a:r>
              <a:rPr lang="en-US" altLang="zh-CN" dirty="0"/>
              <a:t>TCG</a:t>
            </a:r>
            <a:r>
              <a:rPr lang="zh-CN" altLang="en-US" dirty="0"/>
              <a:t>后端再将中间指令翻译成宿主机上可以直接运行的执行。这种动态翻译的方式较</a:t>
            </a:r>
            <a:r>
              <a:rPr lang="en-US" altLang="zh-CN" dirty="0"/>
              <a:t>Spike</a:t>
            </a:r>
            <a:r>
              <a:rPr lang="zh-CN" altLang="en-US" dirty="0"/>
              <a:t>效率要更高一些。</a:t>
            </a:r>
            <a:endParaRPr lang="en-US" altLang="zh-CN" dirty="0"/>
          </a:p>
        </p:txBody>
      </p:sp>
      <p:sp>
        <p:nvSpPr>
          <p:cNvPr id="4" name="灯片编号占位符 3"/>
          <p:cNvSpPr>
            <a:spLocks noGrp="1"/>
          </p:cNvSpPr>
          <p:nvPr>
            <p:ph type="sldNum" sz="quarter" idx="5"/>
          </p:nvPr>
        </p:nvSpPr>
        <p:spPr/>
        <p:txBody>
          <a:bodyPr/>
          <a:lstStyle/>
          <a:p>
            <a:fld id="{D216228B-127E-4648-9200-95B41CCCA914}" type="slidenum">
              <a:rPr lang="zh-CN" altLang="en-US" smtClean="0"/>
              <a:t>4</a:t>
            </a:fld>
            <a:endParaRPr lang="zh-CN" altLang="en-US"/>
          </a:p>
        </p:txBody>
      </p:sp>
    </p:spTree>
    <p:extLst>
      <p:ext uri="{BB962C8B-B14F-4D97-AF65-F5344CB8AC3E}">
        <p14:creationId xmlns:p14="http://schemas.microsoft.com/office/powerpoint/2010/main" val="4040190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这是我调查的</a:t>
            </a:r>
            <a:r>
              <a:rPr lang="en-US" altLang="zh-CN" dirty="0"/>
              <a:t>QEMU</a:t>
            </a:r>
            <a:r>
              <a:rPr lang="zh-CN" altLang="en-US" dirty="0"/>
              <a:t>模拟器对</a:t>
            </a:r>
            <a:r>
              <a:rPr lang="en-US" altLang="zh-CN" dirty="0"/>
              <a:t>RISC-V</a:t>
            </a:r>
            <a:r>
              <a:rPr lang="zh-CN" altLang="en-US" dirty="0"/>
              <a:t>一部分扩展指令集的支持情况。</a:t>
            </a:r>
            <a:endParaRPr lang="en-US" altLang="zh-CN" dirty="0"/>
          </a:p>
          <a:p>
            <a:r>
              <a:rPr lang="en-US" altLang="zh-CN" dirty="0"/>
              <a:t>QEMU</a:t>
            </a:r>
            <a:r>
              <a:rPr lang="zh-CN" altLang="en-US" dirty="0"/>
              <a:t>对大部分标准扩展都是支持的，像</a:t>
            </a:r>
            <a:r>
              <a:rPr lang="en-US" altLang="zh-CN" dirty="0"/>
              <a:t>K</a:t>
            </a:r>
            <a:r>
              <a:rPr lang="zh-CN" altLang="en-US" dirty="0"/>
              <a:t>加密扩展，</a:t>
            </a:r>
            <a:r>
              <a:rPr lang="en-US" altLang="zh-CN" dirty="0" err="1"/>
              <a:t>Zc</a:t>
            </a:r>
            <a:r>
              <a:rPr lang="en-US" altLang="zh-CN" dirty="0"/>
              <a:t>*</a:t>
            </a:r>
            <a:r>
              <a:rPr lang="zh-CN" altLang="en-US" dirty="0"/>
              <a:t>压缩扩展，</a:t>
            </a:r>
            <a:r>
              <a:rPr lang="en-US" altLang="zh-CN" dirty="0" err="1"/>
              <a:t>Zfinx</a:t>
            </a:r>
            <a:r>
              <a:rPr lang="zh-CN" altLang="en-US" dirty="0"/>
              <a:t>浮点数操作扩展等。</a:t>
            </a:r>
            <a:endParaRPr lang="en-US" altLang="zh-CN" dirty="0"/>
          </a:p>
          <a:p>
            <a:r>
              <a:rPr lang="zh-CN" altLang="en-US" dirty="0"/>
              <a:t>下面这写扩展</a:t>
            </a:r>
            <a:r>
              <a:rPr lang="en-US" altLang="zh-CN" dirty="0"/>
              <a:t>QEMU</a:t>
            </a:r>
            <a:r>
              <a:rPr lang="zh-CN" altLang="en-US" dirty="0"/>
              <a:t>暂不支持，不支持可能是因为扩展指令集还有有变成</a:t>
            </a:r>
            <a:r>
              <a:rPr lang="en-US" altLang="zh-CN" dirty="0"/>
              <a:t>Ratified</a:t>
            </a:r>
            <a:r>
              <a:rPr lang="zh-CN" altLang="en-US" dirty="0"/>
              <a:t>状态，如</a:t>
            </a:r>
            <a:r>
              <a:rPr lang="en-US" altLang="zh-CN" dirty="0"/>
              <a:t>L</a:t>
            </a:r>
            <a:r>
              <a:rPr lang="zh-CN" altLang="en-US" dirty="0"/>
              <a:t>扩展，可能是因为扩展指令集正要被遗弃，像</a:t>
            </a:r>
            <a:r>
              <a:rPr lang="en-US" altLang="zh-CN" dirty="0" err="1"/>
              <a:t>zihintntl</a:t>
            </a:r>
            <a:r>
              <a:rPr lang="zh-CN" altLang="en-US" dirty="0"/>
              <a:t>扩展，还有就是</a:t>
            </a:r>
            <a:r>
              <a:rPr lang="en-US" altLang="zh-CN" dirty="0"/>
              <a:t>QEMU</a:t>
            </a:r>
            <a:r>
              <a:rPr lang="zh-CN" altLang="en-US" dirty="0"/>
              <a:t>只是单纯的不支持，像</a:t>
            </a:r>
            <a:r>
              <a:rPr lang="en-US" altLang="zh-CN" dirty="0"/>
              <a:t>Q</a:t>
            </a:r>
            <a:r>
              <a:rPr lang="zh-CN" altLang="en-US" dirty="0"/>
              <a:t>扩展</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5</a:t>
            </a:fld>
            <a:endParaRPr lang="zh-CN" altLang="en-US"/>
          </a:p>
        </p:txBody>
      </p:sp>
    </p:spTree>
    <p:extLst>
      <p:ext uri="{BB962C8B-B14F-4D97-AF65-F5344CB8AC3E}">
        <p14:creationId xmlns:p14="http://schemas.microsoft.com/office/powerpoint/2010/main" val="1569706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接下来，我将介绍如何为</a:t>
            </a:r>
            <a:r>
              <a:rPr lang="en-US" altLang="zh-CN" dirty="0"/>
              <a:t>QEMU</a:t>
            </a:r>
            <a:r>
              <a:rPr lang="zh-CN" altLang="en-US" dirty="0"/>
              <a:t>添加新的扩展指令集支持</a:t>
            </a:r>
            <a:endParaRPr lang="en-US" altLang="zh-CN" dirty="0"/>
          </a:p>
          <a:p>
            <a:r>
              <a:rPr lang="zh-CN" altLang="en-US" dirty="0"/>
              <a:t>这里我仿照</a:t>
            </a:r>
            <a:r>
              <a:rPr lang="en-US" altLang="zh-CN" dirty="0" err="1"/>
              <a:t>zbs</a:t>
            </a:r>
            <a:r>
              <a:rPr lang="zh-CN" altLang="en-US" dirty="0"/>
              <a:t>扩展指令集中的</a:t>
            </a:r>
            <a:r>
              <a:rPr lang="en-US" altLang="zh-CN" dirty="0" err="1"/>
              <a:t>bclr</a:t>
            </a:r>
            <a:r>
              <a:rPr lang="zh-CN" altLang="en-US" dirty="0"/>
              <a:t>指令，为</a:t>
            </a:r>
            <a:r>
              <a:rPr lang="en-US" altLang="zh-CN" dirty="0"/>
              <a:t>QEMU</a:t>
            </a:r>
            <a:r>
              <a:rPr lang="zh-CN" altLang="en-US" dirty="0"/>
              <a:t>添加了一个</a:t>
            </a:r>
            <a:r>
              <a:rPr lang="en-US" altLang="zh-CN" dirty="0"/>
              <a:t>【</a:t>
            </a:r>
            <a:r>
              <a:rPr lang="zh-CN" altLang="en-US" dirty="0"/>
              <a:t>只有一条 </a:t>
            </a:r>
            <a:r>
              <a:rPr lang="en-US" altLang="zh-CN" dirty="0"/>
              <a:t>“</a:t>
            </a:r>
            <a:r>
              <a:rPr lang="en-US" altLang="zh-CN" dirty="0" err="1"/>
              <a:t>bclt</a:t>
            </a:r>
            <a:r>
              <a:rPr lang="en-US" altLang="zh-CN" dirty="0"/>
              <a:t>”</a:t>
            </a:r>
            <a:r>
              <a:rPr lang="zh-CN" altLang="en-US" dirty="0"/>
              <a:t>指令的</a:t>
            </a:r>
            <a:r>
              <a:rPr lang="en-US" altLang="zh-CN" dirty="0"/>
              <a:t>“</a:t>
            </a:r>
            <a:r>
              <a:rPr lang="en-US" altLang="zh-CN" dirty="0" err="1"/>
              <a:t>Zbt</a:t>
            </a:r>
            <a:r>
              <a:rPr lang="en-US" altLang="zh-CN" dirty="0"/>
              <a:t>”</a:t>
            </a:r>
            <a:r>
              <a:rPr lang="zh-CN" altLang="en-US" dirty="0"/>
              <a:t>指令集</a:t>
            </a:r>
            <a:r>
              <a:rPr lang="en-US" altLang="zh-CN" dirty="0"/>
              <a:t>】</a:t>
            </a:r>
          </a:p>
          <a:p>
            <a:r>
              <a:rPr lang="en-US" altLang="zh-CN" dirty="0" err="1"/>
              <a:t>bclr</a:t>
            </a:r>
            <a:r>
              <a:rPr lang="zh-CN" altLang="en-US" dirty="0"/>
              <a:t>是一个两个源寄存器，一个目的寄存器的指令，功能是把</a:t>
            </a:r>
            <a:r>
              <a:rPr lang="en-US" altLang="zh-CN" dirty="0"/>
              <a:t>rs1</a:t>
            </a:r>
            <a:r>
              <a:rPr lang="zh-CN" altLang="en-US" dirty="0"/>
              <a:t>寄存器值得第</a:t>
            </a:r>
            <a:r>
              <a:rPr lang="en-US" altLang="zh-CN" dirty="0"/>
              <a:t>rs2</a:t>
            </a:r>
            <a:r>
              <a:rPr lang="zh-CN" altLang="en-US" dirty="0"/>
              <a:t>位置</a:t>
            </a:r>
            <a:r>
              <a:rPr lang="en-US" altLang="zh-CN" dirty="0"/>
              <a:t>0</a:t>
            </a:r>
            <a:r>
              <a:rPr lang="zh-CN" altLang="en-US" dirty="0"/>
              <a:t>，比如当</a:t>
            </a:r>
            <a:r>
              <a:rPr lang="en-US" altLang="zh-CN" dirty="0"/>
              <a:t>rs1</a:t>
            </a:r>
            <a:r>
              <a:rPr lang="zh-CN" altLang="en-US" dirty="0"/>
              <a:t>中的值是</a:t>
            </a:r>
            <a:r>
              <a:rPr lang="en-US" altLang="zh-CN" dirty="0"/>
              <a:t>0xffff</a:t>
            </a:r>
            <a:r>
              <a:rPr lang="zh-CN" altLang="en-US" dirty="0"/>
              <a:t>，</a:t>
            </a:r>
            <a:r>
              <a:rPr lang="en-US" altLang="zh-CN" dirty="0"/>
              <a:t>rs2</a:t>
            </a:r>
            <a:r>
              <a:rPr lang="zh-CN" altLang="en-US" dirty="0"/>
              <a:t>中的值是</a:t>
            </a:r>
            <a:r>
              <a:rPr lang="en-US" altLang="zh-CN" dirty="0"/>
              <a:t>4</a:t>
            </a:r>
            <a:r>
              <a:rPr lang="zh-CN" altLang="en-US" dirty="0"/>
              <a:t>时，将</a:t>
            </a:r>
            <a:r>
              <a:rPr lang="en-US" altLang="zh-CN" dirty="0"/>
              <a:t>0xffff</a:t>
            </a:r>
            <a:r>
              <a:rPr lang="zh-CN" altLang="en-US" dirty="0"/>
              <a:t>的第四位置</a:t>
            </a:r>
            <a:r>
              <a:rPr lang="en-US" altLang="zh-CN" dirty="0"/>
              <a:t>1</a:t>
            </a:r>
            <a:r>
              <a:rPr lang="zh-CN" altLang="en-US" dirty="0"/>
              <a:t>，就得到了</a:t>
            </a:r>
            <a:r>
              <a:rPr lang="en-US" altLang="zh-CN" dirty="0"/>
              <a:t>0xffef</a:t>
            </a:r>
          </a:p>
          <a:p>
            <a:r>
              <a:rPr lang="zh-CN" altLang="en-US" dirty="0"/>
              <a:t>我添加的</a:t>
            </a:r>
            <a:r>
              <a:rPr lang="en-US" altLang="zh-CN" dirty="0" err="1"/>
              <a:t>bclt</a:t>
            </a:r>
            <a:r>
              <a:rPr lang="zh-CN" altLang="en-US" dirty="0"/>
              <a:t>指令功能是在</a:t>
            </a:r>
            <a:r>
              <a:rPr lang="en-US" altLang="zh-CN" dirty="0" err="1"/>
              <a:t>bclt</a:t>
            </a:r>
            <a:r>
              <a:rPr lang="zh-CN" altLang="en-US" dirty="0"/>
              <a:t>指令的基础上，在给结果加一，</a:t>
            </a:r>
            <a:r>
              <a:rPr lang="en-US" altLang="zh-CN" dirty="0"/>
              <a:t>0xffef</a:t>
            </a:r>
            <a:r>
              <a:rPr lang="zh-CN" altLang="en-US" dirty="0"/>
              <a:t>再加一，得到</a:t>
            </a:r>
            <a:r>
              <a:rPr lang="en-US" altLang="zh-CN" dirty="0"/>
              <a:t>0xfff0</a:t>
            </a:r>
            <a:r>
              <a:rPr lang="zh-CN" altLang="en-US" dirty="0"/>
              <a:t>就是这条指令的执行结果。</a:t>
            </a:r>
            <a:endParaRPr lang="en-US" altLang="zh-CN" dirty="0"/>
          </a:p>
          <a:p>
            <a:r>
              <a:rPr lang="en-US" altLang="zh-CN" dirty="0" err="1"/>
              <a:t>bclr</a:t>
            </a:r>
            <a:r>
              <a:rPr lang="zh-CN" altLang="en-US" dirty="0"/>
              <a:t>指令</a:t>
            </a:r>
            <a:r>
              <a:rPr lang="en-US" altLang="zh-CN" dirty="0"/>
              <a:t>14-12</a:t>
            </a:r>
            <a:r>
              <a:rPr lang="zh-CN" altLang="en-US" dirty="0"/>
              <a:t>位的功能码是</a:t>
            </a:r>
            <a:r>
              <a:rPr lang="en-US" altLang="zh-CN" dirty="0"/>
              <a:t>001</a:t>
            </a:r>
            <a:r>
              <a:rPr lang="zh-CN" altLang="en-US" dirty="0"/>
              <a:t>，我把这几位改成了</a:t>
            </a:r>
            <a:r>
              <a:rPr lang="en-US" altLang="zh-CN" dirty="0"/>
              <a:t>011</a:t>
            </a:r>
            <a:r>
              <a:rPr lang="zh-CN" altLang="en-US" dirty="0"/>
              <a:t>，以此作为</a:t>
            </a:r>
            <a:r>
              <a:rPr lang="en-US" altLang="zh-CN" dirty="0" err="1"/>
              <a:t>bclt</a:t>
            </a:r>
            <a:r>
              <a:rPr lang="zh-CN" altLang="en-US" dirty="0"/>
              <a:t>指令的编码</a:t>
            </a:r>
            <a:endParaRPr lang="en-US" altLang="zh-CN" dirty="0"/>
          </a:p>
          <a:p>
            <a:r>
              <a:rPr lang="zh-CN" altLang="en-US" dirty="0"/>
              <a:t>我添加这样一个简单的指令集的目的是演示如何为</a:t>
            </a:r>
            <a:r>
              <a:rPr lang="en-US" altLang="zh-CN" dirty="0"/>
              <a:t>QEMU</a:t>
            </a:r>
            <a:r>
              <a:rPr lang="zh-CN" altLang="en-US" dirty="0"/>
              <a:t>添加一个最简单的指令集的流程。接下来是具体步骤。</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6</a:t>
            </a:fld>
            <a:endParaRPr lang="zh-CN" altLang="en-US"/>
          </a:p>
        </p:txBody>
      </p:sp>
    </p:spTree>
    <p:extLst>
      <p:ext uri="{BB962C8B-B14F-4D97-AF65-F5344CB8AC3E}">
        <p14:creationId xmlns:p14="http://schemas.microsoft.com/office/powerpoint/2010/main" val="15656013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首先要添加新扩展指令集的入口，告诉</a:t>
            </a:r>
            <a:r>
              <a:rPr lang="en-US" altLang="zh-CN" dirty="0"/>
              <a:t>QEMU</a:t>
            </a:r>
            <a:r>
              <a:rPr lang="zh-CN" altLang="en-US" dirty="0"/>
              <a:t>有新的指令集需要支持，入口添加在图中这三个地方的结，新扩展作为结构体的新成员被添加进去。</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7</a:t>
            </a:fld>
            <a:endParaRPr lang="zh-CN" altLang="en-US"/>
          </a:p>
        </p:txBody>
      </p:sp>
    </p:spTree>
    <p:extLst>
      <p:ext uri="{BB962C8B-B14F-4D97-AF65-F5344CB8AC3E}">
        <p14:creationId xmlns:p14="http://schemas.microsoft.com/office/powerpoint/2010/main" val="4054605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接下来，如果新添加扩展和其它扩展之间有依赖关系，要把判断依赖关系的语句添加在</a:t>
            </a:r>
            <a:r>
              <a:rPr lang="en-US" altLang="zh-CN" dirty="0" err="1">
                <a:hlinkClick r:id="rId3"/>
              </a:rPr>
              <a:t>riscv_cpu_validate_set_extensions</a:t>
            </a:r>
            <a:r>
              <a:rPr lang="zh-CN" altLang="en-US" dirty="0"/>
              <a:t>这个函数中。</a:t>
            </a:r>
            <a:endParaRPr lang="en-US" altLang="zh-CN" dirty="0"/>
          </a:p>
          <a:p>
            <a:r>
              <a:rPr lang="zh-CN" altLang="en-US" dirty="0"/>
              <a:t>如果添加的扩展包含子扩展，就要在这个扩展被是能时同时使能子扩展。如左边的代码就表示</a:t>
            </a:r>
            <a:r>
              <a:rPr lang="en-US" altLang="zh-CN" dirty="0" err="1"/>
              <a:t>zcb</a:t>
            </a:r>
            <a:r>
              <a:rPr lang="zh-CN" altLang="en-US" dirty="0"/>
              <a:t>扩展依赖于</a:t>
            </a:r>
            <a:r>
              <a:rPr lang="en-US" altLang="zh-CN" dirty="0" err="1"/>
              <a:t>zce</a:t>
            </a:r>
            <a:r>
              <a:rPr lang="zh-CN" altLang="en-US" dirty="0"/>
              <a:t>扩展，</a:t>
            </a:r>
            <a:r>
              <a:rPr lang="en-US" altLang="zh-CN" dirty="0" err="1"/>
              <a:t>zcb</a:t>
            </a:r>
            <a:r>
              <a:rPr lang="zh-CN" altLang="en-US" dirty="0"/>
              <a:t>会在</a:t>
            </a:r>
            <a:r>
              <a:rPr lang="en-US" altLang="zh-CN" dirty="0" err="1"/>
              <a:t>zce</a:t>
            </a:r>
            <a:r>
              <a:rPr lang="zh-CN" altLang="en-US" dirty="0"/>
              <a:t>被使能时使能。</a:t>
            </a:r>
            <a:endParaRPr lang="en-US" altLang="zh-CN" dirty="0"/>
          </a:p>
          <a:p>
            <a:r>
              <a:rPr lang="zh-CN" altLang="en-US" dirty="0"/>
              <a:t>如果添加的扩展依赖于其它扩展，在这个扩展被使能，但所依赖的扩展没有被使能时就要报错。如右边的代码表示</a:t>
            </a:r>
            <a:r>
              <a:rPr lang="en-US" altLang="zh-CN" dirty="0" err="1"/>
              <a:t>zcb</a:t>
            </a:r>
            <a:r>
              <a:rPr lang="zh-CN" altLang="en-US" dirty="0"/>
              <a:t>和一些其它扩展对</a:t>
            </a:r>
            <a:r>
              <a:rPr lang="en-US" altLang="zh-CN" dirty="0" err="1"/>
              <a:t>zca</a:t>
            </a:r>
            <a:r>
              <a:rPr lang="zh-CN" altLang="en-US" dirty="0"/>
              <a:t>扩展的依赖，如果</a:t>
            </a:r>
            <a:r>
              <a:rPr lang="en-US" altLang="zh-CN" dirty="0" err="1"/>
              <a:t>zcb</a:t>
            </a:r>
            <a:r>
              <a:rPr lang="zh-CN" altLang="en-US" dirty="0"/>
              <a:t>使能时</a:t>
            </a:r>
            <a:r>
              <a:rPr lang="en-US" altLang="zh-CN" dirty="0" err="1"/>
              <a:t>zca</a:t>
            </a:r>
            <a:r>
              <a:rPr lang="zh-CN" altLang="en-US" dirty="0"/>
              <a:t>没有被使能，就会报错。</a:t>
            </a:r>
            <a:endParaRPr lang="en-US" altLang="zh-CN" dirty="0"/>
          </a:p>
          <a:p>
            <a:r>
              <a:rPr lang="en-US" altLang="zh-CN" dirty="0" err="1">
                <a:hlinkClick r:id="rId3"/>
              </a:rPr>
              <a:t>riscv_cpu_validate_set_extensions</a:t>
            </a:r>
            <a:r>
              <a:rPr lang="zh-CN" altLang="en-US" dirty="0"/>
              <a:t>这个函数会在初始化的时候调用进行依赖关系的判断。</a:t>
            </a:r>
            <a:endParaRPr lang="en-US" altLang="zh-CN" dirty="0"/>
          </a:p>
          <a:p>
            <a:r>
              <a:rPr lang="zh-CN" altLang="en-US" dirty="0"/>
              <a:t>此外，所以需要在</a:t>
            </a:r>
            <a:r>
              <a:rPr lang="en-US" altLang="zh-CN" dirty="0" err="1">
                <a:hlinkClick r:id="rId4"/>
              </a:rPr>
              <a:t>riscv_cpu_validate_b</a:t>
            </a:r>
            <a:r>
              <a:rPr lang="en-US" altLang="zh-CN" dirty="0"/>
              <a:t> </a:t>
            </a:r>
            <a:r>
              <a:rPr lang="zh-CN" altLang="en-US" dirty="0"/>
              <a:t>函数中添加对</a:t>
            </a:r>
            <a:r>
              <a:rPr lang="en-US" altLang="zh-CN" dirty="0" err="1"/>
              <a:t>zbt</a:t>
            </a:r>
            <a:r>
              <a:rPr lang="zh-CN" altLang="en-US" dirty="0"/>
              <a:t>扩展的判断，因为添加的</a:t>
            </a:r>
            <a:r>
              <a:rPr lang="en-US" altLang="zh-CN" dirty="0" err="1"/>
              <a:t>zbt</a:t>
            </a:r>
            <a:r>
              <a:rPr lang="zh-CN" altLang="en-US" dirty="0"/>
              <a:t>扩展是属于</a:t>
            </a:r>
            <a:r>
              <a:rPr lang="en-US" altLang="zh-CN" dirty="0"/>
              <a:t>B</a:t>
            </a:r>
            <a:r>
              <a:rPr lang="zh-CN" altLang="en-US" dirty="0"/>
              <a:t>扩展大类的。这个函数作用是在</a:t>
            </a:r>
            <a:r>
              <a:rPr lang="en-US" altLang="zh-CN" dirty="0"/>
              <a:t>B</a:t>
            </a:r>
            <a:r>
              <a:rPr lang="zh-CN" altLang="en-US" dirty="0"/>
              <a:t>扩展被使能时同时使能所有子扩展。</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8</a:t>
            </a:fld>
            <a:endParaRPr lang="zh-CN" altLang="en-US"/>
          </a:p>
        </p:txBody>
      </p:sp>
    </p:spTree>
    <p:extLst>
      <p:ext uri="{BB962C8B-B14F-4D97-AF65-F5344CB8AC3E}">
        <p14:creationId xmlns:p14="http://schemas.microsoft.com/office/powerpoint/2010/main" val="274481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a:t>
            </a:r>
            <a:r>
              <a:rPr lang="en-US" altLang="zh-CN" dirty="0"/>
              <a:t>QEMU</a:t>
            </a:r>
            <a:r>
              <a:rPr lang="zh-CN" altLang="en-US" dirty="0"/>
              <a:t>中注册完扩展后要为</a:t>
            </a:r>
            <a:r>
              <a:rPr lang="en-US" altLang="zh-CN" dirty="0"/>
              <a:t>QEMU</a:t>
            </a:r>
            <a:r>
              <a:rPr lang="zh-CN" altLang="en-US" dirty="0"/>
              <a:t>添加扩展中的指令，首先要添加指令的编码信息。</a:t>
            </a:r>
            <a:endParaRPr lang="en-US" altLang="zh-CN" dirty="0"/>
          </a:p>
          <a:p>
            <a:r>
              <a:rPr lang="en-US" altLang="zh-CN" dirty="0"/>
              <a:t>QEMU RISCV</a:t>
            </a:r>
            <a:r>
              <a:rPr lang="zh-CN" altLang="en-US" dirty="0"/>
              <a:t>指令的编码保存在</a:t>
            </a:r>
            <a:r>
              <a:rPr lang="en-US" altLang="zh-CN" dirty="0">
                <a:hlinkClick r:id="rId3"/>
              </a:rPr>
              <a:t>insn32.decode</a:t>
            </a:r>
            <a:r>
              <a:rPr lang="en-US" altLang="zh-CN" dirty="0"/>
              <a:t> </a:t>
            </a:r>
            <a:r>
              <a:rPr lang="zh-CN" altLang="en-US" dirty="0"/>
              <a:t>和</a:t>
            </a:r>
            <a:r>
              <a:rPr lang="en-US" altLang="zh-CN" dirty="0">
                <a:hlinkClick r:id="rId3"/>
              </a:rPr>
              <a:t>insn16.decode</a:t>
            </a:r>
            <a:r>
              <a:rPr lang="en-US" altLang="zh-CN" dirty="0"/>
              <a:t> </a:t>
            </a:r>
            <a:r>
              <a:rPr lang="zh-CN" altLang="en-US" dirty="0"/>
              <a:t>两个文件中，根据之前对</a:t>
            </a:r>
            <a:r>
              <a:rPr lang="en-US" altLang="zh-CN" dirty="0" err="1"/>
              <a:t>bclt</a:t>
            </a:r>
            <a:r>
              <a:rPr lang="zh-CN" altLang="en-US" dirty="0"/>
              <a:t>指令编码的定义，在这个文件中添加右边这样的编码，最右边的</a:t>
            </a:r>
            <a:r>
              <a:rPr lang="en-US" altLang="zh-CN" dirty="0"/>
              <a:t>@r</a:t>
            </a:r>
            <a:r>
              <a:rPr lang="zh-CN" altLang="en-US" dirty="0"/>
              <a:t>表示这条指令的格式是两个源寄存器，一个目的寄存器。对于其它格式的指令的添加方法，在这个文件的头部也都有说明。</a:t>
            </a:r>
          </a:p>
        </p:txBody>
      </p:sp>
      <p:sp>
        <p:nvSpPr>
          <p:cNvPr id="4" name="灯片编号占位符 3"/>
          <p:cNvSpPr>
            <a:spLocks noGrp="1"/>
          </p:cNvSpPr>
          <p:nvPr>
            <p:ph type="sldNum" sz="quarter" idx="5"/>
          </p:nvPr>
        </p:nvSpPr>
        <p:spPr/>
        <p:txBody>
          <a:bodyPr/>
          <a:lstStyle/>
          <a:p>
            <a:fld id="{D216228B-127E-4648-9200-95B41CCCA914}" type="slidenum">
              <a:rPr lang="zh-CN" altLang="en-US" smtClean="0"/>
              <a:t>9</a:t>
            </a:fld>
            <a:endParaRPr lang="zh-CN" altLang="en-US"/>
          </a:p>
        </p:txBody>
      </p:sp>
    </p:spTree>
    <p:extLst>
      <p:ext uri="{BB962C8B-B14F-4D97-AF65-F5344CB8AC3E}">
        <p14:creationId xmlns:p14="http://schemas.microsoft.com/office/powerpoint/2010/main" val="3956777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BECFDE-E5CF-404C-B771-064672F5055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8C5BA73-89F5-426E-BB91-B23AF4FF6B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2FCBFAC-CAB9-435A-9A22-DE193E23C044}"/>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6E7AB4B8-DA8E-444B-BDE4-33616B2261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D5485CB-0397-47C1-862E-B7340877F608}"/>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774841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0F5C31-2290-4B76-8913-48935230AE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5EFF7C4-5535-4BFC-A514-1B9FCD5F623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09F7FE7-7BA2-435A-A7D3-50E24C7B8FA6}"/>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17BE50CF-F7F2-436A-AFAF-EDDFDC0608E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FA47741-3277-4161-B839-979B4BCE0B1F}"/>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844294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00A2356-13EA-405C-B788-C5FA07AC47D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D846A65-618B-4E26-88D3-DE6666BFC01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E8C61C-4A27-4A2E-9E7F-214D12845D16}"/>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FD7AED49-645C-499F-9C66-9BFFB1DA8AD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275E5DD-9304-437B-A4F5-0F6B600029C2}"/>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138546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3B5D0-2048-40D2-8E88-58940649E6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0642B06-0243-4F36-8EB0-DCB492CE573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124C46-0B12-4FEB-BF9D-16C8AE3D580B}"/>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92EE68E6-46F1-4D3F-B69C-B3096ED0E6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A755CA2-0773-4AD0-810C-A6976F4CD529}"/>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64506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8C3B8D-5D4B-4D1D-A385-0CFF08238BC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A592B9E-C83A-4EDB-A7F4-6DE2F3E002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E10B6F-12D6-43AC-8375-6EF2BDABCA75}"/>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5E97DCF4-0A9F-4DB6-B2E7-E58E7349A6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11F915-7AE0-43B8-A4A4-AFCDED2875DC}"/>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188248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9BE24-5AA7-4818-BE82-936B457328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DBCB102-A279-4B69-B307-71DD05F1328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7A6379-9B30-43F4-961B-4BFBA1F1B2B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46B8FD2-0996-4A93-98EE-5376B30B00F3}"/>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6" name="页脚占位符 5">
            <a:extLst>
              <a:ext uri="{FF2B5EF4-FFF2-40B4-BE49-F238E27FC236}">
                <a16:creationId xmlns:a16="http://schemas.microsoft.com/office/drawing/2014/main" id="{30A0371F-3C32-4C0C-A225-BF792D56B43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A4DA26-B663-44A4-AD55-41AD4474E2DA}"/>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3210983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7B940D-0638-4F7F-A817-E8EBCCAC190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68A87A3-542F-43F5-BBE0-648A399502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84F64F1-8938-4606-A2F7-BA51E7F341E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A8357F-2A88-45A0-A5AB-94A4BB5AE5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42E4963-C505-4891-8815-6ED27BA4C6B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D859565-2BDC-44FD-9681-F0BEE7EC8CFD}"/>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8" name="页脚占位符 7">
            <a:extLst>
              <a:ext uri="{FF2B5EF4-FFF2-40B4-BE49-F238E27FC236}">
                <a16:creationId xmlns:a16="http://schemas.microsoft.com/office/drawing/2014/main" id="{CE260D48-B13E-479D-8E2A-91A424C9E08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95EC6C7-63A7-4A21-9B01-29E623078B49}"/>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1635040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5821AE-135D-4468-B511-67F3E23D23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2EEC910-2DD1-46E5-9456-B9325EFC283C}"/>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4" name="页脚占位符 3">
            <a:extLst>
              <a:ext uri="{FF2B5EF4-FFF2-40B4-BE49-F238E27FC236}">
                <a16:creationId xmlns:a16="http://schemas.microsoft.com/office/drawing/2014/main" id="{37C31488-059E-44CA-9888-0509EB2EC61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CA8F6BC-75E4-4703-8B2E-A18E8AB596B2}"/>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602897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39FFF4C-432E-4E03-BC8C-E0D348AA24CE}"/>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3" name="页脚占位符 2">
            <a:extLst>
              <a:ext uri="{FF2B5EF4-FFF2-40B4-BE49-F238E27FC236}">
                <a16:creationId xmlns:a16="http://schemas.microsoft.com/office/drawing/2014/main" id="{509B4D28-25ED-43FF-A463-B13156A4147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70C7D1A-B3AE-443F-9E1E-17572CF1ABBA}"/>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623174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7ACB7-1EC3-48CC-851C-42ECB89C50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22E10A-82DA-40F1-88A5-F243F4111D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BF7EE50-128E-47FC-8E46-BDF9B165C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F9FD63-66B6-4ED1-A79B-C19153B11A13}"/>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6" name="页脚占位符 5">
            <a:extLst>
              <a:ext uri="{FF2B5EF4-FFF2-40B4-BE49-F238E27FC236}">
                <a16:creationId xmlns:a16="http://schemas.microsoft.com/office/drawing/2014/main" id="{3B13139C-95A3-4354-BE78-1773022F7E5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491C41-3BC0-41A1-8C3B-6F01E709A639}"/>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78887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A516D7-36B9-4A35-A6C3-C453EDC2232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77D9E13-6799-47D3-996E-7D42985BC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894EFDC-6280-4E4C-B406-4705A2DCC5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10A34D-BC58-4166-BA63-3AE6B548D448}"/>
              </a:ext>
            </a:extLst>
          </p:cNvPr>
          <p:cNvSpPr>
            <a:spLocks noGrp="1"/>
          </p:cNvSpPr>
          <p:nvPr>
            <p:ph type="dt" sz="half" idx="10"/>
          </p:nvPr>
        </p:nvSpPr>
        <p:spPr/>
        <p:txBody>
          <a:bodyPr/>
          <a:lstStyle/>
          <a:p>
            <a:fld id="{DA003BEB-82FE-4E21-8C11-0108D2C5106B}" type="datetimeFigureOut">
              <a:rPr lang="zh-CN" altLang="en-US" smtClean="0"/>
              <a:t>2024/6/9</a:t>
            </a:fld>
            <a:endParaRPr lang="zh-CN" altLang="en-US"/>
          </a:p>
        </p:txBody>
      </p:sp>
      <p:sp>
        <p:nvSpPr>
          <p:cNvPr id="6" name="页脚占位符 5">
            <a:extLst>
              <a:ext uri="{FF2B5EF4-FFF2-40B4-BE49-F238E27FC236}">
                <a16:creationId xmlns:a16="http://schemas.microsoft.com/office/drawing/2014/main" id="{8FB57AC2-5D08-411B-8A43-59B8FB0BA1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4A14E2-872A-42AB-889C-4557F7630070}"/>
              </a:ext>
            </a:extLst>
          </p:cNvPr>
          <p:cNvSpPr>
            <a:spLocks noGrp="1"/>
          </p:cNvSpPr>
          <p:nvPr>
            <p:ph type="sldNum" sz="quarter" idx="12"/>
          </p:nvPr>
        </p:nvSpPr>
        <p:spPr/>
        <p:txBody>
          <a:body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1216746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42F722F-7066-488C-833E-7F7ACA3B6D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A994ED4-A7FE-4E24-9555-3E04FEA882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84EF662-FD40-456F-83B9-DA0DEC7ABB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003BEB-82FE-4E21-8C11-0108D2C5106B}" type="datetimeFigureOut">
              <a:rPr lang="zh-CN" altLang="en-US" smtClean="0"/>
              <a:t>2024/6/9</a:t>
            </a:fld>
            <a:endParaRPr lang="zh-CN" altLang="en-US"/>
          </a:p>
        </p:txBody>
      </p:sp>
      <p:sp>
        <p:nvSpPr>
          <p:cNvPr id="5" name="页脚占位符 4">
            <a:extLst>
              <a:ext uri="{FF2B5EF4-FFF2-40B4-BE49-F238E27FC236}">
                <a16:creationId xmlns:a16="http://schemas.microsoft.com/office/drawing/2014/main" id="{7E3C3EB6-212C-477F-B681-711C06C45F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0D59A90-A8CC-47FE-A49F-B725158C3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1FCEA-DB07-4609-951B-3DE279397EFF}" type="slidenum">
              <a:rPr lang="zh-CN" altLang="en-US" smtClean="0"/>
              <a:t>‹#›</a:t>
            </a:fld>
            <a:endParaRPr lang="zh-CN" altLang="en-US"/>
          </a:p>
        </p:txBody>
      </p:sp>
    </p:spTree>
    <p:extLst>
      <p:ext uri="{BB962C8B-B14F-4D97-AF65-F5344CB8AC3E}">
        <p14:creationId xmlns:p14="http://schemas.microsoft.com/office/powerpoint/2010/main" val="2216121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qemu/qemu/blob/master/target/riscv/insn_trans/trans_rvb.c.inc"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github.com/qemu/qemu/blob/ba49d760eb04630e7b15f423ebecf6c871b8f77b/target/riscv/cpu_cfg.h#L39" TargetMode="Externa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hyperlink" Target="https://github.com/qemu/qemu/blob/ba49d760eb04630e7b15f423ebecf6c871b8f77b/target/riscv/cpu.c#L1459" TargetMode="External"/><Relationship Id="rId4" Type="http://schemas.openxmlformats.org/officeDocument/2006/relationships/hyperlink" Target="https://github.com/qemu/qemu/blob/ba49d760eb04630e7b15f423ebecf6c871b8f77b/target/riscv/cpu.c#L100"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qemu/qemu/blob/ba49d760eb04630e7b15f423ebecf6c871b8f77b/target/riscv/tcg/tcg-cpu.c#L396" TargetMode="External"/><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github.com/qemu/qemu/blob/ba49d760eb04630e7b15f423ebecf6c871b8f77b/target/riscv/tcg/tcg-cpu.c#L363"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qemu/qemu/blob/ba49d760eb04630e7b15f423ebecf6c871b8f77b/target/riscv/insn32.decod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563FFF-50EC-479F-A2E0-9F9A0F83F497}"/>
              </a:ext>
            </a:extLst>
          </p:cNvPr>
          <p:cNvSpPr>
            <a:spLocks noGrp="1"/>
          </p:cNvSpPr>
          <p:nvPr>
            <p:ph type="ctrTitle"/>
          </p:nvPr>
        </p:nvSpPr>
        <p:spPr>
          <a:xfrm>
            <a:off x="1030837" y="812571"/>
            <a:ext cx="10338204" cy="2387600"/>
          </a:xfrm>
        </p:spPr>
        <p:txBody>
          <a:bodyPr>
            <a:normAutofit/>
          </a:bodyPr>
          <a:lstStyle/>
          <a:p>
            <a:r>
              <a:rPr lang="en-US" altLang="zh-CN" sz="4400" dirty="0"/>
              <a:t>QEMU’s Support for RISC-V Extension and How to Add support for New Extension</a:t>
            </a:r>
            <a:endParaRPr lang="zh-CN" altLang="en-US" sz="4400" dirty="0"/>
          </a:p>
        </p:txBody>
      </p:sp>
      <p:sp>
        <p:nvSpPr>
          <p:cNvPr id="3" name="副标题 2">
            <a:extLst>
              <a:ext uri="{FF2B5EF4-FFF2-40B4-BE49-F238E27FC236}">
                <a16:creationId xmlns:a16="http://schemas.microsoft.com/office/drawing/2014/main" id="{8AB43688-E1F3-4F97-B65B-F8195F125BC8}"/>
              </a:ext>
            </a:extLst>
          </p:cNvPr>
          <p:cNvSpPr>
            <a:spLocks noGrp="1"/>
          </p:cNvSpPr>
          <p:nvPr>
            <p:ph type="subTitle" idx="1"/>
          </p:nvPr>
        </p:nvSpPr>
        <p:spPr>
          <a:xfrm>
            <a:off x="4862945" y="6303675"/>
            <a:ext cx="9144000" cy="1655762"/>
          </a:xfrm>
        </p:spPr>
        <p:txBody>
          <a:bodyPr/>
          <a:lstStyle/>
          <a:p>
            <a:r>
              <a:rPr lang="en-US" altLang="zh-CN" dirty="0" err="1"/>
              <a:t>Dajun</a:t>
            </a:r>
            <a:r>
              <a:rPr lang="en-US" altLang="zh-CN" dirty="0"/>
              <a:t> Huang 2024/6/9</a:t>
            </a:r>
            <a:endParaRPr lang="zh-CN" altLang="en-US" dirty="0"/>
          </a:p>
        </p:txBody>
      </p:sp>
    </p:spTree>
    <p:extLst>
      <p:ext uri="{BB962C8B-B14F-4D97-AF65-F5344CB8AC3E}">
        <p14:creationId xmlns:p14="http://schemas.microsoft.com/office/powerpoint/2010/main" val="2484251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3E38E-776B-4C94-8F3E-10BC0DAAC82A}"/>
              </a:ext>
            </a:extLst>
          </p:cNvPr>
          <p:cNvSpPr>
            <a:spLocks noGrp="1"/>
          </p:cNvSpPr>
          <p:nvPr>
            <p:ph type="title"/>
          </p:nvPr>
        </p:nvSpPr>
        <p:spPr/>
        <p:txBody>
          <a:bodyPr/>
          <a:lstStyle/>
          <a:p>
            <a:r>
              <a:rPr lang="en-US" altLang="zh-CN" dirty="0"/>
              <a:t>Add Translate Entrance for Instruction</a:t>
            </a:r>
            <a:endParaRPr lang="zh-CN" altLang="en-US" dirty="0"/>
          </a:p>
        </p:txBody>
      </p:sp>
      <p:sp>
        <p:nvSpPr>
          <p:cNvPr id="3" name="内容占位符 2">
            <a:extLst>
              <a:ext uri="{FF2B5EF4-FFF2-40B4-BE49-F238E27FC236}">
                <a16:creationId xmlns:a16="http://schemas.microsoft.com/office/drawing/2014/main" id="{58A8A237-019F-4B6F-8FE4-A5090863E0C3}"/>
              </a:ext>
            </a:extLst>
          </p:cNvPr>
          <p:cNvSpPr>
            <a:spLocks noGrp="1"/>
          </p:cNvSpPr>
          <p:nvPr>
            <p:ph idx="1"/>
          </p:nvPr>
        </p:nvSpPr>
        <p:spPr/>
        <p:txBody>
          <a:bodyPr/>
          <a:lstStyle/>
          <a:p>
            <a:r>
              <a:rPr lang="en-US" altLang="zh-CN" dirty="0"/>
              <a:t>Add translate function in </a:t>
            </a:r>
            <a:r>
              <a:rPr lang="en-US" altLang="zh-CN" dirty="0">
                <a:hlinkClick r:id="rId3"/>
              </a:rPr>
              <a:t>trans_rvb.c.inc</a:t>
            </a:r>
            <a:r>
              <a:rPr lang="en-US" altLang="zh-CN" dirty="0"/>
              <a:t> prefixed with “trans_”</a:t>
            </a:r>
            <a:endParaRPr lang="zh-CN" altLang="en-US" dirty="0"/>
          </a:p>
        </p:txBody>
      </p:sp>
      <p:pic>
        <p:nvPicPr>
          <p:cNvPr id="5" name="图片 4">
            <a:extLst>
              <a:ext uri="{FF2B5EF4-FFF2-40B4-BE49-F238E27FC236}">
                <a16:creationId xmlns:a16="http://schemas.microsoft.com/office/drawing/2014/main" id="{03AE54DC-3526-4887-89CF-B6A0A79B9B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67790" y="2673678"/>
            <a:ext cx="3981450" cy="3638222"/>
          </a:xfrm>
          <a:prstGeom prst="rect">
            <a:avLst/>
          </a:prstGeom>
        </p:spPr>
      </p:pic>
      <p:cxnSp>
        <p:nvCxnSpPr>
          <p:cNvPr id="7" name="直接连接符 6">
            <a:extLst>
              <a:ext uri="{FF2B5EF4-FFF2-40B4-BE49-F238E27FC236}">
                <a16:creationId xmlns:a16="http://schemas.microsoft.com/office/drawing/2014/main" id="{01F1DE82-87FE-4510-A7F3-839F72A5F012}"/>
              </a:ext>
            </a:extLst>
          </p:cNvPr>
          <p:cNvCxnSpPr/>
          <p:nvPr/>
        </p:nvCxnSpPr>
        <p:spPr>
          <a:xfrm>
            <a:off x="2263140" y="5273675"/>
            <a:ext cx="6324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D53B40B-545E-4728-8213-F2333E94F6C8}"/>
              </a:ext>
            </a:extLst>
          </p:cNvPr>
          <p:cNvCxnSpPr>
            <a:cxnSpLocks/>
          </p:cNvCxnSpPr>
          <p:nvPr/>
        </p:nvCxnSpPr>
        <p:spPr>
          <a:xfrm>
            <a:off x="1729740" y="4625975"/>
            <a:ext cx="203454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71779D90-C1A4-4129-ADF0-41E5F4B58E0C}"/>
              </a:ext>
            </a:extLst>
          </p:cNvPr>
          <p:cNvCxnSpPr>
            <a:cxnSpLocks/>
          </p:cNvCxnSpPr>
          <p:nvPr/>
        </p:nvCxnSpPr>
        <p:spPr>
          <a:xfrm>
            <a:off x="1714500" y="4839335"/>
            <a:ext cx="203454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95946682-1BF0-4C09-B021-858ABC63DECF}"/>
              </a:ext>
            </a:extLst>
          </p:cNvPr>
          <p:cNvSpPr txBox="1"/>
          <p:nvPr/>
        </p:nvSpPr>
        <p:spPr>
          <a:xfrm>
            <a:off x="6583680" y="4091940"/>
            <a:ext cx="4533900" cy="1712135"/>
          </a:xfrm>
          <a:prstGeom prst="rect">
            <a:avLst/>
          </a:prstGeom>
          <a:noFill/>
        </p:spPr>
        <p:txBody>
          <a:bodyPr wrap="square" rtlCol="0">
            <a:spAutoFit/>
          </a:bodyPr>
          <a:lstStyle/>
          <a:p>
            <a:pPr>
              <a:lnSpc>
                <a:spcPct val="150000"/>
              </a:lnSpc>
            </a:pPr>
            <a:r>
              <a:rPr lang="en-US" altLang="zh-CN" dirty="0"/>
              <a:t>Here,</a:t>
            </a:r>
            <a:r>
              <a:rPr lang="zh-CN" altLang="en-US" dirty="0"/>
              <a:t> </a:t>
            </a:r>
            <a:r>
              <a:rPr lang="en-US" altLang="zh-CN" dirty="0"/>
              <a:t>“</a:t>
            </a:r>
            <a:r>
              <a:rPr lang="en-US" altLang="zh-CN" dirty="0" err="1"/>
              <a:t>trans_bclt</a:t>
            </a:r>
            <a:r>
              <a:rPr lang="en-US" altLang="zh-CN" dirty="0"/>
              <a:t>” and</a:t>
            </a:r>
            <a:r>
              <a:rPr lang="zh-CN" altLang="en-US" dirty="0"/>
              <a:t> </a:t>
            </a:r>
            <a:r>
              <a:rPr lang="en-US" altLang="zh-CN" dirty="0"/>
              <a:t>“</a:t>
            </a:r>
            <a:r>
              <a:rPr lang="en-US" altLang="zh-CN" dirty="0" err="1"/>
              <a:t>gen_bclt</a:t>
            </a:r>
            <a:r>
              <a:rPr lang="en-US" altLang="zh-CN" dirty="0"/>
              <a:t>” function first call QEMU TCG </a:t>
            </a:r>
            <a:r>
              <a:rPr lang="en-US" altLang="zh-CN" dirty="0" err="1"/>
              <a:t>fuction</a:t>
            </a:r>
            <a:r>
              <a:rPr lang="zh-CN" altLang="en-US" dirty="0"/>
              <a:t>，</a:t>
            </a:r>
            <a:r>
              <a:rPr lang="en-US" altLang="zh-CN" dirty="0"/>
              <a:t>do the same operation like “</a:t>
            </a:r>
            <a:r>
              <a:rPr lang="en-US" altLang="zh-CN" dirty="0" err="1"/>
              <a:t>bclr</a:t>
            </a:r>
            <a:r>
              <a:rPr lang="en-US" altLang="zh-CN" dirty="0"/>
              <a:t>”</a:t>
            </a:r>
            <a:r>
              <a:rPr lang="zh-CN" altLang="en-US" dirty="0"/>
              <a:t>，</a:t>
            </a:r>
            <a:r>
              <a:rPr lang="en-US" altLang="zh-CN" dirty="0"/>
              <a:t>then add 1 to the result</a:t>
            </a:r>
            <a:endParaRPr lang="zh-CN" altLang="en-US" dirty="0"/>
          </a:p>
        </p:txBody>
      </p:sp>
    </p:spTree>
    <p:extLst>
      <p:ext uri="{BB962C8B-B14F-4D97-AF65-F5344CB8AC3E}">
        <p14:creationId xmlns:p14="http://schemas.microsoft.com/office/powerpoint/2010/main" val="3424052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F462F5-25D2-4E3F-BFEB-311AA16A75F9}"/>
              </a:ext>
            </a:extLst>
          </p:cNvPr>
          <p:cNvSpPr>
            <a:spLocks noGrp="1"/>
          </p:cNvSpPr>
          <p:nvPr>
            <p:ph type="title"/>
          </p:nvPr>
        </p:nvSpPr>
        <p:spPr/>
        <p:txBody>
          <a:bodyPr/>
          <a:lstStyle/>
          <a:p>
            <a:r>
              <a:rPr lang="en-US" altLang="zh-CN" dirty="0"/>
              <a:t>Verification for Instruction’s Functionality</a:t>
            </a:r>
            <a:endParaRPr lang="zh-CN" altLang="en-US" dirty="0"/>
          </a:p>
        </p:txBody>
      </p:sp>
      <p:pic>
        <p:nvPicPr>
          <p:cNvPr id="5" name="内容占位符 4">
            <a:extLst>
              <a:ext uri="{FF2B5EF4-FFF2-40B4-BE49-F238E27FC236}">
                <a16:creationId xmlns:a16="http://schemas.microsoft.com/office/drawing/2014/main" id="{DE57C8F7-C0A7-45B4-A840-CC3BE57D03DA}"/>
              </a:ext>
            </a:extLst>
          </p:cNvPr>
          <p:cNvPicPr>
            <a:picLocks noGrp="1" noChangeAspect="1"/>
          </p:cNvPicPr>
          <p:nvPr>
            <p:ph idx="1"/>
          </p:nvPr>
        </p:nvPicPr>
        <p:blipFill>
          <a:blip r:embed="rId3"/>
          <a:stretch>
            <a:fillRect/>
          </a:stretch>
        </p:blipFill>
        <p:spPr>
          <a:xfrm>
            <a:off x="1035162" y="1861863"/>
            <a:ext cx="2943636" cy="1657581"/>
          </a:xfrm>
        </p:spPr>
      </p:pic>
      <p:sp>
        <p:nvSpPr>
          <p:cNvPr id="6" name="文本框 5">
            <a:extLst>
              <a:ext uri="{FF2B5EF4-FFF2-40B4-BE49-F238E27FC236}">
                <a16:creationId xmlns:a16="http://schemas.microsoft.com/office/drawing/2014/main" id="{3AA9E3D0-D9FC-4A29-A97E-6215E57A37E5}"/>
              </a:ext>
            </a:extLst>
          </p:cNvPr>
          <p:cNvSpPr txBox="1"/>
          <p:nvPr/>
        </p:nvSpPr>
        <p:spPr>
          <a:xfrm>
            <a:off x="1035162" y="1431608"/>
            <a:ext cx="2386218" cy="369332"/>
          </a:xfrm>
          <a:prstGeom prst="rect">
            <a:avLst/>
          </a:prstGeom>
          <a:noFill/>
        </p:spPr>
        <p:txBody>
          <a:bodyPr wrap="square" rtlCol="0">
            <a:spAutoFit/>
          </a:bodyPr>
          <a:lstStyle/>
          <a:p>
            <a:r>
              <a:rPr lang="en-US" altLang="zh-CN" dirty="0" err="1"/>
              <a:t>hello.s</a:t>
            </a:r>
            <a:r>
              <a:rPr lang="en-US" altLang="zh-CN" dirty="0"/>
              <a:t>:</a:t>
            </a:r>
            <a:endParaRPr lang="zh-CN" altLang="en-US" dirty="0"/>
          </a:p>
        </p:txBody>
      </p:sp>
      <p:sp>
        <p:nvSpPr>
          <p:cNvPr id="7" name="文本框 6">
            <a:extLst>
              <a:ext uri="{FF2B5EF4-FFF2-40B4-BE49-F238E27FC236}">
                <a16:creationId xmlns:a16="http://schemas.microsoft.com/office/drawing/2014/main" id="{CF61ADA4-BCBB-4A28-BEB6-1CFD6B634B6C}"/>
              </a:ext>
            </a:extLst>
          </p:cNvPr>
          <p:cNvSpPr txBox="1"/>
          <p:nvPr/>
        </p:nvSpPr>
        <p:spPr>
          <a:xfrm>
            <a:off x="5737860" y="1368957"/>
            <a:ext cx="3459480" cy="369332"/>
          </a:xfrm>
          <a:prstGeom prst="rect">
            <a:avLst/>
          </a:prstGeom>
          <a:noFill/>
        </p:spPr>
        <p:txBody>
          <a:bodyPr wrap="square" rtlCol="0">
            <a:spAutoFit/>
          </a:bodyPr>
          <a:lstStyle/>
          <a:p>
            <a:r>
              <a:rPr lang="en-US" altLang="zh-CN" dirty="0" err="1"/>
              <a:t>link.ld</a:t>
            </a:r>
            <a:endParaRPr lang="en-US" altLang="zh-CN" dirty="0"/>
          </a:p>
        </p:txBody>
      </p:sp>
      <p:pic>
        <p:nvPicPr>
          <p:cNvPr id="9" name="图片 8">
            <a:extLst>
              <a:ext uri="{FF2B5EF4-FFF2-40B4-BE49-F238E27FC236}">
                <a16:creationId xmlns:a16="http://schemas.microsoft.com/office/drawing/2014/main" id="{A33C3F3E-308D-421B-A94D-0B05CD5ED711}"/>
              </a:ext>
            </a:extLst>
          </p:cNvPr>
          <p:cNvPicPr>
            <a:picLocks noChangeAspect="1"/>
          </p:cNvPicPr>
          <p:nvPr/>
        </p:nvPicPr>
        <p:blipFill>
          <a:blip r:embed="rId4"/>
          <a:stretch>
            <a:fillRect/>
          </a:stretch>
        </p:blipFill>
        <p:spPr>
          <a:xfrm>
            <a:off x="5588703" y="1828029"/>
            <a:ext cx="2216629" cy="1614581"/>
          </a:xfrm>
          <a:prstGeom prst="rect">
            <a:avLst/>
          </a:prstGeom>
        </p:spPr>
      </p:pic>
      <p:sp>
        <p:nvSpPr>
          <p:cNvPr id="11" name="文本框 10">
            <a:extLst>
              <a:ext uri="{FF2B5EF4-FFF2-40B4-BE49-F238E27FC236}">
                <a16:creationId xmlns:a16="http://schemas.microsoft.com/office/drawing/2014/main" id="{7AB8D266-8F53-4E19-A8CC-7CECE1127617}"/>
              </a:ext>
            </a:extLst>
          </p:cNvPr>
          <p:cNvSpPr txBox="1"/>
          <p:nvPr/>
        </p:nvSpPr>
        <p:spPr>
          <a:xfrm>
            <a:off x="777819" y="3627553"/>
            <a:ext cx="9920082" cy="1477328"/>
          </a:xfrm>
          <a:prstGeom prst="rect">
            <a:avLst/>
          </a:prstGeom>
          <a:noFill/>
        </p:spPr>
        <p:txBody>
          <a:bodyPr wrap="square">
            <a:spAutoFit/>
          </a:bodyPr>
          <a:lstStyle/>
          <a:p>
            <a:r>
              <a:rPr lang="en-US" altLang="zh-CN" dirty="0"/>
              <a:t>Command to compile, link, and get QEMU Image</a:t>
            </a:r>
            <a:r>
              <a:rPr lang="zh-CN" altLang="en-US" dirty="0"/>
              <a:t>：</a:t>
            </a:r>
            <a:endParaRPr lang="en-US" altLang="zh-CN" dirty="0"/>
          </a:p>
          <a:p>
            <a:r>
              <a:rPr lang="zh-CN" altLang="en-US" dirty="0"/>
              <a:t>riscv64-unknown-elf-gcc -nostartfiles -g -mabi=lp64 -march=rv64g -c hello.s -o hello.o</a:t>
            </a:r>
          </a:p>
          <a:p>
            <a:r>
              <a:rPr lang="zh-CN" altLang="en-US" dirty="0"/>
              <a:t>riscv64-unknown-elf-ld </a:t>
            </a:r>
            <a:r>
              <a:rPr lang="en-US" altLang="zh-CN" dirty="0"/>
              <a:t>-T </a:t>
            </a:r>
            <a:r>
              <a:rPr lang="en-US" altLang="zh-CN" dirty="0" err="1"/>
              <a:t>link.ld</a:t>
            </a:r>
            <a:r>
              <a:rPr lang="en-US" altLang="zh-CN" dirty="0"/>
              <a:t> </a:t>
            </a:r>
            <a:r>
              <a:rPr lang="zh-CN" altLang="en-US" dirty="0"/>
              <a:t>--no-warn-rwx-segments -o hello.elf hello.o</a:t>
            </a:r>
          </a:p>
          <a:p>
            <a:r>
              <a:rPr lang="zh-CN" altLang="en-US" dirty="0"/>
              <a:t>riscv64-unknown-elf-objcopy hello.elf -I binary hello.img</a:t>
            </a:r>
          </a:p>
          <a:p>
            <a:r>
              <a:rPr lang="zh-CN" altLang="en-US" dirty="0"/>
              <a:t>riscv64-unknown-elf-objdump -d hello.elf &gt; hello.asm</a:t>
            </a:r>
          </a:p>
        </p:txBody>
      </p:sp>
      <p:pic>
        <p:nvPicPr>
          <p:cNvPr id="13" name="图片 12">
            <a:extLst>
              <a:ext uri="{FF2B5EF4-FFF2-40B4-BE49-F238E27FC236}">
                <a16:creationId xmlns:a16="http://schemas.microsoft.com/office/drawing/2014/main" id="{F7FC2FB5-3BD5-48E2-82F7-F8A8DED34C47}"/>
              </a:ext>
            </a:extLst>
          </p:cNvPr>
          <p:cNvPicPr>
            <a:picLocks noChangeAspect="1"/>
          </p:cNvPicPr>
          <p:nvPr/>
        </p:nvPicPr>
        <p:blipFill>
          <a:blip r:embed="rId5"/>
          <a:stretch>
            <a:fillRect/>
          </a:stretch>
        </p:blipFill>
        <p:spPr>
          <a:xfrm>
            <a:off x="777819" y="5331965"/>
            <a:ext cx="5477639" cy="1362265"/>
          </a:xfrm>
          <a:prstGeom prst="rect">
            <a:avLst/>
          </a:prstGeom>
        </p:spPr>
      </p:pic>
    </p:spTree>
    <p:extLst>
      <p:ext uri="{BB962C8B-B14F-4D97-AF65-F5344CB8AC3E}">
        <p14:creationId xmlns:p14="http://schemas.microsoft.com/office/powerpoint/2010/main" val="992943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345513-274A-4B7F-9331-8C3C334DD86C}"/>
              </a:ext>
            </a:extLst>
          </p:cNvPr>
          <p:cNvSpPr>
            <a:spLocks noGrp="1"/>
          </p:cNvSpPr>
          <p:nvPr>
            <p:ph type="title"/>
          </p:nvPr>
        </p:nvSpPr>
        <p:spPr/>
        <p:txBody>
          <a:bodyPr/>
          <a:lstStyle/>
          <a:p>
            <a:r>
              <a:rPr lang="en-US" altLang="zh-CN" dirty="0"/>
              <a:t>Verification for Instruction’s Functionality</a:t>
            </a:r>
            <a:endParaRPr lang="zh-CN" altLang="en-US" dirty="0"/>
          </a:p>
        </p:txBody>
      </p:sp>
      <p:sp>
        <p:nvSpPr>
          <p:cNvPr id="3" name="内容占位符 2">
            <a:extLst>
              <a:ext uri="{FF2B5EF4-FFF2-40B4-BE49-F238E27FC236}">
                <a16:creationId xmlns:a16="http://schemas.microsoft.com/office/drawing/2014/main" id="{412D0BD1-9C68-4EB6-9BA8-C1EE13B1B0DF}"/>
              </a:ext>
            </a:extLst>
          </p:cNvPr>
          <p:cNvSpPr>
            <a:spLocks noGrp="1"/>
          </p:cNvSpPr>
          <p:nvPr>
            <p:ph idx="1"/>
          </p:nvPr>
        </p:nvSpPr>
        <p:spPr/>
        <p:txBody>
          <a:bodyPr/>
          <a:lstStyle/>
          <a:p>
            <a:r>
              <a:rPr lang="en-US" altLang="zh-CN" dirty="0"/>
              <a:t>Start QEMU</a:t>
            </a:r>
          </a:p>
          <a:p>
            <a:pPr marL="0" indent="0">
              <a:buNone/>
            </a:pPr>
            <a:r>
              <a:rPr lang="en-US" altLang="zh-CN" sz="2000" dirty="0"/>
              <a:t>../</a:t>
            </a:r>
            <a:r>
              <a:rPr lang="en-US" altLang="zh-CN" sz="2000" dirty="0" err="1"/>
              <a:t>qemu</a:t>
            </a:r>
            <a:r>
              <a:rPr lang="en-US" altLang="zh-CN" sz="2000" dirty="0"/>
              <a:t>/build/qemu-system-riscv64 -</a:t>
            </a:r>
            <a:r>
              <a:rPr lang="en-US" altLang="zh-CN" sz="2000" dirty="0" err="1"/>
              <a:t>cpu</a:t>
            </a:r>
            <a:r>
              <a:rPr lang="en-US" altLang="zh-CN" sz="2000" dirty="0"/>
              <a:t> rv64,zbt=true -s -S -M </a:t>
            </a:r>
            <a:r>
              <a:rPr lang="en-US" altLang="zh-CN" sz="2000" dirty="0" err="1"/>
              <a:t>virt</a:t>
            </a:r>
            <a:r>
              <a:rPr lang="en-US" altLang="zh-CN" sz="2000" dirty="0"/>
              <a:t> -bios none -serial </a:t>
            </a:r>
            <a:r>
              <a:rPr lang="en-US" altLang="zh-CN" sz="2000" dirty="0" err="1"/>
              <a:t>stdio</a:t>
            </a:r>
            <a:r>
              <a:rPr lang="en-US" altLang="zh-CN" sz="2000" dirty="0"/>
              <a:t> -display none -kernel </a:t>
            </a:r>
            <a:r>
              <a:rPr lang="en-US" altLang="zh-CN" sz="2000" dirty="0" err="1"/>
              <a:t>hello.img</a:t>
            </a:r>
            <a:endParaRPr lang="en-US" altLang="zh-CN" sz="2000" dirty="0"/>
          </a:p>
          <a:p>
            <a:r>
              <a:rPr lang="en-US" altLang="zh-CN" dirty="0"/>
              <a:t>Debug QEMU with GDB</a:t>
            </a:r>
          </a:p>
          <a:p>
            <a:pPr marL="0" indent="0">
              <a:buNone/>
            </a:pPr>
            <a:endParaRPr lang="en-US" altLang="zh-CN" dirty="0"/>
          </a:p>
          <a:p>
            <a:pPr marL="0" indent="0">
              <a:buNone/>
            </a:pPr>
            <a:r>
              <a:rPr lang="en-US" altLang="zh-CN" sz="2400" dirty="0"/>
              <a:t>s8 = s7 &amp; ~(1 &lt;&lt; s6) + 1</a:t>
            </a:r>
          </a:p>
          <a:p>
            <a:pPr marL="0" indent="0">
              <a:buNone/>
            </a:pPr>
            <a:endParaRPr lang="en-US" altLang="zh-CN" dirty="0"/>
          </a:p>
        </p:txBody>
      </p:sp>
      <p:pic>
        <p:nvPicPr>
          <p:cNvPr id="6" name="图片 5">
            <a:extLst>
              <a:ext uri="{FF2B5EF4-FFF2-40B4-BE49-F238E27FC236}">
                <a16:creationId xmlns:a16="http://schemas.microsoft.com/office/drawing/2014/main" id="{A8F9579D-16AB-4320-8B7B-0B2049752C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06328" y="3688080"/>
            <a:ext cx="3231394" cy="1954530"/>
          </a:xfrm>
          <a:prstGeom prst="rect">
            <a:avLst/>
          </a:prstGeom>
        </p:spPr>
      </p:pic>
    </p:spTree>
    <p:extLst>
      <p:ext uri="{BB962C8B-B14F-4D97-AF65-F5344CB8AC3E}">
        <p14:creationId xmlns:p14="http://schemas.microsoft.com/office/powerpoint/2010/main" val="1551191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E991A-49B6-4A71-B4B1-E5879496797C}"/>
              </a:ext>
            </a:extLst>
          </p:cNvPr>
          <p:cNvSpPr>
            <a:spLocks noGrp="1"/>
          </p:cNvSpPr>
          <p:nvPr>
            <p:ph type="title"/>
          </p:nvPr>
        </p:nvSpPr>
        <p:spPr/>
        <p:txBody>
          <a:bodyPr/>
          <a:lstStyle/>
          <a:p>
            <a:r>
              <a:rPr lang="en-US" altLang="zh-CN" dirty="0"/>
              <a:t>Thanks</a:t>
            </a:r>
            <a:endParaRPr lang="zh-CN" altLang="en-US" dirty="0"/>
          </a:p>
        </p:txBody>
      </p:sp>
    </p:spTree>
    <p:extLst>
      <p:ext uri="{BB962C8B-B14F-4D97-AF65-F5344CB8AC3E}">
        <p14:creationId xmlns:p14="http://schemas.microsoft.com/office/powerpoint/2010/main" val="489049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623B6D-1111-4A18-AA1A-BC42419C39EF}"/>
              </a:ext>
            </a:extLst>
          </p:cNvPr>
          <p:cNvSpPr>
            <a:spLocks noGrp="1"/>
          </p:cNvSpPr>
          <p:nvPr>
            <p:ph type="title"/>
          </p:nvPr>
        </p:nvSpPr>
        <p:spPr/>
        <p:txBody>
          <a:bodyPr/>
          <a:lstStyle/>
          <a:p>
            <a:r>
              <a:rPr lang="en-US" altLang="zh-CN" dirty="0"/>
              <a:t>Contents</a:t>
            </a:r>
            <a:endParaRPr lang="zh-CN" altLang="en-US" dirty="0"/>
          </a:p>
        </p:txBody>
      </p:sp>
      <p:sp>
        <p:nvSpPr>
          <p:cNvPr id="3" name="内容占位符 2">
            <a:extLst>
              <a:ext uri="{FF2B5EF4-FFF2-40B4-BE49-F238E27FC236}">
                <a16:creationId xmlns:a16="http://schemas.microsoft.com/office/drawing/2014/main" id="{A676AE0F-372E-48DA-9017-3E307085CCEE}"/>
              </a:ext>
            </a:extLst>
          </p:cNvPr>
          <p:cNvSpPr>
            <a:spLocks noGrp="1"/>
          </p:cNvSpPr>
          <p:nvPr>
            <p:ph idx="1"/>
          </p:nvPr>
        </p:nvSpPr>
        <p:spPr/>
        <p:txBody>
          <a:bodyPr/>
          <a:lstStyle/>
          <a:p>
            <a:pPr>
              <a:lnSpc>
                <a:spcPct val="150000"/>
              </a:lnSpc>
            </a:pPr>
            <a:r>
              <a:rPr lang="en-US" altLang="zh-CN" dirty="0"/>
              <a:t>Introduce for RISC-V, QEMU </a:t>
            </a:r>
          </a:p>
          <a:p>
            <a:pPr>
              <a:lnSpc>
                <a:spcPct val="150000"/>
              </a:lnSpc>
            </a:pPr>
            <a:r>
              <a:rPr lang="en-US" altLang="zh-CN" dirty="0"/>
              <a:t>QEMU's current support for RISC-V extension</a:t>
            </a:r>
          </a:p>
          <a:p>
            <a:pPr>
              <a:lnSpc>
                <a:spcPct val="150000"/>
              </a:lnSpc>
            </a:pPr>
            <a:r>
              <a:rPr lang="en-US" altLang="zh-CN" dirty="0"/>
              <a:t>Add new RISC-V extension support to for QEMU</a:t>
            </a:r>
            <a:endParaRPr lang="zh-CN" altLang="en-US" dirty="0"/>
          </a:p>
        </p:txBody>
      </p:sp>
    </p:spTree>
    <p:extLst>
      <p:ext uri="{BB962C8B-B14F-4D97-AF65-F5344CB8AC3E}">
        <p14:creationId xmlns:p14="http://schemas.microsoft.com/office/powerpoint/2010/main" val="125192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399C3-5B63-49C9-93A5-7E79D70EDA42}"/>
              </a:ext>
            </a:extLst>
          </p:cNvPr>
          <p:cNvSpPr>
            <a:spLocks noGrp="1"/>
          </p:cNvSpPr>
          <p:nvPr>
            <p:ph type="title"/>
          </p:nvPr>
        </p:nvSpPr>
        <p:spPr/>
        <p:txBody>
          <a:bodyPr/>
          <a:lstStyle/>
          <a:p>
            <a:pPr>
              <a:lnSpc>
                <a:spcPct val="150000"/>
              </a:lnSpc>
            </a:pPr>
            <a:r>
              <a:rPr lang="en-US" altLang="zh-CN" dirty="0"/>
              <a:t>Introduce for RISC-V, QEMU </a:t>
            </a:r>
          </a:p>
        </p:txBody>
      </p:sp>
      <p:sp>
        <p:nvSpPr>
          <p:cNvPr id="3" name="内容占位符 2">
            <a:extLst>
              <a:ext uri="{FF2B5EF4-FFF2-40B4-BE49-F238E27FC236}">
                <a16:creationId xmlns:a16="http://schemas.microsoft.com/office/drawing/2014/main" id="{6B6D7A9A-F0E7-49B1-80D6-8540A5EFE188}"/>
              </a:ext>
            </a:extLst>
          </p:cNvPr>
          <p:cNvSpPr>
            <a:spLocks noGrp="1"/>
          </p:cNvSpPr>
          <p:nvPr>
            <p:ph idx="1"/>
          </p:nvPr>
        </p:nvSpPr>
        <p:spPr/>
        <p:txBody>
          <a:bodyPr>
            <a:normAutofit lnSpcReduction="10000"/>
          </a:bodyPr>
          <a:lstStyle/>
          <a:p>
            <a:pPr>
              <a:lnSpc>
                <a:spcPct val="150000"/>
              </a:lnSpc>
            </a:pPr>
            <a:r>
              <a:rPr lang="en-US" altLang="zh-CN" dirty="0"/>
              <a:t>An open source ISA(Instruction Set Architecture) based on RISC(Reduced Instruction Set Computer)</a:t>
            </a:r>
            <a:r>
              <a:rPr lang="zh-CN" altLang="en-US" dirty="0"/>
              <a:t> </a:t>
            </a:r>
            <a:endParaRPr lang="en-US" altLang="zh-CN" dirty="0"/>
          </a:p>
          <a:p>
            <a:pPr>
              <a:lnSpc>
                <a:spcPct val="150000"/>
              </a:lnSpc>
            </a:pPr>
            <a:r>
              <a:rPr lang="en-US" altLang="zh-CN" dirty="0"/>
              <a:t>Modularity, low power consumption, simple </a:t>
            </a:r>
          </a:p>
          <a:p>
            <a:pPr>
              <a:lnSpc>
                <a:spcPct val="150000"/>
              </a:lnSpc>
            </a:pPr>
            <a:r>
              <a:rPr lang="en-US" altLang="zh-CN" dirty="0"/>
              <a:t>Base Instruction Set</a:t>
            </a:r>
            <a:r>
              <a:rPr lang="zh-CN" altLang="en-US" dirty="0"/>
              <a:t>：</a:t>
            </a:r>
            <a:r>
              <a:rPr lang="en-US" altLang="zh-CN" dirty="0"/>
              <a:t>32bit(RV32I,RV32E)</a:t>
            </a:r>
            <a:r>
              <a:rPr lang="zh-CN" altLang="en-US" dirty="0"/>
              <a:t>，</a:t>
            </a:r>
            <a:r>
              <a:rPr lang="en-US" altLang="zh-CN" dirty="0"/>
              <a:t>64bit(RV64I)</a:t>
            </a:r>
            <a:r>
              <a:rPr lang="zh-CN" altLang="en-US" dirty="0"/>
              <a:t>，</a:t>
            </a:r>
            <a:endParaRPr lang="en-US" altLang="zh-CN" dirty="0"/>
          </a:p>
          <a:p>
            <a:pPr>
              <a:lnSpc>
                <a:spcPct val="150000"/>
              </a:lnSpc>
            </a:pPr>
            <a:r>
              <a:rPr lang="en-US" altLang="zh-CN" dirty="0"/>
              <a:t>Optional extension: M</a:t>
            </a:r>
            <a:r>
              <a:rPr lang="zh-CN" altLang="en-US" dirty="0"/>
              <a:t>，</a:t>
            </a:r>
            <a:r>
              <a:rPr lang="en-US" altLang="zh-CN" dirty="0"/>
              <a:t>A</a:t>
            </a:r>
            <a:r>
              <a:rPr lang="zh-CN" altLang="en-US" dirty="0"/>
              <a:t>，</a:t>
            </a:r>
            <a:r>
              <a:rPr lang="en-US" altLang="zh-CN" dirty="0"/>
              <a:t>F</a:t>
            </a:r>
            <a:r>
              <a:rPr lang="zh-CN" altLang="en-US" dirty="0"/>
              <a:t>，</a:t>
            </a:r>
            <a:r>
              <a:rPr lang="en-US" altLang="zh-CN" dirty="0"/>
              <a:t>D</a:t>
            </a:r>
            <a:r>
              <a:rPr lang="zh-CN" altLang="en-US" dirty="0"/>
              <a:t>，</a:t>
            </a:r>
            <a:r>
              <a:rPr lang="en-US" altLang="zh-CN" dirty="0"/>
              <a:t>C…</a:t>
            </a:r>
          </a:p>
          <a:p>
            <a:pPr>
              <a:lnSpc>
                <a:spcPct val="150000"/>
              </a:lnSpc>
            </a:pPr>
            <a:r>
              <a:rPr lang="en-US" altLang="zh-CN" dirty="0"/>
              <a:t>Typically, a computer needs to implement RV64GC(RV64IMAFDC)</a:t>
            </a:r>
            <a:endParaRPr lang="zh-CN" altLang="en-US" dirty="0"/>
          </a:p>
        </p:txBody>
      </p:sp>
      <p:pic>
        <p:nvPicPr>
          <p:cNvPr id="5" name="图形 4">
            <a:extLst>
              <a:ext uri="{FF2B5EF4-FFF2-40B4-BE49-F238E27FC236}">
                <a16:creationId xmlns:a16="http://schemas.microsoft.com/office/drawing/2014/main" id="{70FA1150-226E-4681-9CC8-E2DEF58E682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55033" y="377786"/>
            <a:ext cx="3832167" cy="606502"/>
          </a:xfrm>
          <a:prstGeom prst="rect">
            <a:avLst/>
          </a:prstGeom>
        </p:spPr>
      </p:pic>
    </p:spTree>
    <p:extLst>
      <p:ext uri="{BB962C8B-B14F-4D97-AF65-F5344CB8AC3E}">
        <p14:creationId xmlns:p14="http://schemas.microsoft.com/office/powerpoint/2010/main" val="2278307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A0EB0-5642-462C-90DA-382A373D1B55}"/>
              </a:ext>
            </a:extLst>
          </p:cNvPr>
          <p:cNvSpPr>
            <a:spLocks noGrp="1"/>
          </p:cNvSpPr>
          <p:nvPr>
            <p:ph type="title"/>
          </p:nvPr>
        </p:nvSpPr>
        <p:spPr/>
        <p:txBody>
          <a:bodyPr/>
          <a:lstStyle/>
          <a:p>
            <a:r>
              <a:rPr lang="en-US" altLang="zh-CN" dirty="0"/>
              <a:t>Introduce for RISC-V, QEMU </a:t>
            </a:r>
            <a:endParaRPr lang="zh-CN" altLang="en-US" dirty="0"/>
          </a:p>
        </p:txBody>
      </p:sp>
      <p:sp>
        <p:nvSpPr>
          <p:cNvPr id="3" name="内容占位符 2">
            <a:extLst>
              <a:ext uri="{FF2B5EF4-FFF2-40B4-BE49-F238E27FC236}">
                <a16:creationId xmlns:a16="http://schemas.microsoft.com/office/drawing/2014/main" id="{57D7B5B6-F1AF-4803-9E1E-8C2BE863DE0E}"/>
              </a:ext>
            </a:extLst>
          </p:cNvPr>
          <p:cNvSpPr>
            <a:spLocks noGrp="1"/>
          </p:cNvSpPr>
          <p:nvPr>
            <p:ph idx="1"/>
          </p:nvPr>
        </p:nvSpPr>
        <p:spPr>
          <a:xfrm>
            <a:off x="7170421" y="2339093"/>
            <a:ext cx="4568956" cy="3231127"/>
          </a:xfrm>
        </p:spPr>
        <p:txBody>
          <a:bodyPr>
            <a:normAutofit fontScale="85000" lnSpcReduction="20000"/>
          </a:bodyPr>
          <a:lstStyle/>
          <a:p>
            <a:pPr marL="0" indent="0">
              <a:lnSpc>
                <a:spcPct val="150000"/>
              </a:lnSpc>
              <a:buNone/>
            </a:pPr>
            <a:r>
              <a:rPr lang="en-US" altLang="zh-CN" sz="2000" dirty="0"/>
              <a:t>QEMU's translation method is dynamic binary translation based on Tiny Code Generator, that is, during the running process of the program, the instructions are translated into intermediate instructions (TCG ops) through the TCG front end, and then the intermediate instructions are translated into the host machine through the TCG back end, which can be directly instructions to run.</a:t>
            </a:r>
            <a:endParaRPr lang="zh-CN" altLang="en-US" sz="2000" dirty="0"/>
          </a:p>
        </p:txBody>
      </p:sp>
      <p:pic>
        <p:nvPicPr>
          <p:cNvPr id="5" name="图片 4">
            <a:extLst>
              <a:ext uri="{FF2B5EF4-FFF2-40B4-BE49-F238E27FC236}">
                <a16:creationId xmlns:a16="http://schemas.microsoft.com/office/drawing/2014/main" id="{8C7707B0-6368-4C41-B4D0-FE8EDE22AAA6}"/>
              </a:ext>
            </a:extLst>
          </p:cNvPr>
          <p:cNvPicPr>
            <a:picLocks noChangeAspect="1"/>
          </p:cNvPicPr>
          <p:nvPr/>
        </p:nvPicPr>
        <p:blipFill>
          <a:blip r:embed="rId3"/>
          <a:stretch>
            <a:fillRect/>
          </a:stretch>
        </p:blipFill>
        <p:spPr>
          <a:xfrm>
            <a:off x="218303" y="2395739"/>
            <a:ext cx="6667159" cy="2674909"/>
          </a:xfrm>
          <a:prstGeom prst="rect">
            <a:avLst/>
          </a:prstGeom>
        </p:spPr>
      </p:pic>
    </p:spTree>
    <p:extLst>
      <p:ext uri="{BB962C8B-B14F-4D97-AF65-F5344CB8AC3E}">
        <p14:creationId xmlns:p14="http://schemas.microsoft.com/office/powerpoint/2010/main" val="2302420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F399C3-5B63-49C9-93A5-7E79D70EDA42}"/>
              </a:ext>
            </a:extLst>
          </p:cNvPr>
          <p:cNvSpPr>
            <a:spLocks noGrp="1"/>
          </p:cNvSpPr>
          <p:nvPr>
            <p:ph type="title"/>
          </p:nvPr>
        </p:nvSpPr>
        <p:spPr/>
        <p:txBody>
          <a:bodyPr>
            <a:normAutofit fontScale="90000"/>
          </a:bodyPr>
          <a:lstStyle/>
          <a:p>
            <a:pPr>
              <a:lnSpc>
                <a:spcPct val="150000"/>
              </a:lnSpc>
            </a:pPr>
            <a:r>
              <a:rPr lang="en-US" altLang="zh-CN" dirty="0"/>
              <a:t>QEMU's current support for RISC-V extension</a:t>
            </a:r>
          </a:p>
        </p:txBody>
      </p:sp>
      <p:sp>
        <p:nvSpPr>
          <p:cNvPr id="3" name="内容占位符 2">
            <a:extLst>
              <a:ext uri="{FF2B5EF4-FFF2-40B4-BE49-F238E27FC236}">
                <a16:creationId xmlns:a16="http://schemas.microsoft.com/office/drawing/2014/main" id="{6B6D7A9A-F0E7-49B1-80D6-8540A5EFE188}"/>
              </a:ext>
            </a:extLst>
          </p:cNvPr>
          <p:cNvSpPr>
            <a:spLocks noGrp="1"/>
          </p:cNvSpPr>
          <p:nvPr>
            <p:ph idx="1"/>
          </p:nvPr>
        </p:nvSpPr>
        <p:spPr/>
        <p:txBody>
          <a:bodyPr/>
          <a:lstStyle/>
          <a:p>
            <a:pPr>
              <a:lnSpc>
                <a:spcPct val="150000"/>
              </a:lnSpc>
            </a:pPr>
            <a:r>
              <a:rPr lang="en-US" altLang="zh-CN" b="1" dirty="0"/>
              <a:t>Supported</a:t>
            </a:r>
            <a:r>
              <a:rPr lang="zh-CN" altLang="en-US" dirty="0"/>
              <a:t>：</a:t>
            </a:r>
            <a:endParaRPr lang="en-US" altLang="zh-CN" dirty="0"/>
          </a:p>
          <a:p>
            <a:pPr marL="0" indent="0">
              <a:lnSpc>
                <a:spcPct val="150000"/>
              </a:lnSpc>
              <a:buNone/>
            </a:pPr>
            <a:r>
              <a:rPr lang="en-US" altLang="zh-CN" dirty="0"/>
              <a:t>MAFDCBKVHSJ, </a:t>
            </a:r>
            <a:r>
              <a:rPr lang="en-US" altLang="zh-CN" dirty="0" err="1"/>
              <a:t>Zifencei</a:t>
            </a:r>
            <a:r>
              <a:rPr lang="en-US" altLang="zh-CN" dirty="0"/>
              <a:t>, </a:t>
            </a:r>
            <a:r>
              <a:rPr lang="en-US" altLang="zh-CN" dirty="0" err="1"/>
              <a:t>Zihintpause</a:t>
            </a:r>
            <a:r>
              <a:rPr lang="en-US" altLang="zh-CN" dirty="0"/>
              <a:t>, </a:t>
            </a:r>
            <a:r>
              <a:rPr lang="en-US" altLang="zh-CN" dirty="0" err="1"/>
              <a:t>Zicsr</a:t>
            </a:r>
            <a:r>
              <a:rPr lang="en-US" altLang="zh-CN" dirty="0"/>
              <a:t>, </a:t>
            </a:r>
            <a:r>
              <a:rPr lang="en-US" altLang="zh-CN" dirty="0" err="1"/>
              <a:t>Zc</a:t>
            </a:r>
            <a:r>
              <a:rPr lang="en-US" altLang="zh-CN" dirty="0"/>
              <a:t>*, </a:t>
            </a:r>
            <a:r>
              <a:rPr lang="en-US" altLang="zh-CN" dirty="0" err="1"/>
              <a:t>Zfinx</a:t>
            </a:r>
            <a:r>
              <a:rPr lang="en-US" altLang="zh-CN" dirty="0"/>
              <a:t>, </a:t>
            </a:r>
            <a:r>
              <a:rPr lang="en-US" altLang="zh-CN" dirty="0" err="1"/>
              <a:t>Zdinx</a:t>
            </a:r>
            <a:r>
              <a:rPr lang="en-US" altLang="zh-CN" dirty="0"/>
              <a:t>, </a:t>
            </a:r>
            <a:r>
              <a:rPr lang="en-US" altLang="zh-CN" dirty="0" err="1"/>
              <a:t>Zhinx</a:t>
            </a:r>
            <a:r>
              <a:rPr lang="en-US" altLang="zh-CN" dirty="0"/>
              <a:t>, </a:t>
            </a:r>
            <a:r>
              <a:rPr lang="en-US" altLang="zh-CN" dirty="0" err="1"/>
              <a:t>Zhinxmin</a:t>
            </a:r>
            <a:r>
              <a:rPr lang="en-US" altLang="zh-CN" dirty="0"/>
              <a:t>, </a:t>
            </a:r>
            <a:r>
              <a:rPr lang="en-US" altLang="zh-CN" dirty="0" err="1"/>
              <a:t>Zicntr</a:t>
            </a:r>
            <a:r>
              <a:rPr lang="en-US" altLang="zh-CN" dirty="0"/>
              <a:t>, </a:t>
            </a:r>
            <a:r>
              <a:rPr lang="en-US" altLang="zh-CN" dirty="0" err="1"/>
              <a:t>Zicbom</a:t>
            </a:r>
            <a:r>
              <a:rPr lang="en-US" altLang="zh-CN" dirty="0"/>
              <a:t>, </a:t>
            </a:r>
            <a:r>
              <a:rPr lang="en-US" altLang="zh-CN" dirty="0" err="1"/>
              <a:t>Zicboz</a:t>
            </a:r>
            <a:r>
              <a:rPr lang="en-US" altLang="zh-CN" dirty="0"/>
              <a:t>, </a:t>
            </a:r>
            <a:r>
              <a:rPr lang="en-US" altLang="zh-CN" dirty="0" err="1"/>
              <a:t>Zicbop</a:t>
            </a:r>
            <a:r>
              <a:rPr lang="en-US" altLang="zh-CN" dirty="0"/>
              <a:t>, </a:t>
            </a:r>
            <a:r>
              <a:rPr lang="en-US" altLang="zh-CN" dirty="0" err="1"/>
              <a:t>Zawrs</a:t>
            </a:r>
            <a:r>
              <a:rPr lang="en-US" altLang="zh-CN" dirty="0"/>
              <a:t>, </a:t>
            </a:r>
            <a:r>
              <a:rPr lang="en-US" altLang="zh-CN" dirty="0" err="1"/>
              <a:t>Zfa</a:t>
            </a:r>
            <a:r>
              <a:rPr lang="en-US" altLang="zh-CN" dirty="0"/>
              <a:t>, </a:t>
            </a:r>
            <a:r>
              <a:rPr lang="en-US" altLang="zh-CN" dirty="0" err="1"/>
              <a:t>Zfh</a:t>
            </a:r>
            <a:r>
              <a:rPr lang="en-US" altLang="zh-CN" dirty="0"/>
              <a:t>, </a:t>
            </a:r>
            <a:r>
              <a:rPr lang="en-US" altLang="zh-CN" dirty="0" err="1"/>
              <a:t>Ztso</a:t>
            </a:r>
            <a:r>
              <a:rPr lang="en-US" altLang="zh-CN" dirty="0"/>
              <a:t>, </a:t>
            </a:r>
            <a:r>
              <a:rPr lang="en-US" altLang="zh-CN" dirty="0" err="1"/>
              <a:t>Zmmul</a:t>
            </a:r>
            <a:r>
              <a:rPr lang="en-US" altLang="zh-CN" dirty="0"/>
              <a:t>, …</a:t>
            </a:r>
          </a:p>
          <a:p>
            <a:pPr>
              <a:lnSpc>
                <a:spcPct val="150000"/>
              </a:lnSpc>
            </a:pPr>
            <a:r>
              <a:rPr lang="en-US" altLang="zh-CN" b="1" dirty="0"/>
              <a:t>Currently note supported</a:t>
            </a:r>
            <a:r>
              <a:rPr lang="zh-CN" altLang="en-US" dirty="0"/>
              <a:t>：</a:t>
            </a:r>
            <a:r>
              <a:rPr lang="en-US" altLang="zh-CN" dirty="0"/>
              <a:t>Q</a:t>
            </a:r>
            <a:r>
              <a:rPr lang="zh-CN" altLang="en-US" dirty="0"/>
              <a:t>❌</a:t>
            </a:r>
            <a:r>
              <a:rPr lang="en-US" altLang="zh-CN" dirty="0"/>
              <a:t>L</a:t>
            </a:r>
            <a:r>
              <a:rPr lang="zh-CN" altLang="en-US" dirty="0"/>
              <a:t>❌</a:t>
            </a:r>
            <a:r>
              <a:rPr lang="en-US" altLang="zh-CN" dirty="0"/>
              <a:t>T</a:t>
            </a:r>
            <a:r>
              <a:rPr lang="zh-CN" altLang="en-US" dirty="0"/>
              <a:t>❌</a:t>
            </a:r>
            <a:r>
              <a:rPr lang="en-US" altLang="zh-CN" dirty="0"/>
              <a:t>P</a:t>
            </a:r>
            <a:r>
              <a:rPr lang="zh-CN" altLang="en-US" dirty="0"/>
              <a:t>❌</a:t>
            </a:r>
            <a:r>
              <a:rPr lang="en-US" altLang="zh-CN" dirty="0" err="1"/>
              <a:t>Zihintntl</a:t>
            </a:r>
            <a:r>
              <a:rPr lang="zh-CN" altLang="en-US" dirty="0"/>
              <a:t>❌</a:t>
            </a:r>
            <a:r>
              <a:rPr lang="en-US" altLang="zh-CN" dirty="0" err="1"/>
              <a:t>Zcmop</a:t>
            </a:r>
            <a:r>
              <a:rPr lang="zh-CN" altLang="en-US" dirty="0"/>
              <a:t>❌</a:t>
            </a:r>
            <a:r>
              <a:rPr lang="en-US" altLang="zh-CN" dirty="0"/>
              <a:t>…</a:t>
            </a:r>
            <a:endParaRPr lang="zh-CN" altLang="en-US" dirty="0"/>
          </a:p>
        </p:txBody>
      </p:sp>
    </p:spTree>
    <p:extLst>
      <p:ext uri="{BB962C8B-B14F-4D97-AF65-F5344CB8AC3E}">
        <p14:creationId xmlns:p14="http://schemas.microsoft.com/office/powerpoint/2010/main" val="795358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8F563-DF71-4E8F-A161-0EB4D620F836}"/>
              </a:ext>
            </a:extLst>
          </p:cNvPr>
          <p:cNvSpPr>
            <a:spLocks noGrp="1"/>
          </p:cNvSpPr>
          <p:nvPr>
            <p:ph type="title"/>
          </p:nvPr>
        </p:nvSpPr>
        <p:spPr>
          <a:xfrm>
            <a:off x="838200" y="365125"/>
            <a:ext cx="10828020" cy="1325563"/>
          </a:xfrm>
        </p:spPr>
        <p:txBody>
          <a:bodyPr>
            <a:normAutofit fontScale="90000"/>
          </a:bodyPr>
          <a:lstStyle/>
          <a:p>
            <a:pPr>
              <a:lnSpc>
                <a:spcPct val="150000"/>
              </a:lnSpc>
            </a:pPr>
            <a:r>
              <a:rPr lang="en-US" altLang="zh-CN" dirty="0"/>
              <a:t>Add new RISC-V extension support to for QEMU</a:t>
            </a:r>
            <a:endParaRPr lang="zh-CN" altLang="en-US" dirty="0"/>
          </a:p>
        </p:txBody>
      </p:sp>
      <p:sp>
        <p:nvSpPr>
          <p:cNvPr id="3" name="内容占位符 2">
            <a:extLst>
              <a:ext uri="{FF2B5EF4-FFF2-40B4-BE49-F238E27FC236}">
                <a16:creationId xmlns:a16="http://schemas.microsoft.com/office/drawing/2014/main" id="{482BD7A0-41D9-476D-B246-415CA76515C1}"/>
              </a:ext>
            </a:extLst>
          </p:cNvPr>
          <p:cNvSpPr>
            <a:spLocks noGrp="1"/>
          </p:cNvSpPr>
          <p:nvPr>
            <p:ph idx="1"/>
          </p:nvPr>
        </p:nvSpPr>
        <p:spPr>
          <a:xfrm>
            <a:off x="838200" y="1690688"/>
            <a:ext cx="10515600" cy="4351338"/>
          </a:xfrm>
        </p:spPr>
        <p:txBody>
          <a:bodyPr/>
          <a:lstStyle/>
          <a:p>
            <a:pPr>
              <a:lnSpc>
                <a:spcPct val="150000"/>
              </a:lnSpc>
            </a:pPr>
            <a:r>
              <a:rPr lang="en-US" altLang="zh-CN" dirty="0"/>
              <a:t>Here, I try to add a 『RISC-V extension “</a:t>
            </a:r>
            <a:r>
              <a:rPr lang="en-US" altLang="zh-CN" dirty="0" err="1"/>
              <a:t>Zbt</a:t>
            </a:r>
            <a:r>
              <a:rPr lang="en-US" altLang="zh-CN" dirty="0"/>
              <a:t>” with only one instruction: “</a:t>
            </a:r>
            <a:r>
              <a:rPr lang="en-US" altLang="zh-CN" dirty="0" err="1"/>
              <a:t>bclt</a:t>
            </a:r>
            <a:r>
              <a:rPr lang="en-US" altLang="zh-CN" dirty="0"/>
              <a:t>”』for QEMU.</a:t>
            </a:r>
          </a:p>
          <a:p>
            <a:pPr>
              <a:lnSpc>
                <a:spcPct val="150000"/>
              </a:lnSpc>
            </a:pPr>
            <a:r>
              <a:rPr lang="en-US" altLang="zh-CN" dirty="0"/>
              <a:t>The function of “</a:t>
            </a:r>
            <a:r>
              <a:rPr lang="en-US" altLang="zh-CN" dirty="0" err="1"/>
              <a:t>bclt</a:t>
            </a:r>
            <a:r>
              <a:rPr lang="en-US" altLang="zh-CN" dirty="0"/>
              <a:t>” is add 1 for the result of “</a:t>
            </a:r>
            <a:r>
              <a:rPr lang="en-US" altLang="zh-CN" dirty="0" err="1"/>
              <a:t>bclr</a:t>
            </a:r>
            <a:r>
              <a:rPr lang="en-US" altLang="zh-CN" dirty="0"/>
              <a:t>” instruction</a:t>
            </a:r>
            <a:endParaRPr lang="zh-CN" altLang="en-US" dirty="0"/>
          </a:p>
        </p:txBody>
      </p:sp>
      <p:pic>
        <p:nvPicPr>
          <p:cNvPr id="5" name="图片 4">
            <a:extLst>
              <a:ext uri="{FF2B5EF4-FFF2-40B4-BE49-F238E27FC236}">
                <a16:creationId xmlns:a16="http://schemas.microsoft.com/office/drawing/2014/main" id="{FA9BFADC-D83F-4E8C-90D5-E3AD9C88F19C}"/>
              </a:ext>
            </a:extLst>
          </p:cNvPr>
          <p:cNvPicPr>
            <a:picLocks noChangeAspect="1"/>
          </p:cNvPicPr>
          <p:nvPr/>
        </p:nvPicPr>
        <p:blipFill>
          <a:blip r:embed="rId3"/>
          <a:stretch>
            <a:fillRect/>
          </a:stretch>
        </p:blipFill>
        <p:spPr>
          <a:xfrm>
            <a:off x="348048" y="4915267"/>
            <a:ext cx="10997514" cy="1412058"/>
          </a:xfrm>
          <a:prstGeom prst="rect">
            <a:avLst/>
          </a:prstGeom>
        </p:spPr>
      </p:pic>
      <p:pic>
        <p:nvPicPr>
          <p:cNvPr id="7" name="图片 6">
            <a:extLst>
              <a:ext uri="{FF2B5EF4-FFF2-40B4-BE49-F238E27FC236}">
                <a16:creationId xmlns:a16="http://schemas.microsoft.com/office/drawing/2014/main" id="{460CDBE8-489A-4C4D-8C81-D7BBA7C32B00}"/>
              </a:ext>
            </a:extLst>
          </p:cNvPr>
          <p:cNvPicPr>
            <a:picLocks noChangeAspect="1"/>
          </p:cNvPicPr>
          <p:nvPr/>
        </p:nvPicPr>
        <p:blipFill>
          <a:blip r:embed="rId4"/>
          <a:stretch>
            <a:fillRect/>
          </a:stretch>
        </p:blipFill>
        <p:spPr>
          <a:xfrm>
            <a:off x="838200" y="4222524"/>
            <a:ext cx="3444527" cy="570598"/>
          </a:xfrm>
          <a:prstGeom prst="rect">
            <a:avLst/>
          </a:prstGeom>
        </p:spPr>
      </p:pic>
      <p:sp>
        <p:nvSpPr>
          <p:cNvPr id="9" name="文本框 8">
            <a:extLst>
              <a:ext uri="{FF2B5EF4-FFF2-40B4-BE49-F238E27FC236}">
                <a16:creationId xmlns:a16="http://schemas.microsoft.com/office/drawing/2014/main" id="{1E9DFCD8-9996-4144-8C80-4DD0CCDA701A}"/>
              </a:ext>
            </a:extLst>
          </p:cNvPr>
          <p:cNvSpPr txBox="1"/>
          <p:nvPr/>
        </p:nvSpPr>
        <p:spPr>
          <a:xfrm>
            <a:off x="755307" y="3853192"/>
            <a:ext cx="6094970" cy="369332"/>
          </a:xfrm>
          <a:prstGeom prst="rect">
            <a:avLst/>
          </a:prstGeom>
          <a:noFill/>
        </p:spPr>
        <p:txBody>
          <a:bodyPr wrap="square">
            <a:spAutoFit/>
          </a:bodyPr>
          <a:lstStyle/>
          <a:p>
            <a:r>
              <a:rPr lang="zh-CN" altLang="en-US" dirty="0"/>
              <a:t>bclr rd, rs1, rs2：</a:t>
            </a:r>
          </a:p>
        </p:txBody>
      </p:sp>
      <p:sp>
        <p:nvSpPr>
          <p:cNvPr id="10" name="文本框 9">
            <a:extLst>
              <a:ext uri="{FF2B5EF4-FFF2-40B4-BE49-F238E27FC236}">
                <a16:creationId xmlns:a16="http://schemas.microsoft.com/office/drawing/2014/main" id="{99290FA9-46F5-4F84-B5FA-4B9653A9B667}"/>
              </a:ext>
            </a:extLst>
          </p:cNvPr>
          <p:cNvSpPr txBox="1"/>
          <p:nvPr/>
        </p:nvSpPr>
        <p:spPr>
          <a:xfrm>
            <a:off x="6268994" y="6211669"/>
            <a:ext cx="1717589" cy="646331"/>
          </a:xfrm>
          <a:prstGeom prst="rect">
            <a:avLst/>
          </a:prstGeom>
          <a:noFill/>
        </p:spPr>
        <p:txBody>
          <a:bodyPr wrap="square" rtlCol="0">
            <a:spAutoFit/>
          </a:bodyPr>
          <a:lstStyle/>
          <a:p>
            <a:r>
              <a:rPr lang="en-US" altLang="zh-CN" dirty="0">
                <a:solidFill>
                  <a:srgbClr val="FF0000"/>
                </a:solidFill>
              </a:rPr>
              <a:t>0   1   1  </a:t>
            </a:r>
          </a:p>
          <a:p>
            <a:r>
              <a:rPr lang="en-US" altLang="zh-CN" dirty="0">
                <a:solidFill>
                  <a:srgbClr val="FF0000"/>
                </a:solidFill>
              </a:rPr>
              <a:t>“BCLT”</a:t>
            </a:r>
            <a:endParaRPr lang="zh-CN" altLang="en-US" dirty="0">
              <a:solidFill>
                <a:srgbClr val="FF0000"/>
              </a:solidFill>
            </a:endParaRPr>
          </a:p>
        </p:txBody>
      </p:sp>
      <p:sp>
        <p:nvSpPr>
          <p:cNvPr id="11" name="文本框 10">
            <a:extLst>
              <a:ext uri="{FF2B5EF4-FFF2-40B4-BE49-F238E27FC236}">
                <a16:creationId xmlns:a16="http://schemas.microsoft.com/office/drawing/2014/main" id="{5A008671-394D-4177-8D72-9D1FDD20494F}"/>
              </a:ext>
            </a:extLst>
          </p:cNvPr>
          <p:cNvSpPr txBox="1"/>
          <p:nvPr/>
        </p:nvSpPr>
        <p:spPr>
          <a:xfrm>
            <a:off x="5341724" y="4146791"/>
            <a:ext cx="6094969" cy="646331"/>
          </a:xfrm>
          <a:prstGeom prst="rect">
            <a:avLst/>
          </a:prstGeom>
          <a:noFill/>
        </p:spPr>
        <p:txBody>
          <a:bodyPr wrap="square" rtlCol="0">
            <a:spAutoFit/>
          </a:bodyPr>
          <a:lstStyle/>
          <a:p>
            <a:r>
              <a:rPr lang="en-US" altLang="zh-CN" dirty="0"/>
              <a:t>bclr </a:t>
            </a:r>
            <a:r>
              <a:rPr lang="en-US" altLang="zh-CN" dirty="0" err="1"/>
              <a:t>rd</a:t>
            </a:r>
            <a:r>
              <a:rPr lang="en-US" altLang="zh-CN" dirty="0"/>
              <a:t>, 0xFFFFFF</a:t>
            </a:r>
            <a:r>
              <a:rPr lang="en-US" altLang="zh-CN" dirty="0">
                <a:solidFill>
                  <a:srgbClr val="FF0000"/>
                </a:solidFill>
              </a:rPr>
              <a:t>F</a:t>
            </a:r>
            <a:r>
              <a:rPr lang="en-US" altLang="zh-CN" dirty="0"/>
              <a:t>F, 4    =&gt;    0xFFFFFF</a:t>
            </a:r>
            <a:r>
              <a:rPr lang="en-US" altLang="zh-CN" dirty="0">
                <a:solidFill>
                  <a:srgbClr val="FF0000"/>
                </a:solidFill>
              </a:rPr>
              <a:t>E</a:t>
            </a:r>
            <a:r>
              <a:rPr lang="en-US" altLang="zh-CN" dirty="0"/>
              <a:t>F</a:t>
            </a:r>
          </a:p>
          <a:p>
            <a:r>
              <a:rPr lang="en-US" altLang="zh-CN" dirty="0" err="1"/>
              <a:t>bcl</a:t>
            </a:r>
            <a:r>
              <a:rPr lang="en-US" altLang="zh-CN" dirty="0" err="1">
                <a:solidFill>
                  <a:srgbClr val="FF0000"/>
                </a:solidFill>
              </a:rPr>
              <a:t>t</a:t>
            </a:r>
            <a:r>
              <a:rPr lang="en-US" altLang="zh-CN" dirty="0"/>
              <a:t> </a:t>
            </a:r>
            <a:r>
              <a:rPr lang="en-US" altLang="zh-CN" dirty="0" err="1"/>
              <a:t>rd</a:t>
            </a:r>
            <a:r>
              <a:rPr lang="en-US" altLang="zh-CN" dirty="0"/>
              <a:t>, 0xFFFFFF</a:t>
            </a:r>
            <a:r>
              <a:rPr lang="en-US" altLang="zh-CN" dirty="0">
                <a:solidFill>
                  <a:srgbClr val="FF0000"/>
                </a:solidFill>
              </a:rPr>
              <a:t>F</a:t>
            </a:r>
            <a:r>
              <a:rPr lang="en-US" altLang="zh-CN" dirty="0"/>
              <a:t>F, 4    =&gt;    0xFFFFFF</a:t>
            </a:r>
            <a:r>
              <a:rPr lang="en-US" altLang="zh-CN" dirty="0">
                <a:solidFill>
                  <a:srgbClr val="FF0000"/>
                </a:solidFill>
              </a:rPr>
              <a:t>E</a:t>
            </a:r>
            <a:r>
              <a:rPr lang="en-US" altLang="zh-CN" dirty="0"/>
              <a:t>F + 1 = 0xFFFFFFF0  </a:t>
            </a:r>
            <a:endParaRPr lang="zh-CN" altLang="en-US" dirty="0"/>
          </a:p>
        </p:txBody>
      </p:sp>
    </p:spTree>
    <p:extLst>
      <p:ext uri="{BB962C8B-B14F-4D97-AF65-F5344CB8AC3E}">
        <p14:creationId xmlns:p14="http://schemas.microsoft.com/office/powerpoint/2010/main" val="1793407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29A6C2-E4DE-4E67-9C3D-DD80E0F9FA3E}"/>
              </a:ext>
            </a:extLst>
          </p:cNvPr>
          <p:cNvSpPr>
            <a:spLocks noGrp="1"/>
          </p:cNvSpPr>
          <p:nvPr>
            <p:ph type="title"/>
          </p:nvPr>
        </p:nvSpPr>
        <p:spPr/>
        <p:txBody>
          <a:bodyPr/>
          <a:lstStyle/>
          <a:p>
            <a:r>
              <a:rPr lang="en-US" altLang="zh-CN" dirty="0"/>
              <a:t>Add Extension Entrance</a:t>
            </a:r>
            <a:endParaRPr lang="zh-CN" altLang="en-US" dirty="0"/>
          </a:p>
        </p:txBody>
      </p:sp>
      <p:sp>
        <p:nvSpPr>
          <p:cNvPr id="3" name="内容占位符 2">
            <a:extLst>
              <a:ext uri="{FF2B5EF4-FFF2-40B4-BE49-F238E27FC236}">
                <a16:creationId xmlns:a16="http://schemas.microsoft.com/office/drawing/2014/main" id="{30B1BE67-9854-4FBD-A876-ED0DC0CB7C73}"/>
              </a:ext>
            </a:extLst>
          </p:cNvPr>
          <p:cNvSpPr>
            <a:spLocks noGrp="1"/>
          </p:cNvSpPr>
          <p:nvPr>
            <p:ph idx="1"/>
          </p:nvPr>
        </p:nvSpPr>
        <p:spPr/>
        <p:txBody>
          <a:bodyPr/>
          <a:lstStyle/>
          <a:p>
            <a:r>
              <a:rPr lang="en-US" altLang="zh-CN" dirty="0" err="1">
                <a:hlinkClick r:id="rId3"/>
              </a:rPr>
              <a:t>RISCVCPUConfig</a:t>
            </a:r>
            <a:r>
              <a:rPr lang="en-US" altLang="zh-CN" dirty="0"/>
              <a:t> Structure</a:t>
            </a:r>
          </a:p>
          <a:p>
            <a:endParaRPr lang="en-US" altLang="zh-CN" dirty="0"/>
          </a:p>
          <a:p>
            <a:endParaRPr lang="en-US" altLang="zh-CN" dirty="0"/>
          </a:p>
          <a:p>
            <a:r>
              <a:rPr lang="en-US" altLang="zh-CN" dirty="0" err="1">
                <a:hlinkClick r:id="rId4"/>
              </a:rPr>
              <a:t>isa_edata_arr</a:t>
            </a:r>
            <a:r>
              <a:rPr lang="en-US" altLang="zh-CN" dirty="0"/>
              <a:t> Structure</a:t>
            </a:r>
          </a:p>
          <a:p>
            <a:endParaRPr lang="en-US" altLang="zh-CN" dirty="0"/>
          </a:p>
          <a:p>
            <a:endParaRPr lang="en-US" altLang="zh-CN" dirty="0"/>
          </a:p>
          <a:p>
            <a:r>
              <a:rPr lang="en-US" altLang="zh-CN" dirty="0" err="1">
                <a:hlinkClick r:id="rId5"/>
              </a:rPr>
              <a:t>riscv_cpu_extensions</a:t>
            </a:r>
            <a:r>
              <a:rPr lang="en-US" altLang="zh-CN" dirty="0"/>
              <a:t> Structure</a:t>
            </a:r>
            <a:endParaRPr lang="zh-CN" altLang="en-US" dirty="0"/>
          </a:p>
        </p:txBody>
      </p:sp>
      <p:pic>
        <p:nvPicPr>
          <p:cNvPr id="5" name="图片 4">
            <a:extLst>
              <a:ext uri="{FF2B5EF4-FFF2-40B4-BE49-F238E27FC236}">
                <a16:creationId xmlns:a16="http://schemas.microsoft.com/office/drawing/2014/main" id="{3ECE3B9A-AF92-42AE-B5FB-EBFB6053E5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09693" y="524986"/>
            <a:ext cx="3979262" cy="2064786"/>
          </a:xfrm>
          <a:prstGeom prst="rect">
            <a:avLst/>
          </a:prstGeom>
        </p:spPr>
      </p:pic>
      <p:pic>
        <p:nvPicPr>
          <p:cNvPr id="9" name="图片 8">
            <a:extLst>
              <a:ext uri="{FF2B5EF4-FFF2-40B4-BE49-F238E27FC236}">
                <a16:creationId xmlns:a16="http://schemas.microsoft.com/office/drawing/2014/main" id="{8622EDB9-570C-4222-9366-A9BF8A6132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09693" y="4450622"/>
            <a:ext cx="3112487" cy="1337884"/>
          </a:xfrm>
          <a:prstGeom prst="rect">
            <a:avLst/>
          </a:prstGeom>
        </p:spPr>
      </p:pic>
      <p:pic>
        <p:nvPicPr>
          <p:cNvPr id="11" name="图片 10">
            <a:extLst>
              <a:ext uri="{FF2B5EF4-FFF2-40B4-BE49-F238E27FC236}">
                <a16:creationId xmlns:a16="http://schemas.microsoft.com/office/drawing/2014/main" id="{4341590A-3F94-4BC4-BC51-DB4A59B996C4}"/>
              </a:ext>
            </a:extLst>
          </p:cNvPr>
          <p:cNvPicPr>
            <a:picLocks noChangeAspect="1"/>
          </p:cNvPicPr>
          <p:nvPr/>
        </p:nvPicPr>
        <p:blipFill>
          <a:blip r:embed="rId8"/>
          <a:stretch>
            <a:fillRect/>
          </a:stretch>
        </p:blipFill>
        <p:spPr>
          <a:xfrm>
            <a:off x="6709693" y="3054590"/>
            <a:ext cx="4522187" cy="1007575"/>
          </a:xfrm>
          <a:prstGeom prst="rect">
            <a:avLst/>
          </a:prstGeom>
        </p:spPr>
      </p:pic>
    </p:spTree>
    <p:extLst>
      <p:ext uri="{BB962C8B-B14F-4D97-AF65-F5344CB8AC3E}">
        <p14:creationId xmlns:p14="http://schemas.microsoft.com/office/powerpoint/2010/main" val="1793210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1DD3A3-3651-41E1-8A14-16B83FE06CEE}"/>
              </a:ext>
            </a:extLst>
          </p:cNvPr>
          <p:cNvSpPr>
            <a:spLocks noGrp="1"/>
          </p:cNvSpPr>
          <p:nvPr>
            <p:ph type="title"/>
          </p:nvPr>
        </p:nvSpPr>
        <p:spPr/>
        <p:txBody>
          <a:bodyPr/>
          <a:lstStyle/>
          <a:p>
            <a:r>
              <a:rPr lang="en-US" altLang="zh-CN" dirty="0"/>
              <a:t>Add Extension Dependency</a:t>
            </a:r>
            <a:endParaRPr lang="zh-CN" altLang="en-US" dirty="0"/>
          </a:p>
        </p:txBody>
      </p:sp>
      <p:sp>
        <p:nvSpPr>
          <p:cNvPr id="3" name="内容占位符 2">
            <a:extLst>
              <a:ext uri="{FF2B5EF4-FFF2-40B4-BE49-F238E27FC236}">
                <a16:creationId xmlns:a16="http://schemas.microsoft.com/office/drawing/2014/main" id="{A8451EC9-624F-4815-AAAF-60CB8727EE20}"/>
              </a:ext>
            </a:extLst>
          </p:cNvPr>
          <p:cNvSpPr>
            <a:spLocks noGrp="1"/>
          </p:cNvSpPr>
          <p:nvPr>
            <p:ph idx="1"/>
          </p:nvPr>
        </p:nvSpPr>
        <p:spPr/>
        <p:txBody>
          <a:bodyPr>
            <a:normAutofit/>
          </a:bodyPr>
          <a:lstStyle/>
          <a:p>
            <a:r>
              <a:rPr lang="en-US" altLang="zh-CN" dirty="0"/>
              <a:t>If new extension has dependency on other existing </a:t>
            </a:r>
            <a:r>
              <a:rPr lang="en-US" altLang="zh-CN" dirty="0" err="1"/>
              <a:t>extension,add</a:t>
            </a:r>
            <a:r>
              <a:rPr lang="en-US" altLang="zh-CN" dirty="0"/>
              <a:t> judgment statements in function </a:t>
            </a:r>
            <a:r>
              <a:rPr lang="en-US" altLang="zh-CN" dirty="0" err="1">
                <a:hlinkClick r:id="rId3"/>
              </a:rPr>
              <a:t>riscv_cpu_validate_set_extensions</a:t>
            </a:r>
            <a:endParaRPr lang="en-US" altLang="zh-CN" dirty="0"/>
          </a:p>
          <a:p>
            <a:pPr marL="0" indent="0">
              <a:buNone/>
            </a:pPr>
            <a:r>
              <a:rPr lang="zh-CN" altLang="en-US" sz="2400" dirty="0"/>
              <a:t>    </a:t>
            </a:r>
            <a:r>
              <a:rPr lang="en-US" altLang="zh-CN" sz="2400" dirty="0"/>
              <a:t>Has sub-extension</a:t>
            </a:r>
            <a:r>
              <a:rPr lang="en-US" altLang="zh-CN" dirty="0"/>
              <a:t>			   </a:t>
            </a:r>
            <a:r>
              <a:rPr lang="en-US" altLang="zh-CN" sz="2400" dirty="0"/>
              <a:t>Depends on existing extension</a:t>
            </a:r>
          </a:p>
          <a:p>
            <a:pPr marL="0" indent="0">
              <a:buNone/>
            </a:pPr>
            <a:endParaRPr lang="en-US" altLang="zh-CN" dirty="0"/>
          </a:p>
          <a:p>
            <a:pPr marL="0" indent="0">
              <a:buNone/>
            </a:pPr>
            <a:endParaRPr lang="en-US" altLang="zh-CN" dirty="0"/>
          </a:p>
          <a:p>
            <a:pPr marL="0" indent="0">
              <a:buNone/>
            </a:pPr>
            <a:endParaRPr lang="en-US" altLang="zh-CN" dirty="0"/>
          </a:p>
          <a:p>
            <a:r>
              <a:rPr lang="en-US" altLang="zh-CN" dirty="0"/>
              <a:t>Add judgement </a:t>
            </a:r>
            <a:r>
              <a:rPr lang="en-US" altLang="zh-CN" dirty="0" err="1"/>
              <a:t>staments</a:t>
            </a:r>
            <a:r>
              <a:rPr lang="en-US" altLang="zh-CN" dirty="0"/>
              <a:t> in </a:t>
            </a:r>
            <a:r>
              <a:rPr lang="en-US" altLang="zh-CN" dirty="0" err="1">
                <a:hlinkClick r:id="rId4"/>
              </a:rPr>
              <a:t>riscv_cpu_validate_b</a:t>
            </a:r>
            <a:r>
              <a:rPr lang="en-US" altLang="zh-CN" dirty="0"/>
              <a:t> function</a:t>
            </a:r>
            <a:endParaRPr lang="zh-CN" altLang="en-US" dirty="0"/>
          </a:p>
        </p:txBody>
      </p:sp>
      <p:pic>
        <p:nvPicPr>
          <p:cNvPr id="10" name="图片 9">
            <a:extLst>
              <a:ext uri="{FF2B5EF4-FFF2-40B4-BE49-F238E27FC236}">
                <a16:creationId xmlns:a16="http://schemas.microsoft.com/office/drawing/2014/main" id="{BF592449-A77C-43EE-8B75-C69DCE3CDB7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1552" y="3121775"/>
            <a:ext cx="4466689" cy="1399435"/>
          </a:xfrm>
          <a:prstGeom prst="rect">
            <a:avLst/>
          </a:prstGeom>
        </p:spPr>
      </p:pic>
      <p:pic>
        <p:nvPicPr>
          <p:cNvPr id="12" name="图片 11">
            <a:extLst>
              <a:ext uri="{FF2B5EF4-FFF2-40B4-BE49-F238E27FC236}">
                <a16:creationId xmlns:a16="http://schemas.microsoft.com/office/drawing/2014/main" id="{EAFF7935-2E52-4874-A402-5876F6DC89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96000" y="3248000"/>
            <a:ext cx="5804832" cy="1273210"/>
          </a:xfrm>
          <a:prstGeom prst="rect">
            <a:avLst/>
          </a:prstGeom>
        </p:spPr>
      </p:pic>
      <p:pic>
        <p:nvPicPr>
          <p:cNvPr id="14" name="图片 13">
            <a:extLst>
              <a:ext uri="{FF2B5EF4-FFF2-40B4-BE49-F238E27FC236}">
                <a16:creationId xmlns:a16="http://schemas.microsoft.com/office/drawing/2014/main" id="{7756B5E9-39F7-4513-83F4-0F7859546F4C}"/>
              </a:ext>
            </a:extLst>
          </p:cNvPr>
          <p:cNvPicPr>
            <a:picLocks noChangeAspect="1"/>
          </p:cNvPicPr>
          <p:nvPr/>
        </p:nvPicPr>
        <p:blipFill rotWithShape="1">
          <a:blip r:embed="rId7">
            <a:extLst>
              <a:ext uri="{28A0092B-C50C-407E-A947-70E740481C1C}">
                <a14:useLocalDpi xmlns:a14="http://schemas.microsoft.com/office/drawing/2010/main" val="0"/>
              </a:ext>
            </a:extLst>
          </a:blip>
          <a:srcRect t="18745" b="17438"/>
          <a:stretch/>
        </p:blipFill>
        <p:spPr>
          <a:xfrm>
            <a:off x="2697004" y="5290546"/>
            <a:ext cx="4664393" cy="1488325"/>
          </a:xfrm>
          <a:prstGeom prst="rect">
            <a:avLst/>
          </a:prstGeom>
        </p:spPr>
      </p:pic>
    </p:spTree>
    <p:extLst>
      <p:ext uri="{BB962C8B-B14F-4D97-AF65-F5344CB8AC3E}">
        <p14:creationId xmlns:p14="http://schemas.microsoft.com/office/powerpoint/2010/main" val="279771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72F0DC-C9CD-4437-A066-646830825F3F}"/>
              </a:ext>
            </a:extLst>
          </p:cNvPr>
          <p:cNvSpPr>
            <a:spLocks noGrp="1"/>
          </p:cNvSpPr>
          <p:nvPr>
            <p:ph type="title"/>
          </p:nvPr>
        </p:nvSpPr>
        <p:spPr>
          <a:xfrm>
            <a:off x="838200" y="365125"/>
            <a:ext cx="10835640" cy="1325563"/>
          </a:xfrm>
        </p:spPr>
        <p:txBody>
          <a:bodyPr/>
          <a:lstStyle/>
          <a:p>
            <a:r>
              <a:rPr lang="en-US" altLang="zh-CN" dirty="0"/>
              <a:t>Add Decode Information for Instruction</a:t>
            </a:r>
            <a:endParaRPr lang="zh-CN" altLang="en-US" dirty="0"/>
          </a:p>
        </p:txBody>
      </p:sp>
      <p:sp>
        <p:nvSpPr>
          <p:cNvPr id="3" name="内容占位符 2">
            <a:extLst>
              <a:ext uri="{FF2B5EF4-FFF2-40B4-BE49-F238E27FC236}">
                <a16:creationId xmlns:a16="http://schemas.microsoft.com/office/drawing/2014/main" id="{764EFDE4-EB57-4318-97F6-BA3B99CA7158}"/>
              </a:ext>
            </a:extLst>
          </p:cNvPr>
          <p:cNvSpPr>
            <a:spLocks noGrp="1"/>
          </p:cNvSpPr>
          <p:nvPr>
            <p:ph idx="1"/>
          </p:nvPr>
        </p:nvSpPr>
        <p:spPr/>
        <p:txBody>
          <a:bodyPr/>
          <a:lstStyle/>
          <a:p>
            <a:r>
              <a:rPr lang="en-US" altLang="zh-CN" dirty="0"/>
              <a:t>Add new instruction’s decode information in </a:t>
            </a:r>
            <a:r>
              <a:rPr lang="en-US" altLang="zh-CN" dirty="0">
                <a:hlinkClick r:id="rId3"/>
              </a:rPr>
              <a:t>insn32.decode</a:t>
            </a:r>
            <a:r>
              <a:rPr lang="en-US" altLang="zh-CN" dirty="0"/>
              <a:t> file.</a:t>
            </a:r>
            <a:endParaRPr lang="zh-CN" altLang="en-US" dirty="0"/>
          </a:p>
        </p:txBody>
      </p:sp>
      <p:pic>
        <p:nvPicPr>
          <p:cNvPr id="4" name="图片 3">
            <a:extLst>
              <a:ext uri="{FF2B5EF4-FFF2-40B4-BE49-F238E27FC236}">
                <a16:creationId xmlns:a16="http://schemas.microsoft.com/office/drawing/2014/main" id="{7D563747-DDF2-4FDD-88A2-9CF4B12339A7}"/>
              </a:ext>
            </a:extLst>
          </p:cNvPr>
          <p:cNvPicPr>
            <a:picLocks noChangeAspect="1"/>
          </p:cNvPicPr>
          <p:nvPr/>
        </p:nvPicPr>
        <p:blipFill>
          <a:blip r:embed="rId4"/>
          <a:stretch>
            <a:fillRect/>
          </a:stretch>
        </p:blipFill>
        <p:spPr>
          <a:xfrm>
            <a:off x="454728" y="2499727"/>
            <a:ext cx="10997514" cy="1412058"/>
          </a:xfrm>
          <a:prstGeom prst="rect">
            <a:avLst/>
          </a:prstGeom>
        </p:spPr>
      </p:pic>
      <p:sp>
        <p:nvSpPr>
          <p:cNvPr id="5" name="文本框 4">
            <a:extLst>
              <a:ext uri="{FF2B5EF4-FFF2-40B4-BE49-F238E27FC236}">
                <a16:creationId xmlns:a16="http://schemas.microsoft.com/office/drawing/2014/main" id="{49236BE8-6327-4049-876D-B12ACD386B63}"/>
              </a:ext>
            </a:extLst>
          </p:cNvPr>
          <p:cNvSpPr txBox="1"/>
          <p:nvPr/>
        </p:nvSpPr>
        <p:spPr>
          <a:xfrm>
            <a:off x="6375674" y="3796129"/>
            <a:ext cx="1717589" cy="646331"/>
          </a:xfrm>
          <a:prstGeom prst="rect">
            <a:avLst/>
          </a:prstGeom>
          <a:noFill/>
        </p:spPr>
        <p:txBody>
          <a:bodyPr wrap="square" rtlCol="0">
            <a:spAutoFit/>
          </a:bodyPr>
          <a:lstStyle/>
          <a:p>
            <a:r>
              <a:rPr lang="en-US" altLang="zh-CN" dirty="0">
                <a:solidFill>
                  <a:srgbClr val="FF0000"/>
                </a:solidFill>
              </a:rPr>
              <a:t>0   1   1  </a:t>
            </a:r>
          </a:p>
          <a:p>
            <a:r>
              <a:rPr lang="en-US" altLang="zh-CN" dirty="0">
                <a:solidFill>
                  <a:srgbClr val="FF0000"/>
                </a:solidFill>
              </a:rPr>
              <a:t>“BCLT”</a:t>
            </a:r>
            <a:endParaRPr lang="zh-CN" altLang="en-US" dirty="0">
              <a:solidFill>
                <a:srgbClr val="FF0000"/>
              </a:solidFill>
            </a:endParaRPr>
          </a:p>
        </p:txBody>
      </p:sp>
      <p:pic>
        <p:nvPicPr>
          <p:cNvPr id="7" name="图片 6">
            <a:extLst>
              <a:ext uri="{FF2B5EF4-FFF2-40B4-BE49-F238E27FC236}">
                <a16:creationId xmlns:a16="http://schemas.microsoft.com/office/drawing/2014/main" id="{EB65B084-C672-433A-A896-10919B9E49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45391" y="4002913"/>
            <a:ext cx="4091881" cy="2657458"/>
          </a:xfrm>
          <a:prstGeom prst="rect">
            <a:avLst/>
          </a:prstGeom>
        </p:spPr>
      </p:pic>
    </p:spTree>
    <p:extLst>
      <p:ext uri="{BB962C8B-B14F-4D97-AF65-F5344CB8AC3E}">
        <p14:creationId xmlns:p14="http://schemas.microsoft.com/office/powerpoint/2010/main" val="320317816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TotalTime>
  <Words>1629</Words>
  <Application>Microsoft Office PowerPoint</Application>
  <PresentationFormat>宽屏</PresentationFormat>
  <Paragraphs>111</Paragraphs>
  <Slides>13</Slides>
  <Notes>12</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QEMU’s Support for RISC-V Extension and How to Add support for New Extension</vt:lpstr>
      <vt:lpstr>Contents</vt:lpstr>
      <vt:lpstr>Introduce for RISC-V, QEMU </vt:lpstr>
      <vt:lpstr>Introduce for RISC-V, QEMU </vt:lpstr>
      <vt:lpstr>QEMU's current support for RISC-V extension</vt:lpstr>
      <vt:lpstr>Add new RISC-V extension support to for QEMU</vt:lpstr>
      <vt:lpstr>Add Extension Entrance</vt:lpstr>
      <vt:lpstr>Add Extension Dependency</vt:lpstr>
      <vt:lpstr>Add Decode Information for Instruction</vt:lpstr>
      <vt:lpstr>Add Translate Entrance for Instruction</vt:lpstr>
      <vt:lpstr>Verification for Instruction’s Functionality</vt:lpstr>
      <vt:lpstr>Verification for Instruction’s Functionality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QEMU 支持指令集及扩展方法</dc:title>
  <dc:creator>黄 世杰</dc:creator>
  <cp:lastModifiedBy>黄 世杰</cp:lastModifiedBy>
  <cp:revision>49</cp:revision>
  <dcterms:created xsi:type="dcterms:W3CDTF">2024-03-20T02:04:57Z</dcterms:created>
  <dcterms:modified xsi:type="dcterms:W3CDTF">2024-06-09T02:55:13Z</dcterms:modified>
</cp:coreProperties>
</file>