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11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6.svg"/><Relationship Id="rId4" Type="http://schemas.openxmlformats.org/officeDocument/2006/relationships/image" Target="../media/image11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9670D-0D9F-4BE2-B21C-FF45B1AAC90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B87857-7CF6-4E3B-917E-0FE1B20B2B78}">
      <dgm:prSet/>
      <dgm:spPr/>
      <dgm:t>
        <a:bodyPr/>
        <a:lstStyle/>
        <a:p>
          <a:r>
            <a:rPr lang="en-ZA" b="1" dirty="0"/>
            <a:t>INCLUDES:</a:t>
          </a:r>
          <a:endParaRPr lang="en-US" dirty="0"/>
        </a:p>
      </dgm:t>
    </dgm:pt>
    <dgm:pt modelId="{78F8E396-FC31-438A-8E6C-B90F16FE01A6}" type="parTrans" cxnId="{375B59F2-E314-421C-8DC5-3CEB3DC773DC}">
      <dgm:prSet/>
      <dgm:spPr/>
      <dgm:t>
        <a:bodyPr/>
        <a:lstStyle/>
        <a:p>
          <a:endParaRPr lang="en-US"/>
        </a:p>
      </dgm:t>
    </dgm:pt>
    <dgm:pt modelId="{2633DEBC-D6FA-450C-AA8C-AC0F4BFB0C6E}" type="sibTrans" cxnId="{375B59F2-E314-421C-8DC5-3CEB3DC773DC}">
      <dgm:prSet/>
      <dgm:spPr/>
      <dgm:t>
        <a:bodyPr/>
        <a:lstStyle/>
        <a:p>
          <a:endParaRPr lang="en-US"/>
        </a:p>
      </dgm:t>
    </dgm:pt>
    <dgm:pt modelId="{DAA8496B-E5F8-45A4-AE41-F373EFF50910}">
      <dgm:prSet/>
      <dgm:spPr/>
      <dgm:t>
        <a:bodyPr/>
        <a:lstStyle/>
        <a:p>
          <a:r>
            <a:rPr lang="en-ZA" b="1"/>
            <a:t>EMPLOYEES</a:t>
          </a:r>
          <a:r>
            <a:rPr lang="en-ZA"/>
            <a:t>- Many employers offer medical aid schemes as an employee benefit</a:t>
          </a:r>
          <a:endParaRPr lang="en-US"/>
        </a:p>
      </dgm:t>
    </dgm:pt>
    <dgm:pt modelId="{08D9C66B-6EF0-4775-A9C4-439A6F02407F}" type="parTrans" cxnId="{A02287C1-4EBF-463F-8CC3-7FF375017579}">
      <dgm:prSet/>
      <dgm:spPr/>
      <dgm:t>
        <a:bodyPr/>
        <a:lstStyle/>
        <a:p>
          <a:endParaRPr lang="en-US"/>
        </a:p>
      </dgm:t>
    </dgm:pt>
    <dgm:pt modelId="{D5826BF2-2354-408E-87A6-9D220FA074F0}" type="sibTrans" cxnId="{A02287C1-4EBF-463F-8CC3-7FF375017579}">
      <dgm:prSet/>
      <dgm:spPr/>
      <dgm:t>
        <a:bodyPr/>
        <a:lstStyle/>
        <a:p>
          <a:endParaRPr lang="en-US"/>
        </a:p>
      </dgm:t>
    </dgm:pt>
    <dgm:pt modelId="{5FF1F32F-E73C-4232-9EC3-C870BBBBD088}">
      <dgm:prSet/>
      <dgm:spPr/>
      <dgm:t>
        <a:bodyPr/>
        <a:lstStyle/>
        <a:p>
          <a:r>
            <a:rPr lang="en-ZA" b="1"/>
            <a:t>RETIREES</a:t>
          </a:r>
          <a:r>
            <a:rPr lang="en-ZA"/>
            <a:t>- May be eligible for medical aid schemes and rebates, depending on the scheme.</a:t>
          </a:r>
          <a:endParaRPr lang="en-US"/>
        </a:p>
      </dgm:t>
    </dgm:pt>
    <dgm:pt modelId="{A26A18BD-9537-47ED-801C-B703A7659256}" type="parTrans" cxnId="{79DE456F-6404-465B-B0EE-C1D2145FC181}">
      <dgm:prSet/>
      <dgm:spPr/>
      <dgm:t>
        <a:bodyPr/>
        <a:lstStyle/>
        <a:p>
          <a:endParaRPr lang="en-US"/>
        </a:p>
      </dgm:t>
    </dgm:pt>
    <dgm:pt modelId="{585FA4CC-81F7-4A0D-95CA-04D54F480261}" type="sibTrans" cxnId="{79DE456F-6404-465B-B0EE-C1D2145FC181}">
      <dgm:prSet/>
      <dgm:spPr/>
      <dgm:t>
        <a:bodyPr/>
        <a:lstStyle/>
        <a:p>
          <a:endParaRPr lang="en-US"/>
        </a:p>
      </dgm:t>
    </dgm:pt>
    <dgm:pt modelId="{B1EB3E21-B175-4497-B10D-E1E096F9659A}">
      <dgm:prSet/>
      <dgm:spPr/>
      <dgm:t>
        <a:bodyPr/>
        <a:lstStyle/>
        <a:p>
          <a:r>
            <a:rPr lang="en-ZA" b="1"/>
            <a:t>UNEMPLOYED INDIVIDUALS</a:t>
          </a:r>
          <a:r>
            <a:rPr lang="en-ZA"/>
            <a:t>- May be eligible for medical aid schemes or rebates through government programs or non-profit organisations</a:t>
          </a:r>
          <a:endParaRPr lang="en-US"/>
        </a:p>
      </dgm:t>
    </dgm:pt>
    <dgm:pt modelId="{243F9B4D-7CE1-43E1-9C8B-6C67F94FF05F}" type="parTrans" cxnId="{46AAD4DA-C77C-4D98-B69D-621C65E92103}">
      <dgm:prSet/>
      <dgm:spPr/>
      <dgm:t>
        <a:bodyPr/>
        <a:lstStyle/>
        <a:p>
          <a:endParaRPr lang="en-US"/>
        </a:p>
      </dgm:t>
    </dgm:pt>
    <dgm:pt modelId="{352AC59D-0E20-4428-B411-FB1D4B742F16}" type="sibTrans" cxnId="{46AAD4DA-C77C-4D98-B69D-621C65E92103}">
      <dgm:prSet/>
      <dgm:spPr/>
      <dgm:t>
        <a:bodyPr/>
        <a:lstStyle/>
        <a:p>
          <a:endParaRPr lang="en-US"/>
        </a:p>
      </dgm:t>
    </dgm:pt>
    <dgm:pt modelId="{2972F32E-10C1-4306-BC9F-F00E6A62270E}">
      <dgm:prSet/>
      <dgm:spPr/>
      <dgm:t>
        <a:bodyPr/>
        <a:lstStyle/>
        <a:p>
          <a:r>
            <a:rPr lang="en-ZA" b="1"/>
            <a:t>CHILDREN</a:t>
          </a:r>
          <a:r>
            <a:rPr lang="en-ZA"/>
            <a:t>- Dependants of eligible members can often be covered under family medical aid schemes</a:t>
          </a:r>
          <a:endParaRPr lang="en-US"/>
        </a:p>
      </dgm:t>
    </dgm:pt>
    <dgm:pt modelId="{E4A15904-EC5C-4FBC-ABE7-8F0813635AAB}" type="parTrans" cxnId="{929A8941-964C-43B0-9BA7-6442CE43543A}">
      <dgm:prSet/>
      <dgm:spPr/>
      <dgm:t>
        <a:bodyPr/>
        <a:lstStyle/>
        <a:p>
          <a:endParaRPr lang="en-US"/>
        </a:p>
      </dgm:t>
    </dgm:pt>
    <dgm:pt modelId="{F22C1800-F9A8-40D7-AE6F-541AB733A3C8}" type="sibTrans" cxnId="{929A8941-964C-43B0-9BA7-6442CE43543A}">
      <dgm:prSet/>
      <dgm:spPr/>
      <dgm:t>
        <a:bodyPr/>
        <a:lstStyle/>
        <a:p>
          <a:endParaRPr lang="en-US"/>
        </a:p>
      </dgm:t>
    </dgm:pt>
    <dgm:pt modelId="{FCD5B1BD-4C7A-4787-BDAD-ADF94AF46F6E}">
      <dgm:prSet/>
      <dgm:spPr/>
      <dgm:t>
        <a:bodyPr/>
        <a:lstStyle/>
        <a:p>
          <a:r>
            <a:rPr lang="en-ZA" b="1" dirty="0"/>
            <a:t>PEOPLE WITH DISABILITIES</a:t>
          </a:r>
          <a:r>
            <a:rPr lang="en-ZA" dirty="0"/>
            <a:t>- May be eligible for specialized medical aid schemes or rebates</a:t>
          </a:r>
          <a:endParaRPr lang="en-US" dirty="0"/>
        </a:p>
      </dgm:t>
    </dgm:pt>
    <dgm:pt modelId="{BE3FFD8B-DF28-4BE5-A28F-8920042AD8FA}" type="parTrans" cxnId="{5974DB2F-D9CA-48B6-8771-12E094E0E4EF}">
      <dgm:prSet/>
      <dgm:spPr/>
      <dgm:t>
        <a:bodyPr/>
        <a:lstStyle/>
        <a:p>
          <a:endParaRPr lang="en-US"/>
        </a:p>
      </dgm:t>
    </dgm:pt>
    <dgm:pt modelId="{7C7CE18B-5901-446E-8516-4A853C9D27A2}" type="sibTrans" cxnId="{5974DB2F-D9CA-48B6-8771-12E094E0E4EF}">
      <dgm:prSet/>
      <dgm:spPr/>
      <dgm:t>
        <a:bodyPr/>
        <a:lstStyle/>
        <a:p>
          <a:endParaRPr lang="en-US"/>
        </a:p>
      </dgm:t>
    </dgm:pt>
    <dgm:pt modelId="{841B13C6-8F82-4C1F-AFC5-65B3478BF344}" type="pres">
      <dgm:prSet presAssocID="{24D9670D-0D9F-4BE2-B21C-FF45B1AAC90C}" presName="vert0" presStyleCnt="0">
        <dgm:presLayoutVars>
          <dgm:dir/>
          <dgm:animOne val="branch"/>
          <dgm:animLvl val="lvl"/>
        </dgm:presLayoutVars>
      </dgm:prSet>
      <dgm:spPr/>
    </dgm:pt>
    <dgm:pt modelId="{B2D306CE-FEEB-4061-ABBC-35CDFE0E0A2E}" type="pres">
      <dgm:prSet presAssocID="{66B87857-7CF6-4E3B-917E-0FE1B20B2B78}" presName="thickLine" presStyleLbl="alignNode1" presStyleIdx="0" presStyleCnt="1"/>
      <dgm:spPr/>
    </dgm:pt>
    <dgm:pt modelId="{8E707891-1588-4C73-815A-FFA92B2EFDEB}" type="pres">
      <dgm:prSet presAssocID="{66B87857-7CF6-4E3B-917E-0FE1B20B2B78}" presName="horz1" presStyleCnt="0"/>
      <dgm:spPr/>
    </dgm:pt>
    <dgm:pt modelId="{3C4DAC32-4D99-45BE-A72A-E56D386A9773}" type="pres">
      <dgm:prSet presAssocID="{66B87857-7CF6-4E3B-917E-0FE1B20B2B78}" presName="tx1" presStyleLbl="revTx" presStyleIdx="0" presStyleCnt="6"/>
      <dgm:spPr/>
    </dgm:pt>
    <dgm:pt modelId="{A23C260B-4D13-481B-B213-9377BAACBCB0}" type="pres">
      <dgm:prSet presAssocID="{66B87857-7CF6-4E3B-917E-0FE1B20B2B78}" presName="vert1" presStyleCnt="0"/>
      <dgm:spPr/>
    </dgm:pt>
    <dgm:pt modelId="{51CB3F46-048A-484C-B9AA-B1BA601BC5AF}" type="pres">
      <dgm:prSet presAssocID="{DAA8496B-E5F8-45A4-AE41-F373EFF50910}" presName="vertSpace2a" presStyleCnt="0"/>
      <dgm:spPr/>
    </dgm:pt>
    <dgm:pt modelId="{7647EEBC-172A-40E3-8CFA-28B4367EBF70}" type="pres">
      <dgm:prSet presAssocID="{DAA8496B-E5F8-45A4-AE41-F373EFF50910}" presName="horz2" presStyleCnt="0"/>
      <dgm:spPr/>
    </dgm:pt>
    <dgm:pt modelId="{B6A46970-61F7-47E7-B5A6-BA04E63B0B2B}" type="pres">
      <dgm:prSet presAssocID="{DAA8496B-E5F8-45A4-AE41-F373EFF50910}" presName="horzSpace2" presStyleCnt="0"/>
      <dgm:spPr/>
    </dgm:pt>
    <dgm:pt modelId="{D2BDF18F-71F6-4E21-BC74-15D8115697DB}" type="pres">
      <dgm:prSet presAssocID="{DAA8496B-E5F8-45A4-AE41-F373EFF50910}" presName="tx2" presStyleLbl="revTx" presStyleIdx="1" presStyleCnt="6"/>
      <dgm:spPr/>
    </dgm:pt>
    <dgm:pt modelId="{648A9467-EBBB-4BA3-9763-398517EBC94E}" type="pres">
      <dgm:prSet presAssocID="{DAA8496B-E5F8-45A4-AE41-F373EFF50910}" presName="vert2" presStyleCnt="0"/>
      <dgm:spPr/>
    </dgm:pt>
    <dgm:pt modelId="{A9E487AA-0DFE-4658-90CF-AC1FF06393E0}" type="pres">
      <dgm:prSet presAssocID="{DAA8496B-E5F8-45A4-AE41-F373EFF50910}" presName="thinLine2b" presStyleLbl="callout" presStyleIdx="0" presStyleCnt="5"/>
      <dgm:spPr/>
    </dgm:pt>
    <dgm:pt modelId="{ED165AC4-C0CB-4866-8C25-146005960375}" type="pres">
      <dgm:prSet presAssocID="{DAA8496B-E5F8-45A4-AE41-F373EFF50910}" presName="vertSpace2b" presStyleCnt="0"/>
      <dgm:spPr/>
    </dgm:pt>
    <dgm:pt modelId="{B252DBA5-08DE-4483-981E-390A981D071F}" type="pres">
      <dgm:prSet presAssocID="{5FF1F32F-E73C-4232-9EC3-C870BBBBD088}" presName="horz2" presStyleCnt="0"/>
      <dgm:spPr/>
    </dgm:pt>
    <dgm:pt modelId="{DDBA4CC2-76EE-4FA2-8DCC-1C7C769C1500}" type="pres">
      <dgm:prSet presAssocID="{5FF1F32F-E73C-4232-9EC3-C870BBBBD088}" presName="horzSpace2" presStyleCnt="0"/>
      <dgm:spPr/>
    </dgm:pt>
    <dgm:pt modelId="{2D790CC2-909C-4541-8220-B27164FD7252}" type="pres">
      <dgm:prSet presAssocID="{5FF1F32F-E73C-4232-9EC3-C870BBBBD088}" presName="tx2" presStyleLbl="revTx" presStyleIdx="2" presStyleCnt="6"/>
      <dgm:spPr/>
    </dgm:pt>
    <dgm:pt modelId="{C55D52DA-C492-4DEC-AF72-C97CF23488ED}" type="pres">
      <dgm:prSet presAssocID="{5FF1F32F-E73C-4232-9EC3-C870BBBBD088}" presName="vert2" presStyleCnt="0"/>
      <dgm:spPr/>
    </dgm:pt>
    <dgm:pt modelId="{F926BED7-CFF6-4C16-8BED-8F8CFC898F20}" type="pres">
      <dgm:prSet presAssocID="{5FF1F32F-E73C-4232-9EC3-C870BBBBD088}" presName="thinLine2b" presStyleLbl="callout" presStyleIdx="1" presStyleCnt="5"/>
      <dgm:spPr/>
    </dgm:pt>
    <dgm:pt modelId="{A3FCCC4D-3507-4AD5-B6D8-88B8BDD45C04}" type="pres">
      <dgm:prSet presAssocID="{5FF1F32F-E73C-4232-9EC3-C870BBBBD088}" presName="vertSpace2b" presStyleCnt="0"/>
      <dgm:spPr/>
    </dgm:pt>
    <dgm:pt modelId="{62F4DDE1-82CF-4401-B363-C4FC6A813AA2}" type="pres">
      <dgm:prSet presAssocID="{B1EB3E21-B175-4497-B10D-E1E096F9659A}" presName="horz2" presStyleCnt="0"/>
      <dgm:spPr/>
    </dgm:pt>
    <dgm:pt modelId="{8F7474F9-802C-418C-9199-0F19E75D1631}" type="pres">
      <dgm:prSet presAssocID="{B1EB3E21-B175-4497-B10D-E1E096F9659A}" presName="horzSpace2" presStyleCnt="0"/>
      <dgm:spPr/>
    </dgm:pt>
    <dgm:pt modelId="{5C6972B1-D5DA-4266-8C61-8E80DA7214E2}" type="pres">
      <dgm:prSet presAssocID="{B1EB3E21-B175-4497-B10D-E1E096F9659A}" presName="tx2" presStyleLbl="revTx" presStyleIdx="3" presStyleCnt="6"/>
      <dgm:spPr/>
    </dgm:pt>
    <dgm:pt modelId="{26C16DDA-5259-4D18-ACA6-6A1550B37BF2}" type="pres">
      <dgm:prSet presAssocID="{B1EB3E21-B175-4497-B10D-E1E096F9659A}" presName="vert2" presStyleCnt="0"/>
      <dgm:spPr/>
    </dgm:pt>
    <dgm:pt modelId="{3917667A-DDF4-49C1-B1C6-070A35CFFE54}" type="pres">
      <dgm:prSet presAssocID="{B1EB3E21-B175-4497-B10D-E1E096F9659A}" presName="thinLine2b" presStyleLbl="callout" presStyleIdx="2" presStyleCnt="5"/>
      <dgm:spPr/>
    </dgm:pt>
    <dgm:pt modelId="{783CBA50-DDEA-4079-A977-3E89A1418EE0}" type="pres">
      <dgm:prSet presAssocID="{B1EB3E21-B175-4497-B10D-E1E096F9659A}" presName="vertSpace2b" presStyleCnt="0"/>
      <dgm:spPr/>
    </dgm:pt>
    <dgm:pt modelId="{D21303AC-4CE3-4617-A1D2-20897A976D77}" type="pres">
      <dgm:prSet presAssocID="{2972F32E-10C1-4306-BC9F-F00E6A62270E}" presName="horz2" presStyleCnt="0"/>
      <dgm:spPr/>
    </dgm:pt>
    <dgm:pt modelId="{1000D49E-B7E1-41EC-A69C-8496FB74F6B8}" type="pres">
      <dgm:prSet presAssocID="{2972F32E-10C1-4306-BC9F-F00E6A62270E}" presName="horzSpace2" presStyleCnt="0"/>
      <dgm:spPr/>
    </dgm:pt>
    <dgm:pt modelId="{5B685D3A-D1C4-498D-82CB-24DA0C3952B7}" type="pres">
      <dgm:prSet presAssocID="{2972F32E-10C1-4306-BC9F-F00E6A62270E}" presName="tx2" presStyleLbl="revTx" presStyleIdx="4" presStyleCnt="6"/>
      <dgm:spPr/>
    </dgm:pt>
    <dgm:pt modelId="{4DAA4525-01E5-4719-922C-725D2E708566}" type="pres">
      <dgm:prSet presAssocID="{2972F32E-10C1-4306-BC9F-F00E6A62270E}" presName="vert2" presStyleCnt="0"/>
      <dgm:spPr/>
    </dgm:pt>
    <dgm:pt modelId="{193825EF-434D-42B8-AE08-91920381F30B}" type="pres">
      <dgm:prSet presAssocID="{2972F32E-10C1-4306-BC9F-F00E6A62270E}" presName="thinLine2b" presStyleLbl="callout" presStyleIdx="3" presStyleCnt="5"/>
      <dgm:spPr/>
    </dgm:pt>
    <dgm:pt modelId="{EBC627A0-B0C2-4A7E-A5A3-8E3A44768C9F}" type="pres">
      <dgm:prSet presAssocID="{2972F32E-10C1-4306-BC9F-F00E6A62270E}" presName="vertSpace2b" presStyleCnt="0"/>
      <dgm:spPr/>
    </dgm:pt>
    <dgm:pt modelId="{5ACA40B5-7EE4-4A43-AD47-DDAFA85CF7B2}" type="pres">
      <dgm:prSet presAssocID="{FCD5B1BD-4C7A-4787-BDAD-ADF94AF46F6E}" presName="horz2" presStyleCnt="0"/>
      <dgm:spPr/>
    </dgm:pt>
    <dgm:pt modelId="{730EDDE8-55EB-46F5-B53C-951FBD1B7AFF}" type="pres">
      <dgm:prSet presAssocID="{FCD5B1BD-4C7A-4787-BDAD-ADF94AF46F6E}" presName="horzSpace2" presStyleCnt="0"/>
      <dgm:spPr/>
    </dgm:pt>
    <dgm:pt modelId="{375BFBA4-2DAE-4FD8-AE19-9F052ABF3C07}" type="pres">
      <dgm:prSet presAssocID="{FCD5B1BD-4C7A-4787-BDAD-ADF94AF46F6E}" presName="tx2" presStyleLbl="revTx" presStyleIdx="5" presStyleCnt="6"/>
      <dgm:spPr/>
    </dgm:pt>
    <dgm:pt modelId="{D8C991F7-78A0-4D2C-8C2C-3848A765B3C7}" type="pres">
      <dgm:prSet presAssocID="{FCD5B1BD-4C7A-4787-BDAD-ADF94AF46F6E}" presName="vert2" presStyleCnt="0"/>
      <dgm:spPr/>
    </dgm:pt>
    <dgm:pt modelId="{DBE9548A-6974-4458-82C2-F6D220533F84}" type="pres">
      <dgm:prSet presAssocID="{FCD5B1BD-4C7A-4787-BDAD-ADF94AF46F6E}" presName="thinLine2b" presStyleLbl="callout" presStyleIdx="4" presStyleCnt="5"/>
      <dgm:spPr/>
    </dgm:pt>
    <dgm:pt modelId="{394B883B-6FD4-4316-BD31-607284300F7E}" type="pres">
      <dgm:prSet presAssocID="{FCD5B1BD-4C7A-4787-BDAD-ADF94AF46F6E}" presName="vertSpace2b" presStyleCnt="0"/>
      <dgm:spPr/>
    </dgm:pt>
  </dgm:ptLst>
  <dgm:cxnLst>
    <dgm:cxn modelId="{AD3B6305-1117-4EA8-8725-72A296D64F51}" type="presOf" srcId="{5FF1F32F-E73C-4232-9EC3-C870BBBBD088}" destId="{2D790CC2-909C-4541-8220-B27164FD7252}" srcOrd="0" destOrd="0" presId="urn:microsoft.com/office/officeart/2008/layout/LinedList"/>
    <dgm:cxn modelId="{5974DB2F-D9CA-48B6-8771-12E094E0E4EF}" srcId="{66B87857-7CF6-4E3B-917E-0FE1B20B2B78}" destId="{FCD5B1BD-4C7A-4787-BDAD-ADF94AF46F6E}" srcOrd="4" destOrd="0" parTransId="{BE3FFD8B-DF28-4BE5-A28F-8920042AD8FA}" sibTransId="{7C7CE18B-5901-446E-8516-4A853C9D27A2}"/>
    <dgm:cxn modelId="{EAE6863C-F059-4489-8648-EB260034812E}" type="presOf" srcId="{FCD5B1BD-4C7A-4787-BDAD-ADF94AF46F6E}" destId="{375BFBA4-2DAE-4FD8-AE19-9F052ABF3C07}" srcOrd="0" destOrd="0" presId="urn:microsoft.com/office/officeart/2008/layout/LinedList"/>
    <dgm:cxn modelId="{929A8941-964C-43B0-9BA7-6442CE43543A}" srcId="{66B87857-7CF6-4E3B-917E-0FE1B20B2B78}" destId="{2972F32E-10C1-4306-BC9F-F00E6A62270E}" srcOrd="3" destOrd="0" parTransId="{E4A15904-EC5C-4FBC-ABE7-8F0813635AAB}" sibTransId="{F22C1800-F9A8-40D7-AE6F-541AB733A3C8}"/>
    <dgm:cxn modelId="{54866463-A3BE-4D28-9F69-7BE2523AF457}" type="presOf" srcId="{B1EB3E21-B175-4497-B10D-E1E096F9659A}" destId="{5C6972B1-D5DA-4266-8C61-8E80DA7214E2}" srcOrd="0" destOrd="0" presId="urn:microsoft.com/office/officeart/2008/layout/LinedList"/>
    <dgm:cxn modelId="{79DE456F-6404-465B-B0EE-C1D2145FC181}" srcId="{66B87857-7CF6-4E3B-917E-0FE1B20B2B78}" destId="{5FF1F32F-E73C-4232-9EC3-C870BBBBD088}" srcOrd="1" destOrd="0" parTransId="{A26A18BD-9537-47ED-801C-B703A7659256}" sibTransId="{585FA4CC-81F7-4A0D-95CA-04D54F480261}"/>
    <dgm:cxn modelId="{CCDC4079-4592-4347-86A8-C8733AAD644B}" type="presOf" srcId="{DAA8496B-E5F8-45A4-AE41-F373EFF50910}" destId="{D2BDF18F-71F6-4E21-BC74-15D8115697DB}" srcOrd="0" destOrd="0" presId="urn:microsoft.com/office/officeart/2008/layout/LinedList"/>
    <dgm:cxn modelId="{12212D7B-E42C-4770-8FB2-BDDE582913B1}" type="presOf" srcId="{2972F32E-10C1-4306-BC9F-F00E6A62270E}" destId="{5B685D3A-D1C4-498D-82CB-24DA0C3952B7}" srcOrd="0" destOrd="0" presId="urn:microsoft.com/office/officeart/2008/layout/LinedList"/>
    <dgm:cxn modelId="{4970FFA1-2D09-470D-9A1D-C7AC4244FA7E}" type="presOf" srcId="{66B87857-7CF6-4E3B-917E-0FE1B20B2B78}" destId="{3C4DAC32-4D99-45BE-A72A-E56D386A9773}" srcOrd="0" destOrd="0" presId="urn:microsoft.com/office/officeart/2008/layout/LinedList"/>
    <dgm:cxn modelId="{A02287C1-4EBF-463F-8CC3-7FF375017579}" srcId="{66B87857-7CF6-4E3B-917E-0FE1B20B2B78}" destId="{DAA8496B-E5F8-45A4-AE41-F373EFF50910}" srcOrd="0" destOrd="0" parTransId="{08D9C66B-6EF0-4775-A9C4-439A6F02407F}" sibTransId="{D5826BF2-2354-408E-87A6-9D220FA074F0}"/>
    <dgm:cxn modelId="{46AAD4DA-C77C-4D98-B69D-621C65E92103}" srcId="{66B87857-7CF6-4E3B-917E-0FE1B20B2B78}" destId="{B1EB3E21-B175-4497-B10D-E1E096F9659A}" srcOrd="2" destOrd="0" parTransId="{243F9B4D-7CE1-43E1-9C8B-6C67F94FF05F}" sibTransId="{352AC59D-0E20-4428-B411-FB1D4B742F16}"/>
    <dgm:cxn modelId="{E35D13DE-0FF6-451A-B0B4-A848C45180BF}" type="presOf" srcId="{24D9670D-0D9F-4BE2-B21C-FF45B1AAC90C}" destId="{841B13C6-8F82-4C1F-AFC5-65B3478BF344}" srcOrd="0" destOrd="0" presId="urn:microsoft.com/office/officeart/2008/layout/LinedList"/>
    <dgm:cxn modelId="{375B59F2-E314-421C-8DC5-3CEB3DC773DC}" srcId="{24D9670D-0D9F-4BE2-B21C-FF45B1AAC90C}" destId="{66B87857-7CF6-4E3B-917E-0FE1B20B2B78}" srcOrd="0" destOrd="0" parTransId="{78F8E396-FC31-438A-8E6C-B90F16FE01A6}" sibTransId="{2633DEBC-D6FA-450C-AA8C-AC0F4BFB0C6E}"/>
    <dgm:cxn modelId="{94EE2E81-A5D1-40A6-A4ED-D49D88A2897F}" type="presParOf" srcId="{841B13C6-8F82-4C1F-AFC5-65B3478BF344}" destId="{B2D306CE-FEEB-4061-ABBC-35CDFE0E0A2E}" srcOrd="0" destOrd="0" presId="urn:microsoft.com/office/officeart/2008/layout/LinedList"/>
    <dgm:cxn modelId="{87D2298F-2105-465A-A2F1-584B4A88E947}" type="presParOf" srcId="{841B13C6-8F82-4C1F-AFC5-65B3478BF344}" destId="{8E707891-1588-4C73-815A-FFA92B2EFDEB}" srcOrd="1" destOrd="0" presId="urn:microsoft.com/office/officeart/2008/layout/LinedList"/>
    <dgm:cxn modelId="{D3C6A7A1-AABF-409E-96F6-6B66911258DD}" type="presParOf" srcId="{8E707891-1588-4C73-815A-FFA92B2EFDEB}" destId="{3C4DAC32-4D99-45BE-A72A-E56D386A9773}" srcOrd="0" destOrd="0" presId="urn:microsoft.com/office/officeart/2008/layout/LinedList"/>
    <dgm:cxn modelId="{6B69A46F-9279-4444-ACB5-44B40EBF69A7}" type="presParOf" srcId="{8E707891-1588-4C73-815A-FFA92B2EFDEB}" destId="{A23C260B-4D13-481B-B213-9377BAACBCB0}" srcOrd="1" destOrd="0" presId="urn:microsoft.com/office/officeart/2008/layout/LinedList"/>
    <dgm:cxn modelId="{9054E117-C73B-427F-8A4A-3F9508AE3949}" type="presParOf" srcId="{A23C260B-4D13-481B-B213-9377BAACBCB0}" destId="{51CB3F46-048A-484C-B9AA-B1BA601BC5AF}" srcOrd="0" destOrd="0" presId="urn:microsoft.com/office/officeart/2008/layout/LinedList"/>
    <dgm:cxn modelId="{76F7ED5B-CDFD-445F-BAC2-9E332F57991A}" type="presParOf" srcId="{A23C260B-4D13-481B-B213-9377BAACBCB0}" destId="{7647EEBC-172A-40E3-8CFA-28B4367EBF70}" srcOrd="1" destOrd="0" presId="urn:microsoft.com/office/officeart/2008/layout/LinedList"/>
    <dgm:cxn modelId="{F4EFE062-11F7-4852-AB56-97F61B0C2272}" type="presParOf" srcId="{7647EEBC-172A-40E3-8CFA-28B4367EBF70}" destId="{B6A46970-61F7-47E7-B5A6-BA04E63B0B2B}" srcOrd="0" destOrd="0" presId="urn:microsoft.com/office/officeart/2008/layout/LinedList"/>
    <dgm:cxn modelId="{F256F46C-E596-4E65-A4FE-8BC815F30D81}" type="presParOf" srcId="{7647EEBC-172A-40E3-8CFA-28B4367EBF70}" destId="{D2BDF18F-71F6-4E21-BC74-15D8115697DB}" srcOrd="1" destOrd="0" presId="urn:microsoft.com/office/officeart/2008/layout/LinedList"/>
    <dgm:cxn modelId="{723A0EFB-CE0C-47A8-B259-C475C12C337C}" type="presParOf" srcId="{7647EEBC-172A-40E3-8CFA-28B4367EBF70}" destId="{648A9467-EBBB-4BA3-9763-398517EBC94E}" srcOrd="2" destOrd="0" presId="urn:microsoft.com/office/officeart/2008/layout/LinedList"/>
    <dgm:cxn modelId="{40AB6E22-3542-4947-8C57-16FD975F0852}" type="presParOf" srcId="{A23C260B-4D13-481B-B213-9377BAACBCB0}" destId="{A9E487AA-0DFE-4658-90CF-AC1FF06393E0}" srcOrd="2" destOrd="0" presId="urn:microsoft.com/office/officeart/2008/layout/LinedList"/>
    <dgm:cxn modelId="{CD53CD21-EFEB-45AA-A995-8B3F1ADFF5EF}" type="presParOf" srcId="{A23C260B-4D13-481B-B213-9377BAACBCB0}" destId="{ED165AC4-C0CB-4866-8C25-146005960375}" srcOrd="3" destOrd="0" presId="urn:microsoft.com/office/officeart/2008/layout/LinedList"/>
    <dgm:cxn modelId="{F22184AD-B634-49A7-8F27-D4FEC07F692B}" type="presParOf" srcId="{A23C260B-4D13-481B-B213-9377BAACBCB0}" destId="{B252DBA5-08DE-4483-981E-390A981D071F}" srcOrd="4" destOrd="0" presId="urn:microsoft.com/office/officeart/2008/layout/LinedList"/>
    <dgm:cxn modelId="{D5B20CC1-4C69-4BEF-9E8E-2B9E67C8BBB4}" type="presParOf" srcId="{B252DBA5-08DE-4483-981E-390A981D071F}" destId="{DDBA4CC2-76EE-4FA2-8DCC-1C7C769C1500}" srcOrd="0" destOrd="0" presId="urn:microsoft.com/office/officeart/2008/layout/LinedList"/>
    <dgm:cxn modelId="{281C76F4-E1B9-4B94-A30C-833AF088C3BD}" type="presParOf" srcId="{B252DBA5-08DE-4483-981E-390A981D071F}" destId="{2D790CC2-909C-4541-8220-B27164FD7252}" srcOrd="1" destOrd="0" presId="urn:microsoft.com/office/officeart/2008/layout/LinedList"/>
    <dgm:cxn modelId="{A0FFDA8F-2ED0-4389-8613-5BE685E0E1CC}" type="presParOf" srcId="{B252DBA5-08DE-4483-981E-390A981D071F}" destId="{C55D52DA-C492-4DEC-AF72-C97CF23488ED}" srcOrd="2" destOrd="0" presId="urn:microsoft.com/office/officeart/2008/layout/LinedList"/>
    <dgm:cxn modelId="{47ABD069-B13B-4FE7-AA06-2EA970C4B8C3}" type="presParOf" srcId="{A23C260B-4D13-481B-B213-9377BAACBCB0}" destId="{F926BED7-CFF6-4C16-8BED-8F8CFC898F20}" srcOrd="5" destOrd="0" presId="urn:microsoft.com/office/officeart/2008/layout/LinedList"/>
    <dgm:cxn modelId="{3F0A2429-447E-42E6-ABB1-0D54D07DF93B}" type="presParOf" srcId="{A23C260B-4D13-481B-B213-9377BAACBCB0}" destId="{A3FCCC4D-3507-4AD5-B6D8-88B8BDD45C04}" srcOrd="6" destOrd="0" presId="urn:microsoft.com/office/officeart/2008/layout/LinedList"/>
    <dgm:cxn modelId="{7AFE148B-FAA7-4FA8-BE3E-71449BEAB5F8}" type="presParOf" srcId="{A23C260B-4D13-481B-B213-9377BAACBCB0}" destId="{62F4DDE1-82CF-4401-B363-C4FC6A813AA2}" srcOrd="7" destOrd="0" presId="urn:microsoft.com/office/officeart/2008/layout/LinedList"/>
    <dgm:cxn modelId="{568B717D-D363-47C8-AD42-2F3CE592063D}" type="presParOf" srcId="{62F4DDE1-82CF-4401-B363-C4FC6A813AA2}" destId="{8F7474F9-802C-418C-9199-0F19E75D1631}" srcOrd="0" destOrd="0" presId="urn:microsoft.com/office/officeart/2008/layout/LinedList"/>
    <dgm:cxn modelId="{3D21A21A-6339-458C-AAB0-6C575EF6A7B7}" type="presParOf" srcId="{62F4DDE1-82CF-4401-B363-C4FC6A813AA2}" destId="{5C6972B1-D5DA-4266-8C61-8E80DA7214E2}" srcOrd="1" destOrd="0" presId="urn:microsoft.com/office/officeart/2008/layout/LinedList"/>
    <dgm:cxn modelId="{F04C3B24-3CF5-4C54-9A08-2DEBA5A3C7C5}" type="presParOf" srcId="{62F4DDE1-82CF-4401-B363-C4FC6A813AA2}" destId="{26C16DDA-5259-4D18-ACA6-6A1550B37BF2}" srcOrd="2" destOrd="0" presId="urn:microsoft.com/office/officeart/2008/layout/LinedList"/>
    <dgm:cxn modelId="{CAA7FAA8-DA95-4EB8-9ECB-3E1375E40A6A}" type="presParOf" srcId="{A23C260B-4D13-481B-B213-9377BAACBCB0}" destId="{3917667A-DDF4-49C1-B1C6-070A35CFFE54}" srcOrd="8" destOrd="0" presId="urn:microsoft.com/office/officeart/2008/layout/LinedList"/>
    <dgm:cxn modelId="{4D5B0DF3-7D64-46EC-8035-A635583732F9}" type="presParOf" srcId="{A23C260B-4D13-481B-B213-9377BAACBCB0}" destId="{783CBA50-DDEA-4079-A977-3E89A1418EE0}" srcOrd="9" destOrd="0" presId="urn:microsoft.com/office/officeart/2008/layout/LinedList"/>
    <dgm:cxn modelId="{E67F6AEB-37CB-438B-B876-5CD8246280E3}" type="presParOf" srcId="{A23C260B-4D13-481B-B213-9377BAACBCB0}" destId="{D21303AC-4CE3-4617-A1D2-20897A976D77}" srcOrd="10" destOrd="0" presId="urn:microsoft.com/office/officeart/2008/layout/LinedList"/>
    <dgm:cxn modelId="{CDCFF4D8-0EBB-439C-853B-3E1ADC3263DF}" type="presParOf" srcId="{D21303AC-4CE3-4617-A1D2-20897A976D77}" destId="{1000D49E-B7E1-41EC-A69C-8496FB74F6B8}" srcOrd="0" destOrd="0" presId="urn:microsoft.com/office/officeart/2008/layout/LinedList"/>
    <dgm:cxn modelId="{6E8014BF-0540-42A1-ADC9-84DE8A932FBE}" type="presParOf" srcId="{D21303AC-4CE3-4617-A1D2-20897A976D77}" destId="{5B685D3A-D1C4-498D-82CB-24DA0C3952B7}" srcOrd="1" destOrd="0" presId="urn:microsoft.com/office/officeart/2008/layout/LinedList"/>
    <dgm:cxn modelId="{2F70D0AA-80F5-4C2B-A63E-045AC6C743D9}" type="presParOf" srcId="{D21303AC-4CE3-4617-A1D2-20897A976D77}" destId="{4DAA4525-01E5-4719-922C-725D2E708566}" srcOrd="2" destOrd="0" presId="urn:microsoft.com/office/officeart/2008/layout/LinedList"/>
    <dgm:cxn modelId="{1E79F91D-6EEC-4240-AF8F-55E7C23457D6}" type="presParOf" srcId="{A23C260B-4D13-481B-B213-9377BAACBCB0}" destId="{193825EF-434D-42B8-AE08-91920381F30B}" srcOrd="11" destOrd="0" presId="urn:microsoft.com/office/officeart/2008/layout/LinedList"/>
    <dgm:cxn modelId="{91D71410-E6E6-4C64-99BC-3FD6D2285B6F}" type="presParOf" srcId="{A23C260B-4D13-481B-B213-9377BAACBCB0}" destId="{EBC627A0-B0C2-4A7E-A5A3-8E3A44768C9F}" srcOrd="12" destOrd="0" presId="urn:microsoft.com/office/officeart/2008/layout/LinedList"/>
    <dgm:cxn modelId="{62138F09-AD2E-4259-9143-CECEA300F4BA}" type="presParOf" srcId="{A23C260B-4D13-481B-B213-9377BAACBCB0}" destId="{5ACA40B5-7EE4-4A43-AD47-DDAFA85CF7B2}" srcOrd="13" destOrd="0" presId="urn:microsoft.com/office/officeart/2008/layout/LinedList"/>
    <dgm:cxn modelId="{CA88FD24-7EB4-42A1-892F-6DB3E0AF4551}" type="presParOf" srcId="{5ACA40B5-7EE4-4A43-AD47-DDAFA85CF7B2}" destId="{730EDDE8-55EB-46F5-B53C-951FBD1B7AFF}" srcOrd="0" destOrd="0" presId="urn:microsoft.com/office/officeart/2008/layout/LinedList"/>
    <dgm:cxn modelId="{0485633F-6E5D-4F42-88F0-A204F6613D8C}" type="presParOf" srcId="{5ACA40B5-7EE4-4A43-AD47-DDAFA85CF7B2}" destId="{375BFBA4-2DAE-4FD8-AE19-9F052ABF3C07}" srcOrd="1" destOrd="0" presId="urn:microsoft.com/office/officeart/2008/layout/LinedList"/>
    <dgm:cxn modelId="{348879F4-B1A8-40EE-A473-BA1F2D4FB784}" type="presParOf" srcId="{5ACA40B5-7EE4-4A43-AD47-DDAFA85CF7B2}" destId="{D8C991F7-78A0-4D2C-8C2C-3848A765B3C7}" srcOrd="2" destOrd="0" presId="urn:microsoft.com/office/officeart/2008/layout/LinedList"/>
    <dgm:cxn modelId="{B90A34C4-46A3-4955-84B5-EBE752EBCB7C}" type="presParOf" srcId="{A23C260B-4D13-481B-B213-9377BAACBCB0}" destId="{DBE9548A-6974-4458-82C2-F6D220533F84}" srcOrd="14" destOrd="0" presId="urn:microsoft.com/office/officeart/2008/layout/LinedList"/>
    <dgm:cxn modelId="{CF780CEE-B88F-41EE-B2A1-5711CCD7D279}" type="presParOf" srcId="{A23C260B-4D13-481B-B213-9377BAACBCB0}" destId="{394B883B-6FD4-4316-BD31-607284300F7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93CC7D-9692-497F-A426-109A8BB91C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730591-D7C8-496B-9C85-BDCFB2F4BB7F}">
      <dgm:prSet/>
      <dgm:spPr/>
      <dgm:t>
        <a:bodyPr/>
        <a:lstStyle/>
        <a:p>
          <a:r>
            <a:rPr lang="en-ZA"/>
            <a:t>To be eligible for rebates, individuals must typically:</a:t>
          </a:r>
          <a:endParaRPr lang="en-US"/>
        </a:p>
      </dgm:t>
    </dgm:pt>
    <dgm:pt modelId="{7863129F-F8A4-44E9-8A22-A04E5FC7D74C}" type="parTrans" cxnId="{90A5CE0E-14A2-4F87-B8F3-14811D551310}">
      <dgm:prSet/>
      <dgm:spPr/>
      <dgm:t>
        <a:bodyPr/>
        <a:lstStyle/>
        <a:p>
          <a:endParaRPr lang="en-US"/>
        </a:p>
      </dgm:t>
    </dgm:pt>
    <dgm:pt modelId="{437A5D63-298D-4A35-AB0B-FFA890C82B8C}" type="sibTrans" cxnId="{90A5CE0E-14A2-4F87-B8F3-14811D551310}">
      <dgm:prSet/>
      <dgm:spPr/>
      <dgm:t>
        <a:bodyPr/>
        <a:lstStyle/>
        <a:p>
          <a:endParaRPr lang="en-US"/>
        </a:p>
      </dgm:t>
    </dgm:pt>
    <dgm:pt modelId="{A5766B82-3E31-4EC8-B23E-8A7FD13CB891}">
      <dgm:prSet/>
      <dgm:spPr/>
      <dgm:t>
        <a:bodyPr/>
        <a:lstStyle/>
        <a:p>
          <a:r>
            <a:rPr lang="en-ZA" dirty="0"/>
            <a:t>Contribute to a medical aid scheme.</a:t>
          </a:r>
          <a:endParaRPr lang="en-US" dirty="0"/>
        </a:p>
      </dgm:t>
    </dgm:pt>
    <dgm:pt modelId="{FD8E5098-CB4D-4633-B52F-35299562D90B}" type="parTrans" cxnId="{4E231C26-664C-4D59-8345-B74DD7ACA497}">
      <dgm:prSet/>
      <dgm:spPr/>
      <dgm:t>
        <a:bodyPr/>
        <a:lstStyle/>
        <a:p>
          <a:endParaRPr lang="en-US"/>
        </a:p>
      </dgm:t>
    </dgm:pt>
    <dgm:pt modelId="{2BBB00AD-0A74-445E-8F5E-1C42E634014A}" type="sibTrans" cxnId="{4E231C26-664C-4D59-8345-B74DD7ACA497}">
      <dgm:prSet/>
      <dgm:spPr/>
      <dgm:t>
        <a:bodyPr/>
        <a:lstStyle/>
        <a:p>
          <a:endParaRPr lang="en-US"/>
        </a:p>
      </dgm:t>
    </dgm:pt>
    <dgm:pt modelId="{4E461024-DEE2-48DF-BC18-A410CF5AE3CC}">
      <dgm:prSet/>
      <dgm:spPr/>
      <dgm:t>
        <a:bodyPr/>
        <a:lstStyle/>
        <a:p>
          <a:r>
            <a:rPr lang="en-ZA" dirty="0"/>
            <a:t>Meet specific scheme requirements. </a:t>
          </a:r>
          <a:endParaRPr lang="en-US" dirty="0"/>
        </a:p>
      </dgm:t>
    </dgm:pt>
    <dgm:pt modelId="{AD941DA0-6217-4BD3-997D-13CA5C54FCA5}" type="parTrans" cxnId="{3331BBFF-DD89-4641-A298-F4086EE6B1BE}">
      <dgm:prSet/>
      <dgm:spPr/>
      <dgm:t>
        <a:bodyPr/>
        <a:lstStyle/>
        <a:p>
          <a:endParaRPr lang="en-US"/>
        </a:p>
      </dgm:t>
    </dgm:pt>
    <dgm:pt modelId="{E899293D-1244-4DF7-9837-733736B57177}" type="sibTrans" cxnId="{3331BBFF-DD89-4641-A298-F4086EE6B1BE}">
      <dgm:prSet/>
      <dgm:spPr/>
      <dgm:t>
        <a:bodyPr/>
        <a:lstStyle/>
        <a:p>
          <a:endParaRPr lang="en-US"/>
        </a:p>
      </dgm:t>
    </dgm:pt>
    <dgm:pt modelId="{44E732FB-8739-42D7-B0D4-2397BEDF08FA}">
      <dgm:prSet/>
      <dgm:spPr/>
      <dgm:t>
        <a:bodyPr/>
        <a:lstStyle/>
        <a:p>
          <a:r>
            <a:rPr lang="en-ZA" dirty="0"/>
            <a:t>Submit claims and receipts for medical expenses.</a:t>
          </a:r>
          <a:endParaRPr lang="en-US" dirty="0"/>
        </a:p>
      </dgm:t>
    </dgm:pt>
    <dgm:pt modelId="{A5C895AF-A211-477A-B9CD-45F1D322F75E}" type="parTrans" cxnId="{EECC3FB5-D9EE-4875-AA18-BD8ABB0D458C}">
      <dgm:prSet/>
      <dgm:spPr/>
      <dgm:t>
        <a:bodyPr/>
        <a:lstStyle/>
        <a:p>
          <a:endParaRPr lang="en-US"/>
        </a:p>
      </dgm:t>
    </dgm:pt>
    <dgm:pt modelId="{FC456F2B-1C14-48CD-8127-9D3A9124CD8D}" type="sibTrans" cxnId="{EECC3FB5-D9EE-4875-AA18-BD8ABB0D458C}">
      <dgm:prSet/>
      <dgm:spPr/>
      <dgm:t>
        <a:bodyPr/>
        <a:lstStyle/>
        <a:p>
          <a:endParaRPr lang="en-US"/>
        </a:p>
      </dgm:t>
    </dgm:pt>
    <dgm:pt modelId="{1F9E0A4F-3721-414D-8547-9E53B8F4569F}">
      <dgm:prSet/>
      <dgm:spPr/>
      <dgm:t>
        <a:bodyPr/>
        <a:lstStyle/>
        <a:p>
          <a:r>
            <a:rPr lang="en-ZA" dirty="0"/>
            <a:t>Meet income threshold for tax benefits or subsidies.</a:t>
          </a:r>
          <a:endParaRPr lang="en-US" dirty="0"/>
        </a:p>
      </dgm:t>
    </dgm:pt>
    <dgm:pt modelId="{44F256FE-1636-4107-9187-BE6688FE3C30}" type="parTrans" cxnId="{11C0DCCD-5164-4527-BD9E-CFC2B59868F4}">
      <dgm:prSet/>
      <dgm:spPr/>
      <dgm:t>
        <a:bodyPr/>
        <a:lstStyle/>
        <a:p>
          <a:endParaRPr lang="en-US"/>
        </a:p>
      </dgm:t>
    </dgm:pt>
    <dgm:pt modelId="{51A2268A-0178-4297-B07E-8BE8FFA45187}" type="sibTrans" cxnId="{11C0DCCD-5164-4527-BD9E-CFC2B59868F4}">
      <dgm:prSet/>
      <dgm:spPr/>
      <dgm:t>
        <a:bodyPr/>
        <a:lstStyle/>
        <a:p>
          <a:endParaRPr lang="en-US"/>
        </a:p>
      </dgm:t>
    </dgm:pt>
    <dgm:pt modelId="{15932BF2-1C9E-4813-9670-B16AE692746D}">
      <dgm:prSet/>
      <dgm:spPr/>
      <dgm:t>
        <a:bodyPr/>
        <a:lstStyle/>
        <a:p>
          <a:r>
            <a:rPr lang="en-ZA"/>
            <a:t>Reside in a specific region or country depending on the scheme.</a:t>
          </a:r>
          <a:endParaRPr lang="en-US"/>
        </a:p>
      </dgm:t>
    </dgm:pt>
    <dgm:pt modelId="{58D1950E-1604-49A6-9963-33CEC144F6E3}" type="parTrans" cxnId="{7CFE55E3-8733-409E-A3F6-D81821C678D2}">
      <dgm:prSet/>
      <dgm:spPr/>
      <dgm:t>
        <a:bodyPr/>
        <a:lstStyle/>
        <a:p>
          <a:endParaRPr lang="en-US"/>
        </a:p>
      </dgm:t>
    </dgm:pt>
    <dgm:pt modelId="{E8F3BF6A-5CDE-4983-8DDA-DBE014BE5314}" type="sibTrans" cxnId="{7CFE55E3-8733-409E-A3F6-D81821C678D2}">
      <dgm:prSet/>
      <dgm:spPr/>
      <dgm:t>
        <a:bodyPr/>
        <a:lstStyle/>
        <a:p>
          <a:endParaRPr lang="en-US"/>
        </a:p>
      </dgm:t>
    </dgm:pt>
    <dgm:pt modelId="{F47BF6E8-1E83-48DC-A036-938885986947}" type="pres">
      <dgm:prSet presAssocID="{3B93CC7D-9692-497F-A426-109A8BB91CC4}" presName="linear" presStyleCnt="0">
        <dgm:presLayoutVars>
          <dgm:animLvl val="lvl"/>
          <dgm:resizeHandles val="exact"/>
        </dgm:presLayoutVars>
      </dgm:prSet>
      <dgm:spPr/>
    </dgm:pt>
    <dgm:pt modelId="{E8522306-5C16-4461-80F2-5D9104676DF6}" type="pres">
      <dgm:prSet presAssocID="{8C730591-D7C8-496B-9C85-BDCFB2F4BB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9968EE-5953-4D79-9D33-28EC9E60AC1C}" type="pres">
      <dgm:prSet presAssocID="{8C730591-D7C8-496B-9C85-BDCFB2F4BB7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F8720C-65CB-48E3-B29A-692BDD48F3C3}" type="presOf" srcId="{15932BF2-1C9E-4813-9670-B16AE692746D}" destId="{FA9968EE-5953-4D79-9D33-28EC9E60AC1C}" srcOrd="0" destOrd="4" presId="urn:microsoft.com/office/officeart/2005/8/layout/vList2"/>
    <dgm:cxn modelId="{90A5CE0E-14A2-4F87-B8F3-14811D551310}" srcId="{3B93CC7D-9692-497F-A426-109A8BB91CC4}" destId="{8C730591-D7C8-496B-9C85-BDCFB2F4BB7F}" srcOrd="0" destOrd="0" parTransId="{7863129F-F8A4-44E9-8A22-A04E5FC7D74C}" sibTransId="{437A5D63-298D-4A35-AB0B-FFA890C82B8C}"/>
    <dgm:cxn modelId="{4E231C26-664C-4D59-8345-B74DD7ACA497}" srcId="{8C730591-D7C8-496B-9C85-BDCFB2F4BB7F}" destId="{A5766B82-3E31-4EC8-B23E-8A7FD13CB891}" srcOrd="0" destOrd="0" parTransId="{FD8E5098-CB4D-4633-B52F-35299562D90B}" sibTransId="{2BBB00AD-0A74-445E-8F5E-1C42E634014A}"/>
    <dgm:cxn modelId="{A8F97044-12B5-4F65-A4C8-5C5953B0504B}" type="presOf" srcId="{3B93CC7D-9692-497F-A426-109A8BB91CC4}" destId="{F47BF6E8-1E83-48DC-A036-938885986947}" srcOrd="0" destOrd="0" presId="urn:microsoft.com/office/officeart/2005/8/layout/vList2"/>
    <dgm:cxn modelId="{ACFEED70-ACE7-448C-A549-1B33CD32D941}" type="presOf" srcId="{44E732FB-8739-42D7-B0D4-2397BEDF08FA}" destId="{FA9968EE-5953-4D79-9D33-28EC9E60AC1C}" srcOrd="0" destOrd="2" presId="urn:microsoft.com/office/officeart/2005/8/layout/vList2"/>
    <dgm:cxn modelId="{54E45B54-25FE-4C52-B3AF-DC41EA388CBC}" type="presOf" srcId="{1F9E0A4F-3721-414D-8547-9E53B8F4569F}" destId="{FA9968EE-5953-4D79-9D33-28EC9E60AC1C}" srcOrd="0" destOrd="3" presId="urn:microsoft.com/office/officeart/2005/8/layout/vList2"/>
    <dgm:cxn modelId="{B1497680-B960-4109-9EA8-839FB452F5A7}" type="presOf" srcId="{A5766B82-3E31-4EC8-B23E-8A7FD13CB891}" destId="{FA9968EE-5953-4D79-9D33-28EC9E60AC1C}" srcOrd="0" destOrd="0" presId="urn:microsoft.com/office/officeart/2005/8/layout/vList2"/>
    <dgm:cxn modelId="{EECC3FB5-D9EE-4875-AA18-BD8ABB0D458C}" srcId="{8C730591-D7C8-496B-9C85-BDCFB2F4BB7F}" destId="{44E732FB-8739-42D7-B0D4-2397BEDF08FA}" srcOrd="2" destOrd="0" parTransId="{A5C895AF-A211-477A-B9CD-45F1D322F75E}" sibTransId="{FC456F2B-1C14-48CD-8127-9D3A9124CD8D}"/>
    <dgm:cxn modelId="{11C0DCCD-5164-4527-BD9E-CFC2B59868F4}" srcId="{8C730591-D7C8-496B-9C85-BDCFB2F4BB7F}" destId="{1F9E0A4F-3721-414D-8547-9E53B8F4569F}" srcOrd="3" destOrd="0" parTransId="{44F256FE-1636-4107-9187-BE6688FE3C30}" sibTransId="{51A2268A-0178-4297-B07E-8BE8FFA45187}"/>
    <dgm:cxn modelId="{7CFE55E3-8733-409E-A3F6-D81821C678D2}" srcId="{8C730591-D7C8-496B-9C85-BDCFB2F4BB7F}" destId="{15932BF2-1C9E-4813-9670-B16AE692746D}" srcOrd="4" destOrd="0" parTransId="{58D1950E-1604-49A6-9963-33CEC144F6E3}" sibTransId="{E8F3BF6A-5CDE-4983-8DDA-DBE014BE5314}"/>
    <dgm:cxn modelId="{3245C3E4-BCC5-4135-B480-DBBB8997D261}" type="presOf" srcId="{8C730591-D7C8-496B-9C85-BDCFB2F4BB7F}" destId="{E8522306-5C16-4461-80F2-5D9104676DF6}" srcOrd="0" destOrd="0" presId="urn:microsoft.com/office/officeart/2005/8/layout/vList2"/>
    <dgm:cxn modelId="{B288B9F7-C7BA-48F9-9ACC-E9E61D1AFE4B}" type="presOf" srcId="{4E461024-DEE2-48DF-BC18-A410CF5AE3CC}" destId="{FA9968EE-5953-4D79-9D33-28EC9E60AC1C}" srcOrd="0" destOrd="1" presId="urn:microsoft.com/office/officeart/2005/8/layout/vList2"/>
    <dgm:cxn modelId="{3331BBFF-DD89-4641-A298-F4086EE6B1BE}" srcId="{8C730591-D7C8-496B-9C85-BDCFB2F4BB7F}" destId="{4E461024-DEE2-48DF-BC18-A410CF5AE3CC}" srcOrd="1" destOrd="0" parTransId="{AD941DA0-6217-4BD3-997D-13CA5C54FCA5}" sibTransId="{E899293D-1244-4DF7-9837-733736B57177}"/>
    <dgm:cxn modelId="{BBFAB92D-8A81-4FA0-8652-C8550B65F7FA}" type="presParOf" srcId="{F47BF6E8-1E83-48DC-A036-938885986947}" destId="{E8522306-5C16-4461-80F2-5D9104676DF6}" srcOrd="0" destOrd="0" presId="urn:microsoft.com/office/officeart/2005/8/layout/vList2"/>
    <dgm:cxn modelId="{B7FDA5AF-7862-4BB5-A5BC-FBCBDD7913B2}" type="presParOf" srcId="{F47BF6E8-1E83-48DC-A036-938885986947}" destId="{FA9968EE-5953-4D79-9D33-28EC9E60AC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136582-48D7-4E27-BDFA-F840901F84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6EFCD6-D27A-4DF9-8209-44856029E7D3}">
      <dgm:prSet/>
      <dgm:spPr/>
      <dgm:t>
        <a:bodyPr/>
        <a:lstStyle/>
        <a:p>
          <a:r>
            <a:rPr lang="en-ZA" dirty="0"/>
            <a:t>Contributions and rebates may impact your taxable income threshold, potentially affecting your tax bracket by reducing your taxable income or decreasing your tax liability</a:t>
          </a:r>
          <a:endParaRPr lang="en-US" dirty="0"/>
        </a:p>
      </dgm:t>
    </dgm:pt>
    <dgm:pt modelId="{60EF485D-7C1D-4674-94C9-9776886909A3}" type="parTrans" cxnId="{C1943F43-898A-48A9-9D7D-F2C9B3964638}">
      <dgm:prSet/>
      <dgm:spPr/>
      <dgm:t>
        <a:bodyPr/>
        <a:lstStyle/>
        <a:p>
          <a:endParaRPr lang="en-US"/>
        </a:p>
      </dgm:t>
    </dgm:pt>
    <dgm:pt modelId="{48229ED8-C794-4F19-968C-E980A6B83F03}" type="sibTrans" cxnId="{C1943F43-898A-48A9-9D7D-F2C9B3964638}">
      <dgm:prSet/>
      <dgm:spPr/>
      <dgm:t>
        <a:bodyPr/>
        <a:lstStyle/>
        <a:p>
          <a:endParaRPr lang="en-US"/>
        </a:p>
      </dgm:t>
    </dgm:pt>
    <dgm:pt modelId="{05CD73F9-EC40-4B41-B47B-4DE18815DAFD}">
      <dgm:prSet/>
      <dgm:spPr/>
      <dgm:t>
        <a:bodyPr/>
        <a:lstStyle/>
        <a:p>
          <a:r>
            <a:rPr lang="en-ZA"/>
            <a:t>Medical aid contributions and rebates interact with other tax deductions such as medical expenses, which impact your taxable income</a:t>
          </a:r>
          <a:endParaRPr lang="en-US"/>
        </a:p>
      </dgm:t>
    </dgm:pt>
    <dgm:pt modelId="{3B08E5C1-7209-48A6-B3D4-48AE9DAF5383}" type="parTrans" cxnId="{B04AB392-02C9-4006-9B89-6BA0F721C81A}">
      <dgm:prSet/>
      <dgm:spPr/>
      <dgm:t>
        <a:bodyPr/>
        <a:lstStyle/>
        <a:p>
          <a:endParaRPr lang="en-US"/>
        </a:p>
      </dgm:t>
    </dgm:pt>
    <dgm:pt modelId="{B65AFC4C-66B3-4E3C-9CB0-0B435FEA7709}" type="sibTrans" cxnId="{B04AB392-02C9-4006-9B89-6BA0F721C81A}">
      <dgm:prSet/>
      <dgm:spPr/>
      <dgm:t>
        <a:bodyPr/>
        <a:lstStyle/>
        <a:p>
          <a:endParaRPr lang="en-US"/>
        </a:p>
      </dgm:t>
    </dgm:pt>
    <dgm:pt modelId="{E27F90B5-94FD-4CF2-9215-AF9E1024D48D}">
      <dgm:prSet/>
      <dgm:spPr/>
      <dgm:t>
        <a:bodyPr/>
        <a:lstStyle/>
        <a:p>
          <a:r>
            <a:rPr lang="en-ZA"/>
            <a:t>Other tax factors such as medical expenses, charitable donations or retirement contributions also interact with medical aid contributions and rebates to impact your tax bracket </a:t>
          </a:r>
          <a:endParaRPr lang="en-US"/>
        </a:p>
      </dgm:t>
    </dgm:pt>
    <dgm:pt modelId="{D271766A-4585-4EAB-9EB4-D96B16D5BBFC}" type="parTrans" cxnId="{DD7A7E25-13F6-443E-A824-85B167AE29CC}">
      <dgm:prSet/>
      <dgm:spPr/>
      <dgm:t>
        <a:bodyPr/>
        <a:lstStyle/>
        <a:p>
          <a:endParaRPr lang="en-US"/>
        </a:p>
      </dgm:t>
    </dgm:pt>
    <dgm:pt modelId="{A6952005-A1E1-4AE1-AEDA-5632A93F7889}" type="sibTrans" cxnId="{DD7A7E25-13F6-443E-A824-85B167AE29CC}">
      <dgm:prSet/>
      <dgm:spPr/>
      <dgm:t>
        <a:bodyPr/>
        <a:lstStyle/>
        <a:p>
          <a:endParaRPr lang="en-US"/>
        </a:p>
      </dgm:t>
    </dgm:pt>
    <dgm:pt modelId="{47DE32BF-D0B9-49BE-8642-159BE3D3F966}" type="pres">
      <dgm:prSet presAssocID="{AD136582-48D7-4E27-BDFA-F840901F844B}" presName="linear" presStyleCnt="0">
        <dgm:presLayoutVars>
          <dgm:animLvl val="lvl"/>
          <dgm:resizeHandles val="exact"/>
        </dgm:presLayoutVars>
      </dgm:prSet>
      <dgm:spPr/>
    </dgm:pt>
    <dgm:pt modelId="{CC963218-4714-40FB-9577-59B3F3096704}" type="pres">
      <dgm:prSet presAssocID="{F36EFCD6-D27A-4DF9-8209-44856029E7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007079-67E0-4B1F-AC09-78A9724BC71B}" type="pres">
      <dgm:prSet presAssocID="{48229ED8-C794-4F19-968C-E980A6B83F03}" presName="spacer" presStyleCnt="0"/>
      <dgm:spPr/>
    </dgm:pt>
    <dgm:pt modelId="{1A2D2691-214C-4EA9-A6A6-FA2C83B79CAD}" type="pres">
      <dgm:prSet presAssocID="{05CD73F9-EC40-4B41-B47B-4DE18815DA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BE0130-F5AD-4461-80FF-4EF845925FE8}" type="pres">
      <dgm:prSet presAssocID="{B65AFC4C-66B3-4E3C-9CB0-0B435FEA7709}" presName="spacer" presStyleCnt="0"/>
      <dgm:spPr/>
    </dgm:pt>
    <dgm:pt modelId="{F3E1DCAB-CCF5-4ACA-A7A1-9DBC8C83706D}" type="pres">
      <dgm:prSet presAssocID="{E27F90B5-94FD-4CF2-9215-AF9E1024D4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7A7E25-13F6-443E-A824-85B167AE29CC}" srcId="{AD136582-48D7-4E27-BDFA-F840901F844B}" destId="{E27F90B5-94FD-4CF2-9215-AF9E1024D48D}" srcOrd="2" destOrd="0" parTransId="{D271766A-4585-4EAB-9EB4-D96B16D5BBFC}" sibTransId="{A6952005-A1E1-4AE1-AEDA-5632A93F7889}"/>
    <dgm:cxn modelId="{C1943F43-898A-48A9-9D7D-F2C9B3964638}" srcId="{AD136582-48D7-4E27-BDFA-F840901F844B}" destId="{F36EFCD6-D27A-4DF9-8209-44856029E7D3}" srcOrd="0" destOrd="0" parTransId="{60EF485D-7C1D-4674-94C9-9776886909A3}" sibTransId="{48229ED8-C794-4F19-968C-E980A6B83F03}"/>
    <dgm:cxn modelId="{F3D5DC44-D35C-4DC3-8CEF-3672913CA5ED}" type="presOf" srcId="{E27F90B5-94FD-4CF2-9215-AF9E1024D48D}" destId="{F3E1DCAB-CCF5-4ACA-A7A1-9DBC8C83706D}" srcOrd="0" destOrd="0" presId="urn:microsoft.com/office/officeart/2005/8/layout/vList2"/>
    <dgm:cxn modelId="{B04AB392-02C9-4006-9B89-6BA0F721C81A}" srcId="{AD136582-48D7-4E27-BDFA-F840901F844B}" destId="{05CD73F9-EC40-4B41-B47B-4DE18815DAFD}" srcOrd="1" destOrd="0" parTransId="{3B08E5C1-7209-48A6-B3D4-48AE9DAF5383}" sibTransId="{B65AFC4C-66B3-4E3C-9CB0-0B435FEA7709}"/>
    <dgm:cxn modelId="{53D0C2A0-95F6-4392-A90A-0E7BBC05EDC1}" type="presOf" srcId="{F36EFCD6-D27A-4DF9-8209-44856029E7D3}" destId="{CC963218-4714-40FB-9577-59B3F3096704}" srcOrd="0" destOrd="0" presId="urn:microsoft.com/office/officeart/2005/8/layout/vList2"/>
    <dgm:cxn modelId="{0EDDD7CE-8CC2-4B93-91AF-2760521A48A9}" type="presOf" srcId="{AD136582-48D7-4E27-BDFA-F840901F844B}" destId="{47DE32BF-D0B9-49BE-8642-159BE3D3F966}" srcOrd="0" destOrd="0" presId="urn:microsoft.com/office/officeart/2005/8/layout/vList2"/>
    <dgm:cxn modelId="{D998E0F3-681B-41B4-8664-26D3172201EF}" type="presOf" srcId="{05CD73F9-EC40-4B41-B47B-4DE18815DAFD}" destId="{1A2D2691-214C-4EA9-A6A6-FA2C83B79CAD}" srcOrd="0" destOrd="0" presId="urn:microsoft.com/office/officeart/2005/8/layout/vList2"/>
    <dgm:cxn modelId="{57337600-27DE-496C-ACAB-62B61599C833}" type="presParOf" srcId="{47DE32BF-D0B9-49BE-8642-159BE3D3F966}" destId="{CC963218-4714-40FB-9577-59B3F3096704}" srcOrd="0" destOrd="0" presId="urn:microsoft.com/office/officeart/2005/8/layout/vList2"/>
    <dgm:cxn modelId="{EDFF5883-D162-49DC-B28B-432386D5F0A9}" type="presParOf" srcId="{47DE32BF-D0B9-49BE-8642-159BE3D3F966}" destId="{37007079-67E0-4B1F-AC09-78A9724BC71B}" srcOrd="1" destOrd="0" presId="urn:microsoft.com/office/officeart/2005/8/layout/vList2"/>
    <dgm:cxn modelId="{6214B159-6300-45BE-A61A-4B256E3C2A70}" type="presParOf" srcId="{47DE32BF-D0B9-49BE-8642-159BE3D3F966}" destId="{1A2D2691-214C-4EA9-A6A6-FA2C83B79CAD}" srcOrd="2" destOrd="0" presId="urn:microsoft.com/office/officeart/2005/8/layout/vList2"/>
    <dgm:cxn modelId="{A927880E-76D6-41D4-89EF-E606BC6145A8}" type="presParOf" srcId="{47DE32BF-D0B9-49BE-8642-159BE3D3F966}" destId="{9CBE0130-F5AD-4461-80FF-4EF845925FE8}" srcOrd="3" destOrd="0" presId="urn:microsoft.com/office/officeart/2005/8/layout/vList2"/>
    <dgm:cxn modelId="{79D3ADF4-9C40-4C46-BDF7-DC0191093DE2}" type="presParOf" srcId="{47DE32BF-D0B9-49BE-8642-159BE3D3F966}" destId="{F3E1DCAB-CCF5-4ACA-A7A1-9DBC8C8370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EF5F08-203C-4AD9-ABCF-D78F97F6926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CB2AF-E8A2-4C3F-BE09-CDEF1463854C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Review your coverage and ensure you have adequate coverage for your needs</a:t>
          </a:r>
          <a:endParaRPr lang="en-US"/>
        </a:p>
      </dgm:t>
    </dgm:pt>
    <dgm:pt modelId="{78368DFE-3338-4E31-97DF-F52F7BAFBED5}" type="parTrans" cxnId="{50B1AF9A-EAB6-4896-AA79-14BA1885E5A2}">
      <dgm:prSet/>
      <dgm:spPr/>
      <dgm:t>
        <a:bodyPr/>
        <a:lstStyle/>
        <a:p>
          <a:endParaRPr lang="en-US"/>
        </a:p>
      </dgm:t>
    </dgm:pt>
    <dgm:pt modelId="{54D05309-347E-43A1-A54B-887D8DFEFB14}" type="sibTrans" cxnId="{50B1AF9A-EAB6-4896-AA79-14BA1885E5A2}">
      <dgm:prSet/>
      <dgm:spPr/>
      <dgm:t>
        <a:bodyPr/>
        <a:lstStyle/>
        <a:p>
          <a:endParaRPr lang="en-US"/>
        </a:p>
      </dgm:t>
    </dgm:pt>
    <dgm:pt modelId="{D998C148-8100-4366-801B-E2603E82D8C4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Choose a suitable plan that aligns with your health requirements and budget</a:t>
          </a:r>
          <a:endParaRPr lang="en-US"/>
        </a:p>
      </dgm:t>
    </dgm:pt>
    <dgm:pt modelId="{43CD57E2-6264-4BDC-AED0-880AE41D5CB0}" type="parTrans" cxnId="{005C7EDE-A26D-492E-8B3D-AF3A8BFDA9A0}">
      <dgm:prSet/>
      <dgm:spPr/>
      <dgm:t>
        <a:bodyPr/>
        <a:lstStyle/>
        <a:p>
          <a:endParaRPr lang="en-US"/>
        </a:p>
      </dgm:t>
    </dgm:pt>
    <dgm:pt modelId="{CD2D1E90-9A0E-4E79-8836-D89CDBC68E01}" type="sibTrans" cxnId="{005C7EDE-A26D-492E-8B3D-AF3A8BFDA9A0}">
      <dgm:prSet/>
      <dgm:spPr/>
      <dgm:t>
        <a:bodyPr/>
        <a:lstStyle/>
        <a:p>
          <a:endParaRPr lang="en-US"/>
        </a:p>
      </dgm:t>
    </dgm:pt>
    <dgm:pt modelId="{91EC1924-0B26-48C8-BDB7-5F232A9EF61B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Take advantage of your tax benefits and claim tax deductions for medical aid contributions</a:t>
          </a:r>
          <a:endParaRPr lang="en-US"/>
        </a:p>
      </dgm:t>
    </dgm:pt>
    <dgm:pt modelId="{FC0888E6-080E-4295-AEC8-E197588F7BC5}" type="parTrans" cxnId="{1A4DC55F-DA19-408D-8BF3-AEA52FC643FB}">
      <dgm:prSet/>
      <dgm:spPr/>
      <dgm:t>
        <a:bodyPr/>
        <a:lstStyle/>
        <a:p>
          <a:endParaRPr lang="en-US"/>
        </a:p>
      </dgm:t>
    </dgm:pt>
    <dgm:pt modelId="{A17721A9-4040-4AD6-8931-F980A5E2412B}" type="sibTrans" cxnId="{1A4DC55F-DA19-408D-8BF3-AEA52FC643FB}">
      <dgm:prSet/>
      <dgm:spPr/>
      <dgm:t>
        <a:bodyPr/>
        <a:lstStyle/>
        <a:p>
          <a:endParaRPr lang="en-US"/>
        </a:p>
      </dgm:t>
    </dgm:pt>
    <dgm:pt modelId="{FCAE29C2-68C5-4C6F-9F34-3B591FB9B0BF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Consider employer contributions, if available, take advantage of employer contributions towards your medical aid </a:t>
          </a:r>
          <a:endParaRPr lang="en-US"/>
        </a:p>
      </dgm:t>
    </dgm:pt>
    <dgm:pt modelId="{12771DB0-6CCD-4FE0-88EB-0AD17EEC34F1}" type="parTrans" cxnId="{05E50834-0755-4496-8E28-9A53C1322CA8}">
      <dgm:prSet/>
      <dgm:spPr/>
      <dgm:t>
        <a:bodyPr/>
        <a:lstStyle/>
        <a:p>
          <a:endParaRPr lang="en-US"/>
        </a:p>
      </dgm:t>
    </dgm:pt>
    <dgm:pt modelId="{71AD03E3-7C0D-4190-897B-9CFAC9E3CAAF}" type="sibTrans" cxnId="{05E50834-0755-4496-8E28-9A53C1322CA8}">
      <dgm:prSet/>
      <dgm:spPr/>
      <dgm:t>
        <a:bodyPr/>
        <a:lstStyle/>
        <a:p>
          <a:endParaRPr lang="en-US"/>
        </a:p>
      </dgm:t>
    </dgm:pt>
    <dgm:pt modelId="{8BA43B6A-3680-47D8-9D73-0435CFBD935C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Remember to assess your coverage and adjusted as needed</a:t>
          </a:r>
          <a:endParaRPr lang="en-US"/>
        </a:p>
      </dgm:t>
    </dgm:pt>
    <dgm:pt modelId="{410068FE-9A53-416C-8650-BF9508F5FADB}" type="parTrans" cxnId="{787B220E-80DB-488B-AE55-1309C2853FAF}">
      <dgm:prSet/>
      <dgm:spPr/>
      <dgm:t>
        <a:bodyPr/>
        <a:lstStyle/>
        <a:p>
          <a:endParaRPr lang="en-US"/>
        </a:p>
      </dgm:t>
    </dgm:pt>
    <dgm:pt modelId="{C9A6DD2B-3979-48B5-B329-68E5FE82A87E}" type="sibTrans" cxnId="{787B220E-80DB-488B-AE55-1309C2853FAF}">
      <dgm:prSet/>
      <dgm:spPr/>
      <dgm:t>
        <a:bodyPr/>
        <a:lstStyle/>
        <a:p>
          <a:endParaRPr lang="en-US"/>
        </a:p>
      </dgm:t>
    </dgm:pt>
    <dgm:pt modelId="{8CCA1796-9CBE-4789-BE0F-D1B4206D2D6C}" type="pres">
      <dgm:prSet presAssocID="{3AEF5F08-203C-4AD9-ABCF-D78F97F69266}" presName="root" presStyleCnt="0">
        <dgm:presLayoutVars>
          <dgm:dir/>
          <dgm:resizeHandles val="exact"/>
        </dgm:presLayoutVars>
      </dgm:prSet>
      <dgm:spPr/>
    </dgm:pt>
    <dgm:pt modelId="{4C23AFA2-3F51-4DCE-A5DF-67D9D31CFF82}" type="pres">
      <dgm:prSet presAssocID="{1FFCB2AF-E8A2-4C3F-BE09-CDEF1463854C}" presName="compNode" presStyleCnt="0"/>
      <dgm:spPr/>
    </dgm:pt>
    <dgm:pt modelId="{04FF3F64-F95B-421B-8A7E-A880BE4D275A}" type="pres">
      <dgm:prSet presAssocID="{1FFCB2AF-E8A2-4C3F-BE09-CDEF1463854C}" presName="bgRect" presStyleLbl="bgShp" presStyleIdx="0" presStyleCnt="5"/>
      <dgm:spPr/>
    </dgm:pt>
    <dgm:pt modelId="{C70B5293-7D42-497E-A16E-46BB6116E809}" type="pres">
      <dgm:prSet presAssocID="{1FFCB2AF-E8A2-4C3F-BE09-CDEF146385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78D540-0D2E-4FB0-8571-10F9368214F7}" type="pres">
      <dgm:prSet presAssocID="{1FFCB2AF-E8A2-4C3F-BE09-CDEF1463854C}" presName="spaceRect" presStyleCnt="0"/>
      <dgm:spPr/>
    </dgm:pt>
    <dgm:pt modelId="{AA34A950-B4B3-4F37-A428-E2C9D4D6DD18}" type="pres">
      <dgm:prSet presAssocID="{1FFCB2AF-E8A2-4C3F-BE09-CDEF1463854C}" presName="parTx" presStyleLbl="revTx" presStyleIdx="0" presStyleCnt="5">
        <dgm:presLayoutVars>
          <dgm:chMax val="0"/>
          <dgm:chPref val="0"/>
        </dgm:presLayoutVars>
      </dgm:prSet>
      <dgm:spPr/>
    </dgm:pt>
    <dgm:pt modelId="{8628019C-02BD-45B1-98AA-0768B7FFF8DB}" type="pres">
      <dgm:prSet presAssocID="{54D05309-347E-43A1-A54B-887D8DFEFB14}" presName="sibTrans" presStyleCnt="0"/>
      <dgm:spPr/>
    </dgm:pt>
    <dgm:pt modelId="{FD4B8F6A-8E21-4E47-986E-8AA6CAED3D84}" type="pres">
      <dgm:prSet presAssocID="{D998C148-8100-4366-801B-E2603E82D8C4}" presName="compNode" presStyleCnt="0"/>
      <dgm:spPr/>
    </dgm:pt>
    <dgm:pt modelId="{3780AC9C-C4C3-45C6-8FE7-6089AED13481}" type="pres">
      <dgm:prSet presAssocID="{D998C148-8100-4366-801B-E2603E82D8C4}" presName="bgRect" presStyleLbl="bgShp" presStyleIdx="1" presStyleCnt="5"/>
      <dgm:spPr/>
    </dgm:pt>
    <dgm:pt modelId="{9B98973A-0D17-446B-A65F-A3ABE9CC80FD}" type="pres">
      <dgm:prSet presAssocID="{D998C148-8100-4366-801B-E2603E82D8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8189372-5CBF-4535-ABE3-6241D370BFEC}" type="pres">
      <dgm:prSet presAssocID="{D998C148-8100-4366-801B-E2603E82D8C4}" presName="spaceRect" presStyleCnt="0"/>
      <dgm:spPr/>
    </dgm:pt>
    <dgm:pt modelId="{0FD33BC2-6612-464C-8D1C-89FB2582258D}" type="pres">
      <dgm:prSet presAssocID="{D998C148-8100-4366-801B-E2603E82D8C4}" presName="parTx" presStyleLbl="revTx" presStyleIdx="1" presStyleCnt="5">
        <dgm:presLayoutVars>
          <dgm:chMax val="0"/>
          <dgm:chPref val="0"/>
        </dgm:presLayoutVars>
      </dgm:prSet>
      <dgm:spPr/>
    </dgm:pt>
    <dgm:pt modelId="{FD00EA2C-294D-4D91-8949-AA9ECAC01B02}" type="pres">
      <dgm:prSet presAssocID="{CD2D1E90-9A0E-4E79-8836-D89CDBC68E01}" presName="sibTrans" presStyleCnt="0"/>
      <dgm:spPr/>
    </dgm:pt>
    <dgm:pt modelId="{1823F925-6BBB-4468-8DA0-5EC26EF004FB}" type="pres">
      <dgm:prSet presAssocID="{91EC1924-0B26-48C8-BDB7-5F232A9EF61B}" presName="compNode" presStyleCnt="0"/>
      <dgm:spPr/>
    </dgm:pt>
    <dgm:pt modelId="{78497658-6460-446F-AC47-C22B7375D187}" type="pres">
      <dgm:prSet presAssocID="{91EC1924-0B26-48C8-BDB7-5F232A9EF61B}" presName="bgRect" presStyleLbl="bgShp" presStyleIdx="2" presStyleCnt="5"/>
      <dgm:spPr/>
    </dgm:pt>
    <dgm:pt modelId="{80AC1AB3-8965-4143-9A20-0DFC7565A33E}" type="pres">
      <dgm:prSet presAssocID="{91EC1924-0B26-48C8-BDB7-5F232A9EF6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85338AA-C35F-4B0E-949B-EB8A2332E3CD}" type="pres">
      <dgm:prSet presAssocID="{91EC1924-0B26-48C8-BDB7-5F232A9EF61B}" presName="spaceRect" presStyleCnt="0"/>
      <dgm:spPr/>
    </dgm:pt>
    <dgm:pt modelId="{DE48E367-CC80-45B5-94DE-D32D9A6D7BD0}" type="pres">
      <dgm:prSet presAssocID="{91EC1924-0B26-48C8-BDB7-5F232A9EF61B}" presName="parTx" presStyleLbl="revTx" presStyleIdx="2" presStyleCnt="5">
        <dgm:presLayoutVars>
          <dgm:chMax val="0"/>
          <dgm:chPref val="0"/>
        </dgm:presLayoutVars>
      </dgm:prSet>
      <dgm:spPr/>
    </dgm:pt>
    <dgm:pt modelId="{17F59DC1-DD5A-46F5-A448-6765534BB431}" type="pres">
      <dgm:prSet presAssocID="{A17721A9-4040-4AD6-8931-F980A5E2412B}" presName="sibTrans" presStyleCnt="0"/>
      <dgm:spPr/>
    </dgm:pt>
    <dgm:pt modelId="{84B38BC9-DF19-45C0-8484-10D6C0E7505F}" type="pres">
      <dgm:prSet presAssocID="{FCAE29C2-68C5-4C6F-9F34-3B591FB9B0BF}" presName="compNode" presStyleCnt="0"/>
      <dgm:spPr/>
    </dgm:pt>
    <dgm:pt modelId="{21CC135C-80E6-40B1-B313-89C951FB557C}" type="pres">
      <dgm:prSet presAssocID="{FCAE29C2-68C5-4C6F-9F34-3B591FB9B0BF}" presName="bgRect" presStyleLbl="bgShp" presStyleIdx="3" presStyleCnt="5"/>
      <dgm:spPr/>
    </dgm:pt>
    <dgm:pt modelId="{ABA8D81A-E17C-46DD-8230-E33237DE5C7C}" type="pres">
      <dgm:prSet presAssocID="{FCAE29C2-68C5-4C6F-9F34-3B591FB9B0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632A93D-AC05-4B46-A24D-1608C4C9AB0A}" type="pres">
      <dgm:prSet presAssocID="{FCAE29C2-68C5-4C6F-9F34-3B591FB9B0BF}" presName="spaceRect" presStyleCnt="0"/>
      <dgm:spPr/>
    </dgm:pt>
    <dgm:pt modelId="{392C5A9F-AB48-4222-9A82-282CB5BD77CA}" type="pres">
      <dgm:prSet presAssocID="{FCAE29C2-68C5-4C6F-9F34-3B591FB9B0BF}" presName="parTx" presStyleLbl="revTx" presStyleIdx="3" presStyleCnt="5">
        <dgm:presLayoutVars>
          <dgm:chMax val="0"/>
          <dgm:chPref val="0"/>
        </dgm:presLayoutVars>
      </dgm:prSet>
      <dgm:spPr/>
    </dgm:pt>
    <dgm:pt modelId="{DA9AC4EA-F0B6-442A-AB11-FBEB2AA17865}" type="pres">
      <dgm:prSet presAssocID="{71AD03E3-7C0D-4190-897B-9CFAC9E3CAAF}" presName="sibTrans" presStyleCnt="0"/>
      <dgm:spPr/>
    </dgm:pt>
    <dgm:pt modelId="{9E9D6A82-9888-4B39-A469-977600AF1DE2}" type="pres">
      <dgm:prSet presAssocID="{8BA43B6A-3680-47D8-9D73-0435CFBD935C}" presName="compNode" presStyleCnt="0"/>
      <dgm:spPr/>
    </dgm:pt>
    <dgm:pt modelId="{E512D45A-A7B3-487D-A43D-8ADC5CBA8A0B}" type="pres">
      <dgm:prSet presAssocID="{8BA43B6A-3680-47D8-9D73-0435CFBD935C}" presName="bgRect" presStyleLbl="bgShp" presStyleIdx="4" presStyleCnt="5"/>
      <dgm:spPr/>
    </dgm:pt>
    <dgm:pt modelId="{63C79FFD-40E0-49EB-BE12-49ED4D8C30AA}" type="pres">
      <dgm:prSet presAssocID="{8BA43B6A-3680-47D8-9D73-0435CFBD93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44E782-C774-4EA8-A1DC-B4C004707A9F}" type="pres">
      <dgm:prSet presAssocID="{8BA43B6A-3680-47D8-9D73-0435CFBD935C}" presName="spaceRect" presStyleCnt="0"/>
      <dgm:spPr/>
    </dgm:pt>
    <dgm:pt modelId="{1F98639A-A354-42D8-9FBA-7EB598AC2E68}" type="pres">
      <dgm:prSet presAssocID="{8BA43B6A-3680-47D8-9D73-0435CFBD93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7B220E-80DB-488B-AE55-1309C2853FAF}" srcId="{3AEF5F08-203C-4AD9-ABCF-D78F97F69266}" destId="{8BA43B6A-3680-47D8-9D73-0435CFBD935C}" srcOrd="4" destOrd="0" parTransId="{410068FE-9A53-416C-8650-BF9508F5FADB}" sibTransId="{C9A6DD2B-3979-48B5-B329-68E5FE82A87E}"/>
    <dgm:cxn modelId="{05E50834-0755-4496-8E28-9A53C1322CA8}" srcId="{3AEF5F08-203C-4AD9-ABCF-D78F97F69266}" destId="{FCAE29C2-68C5-4C6F-9F34-3B591FB9B0BF}" srcOrd="3" destOrd="0" parTransId="{12771DB0-6CCD-4FE0-88EB-0AD17EEC34F1}" sibTransId="{71AD03E3-7C0D-4190-897B-9CFAC9E3CAAF}"/>
    <dgm:cxn modelId="{1A4DC55F-DA19-408D-8BF3-AEA52FC643FB}" srcId="{3AEF5F08-203C-4AD9-ABCF-D78F97F69266}" destId="{91EC1924-0B26-48C8-BDB7-5F232A9EF61B}" srcOrd="2" destOrd="0" parTransId="{FC0888E6-080E-4295-AEC8-E197588F7BC5}" sibTransId="{A17721A9-4040-4AD6-8931-F980A5E2412B}"/>
    <dgm:cxn modelId="{F72FA66C-DAEE-4F27-8022-6324A323A0B0}" type="presOf" srcId="{D998C148-8100-4366-801B-E2603E82D8C4}" destId="{0FD33BC2-6612-464C-8D1C-89FB2582258D}" srcOrd="0" destOrd="0" presId="urn:microsoft.com/office/officeart/2018/2/layout/IconVerticalSolidList"/>
    <dgm:cxn modelId="{9515D978-BCB8-495E-A0BE-773A5880EC71}" type="presOf" srcId="{FCAE29C2-68C5-4C6F-9F34-3B591FB9B0BF}" destId="{392C5A9F-AB48-4222-9A82-282CB5BD77CA}" srcOrd="0" destOrd="0" presId="urn:microsoft.com/office/officeart/2018/2/layout/IconVerticalSolidList"/>
    <dgm:cxn modelId="{7EB29381-CF38-4B42-8013-9F0BE5FBB81B}" type="presOf" srcId="{1FFCB2AF-E8A2-4C3F-BE09-CDEF1463854C}" destId="{AA34A950-B4B3-4F37-A428-E2C9D4D6DD18}" srcOrd="0" destOrd="0" presId="urn:microsoft.com/office/officeart/2018/2/layout/IconVerticalSolidList"/>
    <dgm:cxn modelId="{50B1AF9A-EAB6-4896-AA79-14BA1885E5A2}" srcId="{3AEF5F08-203C-4AD9-ABCF-D78F97F69266}" destId="{1FFCB2AF-E8A2-4C3F-BE09-CDEF1463854C}" srcOrd="0" destOrd="0" parTransId="{78368DFE-3338-4E31-97DF-F52F7BAFBED5}" sibTransId="{54D05309-347E-43A1-A54B-887D8DFEFB14}"/>
    <dgm:cxn modelId="{DA393DCF-B9D5-4FC2-961A-6E694DB87AF2}" type="presOf" srcId="{3AEF5F08-203C-4AD9-ABCF-D78F97F69266}" destId="{8CCA1796-9CBE-4789-BE0F-D1B4206D2D6C}" srcOrd="0" destOrd="0" presId="urn:microsoft.com/office/officeart/2018/2/layout/IconVerticalSolidList"/>
    <dgm:cxn modelId="{005C7EDE-A26D-492E-8B3D-AF3A8BFDA9A0}" srcId="{3AEF5F08-203C-4AD9-ABCF-D78F97F69266}" destId="{D998C148-8100-4366-801B-E2603E82D8C4}" srcOrd="1" destOrd="0" parTransId="{43CD57E2-6264-4BDC-AED0-880AE41D5CB0}" sibTransId="{CD2D1E90-9A0E-4E79-8836-D89CDBC68E01}"/>
    <dgm:cxn modelId="{0B6A4EE0-747F-4B39-9F64-CE4842B13A53}" type="presOf" srcId="{91EC1924-0B26-48C8-BDB7-5F232A9EF61B}" destId="{DE48E367-CC80-45B5-94DE-D32D9A6D7BD0}" srcOrd="0" destOrd="0" presId="urn:microsoft.com/office/officeart/2018/2/layout/IconVerticalSolidList"/>
    <dgm:cxn modelId="{1550B0E5-4D5C-4457-812E-32C138A767C0}" type="presOf" srcId="{8BA43B6A-3680-47D8-9D73-0435CFBD935C}" destId="{1F98639A-A354-42D8-9FBA-7EB598AC2E68}" srcOrd="0" destOrd="0" presId="urn:microsoft.com/office/officeart/2018/2/layout/IconVerticalSolidList"/>
    <dgm:cxn modelId="{93462C13-76EA-4781-A915-178AFDF13799}" type="presParOf" srcId="{8CCA1796-9CBE-4789-BE0F-D1B4206D2D6C}" destId="{4C23AFA2-3F51-4DCE-A5DF-67D9D31CFF82}" srcOrd="0" destOrd="0" presId="urn:microsoft.com/office/officeart/2018/2/layout/IconVerticalSolidList"/>
    <dgm:cxn modelId="{6EBC76B7-A25A-4798-BB3A-850F7C7DE45B}" type="presParOf" srcId="{4C23AFA2-3F51-4DCE-A5DF-67D9D31CFF82}" destId="{04FF3F64-F95B-421B-8A7E-A880BE4D275A}" srcOrd="0" destOrd="0" presId="urn:microsoft.com/office/officeart/2018/2/layout/IconVerticalSolidList"/>
    <dgm:cxn modelId="{2D5FCBFA-8058-450B-B9E1-C62B306074DE}" type="presParOf" srcId="{4C23AFA2-3F51-4DCE-A5DF-67D9D31CFF82}" destId="{C70B5293-7D42-497E-A16E-46BB6116E809}" srcOrd="1" destOrd="0" presId="urn:microsoft.com/office/officeart/2018/2/layout/IconVerticalSolidList"/>
    <dgm:cxn modelId="{213C87C6-0D3F-4379-9F52-D18C72F950A7}" type="presParOf" srcId="{4C23AFA2-3F51-4DCE-A5DF-67D9D31CFF82}" destId="{2278D540-0D2E-4FB0-8571-10F9368214F7}" srcOrd="2" destOrd="0" presId="urn:microsoft.com/office/officeart/2018/2/layout/IconVerticalSolidList"/>
    <dgm:cxn modelId="{E50B9976-4442-493B-A30B-18893C3F8A6B}" type="presParOf" srcId="{4C23AFA2-3F51-4DCE-A5DF-67D9D31CFF82}" destId="{AA34A950-B4B3-4F37-A428-E2C9D4D6DD18}" srcOrd="3" destOrd="0" presId="urn:microsoft.com/office/officeart/2018/2/layout/IconVerticalSolidList"/>
    <dgm:cxn modelId="{D5B4D3FF-AC62-4B36-AB96-BF6A3A826355}" type="presParOf" srcId="{8CCA1796-9CBE-4789-BE0F-D1B4206D2D6C}" destId="{8628019C-02BD-45B1-98AA-0768B7FFF8DB}" srcOrd="1" destOrd="0" presId="urn:microsoft.com/office/officeart/2018/2/layout/IconVerticalSolidList"/>
    <dgm:cxn modelId="{C694E2C9-42FC-4C18-8305-79DAE97824C7}" type="presParOf" srcId="{8CCA1796-9CBE-4789-BE0F-D1B4206D2D6C}" destId="{FD4B8F6A-8E21-4E47-986E-8AA6CAED3D84}" srcOrd="2" destOrd="0" presId="urn:microsoft.com/office/officeart/2018/2/layout/IconVerticalSolidList"/>
    <dgm:cxn modelId="{37DB0086-B8FF-4A25-97AB-25DF2725E195}" type="presParOf" srcId="{FD4B8F6A-8E21-4E47-986E-8AA6CAED3D84}" destId="{3780AC9C-C4C3-45C6-8FE7-6089AED13481}" srcOrd="0" destOrd="0" presId="urn:microsoft.com/office/officeart/2018/2/layout/IconVerticalSolidList"/>
    <dgm:cxn modelId="{7353EC68-96D1-4886-8C42-0DECAF3D69D1}" type="presParOf" srcId="{FD4B8F6A-8E21-4E47-986E-8AA6CAED3D84}" destId="{9B98973A-0D17-446B-A65F-A3ABE9CC80FD}" srcOrd="1" destOrd="0" presId="urn:microsoft.com/office/officeart/2018/2/layout/IconVerticalSolidList"/>
    <dgm:cxn modelId="{E1072C9C-CBFD-472D-806D-D94F80321B4F}" type="presParOf" srcId="{FD4B8F6A-8E21-4E47-986E-8AA6CAED3D84}" destId="{B8189372-5CBF-4535-ABE3-6241D370BFEC}" srcOrd="2" destOrd="0" presId="urn:microsoft.com/office/officeart/2018/2/layout/IconVerticalSolidList"/>
    <dgm:cxn modelId="{7BC209BB-B0DD-4A4F-B3DA-51AF9F254C3D}" type="presParOf" srcId="{FD4B8F6A-8E21-4E47-986E-8AA6CAED3D84}" destId="{0FD33BC2-6612-464C-8D1C-89FB2582258D}" srcOrd="3" destOrd="0" presId="urn:microsoft.com/office/officeart/2018/2/layout/IconVerticalSolidList"/>
    <dgm:cxn modelId="{C6A0F61A-29B6-45D3-8A2C-2A3D7ED94CE4}" type="presParOf" srcId="{8CCA1796-9CBE-4789-BE0F-D1B4206D2D6C}" destId="{FD00EA2C-294D-4D91-8949-AA9ECAC01B02}" srcOrd="3" destOrd="0" presId="urn:microsoft.com/office/officeart/2018/2/layout/IconVerticalSolidList"/>
    <dgm:cxn modelId="{C2D5B99D-71CF-401F-9688-FE8DA4F1F1EE}" type="presParOf" srcId="{8CCA1796-9CBE-4789-BE0F-D1B4206D2D6C}" destId="{1823F925-6BBB-4468-8DA0-5EC26EF004FB}" srcOrd="4" destOrd="0" presId="urn:microsoft.com/office/officeart/2018/2/layout/IconVerticalSolidList"/>
    <dgm:cxn modelId="{0F20A99B-37D2-4BBB-8415-A88076604D81}" type="presParOf" srcId="{1823F925-6BBB-4468-8DA0-5EC26EF004FB}" destId="{78497658-6460-446F-AC47-C22B7375D187}" srcOrd="0" destOrd="0" presId="urn:microsoft.com/office/officeart/2018/2/layout/IconVerticalSolidList"/>
    <dgm:cxn modelId="{6E2C3D48-BD9A-4A64-96DA-E1CD2452B359}" type="presParOf" srcId="{1823F925-6BBB-4468-8DA0-5EC26EF004FB}" destId="{80AC1AB3-8965-4143-9A20-0DFC7565A33E}" srcOrd="1" destOrd="0" presId="urn:microsoft.com/office/officeart/2018/2/layout/IconVerticalSolidList"/>
    <dgm:cxn modelId="{E76C4E7B-F7D8-44C4-9ED3-39029D9B350E}" type="presParOf" srcId="{1823F925-6BBB-4468-8DA0-5EC26EF004FB}" destId="{E85338AA-C35F-4B0E-949B-EB8A2332E3CD}" srcOrd="2" destOrd="0" presId="urn:microsoft.com/office/officeart/2018/2/layout/IconVerticalSolidList"/>
    <dgm:cxn modelId="{3D8591D7-0CC6-45AA-9874-2FADDF6117E7}" type="presParOf" srcId="{1823F925-6BBB-4468-8DA0-5EC26EF004FB}" destId="{DE48E367-CC80-45B5-94DE-D32D9A6D7BD0}" srcOrd="3" destOrd="0" presId="urn:microsoft.com/office/officeart/2018/2/layout/IconVerticalSolidList"/>
    <dgm:cxn modelId="{B2E0082C-6EAF-44B4-BA59-D97CB6492839}" type="presParOf" srcId="{8CCA1796-9CBE-4789-BE0F-D1B4206D2D6C}" destId="{17F59DC1-DD5A-46F5-A448-6765534BB431}" srcOrd="5" destOrd="0" presId="urn:microsoft.com/office/officeart/2018/2/layout/IconVerticalSolidList"/>
    <dgm:cxn modelId="{973FE995-5C06-4403-AD5E-164F2C7617ED}" type="presParOf" srcId="{8CCA1796-9CBE-4789-BE0F-D1B4206D2D6C}" destId="{84B38BC9-DF19-45C0-8484-10D6C0E7505F}" srcOrd="6" destOrd="0" presId="urn:microsoft.com/office/officeart/2018/2/layout/IconVerticalSolidList"/>
    <dgm:cxn modelId="{A4145C78-6DF8-4FA0-B4CA-F85D8648DFD6}" type="presParOf" srcId="{84B38BC9-DF19-45C0-8484-10D6C0E7505F}" destId="{21CC135C-80E6-40B1-B313-89C951FB557C}" srcOrd="0" destOrd="0" presId="urn:microsoft.com/office/officeart/2018/2/layout/IconVerticalSolidList"/>
    <dgm:cxn modelId="{36B90C0F-66CF-4F1D-B172-078DE05452F9}" type="presParOf" srcId="{84B38BC9-DF19-45C0-8484-10D6C0E7505F}" destId="{ABA8D81A-E17C-46DD-8230-E33237DE5C7C}" srcOrd="1" destOrd="0" presId="urn:microsoft.com/office/officeart/2018/2/layout/IconVerticalSolidList"/>
    <dgm:cxn modelId="{FB637098-8D41-41DF-9B5C-C895C93E492E}" type="presParOf" srcId="{84B38BC9-DF19-45C0-8484-10D6C0E7505F}" destId="{4632A93D-AC05-4B46-A24D-1608C4C9AB0A}" srcOrd="2" destOrd="0" presId="urn:microsoft.com/office/officeart/2018/2/layout/IconVerticalSolidList"/>
    <dgm:cxn modelId="{E2692984-1A05-4F87-9BDB-936E81D94C75}" type="presParOf" srcId="{84B38BC9-DF19-45C0-8484-10D6C0E7505F}" destId="{392C5A9F-AB48-4222-9A82-282CB5BD77CA}" srcOrd="3" destOrd="0" presId="urn:microsoft.com/office/officeart/2018/2/layout/IconVerticalSolidList"/>
    <dgm:cxn modelId="{0FE5E564-E4D0-4D3E-B2F2-B4C45C44AC82}" type="presParOf" srcId="{8CCA1796-9CBE-4789-BE0F-D1B4206D2D6C}" destId="{DA9AC4EA-F0B6-442A-AB11-FBEB2AA17865}" srcOrd="7" destOrd="0" presId="urn:microsoft.com/office/officeart/2018/2/layout/IconVerticalSolidList"/>
    <dgm:cxn modelId="{B649247C-4E44-4DB1-AAB9-2BB872700AAD}" type="presParOf" srcId="{8CCA1796-9CBE-4789-BE0F-D1B4206D2D6C}" destId="{9E9D6A82-9888-4B39-A469-977600AF1DE2}" srcOrd="8" destOrd="0" presId="urn:microsoft.com/office/officeart/2018/2/layout/IconVerticalSolidList"/>
    <dgm:cxn modelId="{7164F0C6-90EB-4B4C-9F10-11577ED2863E}" type="presParOf" srcId="{9E9D6A82-9888-4B39-A469-977600AF1DE2}" destId="{E512D45A-A7B3-487D-A43D-8ADC5CBA8A0B}" srcOrd="0" destOrd="0" presId="urn:microsoft.com/office/officeart/2018/2/layout/IconVerticalSolidList"/>
    <dgm:cxn modelId="{EC907B0B-9DA1-4EEC-92DF-1A618002F713}" type="presParOf" srcId="{9E9D6A82-9888-4B39-A469-977600AF1DE2}" destId="{63C79FFD-40E0-49EB-BE12-49ED4D8C30AA}" srcOrd="1" destOrd="0" presId="urn:microsoft.com/office/officeart/2018/2/layout/IconVerticalSolidList"/>
    <dgm:cxn modelId="{C495FCC0-F05B-49F2-9071-E38344B15F37}" type="presParOf" srcId="{9E9D6A82-9888-4B39-A469-977600AF1DE2}" destId="{DE44E782-C774-4EA8-A1DC-B4C004707A9F}" srcOrd="2" destOrd="0" presId="urn:microsoft.com/office/officeart/2018/2/layout/IconVerticalSolidList"/>
    <dgm:cxn modelId="{48E031D2-AF91-4D52-B1B5-04E5D62F0E99}" type="presParOf" srcId="{9E9D6A82-9888-4B39-A469-977600AF1DE2}" destId="{1F98639A-A354-42D8-9FBA-7EB598AC2E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306CE-FEEB-4061-ABBC-35CDFE0E0A2E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DAC32-4D99-45BE-A72A-E56D386A9773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900" b="1" kern="1200" dirty="0"/>
            <a:t>INCLUDES:</a:t>
          </a:r>
          <a:endParaRPr lang="en-US" sz="2900" kern="1200" dirty="0"/>
        </a:p>
      </dsp:txBody>
      <dsp:txXfrm>
        <a:off x="0" y="0"/>
        <a:ext cx="2103120" cy="4351338"/>
      </dsp:txXfrm>
    </dsp:sp>
    <dsp:sp modelId="{D2BDF18F-71F6-4E21-BC74-15D8115697DB}">
      <dsp:nvSpPr>
        <dsp:cNvPr id="0" name=""/>
        <dsp:cNvSpPr/>
      </dsp:nvSpPr>
      <dsp:spPr>
        <a:xfrm>
          <a:off x="2260854" y="41006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EMPLOYEES</a:t>
          </a:r>
          <a:r>
            <a:rPr lang="en-ZA" sz="2000" kern="1200"/>
            <a:t>- Many employers offer medical aid schemes as an employee benefit</a:t>
          </a:r>
          <a:endParaRPr lang="en-US" sz="2000" kern="1200"/>
        </a:p>
      </dsp:txBody>
      <dsp:txXfrm>
        <a:off x="2260854" y="41006"/>
        <a:ext cx="8254746" cy="820125"/>
      </dsp:txXfrm>
    </dsp:sp>
    <dsp:sp modelId="{A9E487AA-0DFE-4658-90CF-AC1FF06393E0}">
      <dsp:nvSpPr>
        <dsp:cNvPr id="0" name=""/>
        <dsp:cNvSpPr/>
      </dsp:nvSpPr>
      <dsp:spPr>
        <a:xfrm>
          <a:off x="2103120" y="86113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90CC2-909C-4541-8220-B27164FD7252}">
      <dsp:nvSpPr>
        <dsp:cNvPr id="0" name=""/>
        <dsp:cNvSpPr/>
      </dsp:nvSpPr>
      <dsp:spPr>
        <a:xfrm>
          <a:off x="2260854" y="902137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RETIREES</a:t>
          </a:r>
          <a:r>
            <a:rPr lang="en-ZA" sz="2000" kern="1200"/>
            <a:t>- May be eligible for medical aid schemes and rebates, depending on the scheme.</a:t>
          </a:r>
          <a:endParaRPr lang="en-US" sz="2000" kern="1200"/>
        </a:p>
      </dsp:txBody>
      <dsp:txXfrm>
        <a:off x="2260854" y="902137"/>
        <a:ext cx="8254746" cy="820125"/>
      </dsp:txXfrm>
    </dsp:sp>
    <dsp:sp modelId="{F926BED7-CFF6-4C16-8BED-8F8CFC898F20}">
      <dsp:nvSpPr>
        <dsp:cNvPr id="0" name=""/>
        <dsp:cNvSpPr/>
      </dsp:nvSpPr>
      <dsp:spPr>
        <a:xfrm>
          <a:off x="2103120" y="172226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972B1-D5DA-4266-8C61-8E80DA7214E2}">
      <dsp:nvSpPr>
        <dsp:cNvPr id="0" name=""/>
        <dsp:cNvSpPr/>
      </dsp:nvSpPr>
      <dsp:spPr>
        <a:xfrm>
          <a:off x="2260854" y="1763269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UNEMPLOYED INDIVIDUALS</a:t>
          </a:r>
          <a:r>
            <a:rPr lang="en-ZA" sz="2000" kern="1200"/>
            <a:t>- May be eligible for medical aid schemes or rebates through government programs or non-profit organisations</a:t>
          </a:r>
          <a:endParaRPr lang="en-US" sz="2000" kern="1200"/>
        </a:p>
      </dsp:txBody>
      <dsp:txXfrm>
        <a:off x="2260854" y="1763269"/>
        <a:ext cx="8254746" cy="820125"/>
      </dsp:txXfrm>
    </dsp:sp>
    <dsp:sp modelId="{3917667A-DDF4-49C1-B1C6-070A35CFFE54}">
      <dsp:nvSpPr>
        <dsp:cNvPr id="0" name=""/>
        <dsp:cNvSpPr/>
      </dsp:nvSpPr>
      <dsp:spPr>
        <a:xfrm>
          <a:off x="2103120" y="258339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85D3A-D1C4-498D-82CB-24DA0C3952B7}">
      <dsp:nvSpPr>
        <dsp:cNvPr id="0" name=""/>
        <dsp:cNvSpPr/>
      </dsp:nvSpPr>
      <dsp:spPr>
        <a:xfrm>
          <a:off x="2260854" y="2624400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/>
            <a:t>CHILDREN</a:t>
          </a:r>
          <a:r>
            <a:rPr lang="en-ZA" sz="2000" kern="1200"/>
            <a:t>- Dependants of eligible members can often be covered under family medical aid schemes</a:t>
          </a:r>
          <a:endParaRPr lang="en-US" sz="2000" kern="1200"/>
        </a:p>
      </dsp:txBody>
      <dsp:txXfrm>
        <a:off x="2260854" y="2624400"/>
        <a:ext cx="8254746" cy="820125"/>
      </dsp:txXfrm>
    </dsp:sp>
    <dsp:sp modelId="{193825EF-434D-42B8-AE08-91920381F30B}">
      <dsp:nvSpPr>
        <dsp:cNvPr id="0" name=""/>
        <dsp:cNvSpPr/>
      </dsp:nvSpPr>
      <dsp:spPr>
        <a:xfrm>
          <a:off x="2103120" y="344452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BFBA4-2DAE-4FD8-AE19-9F052ABF3C07}">
      <dsp:nvSpPr>
        <dsp:cNvPr id="0" name=""/>
        <dsp:cNvSpPr/>
      </dsp:nvSpPr>
      <dsp:spPr>
        <a:xfrm>
          <a:off x="2260854" y="3485532"/>
          <a:ext cx="8254746" cy="82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000" b="1" kern="1200" dirty="0"/>
            <a:t>PEOPLE WITH DISABILITIES</a:t>
          </a:r>
          <a:r>
            <a:rPr lang="en-ZA" sz="2000" kern="1200" dirty="0"/>
            <a:t>- May be eligible for specialized medical aid schemes or rebates</a:t>
          </a:r>
          <a:endParaRPr lang="en-US" sz="2000" kern="1200" dirty="0"/>
        </a:p>
      </dsp:txBody>
      <dsp:txXfrm>
        <a:off x="2260854" y="3485532"/>
        <a:ext cx="8254746" cy="820125"/>
      </dsp:txXfrm>
    </dsp:sp>
    <dsp:sp modelId="{DBE9548A-6974-4458-82C2-F6D220533F84}">
      <dsp:nvSpPr>
        <dsp:cNvPr id="0" name=""/>
        <dsp:cNvSpPr/>
      </dsp:nvSpPr>
      <dsp:spPr>
        <a:xfrm>
          <a:off x="2103120" y="430565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22306-5C16-4461-80F2-5D9104676DF6}">
      <dsp:nvSpPr>
        <dsp:cNvPr id="0" name=""/>
        <dsp:cNvSpPr/>
      </dsp:nvSpPr>
      <dsp:spPr>
        <a:xfrm>
          <a:off x="0" y="317528"/>
          <a:ext cx="10515600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/>
            <a:t>To be eligible for rebates, individuals must typically:</a:t>
          </a:r>
          <a:endParaRPr lang="en-US" sz="3600" kern="1200"/>
        </a:p>
      </dsp:txBody>
      <dsp:txXfrm>
        <a:off x="43179" y="360707"/>
        <a:ext cx="10429242" cy="798162"/>
      </dsp:txXfrm>
    </dsp:sp>
    <dsp:sp modelId="{FA9968EE-5953-4D79-9D33-28EC9E60AC1C}">
      <dsp:nvSpPr>
        <dsp:cNvPr id="0" name=""/>
        <dsp:cNvSpPr/>
      </dsp:nvSpPr>
      <dsp:spPr>
        <a:xfrm>
          <a:off x="0" y="1202048"/>
          <a:ext cx="1051560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800" kern="1200" dirty="0"/>
            <a:t>Contribute to a medical aid scheme.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800" kern="1200" dirty="0"/>
            <a:t>Meet specific scheme requirements.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800" kern="1200" dirty="0"/>
            <a:t>Submit claims and receipts for medical expenses.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800" kern="1200" dirty="0"/>
            <a:t>Meet income threshold for tax benefits or subsidies.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2800" kern="1200"/>
            <a:t>Reside in a specific region or country depending on the scheme.</a:t>
          </a:r>
          <a:endParaRPr lang="en-US" sz="2800" kern="1200"/>
        </a:p>
      </dsp:txBody>
      <dsp:txXfrm>
        <a:off x="0" y="1202048"/>
        <a:ext cx="10515600" cy="283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63218-4714-40FB-9577-59B3F3096704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 dirty="0"/>
            <a:t>Contributions and rebates may impact your taxable income threshold, potentially affecting your tax bracket by reducing your taxable income or decreasing your tax liability</a:t>
          </a:r>
          <a:endParaRPr lang="en-US" sz="2500" kern="1200" dirty="0"/>
        </a:p>
      </dsp:txBody>
      <dsp:txXfrm>
        <a:off x="67110" y="108654"/>
        <a:ext cx="10381380" cy="1240530"/>
      </dsp:txXfrm>
    </dsp:sp>
    <dsp:sp modelId="{1A2D2691-214C-4EA9-A6A6-FA2C83B79CAD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Medical aid contributions and rebates interact with other tax deductions such as medical expenses, which impact your taxable income</a:t>
          </a:r>
          <a:endParaRPr lang="en-US" sz="2500" kern="1200"/>
        </a:p>
      </dsp:txBody>
      <dsp:txXfrm>
        <a:off x="67110" y="1555404"/>
        <a:ext cx="10381380" cy="1240530"/>
      </dsp:txXfrm>
    </dsp:sp>
    <dsp:sp modelId="{F3E1DCAB-CCF5-4ACA-A7A1-9DBC8C83706D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500" kern="1200"/>
            <a:t>Other tax factors such as medical expenses, charitable donations or retirement contributions also interact with medical aid contributions and rebates to impact your tax bracket </a:t>
          </a:r>
          <a:endParaRPr lang="en-US" sz="2500" kern="1200"/>
        </a:p>
      </dsp:txBody>
      <dsp:txXfrm>
        <a:off x="67110" y="3002154"/>
        <a:ext cx="10381380" cy="12405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F3F64-F95B-421B-8A7E-A880BE4D275A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B5293-7D42-497E-A16E-46BB6116E809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4A950-B4B3-4F37-A428-E2C9D4D6DD18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Review your coverage and ensure you have adequate coverage for your needs</a:t>
          </a:r>
          <a:endParaRPr lang="en-US" sz="1800" kern="1200"/>
        </a:p>
      </dsp:txBody>
      <dsp:txXfrm>
        <a:off x="836323" y="3399"/>
        <a:ext cx="9679276" cy="724089"/>
      </dsp:txXfrm>
    </dsp:sp>
    <dsp:sp modelId="{3780AC9C-C4C3-45C6-8FE7-6089AED13481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8973A-0D17-446B-A65F-A3ABE9CC80F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33BC2-6612-464C-8D1C-89FB2582258D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Choose a suitable plan that aligns with your health requirements and budget</a:t>
          </a:r>
          <a:endParaRPr lang="en-US" sz="1800" kern="1200"/>
        </a:p>
      </dsp:txBody>
      <dsp:txXfrm>
        <a:off x="836323" y="908511"/>
        <a:ext cx="9679276" cy="724089"/>
      </dsp:txXfrm>
    </dsp:sp>
    <dsp:sp modelId="{78497658-6460-446F-AC47-C22B7375D18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C1AB3-8965-4143-9A20-0DFC7565A33E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8E367-CC80-45B5-94DE-D32D9A6D7BD0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Take advantage of your tax benefits and claim tax deductions for medical aid contributions</a:t>
          </a:r>
          <a:endParaRPr lang="en-US" sz="1800" kern="1200"/>
        </a:p>
      </dsp:txBody>
      <dsp:txXfrm>
        <a:off x="836323" y="1813624"/>
        <a:ext cx="9679276" cy="724089"/>
      </dsp:txXfrm>
    </dsp:sp>
    <dsp:sp modelId="{21CC135C-80E6-40B1-B313-89C951FB557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8D81A-E17C-46DD-8230-E33237DE5C7C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C5A9F-AB48-4222-9A82-282CB5BD77CA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Consider employer contributions, if available, take advantage of employer contributions towards your medical aid </a:t>
          </a:r>
          <a:endParaRPr lang="en-US" sz="1800" kern="1200"/>
        </a:p>
      </dsp:txBody>
      <dsp:txXfrm>
        <a:off x="836323" y="2718736"/>
        <a:ext cx="9679276" cy="724089"/>
      </dsp:txXfrm>
    </dsp:sp>
    <dsp:sp modelId="{E512D45A-A7B3-487D-A43D-8ADC5CBA8A0B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79FFD-40E0-49EB-BE12-49ED4D8C30A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8639A-A354-42D8-9FBA-7EB598AC2E68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/>
            <a:t>Remember to assess your coverage and adjusted as needed</a:t>
          </a:r>
          <a:endParaRPr lang="en-US" sz="18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3D15-3808-7AE1-8607-9E534325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1342B-041F-0B5A-55A9-66FB27727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2D4F-AD0F-EB84-01DC-66A6AB71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A070-A8A7-8FDC-FC74-DC2284E6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B2B9-3E2D-4DCC-C4B2-181E4D6A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  <p:pic>
        <p:nvPicPr>
          <p:cNvPr id="8" name="Picture 7" descr="A person running with a bag of money&#10;&#10;Description automatically generated">
            <a:extLst>
              <a:ext uri="{FF2B5EF4-FFF2-40B4-BE49-F238E27FC236}">
                <a16:creationId xmlns:a16="http://schemas.microsoft.com/office/drawing/2014/main" id="{EC4F9CFC-7B8F-2CB3-C3F6-9A8917870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3" y="0"/>
            <a:ext cx="21176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7F55-0788-5E33-FE08-41E896B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81F2-6A00-2E0D-8827-4561985F8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48CD-4B73-FA1E-16C5-3BDA75BA4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10FF-DCDF-19D8-D796-A58923DB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7FA6-7B36-D012-8B2E-8BCEE7DB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703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B5E97-C600-3476-4D16-DDBDFA1A9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757EE-1B55-7C3F-3A16-38D94DE9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2219-F36F-BD59-586D-A570617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CCAA-21CC-EDDC-1DC2-00D8437D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F8DC-DB2C-E49D-9D47-7F9F9699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194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BB59-41CD-6327-D91C-21FE52D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4D8C-D582-3C5D-A78A-7116A024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B18F-4717-9402-C8C6-20274392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CEE1-62F1-1399-1A76-74EA0147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484F-E074-2FCC-0141-1B51D61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05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D2C3-048D-E15C-2080-0DD5364A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1A2E1-C5AA-6682-BEDF-A05F3D84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F65DF-6E80-E474-2C01-C2627520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A24BF-94D4-AA35-01A1-698C5E44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396A-C23A-6008-980F-66840037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2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78D9-B0E3-1805-BA38-E250C57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C393-056D-652A-ABFA-2A81A9C52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B6657-DA7F-825D-87BA-35F8354B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9C4E7-136B-7444-893C-EEB9530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115B-4EB8-8F77-30DF-D17C8FF6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60E2-D737-7541-EDE4-BC57C74C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9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C046-BCDC-8D4E-0DA8-1932B350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CABB-19EA-DA81-83B3-50A984C6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C847D-F3F2-2DBF-373C-015F2BD3B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79B24-21C1-B506-0350-5C8590E3A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71A9-4BE8-0C52-D0E9-7654E24B1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B1841-2946-F2D7-083B-EA600A1F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DAD96-D74D-C5BD-C133-4010A957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CEF19-CECB-0A5A-3A9A-A9B0520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265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4BA-65FD-E3DC-E34A-2D113E5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64E83-83DF-75CC-4366-4F27D9DB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203D7-2DAB-9099-8BB8-06633FA5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4A69-ADB9-35AC-930B-0EE54E27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953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FD167-795E-C039-9DA2-D5F5E968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FE6CA-4A1A-C611-4683-177D6A6E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77CE-1DB5-049A-86C0-9FB721CD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819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B4C9-9C46-BA36-3686-C787C65C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AB32-F4B2-32C9-3604-815F6C37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598B-58F7-9BDC-F77A-365A3A0C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E12AB-7C01-2B2E-A0A6-2D5B7538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C0929-290A-FE07-413E-0E1AD143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364F3-88C3-C9FD-52A0-7600B2DB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812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CD83-DD00-AE17-B3BC-9F526FCB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B1F-6451-4F94-5046-472F35CEB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B8434-6ABF-2B7D-BBC5-3BEE15DA6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FBC1B-AD5A-2D9F-DEAB-610170E0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CE0F9-7E4A-0B37-52E1-0CB84FFF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09356-AA3E-8318-7076-ABA519A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433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2A25A-75BC-E012-C28D-53DCFBEB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D315D-DF83-A8AA-9150-782AD6EE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435A-9E18-1F63-7110-C1A003DD6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AEF09-3EB7-49A8-A0AF-0BF7BCA63F58}" type="datetimeFigureOut">
              <a:rPr lang="en-ZA" smtClean="0"/>
              <a:t>2024/08/27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9183-18C1-9329-C29F-2A4E68781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4240-E5F9-87D4-35FF-36635C066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B6962-1520-4EC3-8784-D32E1E44052B}" type="slidenum">
              <a:rPr lang="en-ZA" smtClean="0"/>
              <a:t>‹#›</a:t>
            </a:fld>
            <a:endParaRPr lang="en-ZA"/>
          </a:p>
        </p:txBody>
      </p:sp>
      <p:pic>
        <p:nvPicPr>
          <p:cNvPr id="7" name="Picture 6" descr="A person running with a bag of money&#10;&#10;Description automatically generated">
            <a:extLst>
              <a:ext uri="{FF2B5EF4-FFF2-40B4-BE49-F238E27FC236}">
                <a16:creationId xmlns:a16="http://schemas.microsoft.com/office/drawing/2014/main" id="{0CCC562E-FD9B-7041-523E-AA63F0F185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3" y="0"/>
            <a:ext cx="21176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4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346C7-03E0-FA0C-9596-2960A96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ZA" sz="3000" b="1" dirty="0"/>
              <a:t>Financial Fitness : Taking Control Of Your Medical Contributions and Rebates</a:t>
            </a:r>
            <a:r>
              <a:rPr lang="en-ZA" sz="3000" dirty="0"/>
              <a:t>.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01CFDF8B-C291-E700-D78C-0B7C27DC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ZA" sz="2200" dirty="0"/>
              <a:t>Get a check-up on your finances! We’ll show you how to make the most of your medial aid contributions and rebates.</a:t>
            </a:r>
          </a:p>
        </p:txBody>
      </p:sp>
      <p:pic>
        <p:nvPicPr>
          <p:cNvPr id="50" name="Picture 49" descr="An image of a stethoscope within a blue background">
            <a:extLst>
              <a:ext uri="{FF2B5EF4-FFF2-40B4-BE49-F238E27FC236}">
                <a16:creationId xmlns:a16="http://schemas.microsoft.com/office/drawing/2014/main" id="{7B53648A-92D9-5ECA-6515-B5004220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Picture 1" descr="A person running with a bag of money&#10;&#10;Description automatically generated">
            <a:extLst>
              <a:ext uri="{FF2B5EF4-FFF2-40B4-BE49-F238E27FC236}">
                <a16:creationId xmlns:a16="http://schemas.microsoft.com/office/drawing/2014/main" id="{2BD964A3-F335-F62B-5DD8-CCEA6026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3" y="0"/>
            <a:ext cx="21176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65D92-C067-8EC3-A0CF-711E906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300" b="1" dirty="0">
                <a:solidFill>
                  <a:schemeClr val="tx2"/>
                </a:solidFill>
              </a:rPr>
              <a:t>HOW THE TAX VALUE IS CALCULATED FOR THE MEDICAL AID REBATES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BB9B7146-6FD3-DD17-8A3C-CF8ED6D6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7C7A-393A-F9DE-928D-70D0FA53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800" b="1" dirty="0">
                <a:solidFill>
                  <a:schemeClr val="tx2"/>
                </a:solidFill>
              </a:rPr>
              <a:t>PRIMARY REBATES – R17 235</a:t>
            </a:r>
          </a:p>
          <a:p>
            <a:r>
              <a:rPr lang="en-ZA" sz="1800" dirty="0">
                <a:solidFill>
                  <a:schemeClr val="tx2"/>
                </a:solidFill>
              </a:rPr>
              <a:t>Applies to persons of 65 years &amp; less</a:t>
            </a:r>
          </a:p>
          <a:p>
            <a:pPr marL="0" indent="0">
              <a:buNone/>
            </a:pPr>
            <a:r>
              <a:rPr lang="en-ZA" sz="1800" b="1" dirty="0">
                <a:solidFill>
                  <a:schemeClr val="tx2"/>
                </a:solidFill>
              </a:rPr>
              <a:t>SECONDARY REBATES – R9 444</a:t>
            </a:r>
          </a:p>
          <a:p>
            <a:r>
              <a:rPr lang="en-ZA" sz="1800" dirty="0">
                <a:solidFill>
                  <a:schemeClr val="tx2"/>
                </a:solidFill>
              </a:rPr>
              <a:t>Applies to persons over 65 but younger than 75 years</a:t>
            </a:r>
          </a:p>
          <a:p>
            <a:pPr marL="0" indent="0">
              <a:buNone/>
            </a:pPr>
            <a:r>
              <a:rPr lang="en-ZA" sz="1800" b="1" dirty="0">
                <a:solidFill>
                  <a:schemeClr val="tx2"/>
                </a:solidFill>
              </a:rPr>
              <a:t>TERTIARY REBATES – R3 145</a:t>
            </a:r>
          </a:p>
          <a:p>
            <a:r>
              <a:rPr lang="en-ZA" sz="1800" dirty="0">
                <a:solidFill>
                  <a:schemeClr val="tx2"/>
                </a:solidFill>
              </a:rPr>
              <a:t>Applies to persons over the age of 75</a:t>
            </a:r>
          </a:p>
          <a:p>
            <a:endParaRPr lang="en-ZA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17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99D7-DB80-12E2-96FA-7FF1746C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IMPACT OF MEDICAL AID CONTRIBUTIONS AND REBATES ON TAXABLE INCOME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E11412D-D43D-3CED-49CF-B1CC8F5B56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7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EB78A-18FA-0D8A-27C8-D6DEB9E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ZA" sz="4000" b="1" dirty="0"/>
              <a:t>MEDICAL AID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89AD3-AB83-85BC-B208-114C266B9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1700" b="1" dirty="0"/>
              <a:t>PROS</a:t>
            </a:r>
          </a:p>
          <a:p>
            <a:r>
              <a:rPr lang="en-ZA" sz="1700" dirty="0"/>
              <a:t>Preventative care – contributions may cover preventative care services, promoting early detection and treatment. </a:t>
            </a:r>
          </a:p>
          <a:p>
            <a:r>
              <a:rPr lang="en-ZA" sz="1700" dirty="0"/>
              <a:t>Network access – contributions may grant access to a network of healthcare providers </a:t>
            </a:r>
          </a:p>
          <a:p>
            <a:r>
              <a:rPr lang="en-ZA" sz="1700" dirty="0"/>
              <a:t>Mental health benefits – contributions may cover mental health services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E4D07-3808-9923-DEB7-1CA94E411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1700" b="1" dirty="0"/>
              <a:t>CONS</a:t>
            </a:r>
          </a:p>
          <a:p>
            <a:r>
              <a:rPr lang="en-ZA" sz="1700" dirty="0"/>
              <a:t>Paperwork and administration – contributions may require paperwork and administrative tasks</a:t>
            </a:r>
          </a:p>
          <a:p>
            <a:r>
              <a:rPr lang="en-ZA" sz="1700" dirty="0"/>
              <a:t>Scheme changes – contributions may be affected by scheme changes or termination</a:t>
            </a:r>
          </a:p>
          <a:p>
            <a:r>
              <a:rPr lang="en-ZA" sz="1700" dirty="0"/>
              <a:t>Waiting times – contributions may be subject to waiting times for certain services</a:t>
            </a:r>
          </a:p>
        </p:txBody>
      </p:sp>
    </p:spTree>
    <p:extLst>
      <p:ext uri="{BB962C8B-B14F-4D97-AF65-F5344CB8AC3E}">
        <p14:creationId xmlns:p14="http://schemas.microsoft.com/office/powerpoint/2010/main" val="16836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390C3F-D460-144B-FDDE-2BA4FA45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ZA" b="1" dirty="0">
                <a:solidFill>
                  <a:srgbClr val="FFFFFF"/>
                </a:solidFill>
              </a:rPr>
              <a:t>MEDICAL AID REBATES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8C6CE-BFB3-81DA-A834-DEA525362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>
                <a:solidFill>
                  <a:srgbClr val="FFFFFF"/>
                </a:solidFill>
              </a:rPr>
              <a:t>PROS</a:t>
            </a:r>
          </a:p>
          <a:p>
            <a:r>
              <a:rPr lang="en-ZA" sz="2400" dirty="0">
                <a:solidFill>
                  <a:srgbClr val="FFFFFF"/>
                </a:solidFill>
              </a:rPr>
              <a:t>Flexibility – rebates may offer flexibility in how they are used</a:t>
            </a:r>
          </a:p>
          <a:p>
            <a:r>
              <a:rPr lang="en-ZA" sz="2400" dirty="0">
                <a:solidFill>
                  <a:srgbClr val="FFFFFF"/>
                </a:solidFill>
              </a:rPr>
              <a:t>Savings for future expenses – rebates may be saved for future medical expenses </a:t>
            </a:r>
          </a:p>
          <a:p>
            <a:r>
              <a:rPr lang="en-ZA" sz="2400" dirty="0">
                <a:solidFill>
                  <a:srgbClr val="FFFFFF"/>
                </a:solidFill>
              </a:rPr>
              <a:t>Supplements income – rebates may supplement income for medical expenses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FDE00-558B-CB7E-3211-0EBD6697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>
                <a:solidFill>
                  <a:srgbClr val="FFFFFF"/>
                </a:solidFill>
              </a:rPr>
              <a:t>CONS</a:t>
            </a:r>
          </a:p>
          <a:p>
            <a:r>
              <a:rPr lang="en-ZA" sz="2400" dirty="0">
                <a:solidFill>
                  <a:srgbClr val="FFFFFF"/>
                </a:solidFill>
              </a:rPr>
              <a:t>Rebate timing – rebates may be paid out after a delay</a:t>
            </a:r>
          </a:p>
          <a:p>
            <a:r>
              <a:rPr lang="en-ZA" sz="2400" dirty="0">
                <a:solidFill>
                  <a:srgbClr val="FFFFFF"/>
                </a:solidFill>
              </a:rPr>
              <a:t>Schemes rules – rebates may be subject to schemes rules and changes</a:t>
            </a:r>
          </a:p>
          <a:p>
            <a:r>
              <a:rPr lang="en-ZA" sz="2400" dirty="0">
                <a:solidFill>
                  <a:srgbClr val="FFFFFF"/>
                </a:solidFill>
              </a:rPr>
              <a:t>Claims documentation – rebates may require documentation and paperwork </a:t>
            </a:r>
          </a:p>
        </p:txBody>
      </p:sp>
    </p:spTree>
    <p:extLst>
      <p:ext uri="{BB962C8B-B14F-4D97-AF65-F5344CB8AC3E}">
        <p14:creationId xmlns:p14="http://schemas.microsoft.com/office/powerpoint/2010/main" val="183109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6EF2D7-66E7-C5E0-94D7-932A5697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TIPS ON MEDICAL AID CONTRIBUTIONS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2C14400-93D1-86AB-70F4-3674922145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06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4A7C9-4649-B805-9BCD-F80E9382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ZA" sz="4000" b="1" dirty="0"/>
              <a:t>ADVICE ON MEDICAL AID REBATES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B29B-7916-A92F-F24C-4E210842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ZA" sz="1700" dirty="0"/>
              <a:t>Understand rebate criteria by knowing what qualifies you for rebates</a:t>
            </a:r>
          </a:p>
          <a:p>
            <a:r>
              <a:rPr lang="en-ZA" sz="1700" dirty="0"/>
              <a:t>Claim rebates by submitting the required documentation </a:t>
            </a:r>
          </a:p>
          <a:p>
            <a:r>
              <a:rPr lang="en-ZA" sz="1700" dirty="0"/>
              <a:t>Apply rebates towards medical expenses or save for future needs</a:t>
            </a:r>
          </a:p>
          <a:p>
            <a:r>
              <a:rPr lang="en-ZA" sz="1700" dirty="0"/>
              <a:t>Participate in wellness programs to earn rebates </a:t>
            </a:r>
          </a:p>
          <a:p>
            <a:r>
              <a:rPr lang="en-ZA" sz="1700" dirty="0"/>
              <a:t>Know how your rebates are calculated and what expenses are eligible </a:t>
            </a:r>
          </a:p>
          <a:p>
            <a:r>
              <a:rPr lang="en-ZA" sz="1700" dirty="0"/>
              <a:t>Rebates structures can change, so stay informed to maximise your benefits. 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1EE340AC-8846-36E7-6422-40AC994F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64" r="-1" b="-1"/>
          <a:stretch/>
        </p:blipFill>
        <p:spPr>
          <a:xfrm>
            <a:off x="6871244" y="2561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person running with a bag of money&#10;&#10;Description automatically generated">
            <a:extLst>
              <a:ext uri="{FF2B5EF4-FFF2-40B4-BE49-F238E27FC236}">
                <a16:creationId xmlns:a16="http://schemas.microsoft.com/office/drawing/2014/main" id="{D3C1090D-4FDA-2CBE-08E8-A5FE85799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3" y="5058000"/>
            <a:ext cx="21176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BF158C-4DCA-781C-E7A3-E016E2D6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>
                <a:solidFill>
                  <a:schemeClr val="tx2"/>
                </a:solidFill>
              </a:rPr>
              <a:t>ADDITIONAL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242F-6CFD-A78F-A101-569E8BB2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805" y="2308700"/>
            <a:ext cx="8447044" cy="2430864"/>
          </a:xfrm>
        </p:spPr>
        <p:txBody>
          <a:bodyPr anchor="t">
            <a:noAutofit/>
          </a:bodyPr>
          <a:lstStyle/>
          <a:p>
            <a:r>
              <a:rPr lang="en-ZA" sz="1600" dirty="0">
                <a:solidFill>
                  <a:schemeClr val="tx2"/>
                </a:solidFill>
              </a:rPr>
              <a:t>These resources provide a wealth of information on medical aid contributions and rebates, including explanations, examples, and FAQs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VIDEOS</a:t>
            </a:r>
            <a:r>
              <a:rPr lang="en-US" sz="1600" dirty="0">
                <a:solidFill>
                  <a:schemeClr val="tx2"/>
                </a:solidFill>
              </a:rPr>
              <a:t> : On YouTube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“Medical Aid Explained” by Discovery Health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“How Medical Aid Rebates Work” by </a:t>
            </a:r>
            <a:r>
              <a:rPr lang="en-US" sz="1600" dirty="0" err="1">
                <a:solidFill>
                  <a:schemeClr val="tx2"/>
                </a:solidFill>
              </a:rPr>
              <a:t>Bonitas</a:t>
            </a:r>
            <a:r>
              <a:rPr lang="en-US" sz="1600" dirty="0">
                <a:solidFill>
                  <a:schemeClr val="tx2"/>
                </a:solidFill>
              </a:rPr>
              <a:t> Medical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“Medical Aid Contributions and Rebates”  by Momentum Health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BLOGS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“The Medical Aid Guide” by Medical Aid Advice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“Health and Awareness” by SA Medical Aid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“Medical Aid And Rebates” by Discovery Health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person running with a bag of money&#10;&#10;Description automatically generated">
            <a:extLst>
              <a:ext uri="{FF2B5EF4-FFF2-40B4-BE49-F238E27FC236}">
                <a16:creationId xmlns:a16="http://schemas.microsoft.com/office/drawing/2014/main" id="{D255E2DE-7E6A-93B3-E658-525E5FD7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3" y="0"/>
            <a:ext cx="21176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48CD7-0027-4C52-296C-E4BA18EC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4000" b="1" dirty="0">
                <a:solidFill>
                  <a:srgbClr val="FFFFFF"/>
                </a:solidFill>
              </a:rPr>
              <a:t>TAX LITERACY AND ITS IMPORTANCE TO YOUNG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3F3B-7831-6A9A-AD4E-F46A13DE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ZA" sz="1700" b="1" dirty="0"/>
              <a:t>TAX LITERACY</a:t>
            </a:r>
          </a:p>
          <a:p>
            <a:r>
              <a:rPr lang="en-ZA" sz="1700" dirty="0"/>
              <a:t>Tax literacy is understanding how taxes work and how they affect us. </a:t>
            </a:r>
          </a:p>
          <a:p>
            <a:r>
              <a:rPr lang="en-ZA" sz="1700" dirty="0"/>
              <a:t>Think of tax as a shared bill </a:t>
            </a:r>
            <a:r>
              <a:rPr lang="en-ZA" sz="1700" dirty="0" err="1"/>
              <a:t>payed</a:t>
            </a:r>
            <a:r>
              <a:rPr lang="en-ZA" sz="1700" dirty="0"/>
              <a:t> by working citizens for the benefits provided by the government such as transportation, schools, hospitals, fire departments, etc. </a:t>
            </a:r>
          </a:p>
          <a:p>
            <a:pPr marL="0" indent="0">
              <a:buNone/>
            </a:pPr>
            <a:endParaRPr lang="en-ZA" sz="1700" b="1" dirty="0"/>
          </a:p>
          <a:p>
            <a:r>
              <a:rPr lang="en-ZA" sz="1700" b="1" dirty="0"/>
              <a:t>TAX LITERACY IS CRUTIAL TO YOUNG PEOPLE BECAUSE:</a:t>
            </a:r>
          </a:p>
          <a:p>
            <a:r>
              <a:rPr lang="en-ZA" sz="1700" dirty="0"/>
              <a:t>As they start working , it will help them manage their income and make informed decisions</a:t>
            </a:r>
          </a:p>
          <a:p>
            <a:r>
              <a:rPr lang="en-ZA" sz="1700" dirty="0"/>
              <a:t>Understanding tax benefits and deductions for education and career development can help them save money.</a:t>
            </a:r>
          </a:p>
          <a:p>
            <a:r>
              <a:rPr lang="en-ZA" sz="1700" dirty="0"/>
              <a:t>Will be helpful in avoiding unnecessary debts and penalties. </a:t>
            </a:r>
          </a:p>
          <a:p>
            <a:r>
              <a:rPr lang="en-ZA" sz="1700" dirty="0"/>
              <a:t>Can also help them secure their financial future through early retirement savings.</a:t>
            </a:r>
          </a:p>
        </p:txBody>
      </p:sp>
    </p:spTree>
    <p:extLst>
      <p:ext uri="{BB962C8B-B14F-4D97-AF65-F5344CB8AC3E}">
        <p14:creationId xmlns:p14="http://schemas.microsoft.com/office/powerpoint/2010/main" val="932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alysing medical x-ray results">
            <a:extLst>
              <a:ext uri="{FF2B5EF4-FFF2-40B4-BE49-F238E27FC236}">
                <a16:creationId xmlns:a16="http://schemas.microsoft.com/office/drawing/2014/main" id="{18EFDB30-271C-E373-ECD9-CE80D382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0D6FD-4B23-6E77-F7EE-F5BC558B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ZA" sz="3700" b="1" dirty="0"/>
              <a:t>MEDICAL AID CONTRIBUTIONS AND REBATES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6C60-2D2A-3472-2234-5D362D95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ZA" sz="1400" b="1" dirty="0"/>
              <a:t>CONTRIBUTIONS</a:t>
            </a:r>
          </a:p>
          <a:p>
            <a:r>
              <a:rPr lang="en-ZA" sz="1400" dirty="0"/>
              <a:t>Money you put into a medical aid fund, usually a monthly payment that covers medical expenses like doctor’s visits, hospital stays, etc.</a:t>
            </a:r>
          </a:p>
          <a:p>
            <a:r>
              <a:rPr lang="en-ZA" sz="1400" b="1" dirty="0"/>
              <a:t>REBATES</a:t>
            </a:r>
          </a:p>
          <a:p>
            <a:r>
              <a:rPr lang="en-ZA" sz="1400" dirty="0"/>
              <a:t>Money you get back from your medical aid fund when you don’t use all your allocated medical expenses for the year. </a:t>
            </a:r>
          </a:p>
          <a:p>
            <a:endParaRPr lang="en-ZA" sz="1400" dirty="0"/>
          </a:p>
          <a:p>
            <a:r>
              <a:rPr lang="en-ZA" sz="1400" dirty="0"/>
              <a:t>Think of it like a savings account for medical expenses when you put money (contributions) and use it for medical expenses, and if you don’t use it all, you get some back (rebates)!!</a:t>
            </a:r>
          </a:p>
        </p:txBody>
      </p:sp>
    </p:spTree>
    <p:extLst>
      <p:ext uri="{BB962C8B-B14F-4D97-AF65-F5344CB8AC3E}">
        <p14:creationId xmlns:p14="http://schemas.microsoft.com/office/powerpoint/2010/main" val="37326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B9F53-0D93-130F-31EA-5B3EA28A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2800" b="1" dirty="0">
                <a:solidFill>
                  <a:schemeClr val="tx2"/>
                </a:solidFill>
              </a:rPr>
              <a:t>FRINGE BENEFIT OF MEDICAL AID CONTRIBUTIONS AD REBATES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019D-EE5E-A77F-EC71-5740F564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ZA" sz="900" b="1" dirty="0">
                <a:solidFill>
                  <a:schemeClr val="tx2"/>
                </a:solidFill>
              </a:rPr>
              <a:t>MEDICAL AID CONTRIBUTIONS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TAX BENEFITS </a:t>
            </a:r>
            <a:r>
              <a:rPr lang="en-ZA" sz="900" dirty="0">
                <a:solidFill>
                  <a:schemeClr val="tx2"/>
                </a:solidFill>
              </a:rPr>
              <a:t>– Contributions are tax-deductible, reducing your taxable income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ACCESS TO MEDICAL CARE</a:t>
            </a:r>
            <a:r>
              <a:rPr lang="en-ZA" sz="900" dirty="0">
                <a:solidFill>
                  <a:schemeClr val="tx2"/>
                </a:solidFill>
              </a:rPr>
              <a:t> – Contributions fund your medical aid, ensuring you guaranteed access to healthcare services when needed.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ADDITIONAL BENEFITS </a:t>
            </a:r>
            <a:r>
              <a:rPr lang="en-ZA" sz="900" dirty="0">
                <a:solidFill>
                  <a:schemeClr val="tx2"/>
                </a:solidFill>
              </a:rPr>
              <a:t>– Some schemes offer extra benefits like gym memberships or wellness programs.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PEACE OF MIND </a:t>
            </a:r>
            <a:r>
              <a:rPr lang="en-ZA" sz="900" dirty="0">
                <a:solidFill>
                  <a:schemeClr val="tx2"/>
                </a:solidFill>
              </a:rPr>
              <a:t>– Knowing you have medical coverage can reduce stress and anxiety as you know you will always be medically taken care of.</a:t>
            </a:r>
          </a:p>
          <a:p>
            <a:endParaRPr lang="en-ZA" sz="900" dirty="0">
              <a:solidFill>
                <a:schemeClr val="tx2"/>
              </a:solidFill>
            </a:endParaRPr>
          </a:p>
          <a:p>
            <a:r>
              <a:rPr lang="en-ZA" sz="900" b="1" dirty="0">
                <a:solidFill>
                  <a:schemeClr val="tx2"/>
                </a:solidFill>
              </a:rPr>
              <a:t>MEDICAL AID REBATES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CASH BACK </a:t>
            </a:r>
            <a:r>
              <a:rPr lang="en-ZA" sz="900" dirty="0">
                <a:solidFill>
                  <a:schemeClr val="tx2"/>
                </a:solidFill>
              </a:rPr>
              <a:t>– Rebates puts money back in your pocket, which can be used to fund other expenses.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SAVINGS OPPORTUNITY </a:t>
            </a:r>
            <a:r>
              <a:rPr lang="en-ZA" sz="900" dirty="0">
                <a:solidFill>
                  <a:schemeClr val="tx2"/>
                </a:solidFill>
              </a:rPr>
              <a:t>– Rebates can be saved for future medical expenses or other purposes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INCREASED DISPOSABLE INCOME </a:t>
            </a:r>
            <a:r>
              <a:rPr lang="en-ZA" sz="900" dirty="0">
                <a:solidFill>
                  <a:schemeClr val="tx2"/>
                </a:solidFill>
              </a:rPr>
              <a:t>– Rebates can be used for non-essential expenses, increasing disposable income.</a:t>
            </a:r>
          </a:p>
          <a:p>
            <a:r>
              <a:rPr lang="en-ZA" sz="900" b="1" dirty="0">
                <a:solidFill>
                  <a:schemeClr val="tx2"/>
                </a:solidFill>
              </a:rPr>
              <a:t>REDUCED FINANCIAL BURDEN </a:t>
            </a:r>
            <a:r>
              <a:rPr lang="en-ZA" sz="900" dirty="0">
                <a:solidFill>
                  <a:schemeClr val="tx2"/>
                </a:solidFill>
              </a:rPr>
              <a:t>– Rebates help offset medical expenses which reduces financial stress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8DCFC713-571D-37E4-3327-6383ACF3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3F5-E74B-281C-7338-53515D14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WHO IS ELIGIBLE FOR MEDICAL AID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162972-F9A0-E7C8-203B-4D92B4924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434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7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1097E-ACDF-DDFD-6905-43C0A3F8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WHO IS ELIGIBLE FOR MEDICAL AID REBATES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4EFDE-0121-BA3E-6B5F-338DEBC75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0204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3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D7274-DB7A-FE97-AD02-3754DFA8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WHEN DOES THE MEDICAL AID CONTRIBUTIONS AND REBATES APPLY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AFDC1-8397-D375-2CBA-657C7FCB2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MEDICAL AID CONTRIBUTIONS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BB592-03EF-C6A3-25DC-8F9DA7BAF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ZA" b="1" dirty="0"/>
              <a:t>DURING EMPLOYMENT</a:t>
            </a:r>
          </a:p>
          <a:p>
            <a:r>
              <a:rPr lang="en-ZA" dirty="0"/>
              <a:t>Contributions are usually deducted from your pay-check during your employment</a:t>
            </a:r>
          </a:p>
          <a:p>
            <a:pPr marL="0" indent="0">
              <a:buNone/>
            </a:pPr>
            <a:r>
              <a:rPr lang="en-ZA" b="1" dirty="0"/>
              <a:t>UPON RETIREMENT</a:t>
            </a:r>
          </a:p>
          <a:p>
            <a:r>
              <a:rPr lang="en-ZA" dirty="0"/>
              <a:t>Some schemes allow contributions to continue or offer retiree medical aid plans</a:t>
            </a:r>
          </a:p>
          <a:p>
            <a:pPr marL="0" indent="0">
              <a:buNone/>
            </a:pPr>
            <a:r>
              <a:rPr lang="en-ZA" b="1" dirty="0"/>
              <a:t>WHEN SELF EMPLOYED</a:t>
            </a:r>
          </a:p>
          <a:p>
            <a:r>
              <a:rPr lang="en-ZA" dirty="0"/>
              <a:t>Contributions can be made as a self-employed individual</a:t>
            </a:r>
          </a:p>
          <a:p>
            <a:pPr marL="0" indent="0">
              <a:buNone/>
            </a:pPr>
            <a:r>
              <a:rPr lang="en-ZA" b="1" dirty="0"/>
              <a:t>DURING OPEN ENROLLMENTS</a:t>
            </a:r>
          </a:p>
          <a:p>
            <a:r>
              <a:rPr lang="en-ZA" dirty="0"/>
              <a:t>Some schemes offer open enrolment periods for new members or plan changes</a:t>
            </a:r>
          </a:p>
          <a:p>
            <a:pPr marL="0" indent="0">
              <a:buNone/>
            </a:pPr>
            <a:r>
              <a:rPr lang="en-ZA" b="1" dirty="0"/>
              <a:t>WHEN EXPERIENCING A QUALIFYING LIFE EVENT</a:t>
            </a:r>
          </a:p>
          <a:p>
            <a:r>
              <a:rPr lang="en-ZA" dirty="0"/>
              <a:t>Events such as marriage, birth, or loss of coverage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3B5DAE-CBF7-ED4B-0964-306090274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MEDICAL AID REBATES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DB0BE8-B0F2-188B-197E-58C676EFD0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ZA" b="1" dirty="0"/>
              <a:t>AFTER CLAIM PROCEEDS</a:t>
            </a:r>
          </a:p>
          <a:p>
            <a:r>
              <a:rPr lang="en-ZA" dirty="0"/>
              <a:t>Rebates are usually processed after a specified claims period. </a:t>
            </a:r>
          </a:p>
          <a:p>
            <a:pPr marL="0" indent="0">
              <a:buNone/>
            </a:pPr>
            <a:r>
              <a:rPr lang="en-ZA" b="1" dirty="0"/>
              <a:t>WHEN SWITCHING SCHEMES</a:t>
            </a:r>
          </a:p>
          <a:p>
            <a:r>
              <a:rPr lang="en-ZA" dirty="0"/>
              <a:t>You may be eligible for a rebate when changing medical aid schemes</a:t>
            </a:r>
          </a:p>
          <a:p>
            <a:pPr marL="0" indent="0">
              <a:buNone/>
            </a:pPr>
            <a:r>
              <a:rPr lang="en-ZA" b="1" dirty="0"/>
              <a:t>DURING TAX SEASON</a:t>
            </a:r>
          </a:p>
          <a:p>
            <a:r>
              <a:rPr lang="en-ZA" dirty="0"/>
              <a:t>Rebates may be claimed as a tax deduction or credit</a:t>
            </a:r>
          </a:p>
          <a:p>
            <a:pPr marL="0" indent="0">
              <a:buNone/>
            </a:pPr>
            <a:r>
              <a:rPr lang="en-ZA" b="1" dirty="0"/>
              <a:t>WHEN REACHING A MILESTONE</a:t>
            </a:r>
          </a:p>
          <a:p>
            <a:r>
              <a:rPr lang="en-ZA" dirty="0"/>
              <a:t>Some schemes offer rebates for reaching certain milestones </a:t>
            </a:r>
          </a:p>
          <a:p>
            <a:pPr marL="0" indent="0">
              <a:buNone/>
            </a:pPr>
            <a:r>
              <a:rPr lang="en-ZA" b="1" dirty="0"/>
              <a:t>IN CASE OF OVERPAYMENTS</a:t>
            </a:r>
          </a:p>
          <a:p>
            <a:r>
              <a:rPr lang="en-ZA" dirty="0"/>
              <a:t>Rebates may be issued if you’ve overpaid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3923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1DF0F-E146-1B77-596E-B850D6A6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ZA" sz="2800" b="1" dirty="0"/>
              <a:t>TAX IMPLICATIONS OF MEDICAL AID CONTRIBUTIONS AND REBATES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DEC3-9189-B5EF-7D81-2EABF062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400" b="1" dirty="0"/>
              <a:t>1. FOR CONTRIBUTIONS</a:t>
            </a:r>
          </a:p>
          <a:p>
            <a:r>
              <a:rPr lang="en-ZA" sz="1400" dirty="0"/>
              <a:t>Tax deductions: Contributions are tax-deductible, reducing your taxable income</a:t>
            </a:r>
          </a:p>
          <a:p>
            <a:r>
              <a:rPr lang="en-ZA" sz="1400" dirty="0"/>
              <a:t>Payroll tax savings: Contributions are made before payroll taxes which reduces your tax liability</a:t>
            </a:r>
          </a:p>
          <a:p>
            <a:r>
              <a:rPr lang="en-ZA" sz="1400" dirty="0"/>
              <a:t>Income tax savings: Contributions lower your taxable income, resulting in income tax savings. </a:t>
            </a:r>
          </a:p>
          <a:p>
            <a:pPr marL="0" indent="0">
              <a:buNone/>
            </a:pPr>
            <a:r>
              <a:rPr lang="en-ZA" sz="1400" b="1" dirty="0"/>
              <a:t>2. FOR REBATES</a:t>
            </a:r>
          </a:p>
          <a:p>
            <a:r>
              <a:rPr lang="en-ZA" sz="1400" dirty="0"/>
              <a:t>Tax free income: Rebates are typically tax free, increasing your disposable income</a:t>
            </a:r>
          </a:p>
          <a:p>
            <a:r>
              <a:rPr lang="en-ZA" sz="1400" dirty="0"/>
              <a:t>Reduced tax liability: Rebates can reduce your tax liability and can even result in a tax refund</a:t>
            </a:r>
          </a:p>
          <a:p>
            <a:r>
              <a:rPr lang="en-ZA" sz="1400" dirty="0"/>
              <a:t>Tax credits: Some medical aid schemes offer tax credits for rebates, which can offset the tax owed.</a:t>
            </a:r>
          </a:p>
          <a:p>
            <a:endParaRPr lang="en-ZA" sz="1400" dirty="0"/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03F7D068-0B3A-E5AE-F62E-A1EA5A20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66" r="4279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6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69900F-94CD-EB69-4A34-C1DFCEC9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ZA" sz="3600" b="1" dirty="0">
                <a:solidFill>
                  <a:schemeClr val="tx2"/>
                </a:solidFill>
              </a:rPr>
              <a:t>HOW THE TAX VALUE IS CALCULATED FOR MEDICAL AID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F354-4989-D20D-72AD-2EA40871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800" b="1" dirty="0">
                <a:solidFill>
                  <a:schemeClr val="tx2"/>
                </a:solidFill>
              </a:rPr>
              <a:t>ONLY IF YOU CONTRIBUTE TO MEDICAL AID SCHEME</a:t>
            </a:r>
          </a:p>
          <a:p>
            <a:pPr marL="0" indent="0">
              <a:buNone/>
            </a:pPr>
            <a:r>
              <a:rPr lang="en-ZA" sz="1800" b="1" dirty="0">
                <a:solidFill>
                  <a:schemeClr val="tx2"/>
                </a:solidFill>
              </a:rPr>
              <a:t>PART A :</a:t>
            </a:r>
          </a:p>
          <a:p>
            <a:r>
              <a:rPr lang="en-ZA" sz="1800" dirty="0">
                <a:solidFill>
                  <a:schemeClr val="tx2"/>
                </a:solidFill>
              </a:rPr>
              <a:t>R364 for taxpayer</a:t>
            </a:r>
          </a:p>
          <a:p>
            <a:r>
              <a:rPr lang="en-ZA" sz="1800" dirty="0">
                <a:solidFill>
                  <a:schemeClr val="tx2"/>
                </a:solidFill>
              </a:rPr>
              <a:t>R728 for taxpayer + 1 dependant </a:t>
            </a:r>
          </a:p>
          <a:p>
            <a:r>
              <a:rPr lang="en-ZA" sz="1800" dirty="0">
                <a:solidFill>
                  <a:schemeClr val="tx2"/>
                </a:solidFill>
              </a:rPr>
              <a:t>R728 for taxpayer + 1 dependant + R246 for each additional dependant </a:t>
            </a:r>
          </a:p>
          <a:p>
            <a:r>
              <a:rPr lang="en-ZA" sz="1800" dirty="0">
                <a:solidFill>
                  <a:schemeClr val="tx2"/>
                </a:solidFill>
              </a:rPr>
              <a:t>Fees are paid for each month </a:t>
            </a:r>
          </a:p>
          <a:p>
            <a:pPr marL="0" indent="0">
              <a:buNone/>
            </a:pPr>
            <a:r>
              <a:rPr lang="en-ZA" sz="1800" b="1" dirty="0">
                <a:solidFill>
                  <a:schemeClr val="tx2"/>
                </a:solidFill>
              </a:rPr>
              <a:t>PART B :</a:t>
            </a:r>
          </a:p>
          <a:p>
            <a:r>
              <a:rPr lang="en-ZA" sz="1800" dirty="0">
                <a:solidFill>
                  <a:schemeClr val="tx2"/>
                </a:solidFill>
              </a:rPr>
              <a:t>Qualifying medical expenses</a:t>
            </a:r>
          </a:p>
        </p:txBody>
      </p:sp>
    </p:spTree>
    <p:extLst>
      <p:ext uri="{BB962C8B-B14F-4D97-AF65-F5344CB8AC3E}">
        <p14:creationId xmlns:p14="http://schemas.microsoft.com/office/powerpoint/2010/main" val="18008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1348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Financial Fitness : Taking Control Of Your Medical Contributions and Rebates.</vt:lpstr>
      <vt:lpstr>TAX LITERACY AND ITS IMPORTANCE TO YOUNG PEOPLE</vt:lpstr>
      <vt:lpstr>MEDICAL AID CONTRIBUTIONS AND REBATES</vt:lpstr>
      <vt:lpstr>FRINGE BENEFIT OF MEDICAL AID CONTRIBUTIONS AD REBATES</vt:lpstr>
      <vt:lpstr>WHO IS ELIGIBLE FOR MEDICAL AID CONTRIBUTIONS</vt:lpstr>
      <vt:lpstr>WHO IS ELIGIBLE FOR MEDICAL AID REBATES</vt:lpstr>
      <vt:lpstr>WHEN DOES THE MEDICAL AID CONTRIBUTIONS AND REBATES APPLY</vt:lpstr>
      <vt:lpstr>TAX IMPLICATIONS OF MEDICAL AID CONTRIBUTIONS AND REBATES</vt:lpstr>
      <vt:lpstr>HOW THE TAX VALUE IS CALCULATED FOR MEDICAL AID CONTRIBUTIONS</vt:lpstr>
      <vt:lpstr>HOW THE TAX VALUE IS CALCULATED FOR THE MEDICAL AID REBATES</vt:lpstr>
      <vt:lpstr>IMPACT OF MEDICAL AID CONTRIBUTIONS AND REBATES ON TAXABLE INCOME</vt:lpstr>
      <vt:lpstr>MEDICAL AID CONTRIBUTIONS</vt:lpstr>
      <vt:lpstr>MEDICAL AID REBATES</vt:lpstr>
      <vt:lpstr>TIPS ON MEDICAL AID CONTRIBUTIONS</vt:lpstr>
      <vt:lpstr>ADVICE ON MEDICAL AID REBATES</vt:lpstr>
      <vt:lpstr>ADDITIONAL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Masego Hlabane</dc:creator>
  <cp:lastModifiedBy>DAKALO BRIAN TSHIPAPA</cp:lastModifiedBy>
  <cp:revision>6</cp:revision>
  <dcterms:created xsi:type="dcterms:W3CDTF">2024-08-25T12:49:19Z</dcterms:created>
  <dcterms:modified xsi:type="dcterms:W3CDTF">2024-08-27T13:28:40Z</dcterms:modified>
</cp:coreProperties>
</file>