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8D5D11-B026-4C39-A472-DF85ECA41B02}">
  <a:tblStyle styleId="{118D5D11-B026-4C39-A472-DF85ECA41B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7184963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7184963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7184963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7184963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71adf11af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71adf11af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7184963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71849633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71849633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71849633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731eaff4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731eaff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71adf11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71adf11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71adf11af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71adf11af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71adf11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71adf11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71849633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71849633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71adf11a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71adf11a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7165688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7165688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7184963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7184963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kimjihoo/coronavirusdataset?fbclid=IwAR1V1oLbBY3gako_2s27chpybGrF8l5eH7NWyj685Ol9BKNyqJ0Ym-YCThw" TargetMode="External"/><Relationship Id="rId4" Type="http://schemas.openxmlformats.org/officeDocument/2006/relationships/hyperlink" Target="https://www.kaggle.com/datasets/allen-institute-for-ai/CORD-19-research-challenge?select=metadata.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57950" y="1635288"/>
            <a:ext cx="4255500" cy="1872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4000"/>
              <a:t>Final Project</a:t>
            </a:r>
            <a:endParaRPr sz="4000"/>
          </a:p>
          <a:p>
            <a:pPr indent="0" lvl="0" marL="0" rtl="0" algn="l">
              <a:lnSpc>
                <a:spcPct val="115000"/>
              </a:lnSpc>
              <a:spcBef>
                <a:spcPts val="0"/>
              </a:spcBef>
              <a:spcAft>
                <a:spcPts val="0"/>
              </a:spcAft>
              <a:buNone/>
            </a:pPr>
            <a:r>
              <a:rPr b="0" lang="en" sz="4000"/>
              <a:t>Group 5</a:t>
            </a:r>
            <a:r>
              <a:rPr lang="en" sz="4000"/>
              <a:t> </a:t>
            </a:r>
            <a:endParaRPr sz="4000"/>
          </a:p>
        </p:txBody>
      </p:sp>
      <p:sp>
        <p:nvSpPr>
          <p:cNvPr id="278" name="Google Shape;278;p13"/>
          <p:cNvSpPr txBox="1"/>
          <p:nvPr>
            <p:ph idx="1" type="subTitle"/>
          </p:nvPr>
        </p:nvSpPr>
        <p:spPr>
          <a:xfrm>
            <a:off x="457950" y="3895175"/>
            <a:ext cx="8317800" cy="113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Denis Akbari, Javier Gutierrez, &amp; </a:t>
            </a:r>
            <a:r>
              <a:rPr lang="en" sz="2000"/>
              <a:t>Esdras Solorzano</a:t>
            </a:r>
            <a:endParaRPr sz="2000"/>
          </a:p>
          <a:p>
            <a:pPr indent="0" lvl="0" marL="0" rtl="0" algn="l">
              <a:lnSpc>
                <a:spcPct val="115000"/>
              </a:lnSpc>
              <a:spcBef>
                <a:spcPts val="0"/>
              </a:spcBef>
              <a:spcAft>
                <a:spcPts val="0"/>
              </a:spcAft>
              <a:buNone/>
            </a:pPr>
            <a:r>
              <a:rPr lang="en" sz="2000"/>
              <a:t>CIS 4560-01</a:t>
            </a:r>
            <a:endParaRPr sz="2000"/>
          </a:p>
          <a:p>
            <a:pPr indent="0" lvl="0" marL="0" rtl="0" algn="l">
              <a:lnSpc>
                <a:spcPct val="115000"/>
              </a:lnSpc>
              <a:spcBef>
                <a:spcPts val="0"/>
              </a:spcBef>
              <a:spcAft>
                <a:spcPts val="0"/>
              </a:spcAft>
              <a:buNone/>
            </a:pPr>
            <a:r>
              <a:rPr lang="en" sz="2000"/>
              <a:t>Professor Jongwook Woo</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2"/>
          <p:cNvPicPr preferRelativeResize="0"/>
          <p:nvPr/>
        </p:nvPicPr>
        <p:blipFill>
          <a:blip r:embed="rId3">
            <a:alphaModFix/>
          </a:blip>
          <a:stretch>
            <a:fillRect/>
          </a:stretch>
        </p:blipFill>
        <p:spPr>
          <a:xfrm>
            <a:off x="0" y="113700"/>
            <a:ext cx="9144000" cy="2286000"/>
          </a:xfrm>
          <a:prstGeom prst="rect">
            <a:avLst/>
          </a:prstGeom>
          <a:noFill/>
          <a:ln>
            <a:noFill/>
          </a:ln>
        </p:spPr>
      </p:pic>
      <p:sp>
        <p:nvSpPr>
          <p:cNvPr id="357" name="Google Shape;357;p22"/>
          <p:cNvSpPr txBox="1"/>
          <p:nvPr>
            <p:ph idx="1" type="body"/>
          </p:nvPr>
        </p:nvSpPr>
        <p:spPr>
          <a:xfrm>
            <a:off x="1368050" y="2571750"/>
            <a:ext cx="76353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The </a:t>
            </a:r>
            <a:r>
              <a:rPr b="1" lang="en" sz="2000"/>
              <a:t>TimeGender table</a:t>
            </a:r>
            <a:r>
              <a:rPr lang="en" sz="2000"/>
              <a:t> gives us the ‘curdate’ of when the patient went to get tested. ‘curtime’ column provides us with the time based on this formula Time (0 = AM 12:00 / 16 = PM 04:00). The ‘sex’ column shows us the gender of the patient. ‘confirmed’ column gives us the accumulated confirmed number of cases who are infected. The ‘deceased’ column gives us an accumulated number of deaths.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3"/>
          <p:cNvSpPr txBox="1"/>
          <p:nvPr>
            <p:ph idx="4294967295" type="body"/>
          </p:nvPr>
        </p:nvSpPr>
        <p:spPr>
          <a:xfrm>
            <a:off x="243650" y="720300"/>
            <a:ext cx="8288400" cy="411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2000"/>
              <a:t>The PatientInfo table gives us ‘patientId’ to identify patients quickly in a database. ‘sex’ column provides us with the gender of the patient. The ‘age’ column gives the age of the patient. The ‘country’ and 'province' column shows where the patient resides. The ‘city’ column provides us with the city the patient lives in. ‘infection_case’ column gives us the cause of the infection. The ‘infectedby’ column provides us with the ID of who infected the patient. The ‘contact_number’ column provides us with the number of contacts with people. The ‘symptom_onset_date’ column gives us the symptoms the patient was feeling the day of the test. ‘confirmed_date’ shows us the date of being a confirmed case. ‘released_date’ indicates the date of being released. ‘deceased_date’ shows us the date of deceased. ‘state’ shows us the state of being isolated / deceased / released.</a:t>
            </a:r>
            <a:endParaRPr sz="2000"/>
          </a:p>
        </p:txBody>
      </p:sp>
      <p:sp>
        <p:nvSpPr>
          <p:cNvPr id="363" name="Google Shape;363;p23"/>
          <p:cNvSpPr txBox="1"/>
          <p:nvPr/>
        </p:nvSpPr>
        <p:spPr>
          <a:xfrm>
            <a:off x="243650" y="213050"/>
            <a:ext cx="74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Nunito"/>
                <a:ea typeface="Nunito"/>
                <a:cs typeface="Nunito"/>
                <a:sym typeface="Nunito"/>
              </a:rPr>
              <a:t>PatientInfo Table</a:t>
            </a:r>
            <a:endParaRPr b="1" sz="25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Geo-Spacial </a:t>
            </a:r>
            <a:r>
              <a:rPr lang="en"/>
              <a:t>Visualization</a:t>
            </a:r>
            <a:endParaRPr/>
          </a:p>
        </p:txBody>
      </p:sp>
      <p:pic>
        <p:nvPicPr>
          <p:cNvPr id="369" name="Google Shape;369;p24"/>
          <p:cNvPicPr preferRelativeResize="0"/>
          <p:nvPr/>
        </p:nvPicPr>
        <p:blipFill>
          <a:blip r:embed="rId3">
            <a:alphaModFix/>
          </a:blip>
          <a:stretch>
            <a:fillRect/>
          </a:stretch>
        </p:blipFill>
        <p:spPr>
          <a:xfrm>
            <a:off x="3484100" y="1597875"/>
            <a:ext cx="5528801" cy="3397699"/>
          </a:xfrm>
          <a:prstGeom prst="rect">
            <a:avLst/>
          </a:prstGeom>
          <a:noFill/>
          <a:ln>
            <a:noFill/>
          </a:ln>
        </p:spPr>
      </p:pic>
      <p:sp>
        <p:nvSpPr>
          <p:cNvPr id="370" name="Google Shape;370;p24"/>
          <p:cNvSpPr txBox="1"/>
          <p:nvPr>
            <p:ph idx="1" type="body"/>
          </p:nvPr>
        </p:nvSpPr>
        <p:spPr>
          <a:xfrm>
            <a:off x="85325" y="1368450"/>
            <a:ext cx="3313500" cy="292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On this map, we have a location set to ‘city,' a category set to ‘age,’ and time set to ‘confirmed_date.’ This tells us the number of people in their age group who had confirmed cases of coming out positive on their test result of the Coronavirus.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5"/>
          <p:cNvPicPr preferRelativeResize="0"/>
          <p:nvPr/>
        </p:nvPicPr>
        <p:blipFill>
          <a:blip r:embed="rId3">
            <a:alphaModFix/>
          </a:blip>
          <a:stretch>
            <a:fillRect/>
          </a:stretch>
        </p:blipFill>
        <p:spPr>
          <a:xfrm>
            <a:off x="3008100" y="1597875"/>
            <a:ext cx="5933025" cy="3230149"/>
          </a:xfrm>
          <a:prstGeom prst="rect">
            <a:avLst/>
          </a:prstGeom>
          <a:noFill/>
          <a:ln>
            <a:noFill/>
          </a:ln>
        </p:spPr>
      </p:pic>
      <p:sp>
        <p:nvSpPr>
          <p:cNvPr id="376" name="Google Shape;376;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990"/>
              <a:buFont typeface="Arial"/>
              <a:buNone/>
            </a:pPr>
            <a:r>
              <a:rPr lang="en" sz="2820"/>
              <a:t>Geo-Spacial Visualization</a:t>
            </a:r>
            <a:endParaRPr sz="2820"/>
          </a:p>
          <a:p>
            <a:pPr indent="0" lvl="0" marL="0" rtl="0" algn="l">
              <a:spcBef>
                <a:spcPts val="1200"/>
              </a:spcBef>
              <a:spcAft>
                <a:spcPts val="0"/>
              </a:spcAft>
              <a:buSzPts val="990"/>
              <a:buNone/>
            </a:pPr>
            <a:r>
              <a:t/>
            </a:r>
            <a:endParaRPr sz="2520"/>
          </a:p>
        </p:txBody>
      </p:sp>
      <p:sp>
        <p:nvSpPr>
          <p:cNvPr id="377" name="Google Shape;377;p25"/>
          <p:cNvSpPr txBox="1"/>
          <p:nvPr>
            <p:ph idx="1" type="body"/>
          </p:nvPr>
        </p:nvSpPr>
        <p:spPr>
          <a:xfrm>
            <a:off x="42900" y="1437400"/>
            <a:ext cx="2965200" cy="254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This map has a location set to ‘city’ category set to ‘age’, and time set to ‘deceased_date.’ This tells us the age group of people that have passed away.</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6"/>
          <p:cNvSpPr txBox="1"/>
          <p:nvPr>
            <p:ph type="title"/>
          </p:nvPr>
        </p:nvSpPr>
        <p:spPr>
          <a:xfrm>
            <a:off x="1273375" y="638925"/>
            <a:ext cx="7443300" cy="42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Github link</a:t>
            </a:r>
            <a:endParaRPr sz="3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0" i="1" lang="en" sz="2500"/>
              <a:t>Codes and documents:</a:t>
            </a:r>
            <a:endParaRPr b="0" i="1" sz="2500"/>
          </a:p>
          <a:p>
            <a:pPr indent="0" lvl="0" marL="0" rtl="0" algn="l">
              <a:spcBef>
                <a:spcPts val="0"/>
              </a:spcBef>
              <a:spcAft>
                <a:spcPts val="0"/>
              </a:spcAft>
              <a:buNone/>
            </a:pPr>
            <a:r>
              <a:rPr b="0" lang="en" sz="2500"/>
              <a:t>https://github.com/dakbari2/Group5Project</a:t>
            </a:r>
            <a:endParaRPr b="0"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95100" y="3956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Datasets</a:t>
            </a:r>
            <a:endParaRPr/>
          </a:p>
        </p:txBody>
      </p:sp>
      <p:sp>
        <p:nvSpPr>
          <p:cNvPr id="284" name="Google Shape;284;p14"/>
          <p:cNvSpPr txBox="1"/>
          <p:nvPr>
            <p:ph idx="1" type="body"/>
          </p:nvPr>
        </p:nvSpPr>
        <p:spPr>
          <a:xfrm>
            <a:off x="568350" y="1394975"/>
            <a:ext cx="8501400" cy="4210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The data set, Data science for COVID-19, focuses on datasets based on the Coronavirus in South Korea. We chose this data because of the recent pandemic. The dataset we will be using will be age, gender, provinces, status, etc.</a:t>
            </a:r>
            <a:endParaRPr sz="2000"/>
          </a:p>
          <a:p>
            <a:pPr indent="-355600" lvl="0" marL="457200" rtl="0" algn="l">
              <a:lnSpc>
                <a:spcPct val="100000"/>
              </a:lnSpc>
              <a:spcBef>
                <a:spcPts val="0"/>
              </a:spcBef>
              <a:spcAft>
                <a:spcPts val="0"/>
              </a:spcAft>
              <a:buSzPts val="2000"/>
              <a:buChar char="●"/>
            </a:pPr>
            <a:r>
              <a:rPr lang="en" sz="2000"/>
              <a:t>Approximately 10,000 South Koreans have been infected by COVID-19. The KCDC (Korea Centers for Disease Control &amp; Prevention) releases COVID-19 information rapidly and transparently. The data was extracted from research from the KCDC and local governments. Based on KCDC and local government reports, we create a structured dataset. We analyze and visualize the data using data mining and visualization techniques.</a:t>
            </a:r>
            <a:endParaRPr sz="2000"/>
          </a:p>
          <a:p>
            <a:pPr indent="0" lvl="0" marL="0" rtl="0" algn="l">
              <a:spcBef>
                <a:spcPts val="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28500" y="583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 URLs</a:t>
            </a:r>
            <a:endParaRPr/>
          </a:p>
        </p:txBody>
      </p:sp>
      <p:sp>
        <p:nvSpPr>
          <p:cNvPr id="290" name="Google Shape;290;p15"/>
          <p:cNvSpPr txBox="1"/>
          <p:nvPr>
            <p:ph idx="1" type="body"/>
          </p:nvPr>
        </p:nvSpPr>
        <p:spPr>
          <a:xfrm>
            <a:off x="432750" y="1953550"/>
            <a:ext cx="8711100" cy="20154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en" sz="2000" u="sng">
                <a:hlinkClick r:id="rId3"/>
              </a:rPr>
              <a:t>https://www.kaggle.com/kimjihoo/coronavirusdataset?fbclid=IwAR1V1oLbBY3gako_2s27chpybGrF8l5eH7NWyj685Ol9BKNyqJ0Ym-YCThw</a:t>
            </a:r>
            <a:endParaRPr sz="2000"/>
          </a:p>
          <a:p>
            <a:pPr indent="-355600" lvl="0" marL="457200" rtl="0" algn="l">
              <a:lnSpc>
                <a:spcPct val="200000"/>
              </a:lnSpc>
              <a:spcBef>
                <a:spcPts val="0"/>
              </a:spcBef>
              <a:spcAft>
                <a:spcPts val="0"/>
              </a:spcAft>
              <a:buSzPts val="2000"/>
              <a:buChar char="●"/>
            </a:pPr>
            <a:r>
              <a:rPr lang="en" sz="2000" u="sng">
                <a:hlinkClick r:id="rId4"/>
              </a:rPr>
              <a:t>https://www.kaggle.com/datasets/allen-institute-for-ai/CORD-19-research-challenge?select=metadata.csv</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Specifications</a:t>
            </a:r>
            <a:endParaRPr/>
          </a:p>
        </p:txBody>
      </p:sp>
      <p:graphicFrame>
        <p:nvGraphicFramePr>
          <p:cNvPr id="296" name="Google Shape;296;p16"/>
          <p:cNvGraphicFramePr/>
          <p:nvPr/>
        </p:nvGraphicFramePr>
        <p:xfrm>
          <a:off x="915650" y="1597875"/>
          <a:ext cx="3000000" cy="3000000"/>
        </p:xfrm>
        <a:graphic>
          <a:graphicData uri="http://schemas.openxmlformats.org/drawingml/2006/table">
            <a:tbl>
              <a:tblPr>
                <a:noFill/>
                <a:tableStyleId>{118D5D11-B026-4C39-A472-DF85ECA41B02}</a:tableStyleId>
              </a:tblPr>
              <a:tblGrid>
                <a:gridCol w="1770850"/>
                <a:gridCol w="1770850"/>
              </a:tblGrid>
              <a:tr h="548600">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Data Set</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Nunito"/>
                          <a:ea typeface="Nunito"/>
                          <a:cs typeface="Nunito"/>
                          <a:sym typeface="Nunito"/>
                        </a:rPr>
                        <a:t>Size (10.47 GB)</a:t>
                      </a:r>
                      <a:endParaRPr sz="1200">
                        <a:solidFill>
                          <a:schemeClr val="dk2"/>
                        </a:solidFill>
                        <a:latin typeface="Nunito"/>
                        <a:ea typeface="Nunito"/>
                        <a:cs typeface="Nunito"/>
                        <a:sym typeface="Nunito"/>
                      </a:endParaRPr>
                    </a:p>
                  </a:txBody>
                  <a:tcPr marT="91425" marB="91425" marR="91425" marL="91425"/>
                </a:tc>
              </a:tr>
              <a:tr h="365725">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TimeAge.csv</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Nunito"/>
                          <a:ea typeface="Nunito"/>
                          <a:cs typeface="Nunito"/>
                          <a:sym typeface="Nunito"/>
                        </a:rPr>
                        <a:t>27.11 KB</a:t>
                      </a:r>
                      <a:endParaRPr sz="1200">
                        <a:solidFill>
                          <a:schemeClr val="dk2"/>
                        </a:solidFill>
                        <a:latin typeface="Nunito"/>
                        <a:ea typeface="Nunito"/>
                        <a:cs typeface="Nunito"/>
                        <a:sym typeface="Nunito"/>
                      </a:endParaRPr>
                    </a:p>
                  </a:txBody>
                  <a:tcPr marT="91425" marB="91425" marR="91425" marL="91425"/>
                </a:tc>
              </a:tr>
              <a:tr h="365725">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Region.csv</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Nunito"/>
                          <a:ea typeface="Nunito"/>
                          <a:cs typeface="Nunito"/>
                          <a:sym typeface="Nunito"/>
                        </a:rPr>
                        <a:t>19.08 KB</a:t>
                      </a:r>
                      <a:endParaRPr sz="1200">
                        <a:solidFill>
                          <a:schemeClr val="dk2"/>
                        </a:solidFill>
                        <a:latin typeface="Nunito"/>
                        <a:ea typeface="Nunito"/>
                        <a:cs typeface="Nunito"/>
                        <a:sym typeface="Nunito"/>
                      </a:endParaRPr>
                    </a:p>
                  </a:txBody>
                  <a:tcPr marT="91425" marB="91425" marR="91425" marL="91425"/>
                </a:tc>
              </a:tr>
              <a:tr h="365725">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Case.csv</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Nunito"/>
                          <a:ea typeface="Nunito"/>
                          <a:cs typeface="Nunito"/>
                          <a:sym typeface="Nunito"/>
                        </a:rPr>
                        <a:t>11.71 KB</a:t>
                      </a:r>
                      <a:endParaRPr sz="1200">
                        <a:solidFill>
                          <a:schemeClr val="dk2"/>
                        </a:solidFill>
                        <a:latin typeface="Nunito"/>
                        <a:ea typeface="Nunito"/>
                        <a:cs typeface="Nunito"/>
                        <a:sym typeface="Nunito"/>
                      </a:endParaRPr>
                    </a:p>
                  </a:txBody>
                  <a:tcPr marT="91425" marB="91425" marR="91425" marL="91425"/>
                </a:tc>
              </a:tr>
              <a:tr h="548600">
                <a:tc>
                  <a:txBody>
                    <a:bodyPr/>
                    <a:lstStyle/>
                    <a:p>
                      <a:pPr indent="0" lvl="0" marL="0" rtl="0" algn="l">
                        <a:lnSpc>
                          <a:spcPct val="120000"/>
                        </a:lnSpc>
                        <a:spcBef>
                          <a:spcPts val="0"/>
                        </a:spcBef>
                        <a:spcAft>
                          <a:spcPts val="0"/>
                        </a:spcAft>
                        <a:buNone/>
                      </a:pPr>
                      <a:r>
                        <a:rPr lang="en" sz="1200">
                          <a:solidFill>
                            <a:schemeClr val="dk2"/>
                          </a:solidFill>
                          <a:latin typeface="Nunito"/>
                          <a:ea typeface="Nunito"/>
                          <a:cs typeface="Nunito"/>
                          <a:sym typeface="Nunito"/>
                        </a:rPr>
                        <a:t>cord_19_embeddings_2021-05-31.csv</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Nunito"/>
                          <a:ea typeface="Nunito"/>
                          <a:cs typeface="Nunito"/>
                          <a:sym typeface="Nunito"/>
                        </a:rPr>
                        <a:t>8.84 GB</a:t>
                      </a:r>
                      <a:endParaRPr sz="1200">
                        <a:solidFill>
                          <a:schemeClr val="dk2"/>
                        </a:solidFill>
                        <a:latin typeface="Nunito"/>
                        <a:ea typeface="Nunito"/>
                        <a:cs typeface="Nunito"/>
                        <a:sym typeface="Nunito"/>
                      </a:endParaRPr>
                    </a:p>
                  </a:txBody>
                  <a:tcPr marT="91425" marB="91425" marR="91425" marL="91425"/>
                </a:tc>
              </a:tr>
              <a:tr h="365725">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metadata.csv</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Nunito"/>
                          <a:ea typeface="Nunito"/>
                          <a:cs typeface="Nunito"/>
                          <a:sym typeface="Nunito"/>
                        </a:rPr>
                        <a:t>1.57 GB</a:t>
                      </a:r>
                      <a:endParaRPr sz="1200">
                        <a:solidFill>
                          <a:schemeClr val="dk2"/>
                        </a:solidFill>
                        <a:latin typeface="Nunito"/>
                        <a:ea typeface="Nunito"/>
                        <a:cs typeface="Nunito"/>
                        <a:sym typeface="Nunito"/>
                      </a:endParaRPr>
                    </a:p>
                  </a:txBody>
                  <a:tcPr marT="91425" marB="91425" marR="91425" marL="91425"/>
                </a:tc>
              </a:tr>
              <a:tr h="365725">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PatientInfo.csv</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Nunito"/>
                          <a:ea typeface="Nunito"/>
                          <a:cs typeface="Nunito"/>
                          <a:sym typeface="Nunito"/>
                        </a:rPr>
                        <a:t>488.86 KB</a:t>
                      </a:r>
                      <a:endParaRPr sz="1200">
                        <a:solidFill>
                          <a:schemeClr val="dk2"/>
                        </a:solidFill>
                        <a:latin typeface="Nunito"/>
                        <a:ea typeface="Nunito"/>
                        <a:cs typeface="Nunito"/>
                        <a:sym typeface="Nunito"/>
                      </a:endParaRPr>
                    </a:p>
                  </a:txBody>
                  <a:tcPr marT="91425" marB="91425" marR="91425" marL="91425"/>
                </a:tc>
              </a:tr>
              <a:tr h="365725">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Policy.csv</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200">
                          <a:solidFill>
                            <a:schemeClr val="dk2"/>
                          </a:solidFill>
                          <a:latin typeface="Nunito"/>
                          <a:ea typeface="Nunito"/>
                          <a:cs typeface="Nunito"/>
                          <a:sym typeface="Nunito"/>
                        </a:rPr>
                        <a:t>5.71 KB</a:t>
                      </a:r>
                      <a:endParaRPr sz="1200">
                        <a:solidFill>
                          <a:schemeClr val="dk2"/>
                        </a:solidFill>
                        <a:latin typeface="Nunito"/>
                        <a:ea typeface="Nunito"/>
                        <a:cs typeface="Nunito"/>
                        <a:sym typeface="Nunito"/>
                      </a:endParaRPr>
                    </a:p>
                  </a:txBody>
                  <a:tcPr marT="91425" marB="91425" marR="91425" marL="91425"/>
                </a:tc>
              </a:tr>
            </a:tbl>
          </a:graphicData>
        </a:graphic>
      </p:graphicFrame>
      <p:graphicFrame>
        <p:nvGraphicFramePr>
          <p:cNvPr id="297" name="Google Shape;297;p16"/>
          <p:cNvGraphicFramePr/>
          <p:nvPr/>
        </p:nvGraphicFramePr>
        <p:xfrm>
          <a:off x="4678525" y="1597875"/>
          <a:ext cx="3000000" cy="3000000"/>
        </p:xfrm>
        <a:graphic>
          <a:graphicData uri="http://schemas.openxmlformats.org/drawingml/2006/table">
            <a:tbl>
              <a:tblPr>
                <a:noFill/>
                <a:tableStyleId>{118D5D11-B026-4C39-A472-DF85ECA41B02}</a:tableStyleId>
              </a:tblPr>
              <a:tblGrid>
                <a:gridCol w="1809750"/>
                <a:gridCol w="1809750"/>
              </a:tblGrid>
              <a:tr h="381000">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SearchTrend.csv</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Nunito"/>
                          <a:ea typeface="Nunito"/>
                          <a:cs typeface="Nunito"/>
                          <a:sym typeface="Nunito"/>
                        </a:rPr>
                        <a:t>71.72 KB</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20000"/>
                        </a:lnSpc>
                        <a:spcBef>
                          <a:spcPts val="0"/>
                        </a:spcBef>
                        <a:spcAft>
                          <a:spcPts val="0"/>
                        </a:spcAft>
                        <a:buNone/>
                      </a:pPr>
                      <a:r>
                        <a:rPr lang="en" sz="1200">
                          <a:solidFill>
                            <a:schemeClr val="dk2"/>
                          </a:solidFill>
                          <a:latin typeface="Nunito"/>
                          <a:ea typeface="Nunito"/>
                          <a:cs typeface="Nunito"/>
                          <a:sym typeface="Nunito"/>
                        </a:rPr>
                        <a:t>SeoulFloating.csv</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chemeClr val="dk2"/>
                          </a:solidFill>
                          <a:latin typeface="Nunito"/>
                          <a:ea typeface="Nunito"/>
                          <a:cs typeface="Nunito"/>
                          <a:sym typeface="Nunito"/>
                        </a:rPr>
                        <a:t>49.68 MB</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20000"/>
                        </a:lnSpc>
                        <a:spcBef>
                          <a:spcPts val="0"/>
                        </a:spcBef>
                        <a:spcAft>
                          <a:spcPts val="0"/>
                        </a:spcAft>
                        <a:buNone/>
                      </a:pPr>
                      <a:r>
                        <a:rPr lang="en" sz="1200">
                          <a:solidFill>
                            <a:schemeClr val="dk2"/>
                          </a:solidFill>
                          <a:latin typeface="Nunito"/>
                          <a:ea typeface="Nunito"/>
                          <a:cs typeface="Nunito"/>
                          <a:sym typeface="Nunito"/>
                        </a:rPr>
                        <a:t>Time.csv</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chemeClr val="dk2"/>
                          </a:solidFill>
                          <a:latin typeface="Nunito"/>
                          <a:ea typeface="Nunito"/>
                          <a:cs typeface="Nunito"/>
                          <a:sym typeface="Nunito"/>
                        </a:rPr>
                        <a:t>6.6 KB</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20000"/>
                        </a:lnSpc>
                        <a:spcBef>
                          <a:spcPts val="0"/>
                        </a:spcBef>
                        <a:spcAft>
                          <a:spcPts val="0"/>
                        </a:spcAft>
                        <a:buNone/>
                      </a:pPr>
                      <a:r>
                        <a:rPr lang="en" sz="1200">
                          <a:solidFill>
                            <a:schemeClr val="dk2"/>
                          </a:solidFill>
                          <a:latin typeface="Nunito"/>
                          <a:ea typeface="Nunito"/>
                          <a:cs typeface="Nunito"/>
                          <a:sym typeface="Nunito"/>
                        </a:rPr>
                        <a:t>TimeGender.csv</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chemeClr val="dk2"/>
                          </a:solidFill>
                          <a:latin typeface="Nunito"/>
                          <a:ea typeface="Nunito"/>
                          <a:cs typeface="Nunito"/>
                          <a:sym typeface="Nunito"/>
                        </a:rPr>
                        <a:t>6.97 KB</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20000"/>
                        </a:lnSpc>
                        <a:spcBef>
                          <a:spcPts val="0"/>
                        </a:spcBef>
                        <a:spcAft>
                          <a:spcPts val="0"/>
                        </a:spcAft>
                        <a:buNone/>
                      </a:pPr>
                      <a:r>
                        <a:rPr lang="en" sz="1200">
                          <a:solidFill>
                            <a:schemeClr val="dk2"/>
                          </a:solidFill>
                          <a:latin typeface="Nunito"/>
                          <a:ea typeface="Nunito"/>
                          <a:cs typeface="Nunito"/>
                          <a:sym typeface="Nunito"/>
                        </a:rPr>
                        <a:t>TimeProvince.csv</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chemeClr val="dk2"/>
                          </a:solidFill>
                          <a:latin typeface="Nunito"/>
                          <a:ea typeface="Nunito"/>
                          <a:cs typeface="Nunito"/>
                          <a:sym typeface="Nunito"/>
                        </a:rPr>
                        <a:t>92.03 KB</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20000"/>
                        </a:lnSpc>
                        <a:spcBef>
                          <a:spcPts val="0"/>
                        </a:spcBef>
                        <a:spcAft>
                          <a:spcPts val="0"/>
                        </a:spcAft>
                        <a:buNone/>
                      </a:pPr>
                      <a:r>
                        <a:rPr lang="en" sz="1200">
                          <a:solidFill>
                            <a:schemeClr val="dk2"/>
                          </a:solidFill>
                          <a:latin typeface="Nunito"/>
                          <a:ea typeface="Nunito"/>
                          <a:cs typeface="Nunito"/>
                          <a:sym typeface="Nunito"/>
                        </a:rPr>
                        <a:t>Weather.csv</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lang="en" sz="1200">
                          <a:solidFill>
                            <a:schemeClr val="dk2"/>
                          </a:solidFill>
                          <a:latin typeface="Nunito"/>
                          <a:ea typeface="Nunito"/>
                          <a:cs typeface="Nunito"/>
                          <a:sym typeface="Nunito"/>
                        </a:rPr>
                        <a:t>1.5 MB</a:t>
                      </a:r>
                      <a:endParaRPr sz="1200">
                        <a:solidFill>
                          <a:schemeClr val="dk2"/>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8" name="Google Shape;298;p16"/>
          <p:cNvSpPr txBox="1"/>
          <p:nvPr/>
        </p:nvSpPr>
        <p:spPr>
          <a:xfrm>
            <a:off x="4678525" y="3942900"/>
            <a:ext cx="36558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2"/>
                </a:solidFill>
                <a:latin typeface="Nunito"/>
                <a:ea typeface="Nunito"/>
                <a:cs typeface="Nunito"/>
                <a:sym typeface="Nunito"/>
              </a:rPr>
              <a:t>Each file had already been labeled with </a:t>
            </a:r>
            <a:r>
              <a:rPr lang="en" sz="2000">
                <a:solidFill>
                  <a:schemeClr val="dk2"/>
                </a:solidFill>
                <a:latin typeface="Nunito"/>
                <a:ea typeface="Nunito"/>
                <a:cs typeface="Nunito"/>
                <a:sym typeface="Nunito"/>
              </a:rPr>
              <a:t>its</a:t>
            </a:r>
            <a:r>
              <a:rPr lang="en" sz="2000">
                <a:solidFill>
                  <a:schemeClr val="dk2"/>
                </a:solidFill>
                <a:latin typeface="Nunito"/>
                <a:ea typeface="Nunito"/>
                <a:cs typeface="Nunito"/>
                <a:sym typeface="Nunito"/>
              </a:rPr>
              <a:t> file size to get the Data Specifications.</a:t>
            </a:r>
            <a:endParaRPr sz="20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285425" y="3781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FF"/>
                </a:highlight>
              </a:rPr>
              <a:t>H/W Experimental </a:t>
            </a:r>
            <a:r>
              <a:rPr lang="en">
                <a:highlight>
                  <a:srgbClr val="FFFFFF"/>
                </a:highlight>
              </a:rPr>
              <a:t>Specifications</a:t>
            </a:r>
            <a:r>
              <a:rPr lang="en">
                <a:highlight>
                  <a:srgbClr val="FFFFFF"/>
                </a:highlight>
              </a:rPr>
              <a:t> </a:t>
            </a:r>
            <a:endParaRPr>
              <a:highlight>
                <a:srgbClr val="FFFFFF"/>
              </a:highlight>
            </a:endParaRPr>
          </a:p>
        </p:txBody>
      </p:sp>
      <p:graphicFrame>
        <p:nvGraphicFramePr>
          <p:cNvPr id="304" name="Google Shape;304;p17"/>
          <p:cNvGraphicFramePr/>
          <p:nvPr/>
        </p:nvGraphicFramePr>
        <p:xfrm>
          <a:off x="1285425" y="1255725"/>
          <a:ext cx="3000000" cy="3000000"/>
        </p:xfrm>
        <a:graphic>
          <a:graphicData uri="http://schemas.openxmlformats.org/drawingml/2006/table">
            <a:tbl>
              <a:tblPr>
                <a:noFill/>
                <a:tableStyleId>{118D5D11-B026-4C39-A472-DF85ECA41B02}</a:tableStyleId>
              </a:tblPr>
              <a:tblGrid>
                <a:gridCol w="3619500"/>
                <a:gridCol w="3619500"/>
              </a:tblGrid>
              <a:tr h="381000">
                <a:tc>
                  <a:txBody>
                    <a:bodyPr/>
                    <a:lstStyle/>
                    <a:p>
                      <a:pPr indent="0" lvl="0" marL="0" rtl="0" algn="l">
                        <a:lnSpc>
                          <a:spcPct val="115000"/>
                        </a:lnSpc>
                        <a:spcBef>
                          <a:spcPts val="0"/>
                        </a:spcBef>
                        <a:spcAft>
                          <a:spcPts val="1200"/>
                        </a:spcAft>
                        <a:buNone/>
                      </a:pPr>
                      <a:r>
                        <a:rPr lang="en" sz="2000">
                          <a:solidFill>
                            <a:schemeClr val="dk2"/>
                          </a:solidFill>
                          <a:latin typeface="Nunito"/>
                          <a:ea typeface="Nunito"/>
                          <a:cs typeface="Nunito"/>
                          <a:sym typeface="Nunito"/>
                        </a:rPr>
                        <a:t>Cluster Version</a:t>
                      </a:r>
                      <a:endParaRPr sz="2000">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0"/>
                        </a:spcAft>
                        <a:buNone/>
                      </a:pPr>
                      <a:r>
                        <a:rPr lang="en" sz="2000">
                          <a:solidFill>
                            <a:schemeClr val="dk2"/>
                          </a:solidFill>
                          <a:latin typeface="Nunito"/>
                          <a:ea typeface="Nunito"/>
                          <a:cs typeface="Nunito"/>
                          <a:sym typeface="Nunito"/>
                        </a:rPr>
                        <a:t>Hadoop 3.2.2-amzn-3.1</a:t>
                      </a:r>
                      <a:endParaRPr sz="20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2000">
                          <a:solidFill>
                            <a:schemeClr val="dk2"/>
                          </a:solidFill>
                          <a:latin typeface="Nunito"/>
                          <a:ea typeface="Nunito"/>
                          <a:cs typeface="Nunito"/>
                          <a:sym typeface="Nunito"/>
                        </a:rPr>
                        <a:t>Cluster Number of Nodes</a:t>
                      </a:r>
                      <a:endParaRPr sz="2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2000">
                          <a:solidFill>
                            <a:schemeClr val="dk2"/>
                          </a:solidFill>
                          <a:latin typeface="Nunito"/>
                          <a:ea typeface="Nunito"/>
                          <a:cs typeface="Nunito"/>
                          <a:sym typeface="Nunito"/>
                        </a:rPr>
                        <a:t>2</a:t>
                      </a:r>
                      <a:endParaRPr sz="20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2000">
                          <a:solidFill>
                            <a:schemeClr val="dk2"/>
                          </a:solidFill>
                          <a:latin typeface="Nunito"/>
                          <a:ea typeface="Nunito"/>
                          <a:cs typeface="Nunito"/>
                          <a:sym typeface="Nunito"/>
                        </a:rPr>
                        <a:t>Memory Size</a:t>
                      </a:r>
                      <a:endParaRPr sz="2000">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0"/>
                        </a:spcAft>
                        <a:buNone/>
                      </a:pPr>
                      <a:r>
                        <a:rPr lang="en" sz="2000">
                          <a:solidFill>
                            <a:schemeClr val="dk2"/>
                          </a:solidFill>
                          <a:latin typeface="Nunito"/>
                          <a:ea typeface="Nunito"/>
                          <a:cs typeface="Nunito"/>
                          <a:sym typeface="Nunito"/>
                        </a:rPr>
                        <a:t>33G</a:t>
                      </a:r>
                      <a:endParaRPr sz="20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2000">
                          <a:solidFill>
                            <a:schemeClr val="dk2"/>
                          </a:solidFill>
                          <a:latin typeface="Nunito"/>
                          <a:ea typeface="Nunito"/>
                          <a:cs typeface="Nunito"/>
                          <a:sym typeface="Nunito"/>
                        </a:rPr>
                        <a:t>CPU Speed</a:t>
                      </a:r>
                      <a:endParaRPr sz="2000">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0"/>
                        </a:spcAft>
                        <a:buNone/>
                      </a:pPr>
                      <a:r>
                        <a:rPr lang="en" sz="2000">
                          <a:solidFill>
                            <a:schemeClr val="dk2"/>
                          </a:solidFill>
                          <a:latin typeface="Nunito"/>
                          <a:ea typeface="Nunito"/>
                          <a:cs typeface="Nunito"/>
                          <a:sym typeface="Nunito"/>
                        </a:rPr>
                        <a:t>2399.892 MHz</a:t>
                      </a:r>
                      <a:endParaRPr sz="2000">
                        <a:solidFill>
                          <a:schemeClr val="dk2"/>
                        </a:solidFill>
                        <a:latin typeface="Nunito"/>
                        <a:ea typeface="Nunito"/>
                        <a:cs typeface="Nunito"/>
                        <a:sym typeface="Nunito"/>
                      </a:endParaRPr>
                    </a:p>
                  </a:txBody>
                  <a:tcPr marT="91425" marB="91425" marR="91425" marL="91425"/>
                </a:tc>
              </a:tr>
            </a:tbl>
          </a:graphicData>
        </a:graphic>
      </p:graphicFrame>
      <p:sp>
        <p:nvSpPr>
          <p:cNvPr id="305" name="Google Shape;305;p17"/>
          <p:cNvSpPr txBox="1"/>
          <p:nvPr/>
        </p:nvSpPr>
        <p:spPr>
          <a:xfrm>
            <a:off x="1285425" y="3327300"/>
            <a:ext cx="7640400" cy="181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2000">
                <a:solidFill>
                  <a:schemeClr val="dk2"/>
                </a:solidFill>
                <a:latin typeface="Nunito"/>
                <a:ea typeface="Nunito"/>
                <a:cs typeface="Nunito"/>
                <a:sym typeface="Nunito"/>
              </a:rPr>
              <a:t>hadoop version</a:t>
            </a:r>
            <a:r>
              <a:rPr lang="en" sz="2000">
                <a:solidFill>
                  <a:schemeClr val="dk2"/>
                </a:solidFill>
                <a:latin typeface="Nunito"/>
                <a:ea typeface="Nunito"/>
                <a:cs typeface="Nunito"/>
                <a:sym typeface="Nunito"/>
              </a:rPr>
              <a:t> to find cluster version. Our server is using hadoop while running on an amazon instance.</a:t>
            </a:r>
            <a:endParaRPr sz="2000">
              <a:solidFill>
                <a:schemeClr val="dk2"/>
              </a:solidFill>
              <a:latin typeface="Nunito"/>
              <a:ea typeface="Nunito"/>
              <a:cs typeface="Nunito"/>
              <a:sym typeface="Nunito"/>
            </a:endParaRPr>
          </a:p>
          <a:p>
            <a:pPr indent="0" lvl="0" marL="0" rtl="0" algn="l">
              <a:spcBef>
                <a:spcPts val="0"/>
              </a:spcBef>
              <a:spcAft>
                <a:spcPts val="0"/>
              </a:spcAft>
              <a:buNone/>
            </a:pPr>
            <a:r>
              <a:rPr i="1" lang="en" sz="2000">
                <a:solidFill>
                  <a:schemeClr val="dk2"/>
                </a:solidFill>
                <a:latin typeface="Nunito"/>
                <a:ea typeface="Nunito"/>
                <a:cs typeface="Nunito"/>
                <a:sym typeface="Nunito"/>
              </a:rPr>
              <a:t>yarn node -list -all</a:t>
            </a:r>
            <a:r>
              <a:rPr lang="en" sz="2000">
                <a:solidFill>
                  <a:schemeClr val="dk2"/>
                </a:solidFill>
                <a:latin typeface="Nunito"/>
                <a:ea typeface="Nunito"/>
                <a:cs typeface="Nunito"/>
                <a:sym typeface="Nunito"/>
              </a:rPr>
              <a:t>  to find cluster number of nodes.</a:t>
            </a:r>
            <a:endParaRPr sz="2000">
              <a:solidFill>
                <a:schemeClr val="dk2"/>
              </a:solidFill>
              <a:latin typeface="Nunito"/>
              <a:ea typeface="Nunito"/>
              <a:cs typeface="Nunito"/>
              <a:sym typeface="Nunito"/>
            </a:endParaRPr>
          </a:p>
          <a:p>
            <a:pPr indent="0" lvl="0" marL="0" rtl="0" algn="l">
              <a:spcBef>
                <a:spcPts val="0"/>
              </a:spcBef>
              <a:spcAft>
                <a:spcPts val="0"/>
              </a:spcAft>
              <a:buNone/>
            </a:pPr>
            <a:r>
              <a:rPr i="1" lang="en" sz="2000">
                <a:solidFill>
                  <a:schemeClr val="dk2"/>
                </a:solidFill>
                <a:latin typeface="Nunito"/>
                <a:ea typeface="Nunito"/>
                <a:cs typeface="Nunito"/>
                <a:sym typeface="Nunito"/>
              </a:rPr>
              <a:t>free -h</a:t>
            </a:r>
            <a:r>
              <a:rPr lang="en" sz="2000">
                <a:solidFill>
                  <a:schemeClr val="dk2"/>
                </a:solidFill>
                <a:latin typeface="Nunito"/>
                <a:ea typeface="Nunito"/>
                <a:cs typeface="Nunito"/>
                <a:sym typeface="Nunito"/>
              </a:rPr>
              <a:t> to find memory size in human readable format.</a:t>
            </a:r>
            <a:endParaRPr sz="20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i="1" lang="en" sz="2000">
                <a:solidFill>
                  <a:schemeClr val="dk2"/>
                </a:solidFill>
                <a:latin typeface="Nunito"/>
                <a:ea typeface="Nunito"/>
                <a:cs typeface="Nunito"/>
                <a:sym typeface="Nunito"/>
              </a:rPr>
              <a:t>lscpu</a:t>
            </a:r>
            <a:r>
              <a:rPr lang="en" sz="2000">
                <a:solidFill>
                  <a:schemeClr val="dk2"/>
                </a:solidFill>
                <a:latin typeface="Nunito"/>
                <a:ea typeface="Nunito"/>
                <a:cs typeface="Nunito"/>
                <a:sym typeface="Nunito"/>
              </a:rPr>
              <a:t> to find CPU speed</a:t>
            </a:r>
            <a:endParaRPr sz="20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Unique Your Idea</a:t>
            </a:r>
            <a:endParaRPr/>
          </a:p>
        </p:txBody>
      </p:sp>
      <p:sp>
        <p:nvSpPr>
          <p:cNvPr id="311" name="Google Shape;311;p18"/>
          <p:cNvSpPr txBox="1"/>
          <p:nvPr>
            <p:ph idx="1" type="body"/>
          </p:nvPr>
        </p:nvSpPr>
        <p:spPr>
          <a:xfrm>
            <a:off x="1263200" y="1460875"/>
            <a:ext cx="7840200" cy="38247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Our dataset is unique as we’re looking into the data of cases of Covid-19 in South Korea.</a:t>
            </a:r>
            <a:endParaRPr sz="2000"/>
          </a:p>
          <a:p>
            <a:pPr indent="-355600" lvl="0" marL="457200" rtl="0" algn="l">
              <a:lnSpc>
                <a:spcPct val="150000"/>
              </a:lnSpc>
              <a:spcBef>
                <a:spcPts val="0"/>
              </a:spcBef>
              <a:spcAft>
                <a:spcPts val="0"/>
              </a:spcAft>
              <a:buSzPts val="2000"/>
              <a:buChar char="●"/>
            </a:pPr>
            <a:r>
              <a:rPr lang="en" sz="2000"/>
              <a:t>It's</a:t>
            </a:r>
            <a:r>
              <a:rPr lang="en" sz="2000"/>
              <a:t> relevant because we need a dataset that can be sent into HDFS and Beeline and finally into a visual </a:t>
            </a:r>
            <a:r>
              <a:rPr lang="en" sz="2000"/>
              <a:t>representation.</a:t>
            </a:r>
            <a:endParaRPr sz="2000"/>
          </a:p>
          <a:p>
            <a:pPr indent="-355600" lvl="0" marL="457200" rtl="0" algn="l">
              <a:lnSpc>
                <a:spcPct val="150000"/>
              </a:lnSpc>
              <a:spcBef>
                <a:spcPts val="0"/>
              </a:spcBef>
              <a:spcAft>
                <a:spcPts val="0"/>
              </a:spcAft>
              <a:buSzPts val="2000"/>
              <a:buChar char="●"/>
            </a:pPr>
            <a:r>
              <a:rPr lang="en" sz="2000"/>
              <a:t>We created visualization on what age groups were infected the most and the amount of people in those age groups that deceased.</a:t>
            </a:r>
            <a:endParaRPr sz="2000">
              <a:highlight>
                <a:srgbClr val="FF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Deliverable: Workflow/Architecture charts - ETL Big Data</a:t>
            </a:r>
            <a:endParaRPr/>
          </a:p>
        </p:txBody>
      </p:sp>
      <p:sp>
        <p:nvSpPr>
          <p:cNvPr id="317" name="Google Shape;317;p19"/>
          <p:cNvSpPr txBox="1"/>
          <p:nvPr/>
        </p:nvSpPr>
        <p:spPr>
          <a:xfrm>
            <a:off x="138875" y="1597875"/>
            <a:ext cx="3290100" cy="332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2"/>
                </a:solidFill>
                <a:latin typeface="Nunito"/>
                <a:ea typeface="Nunito"/>
                <a:cs typeface="Nunito"/>
                <a:sym typeface="Nunito"/>
              </a:rPr>
              <a:t>We extracted the data from Kaggle, placed all the data in OneDrive and uploaded it to the server and then we created tables on Beeline, and finally, downloaded the file locally and used a Microsoft Excel 3D map.</a:t>
            </a:r>
            <a:endParaRPr sz="2000">
              <a:solidFill>
                <a:schemeClr val="dk2"/>
              </a:solidFill>
              <a:latin typeface="Nunito"/>
              <a:ea typeface="Nunito"/>
              <a:cs typeface="Nunito"/>
              <a:sym typeface="Nunito"/>
            </a:endParaRPr>
          </a:p>
        </p:txBody>
      </p:sp>
      <p:pic>
        <p:nvPicPr>
          <p:cNvPr id="318" name="Google Shape;318;p19"/>
          <p:cNvPicPr preferRelativeResize="0"/>
          <p:nvPr/>
        </p:nvPicPr>
        <p:blipFill>
          <a:blip r:embed="rId3">
            <a:alphaModFix/>
          </a:blip>
          <a:stretch>
            <a:fillRect/>
          </a:stretch>
        </p:blipFill>
        <p:spPr>
          <a:xfrm>
            <a:off x="3562250" y="2992125"/>
            <a:ext cx="5463301" cy="1990026"/>
          </a:xfrm>
          <a:prstGeom prst="rect">
            <a:avLst/>
          </a:prstGeom>
          <a:noFill/>
          <a:ln>
            <a:noFill/>
          </a:ln>
        </p:spPr>
      </p:pic>
      <p:pic>
        <p:nvPicPr>
          <p:cNvPr id="319" name="Google Shape;319;p19"/>
          <p:cNvPicPr preferRelativeResize="0"/>
          <p:nvPr/>
        </p:nvPicPr>
        <p:blipFill>
          <a:blip r:embed="rId4">
            <a:alphaModFix/>
          </a:blip>
          <a:stretch>
            <a:fillRect/>
          </a:stretch>
        </p:blipFill>
        <p:spPr>
          <a:xfrm>
            <a:off x="7248300" y="3868600"/>
            <a:ext cx="1004424" cy="527325"/>
          </a:xfrm>
          <a:prstGeom prst="rect">
            <a:avLst/>
          </a:prstGeom>
          <a:noFill/>
          <a:ln>
            <a:noFill/>
          </a:ln>
        </p:spPr>
      </p:pic>
      <p:pic>
        <p:nvPicPr>
          <p:cNvPr id="320" name="Google Shape;320;p19"/>
          <p:cNvPicPr preferRelativeResize="0"/>
          <p:nvPr/>
        </p:nvPicPr>
        <p:blipFill>
          <a:blip r:embed="rId5">
            <a:alphaModFix/>
          </a:blip>
          <a:stretch>
            <a:fillRect/>
          </a:stretch>
        </p:blipFill>
        <p:spPr>
          <a:xfrm>
            <a:off x="6432100" y="4456796"/>
            <a:ext cx="605573" cy="454278"/>
          </a:xfrm>
          <a:prstGeom prst="rect">
            <a:avLst/>
          </a:prstGeom>
          <a:noFill/>
          <a:ln>
            <a:noFill/>
          </a:ln>
        </p:spPr>
      </p:pic>
      <p:pic>
        <p:nvPicPr>
          <p:cNvPr id="321" name="Google Shape;321;p19"/>
          <p:cNvPicPr preferRelativeResize="0"/>
          <p:nvPr/>
        </p:nvPicPr>
        <p:blipFill>
          <a:blip r:embed="rId6">
            <a:alphaModFix/>
          </a:blip>
          <a:stretch>
            <a:fillRect/>
          </a:stretch>
        </p:blipFill>
        <p:spPr>
          <a:xfrm>
            <a:off x="6404859" y="3921900"/>
            <a:ext cx="660050" cy="29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04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r>
              <a:rPr lang="en"/>
              <a:t> Flowchart</a:t>
            </a:r>
            <a:endParaRPr/>
          </a:p>
        </p:txBody>
      </p:sp>
      <p:sp>
        <p:nvSpPr>
          <p:cNvPr id="327" name="Google Shape;327;p20"/>
          <p:cNvSpPr/>
          <p:nvPr/>
        </p:nvSpPr>
        <p:spPr>
          <a:xfrm>
            <a:off x="4459522" y="1890951"/>
            <a:ext cx="1544100" cy="8019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Raw dataset</a:t>
            </a:r>
            <a:endParaRPr sz="2000">
              <a:latin typeface="Nunito"/>
              <a:ea typeface="Nunito"/>
              <a:cs typeface="Nunito"/>
              <a:sym typeface="Nunito"/>
            </a:endParaRPr>
          </a:p>
        </p:txBody>
      </p:sp>
      <p:sp>
        <p:nvSpPr>
          <p:cNvPr id="328" name="Google Shape;328;p20"/>
          <p:cNvSpPr/>
          <p:nvPr/>
        </p:nvSpPr>
        <p:spPr>
          <a:xfrm>
            <a:off x="6399364" y="1870976"/>
            <a:ext cx="1253400" cy="8421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Upload dataset to HDFS</a:t>
            </a:r>
            <a:endParaRPr sz="2000">
              <a:latin typeface="Nunito"/>
              <a:ea typeface="Nunito"/>
              <a:cs typeface="Nunito"/>
              <a:sym typeface="Nunito"/>
            </a:endParaRPr>
          </a:p>
        </p:txBody>
      </p:sp>
      <p:sp>
        <p:nvSpPr>
          <p:cNvPr id="329" name="Google Shape;329;p20"/>
          <p:cNvSpPr/>
          <p:nvPr/>
        </p:nvSpPr>
        <p:spPr>
          <a:xfrm>
            <a:off x="7860526" y="1870976"/>
            <a:ext cx="1133400" cy="8421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Create tables schema</a:t>
            </a:r>
            <a:endParaRPr sz="2000">
              <a:latin typeface="Nunito"/>
              <a:ea typeface="Nunito"/>
              <a:cs typeface="Nunito"/>
              <a:sym typeface="Nunito"/>
            </a:endParaRPr>
          </a:p>
        </p:txBody>
      </p:sp>
      <p:sp>
        <p:nvSpPr>
          <p:cNvPr id="330" name="Google Shape;330;p20"/>
          <p:cNvSpPr/>
          <p:nvPr/>
        </p:nvSpPr>
        <p:spPr>
          <a:xfrm>
            <a:off x="7860526" y="2925940"/>
            <a:ext cx="1133400" cy="8421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Clean data</a:t>
            </a:r>
            <a:endParaRPr sz="2000">
              <a:latin typeface="Nunito"/>
              <a:ea typeface="Nunito"/>
              <a:cs typeface="Nunito"/>
              <a:sym typeface="Nunito"/>
            </a:endParaRPr>
          </a:p>
        </p:txBody>
      </p:sp>
      <p:sp>
        <p:nvSpPr>
          <p:cNvPr id="331" name="Google Shape;331;p20"/>
          <p:cNvSpPr/>
          <p:nvPr/>
        </p:nvSpPr>
        <p:spPr>
          <a:xfrm>
            <a:off x="7860526" y="3980905"/>
            <a:ext cx="1133400" cy="8421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Create summary table</a:t>
            </a:r>
            <a:endParaRPr sz="2000">
              <a:latin typeface="Nunito"/>
              <a:ea typeface="Nunito"/>
              <a:cs typeface="Nunito"/>
              <a:sym typeface="Nunito"/>
            </a:endParaRPr>
          </a:p>
        </p:txBody>
      </p:sp>
      <p:sp>
        <p:nvSpPr>
          <p:cNvPr id="332" name="Google Shape;332;p20"/>
          <p:cNvSpPr/>
          <p:nvPr/>
        </p:nvSpPr>
        <p:spPr>
          <a:xfrm>
            <a:off x="6459257" y="3980905"/>
            <a:ext cx="1133400" cy="8421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Export results</a:t>
            </a:r>
            <a:endParaRPr sz="2000">
              <a:latin typeface="Nunito"/>
              <a:ea typeface="Nunito"/>
              <a:cs typeface="Nunito"/>
              <a:sym typeface="Nunito"/>
            </a:endParaRPr>
          </a:p>
        </p:txBody>
      </p:sp>
      <p:sp>
        <p:nvSpPr>
          <p:cNvPr id="333" name="Google Shape;333;p20"/>
          <p:cNvSpPr/>
          <p:nvPr/>
        </p:nvSpPr>
        <p:spPr>
          <a:xfrm>
            <a:off x="4459522" y="2907327"/>
            <a:ext cx="1544100" cy="8790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Nunito"/>
                <a:ea typeface="Nunito"/>
                <a:cs typeface="Nunito"/>
                <a:sym typeface="Nunito"/>
              </a:rPr>
              <a:t>Geo-Spatial Visualization</a:t>
            </a:r>
            <a:endParaRPr sz="1700">
              <a:latin typeface="Nunito"/>
              <a:ea typeface="Nunito"/>
              <a:cs typeface="Nunito"/>
              <a:sym typeface="Nunito"/>
            </a:endParaRPr>
          </a:p>
        </p:txBody>
      </p:sp>
      <p:sp>
        <p:nvSpPr>
          <p:cNvPr id="334" name="Google Shape;334;p20"/>
          <p:cNvSpPr/>
          <p:nvPr/>
        </p:nvSpPr>
        <p:spPr>
          <a:xfrm>
            <a:off x="4459522" y="3936263"/>
            <a:ext cx="1544100" cy="930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Bar, line, and pie graphs</a:t>
            </a:r>
            <a:endParaRPr sz="2000">
              <a:latin typeface="Nunito"/>
              <a:ea typeface="Nunito"/>
              <a:cs typeface="Nunito"/>
              <a:sym typeface="Nunito"/>
            </a:endParaRPr>
          </a:p>
        </p:txBody>
      </p:sp>
      <p:cxnSp>
        <p:nvCxnSpPr>
          <p:cNvPr id="335" name="Google Shape;335;p20"/>
          <p:cNvCxnSpPr>
            <a:stCxn id="327" idx="6"/>
            <a:endCxn id="328" idx="1"/>
          </p:cNvCxnSpPr>
          <p:nvPr/>
        </p:nvCxnSpPr>
        <p:spPr>
          <a:xfrm>
            <a:off x="6003622" y="2291901"/>
            <a:ext cx="395700" cy="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20"/>
          <p:cNvCxnSpPr>
            <a:stCxn id="328" idx="3"/>
            <a:endCxn id="329" idx="1"/>
          </p:cNvCxnSpPr>
          <p:nvPr/>
        </p:nvCxnSpPr>
        <p:spPr>
          <a:xfrm>
            <a:off x="7652764" y="2292026"/>
            <a:ext cx="207900" cy="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20"/>
          <p:cNvCxnSpPr>
            <a:stCxn id="329" idx="2"/>
            <a:endCxn id="330" idx="0"/>
          </p:cNvCxnSpPr>
          <p:nvPr/>
        </p:nvCxnSpPr>
        <p:spPr>
          <a:xfrm>
            <a:off x="8427226" y="2713076"/>
            <a:ext cx="0" cy="2130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20"/>
          <p:cNvCxnSpPr>
            <a:endCxn id="331" idx="0"/>
          </p:cNvCxnSpPr>
          <p:nvPr/>
        </p:nvCxnSpPr>
        <p:spPr>
          <a:xfrm>
            <a:off x="8427226" y="3770005"/>
            <a:ext cx="0" cy="2109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20"/>
          <p:cNvCxnSpPr>
            <a:stCxn id="331" idx="1"/>
            <a:endCxn id="332" idx="3"/>
          </p:cNvCxnSpPr>
          <p:nvPr/>
        </p:nvCxnSpPr>
        <p:spPr>
          <a:xfrm rot="10800000">
            <a:off x="7592626" y="4401955"/>
            <a:ext cx="267900" cy="0"/>
          </a:xfrm>
          <a:prstGeom prst="straightConnector1">
            <a:avLst/>
          </a:prstGeom>
          <a:noFill/>
          <a:ln cap="flat" cmpd="sng" w="9525">
            <a:solidFill>
              <a:schemeClr val="dk2"/>
            </a:solidFill>
            <a:prstDash val="solid"/>
            <a:round/>
            <a:headEnd len="med" w="med" type="none"/>
            <a:tailEnd len="med" w="med" type="triangle"/>
          </a:ln>
        </p:spPr>
      </p:cxnSp>
      <p:cxnSp>
        <p:nvCxnSpPr>
          <p:cNvPr id="340" name="Google Shape;340;p20"/>
          <p:cNvCxnSpPr>
            <a:stCxn id="332" idx="1"/>
            <a:endCxn id="333" idx="3"/>
          </p:cNvCxnSpPr>
          <p:nvPr/>
        </p:nvCxnSpPr>
        <p:spPr>
          <a:xfrm rot="10800000">
            <a:off x="6003557" y="3346855"/>
            <a:ext cx="455700" cy="1055100"/>
          </a:xfrm>
          <a:prstGeom prst="straightConnector1">
            <a:avLst/>
          </a:prstGeom>
          <a:noFill/>
          <a:ln cap="flat" cmpd="sng" w="9525">
            <a:solidFill>
              <a:schemeClr val="dk2"/>
            </a:solidFill>
            <a:prstDash val="solid"/>
            <a:round/>
            <a:headEnd len="med" w="med" type="none"/>
            <a:tailEnd len="med" w="med" type="triangle"/>
          </a:ln>
        </p:spPr>
      </p:cxnSp>
      <p:cxnSp>
        <p:nvCxnSpPr>
          <p:cNvPr id="341" name="Google Shape;341;p20"/>
          <p:cNvCxnSpPr>
            <a:stCxn id="332" idx="1"/>
            <a:endCxn id="334" idx="3"/>
          </p:cNvCxnSpPr>
          <p:nvPr/>
        </p:nvCxnSpPr>
        <p:spPr>
          <a:xfrm rot="10800000">
            <a:off x="6003557" y="4401655"/>
            <a:ext cx="455700" cy="300"/>
          </a:xfrm>
          <a:prstGeom prst="straightConnector1">
            <a:avLst/>
          </a:prstGeom>
          <a:noFill/>
          <a:ln cap="flat" cmpd="sng" w="9525">
            <a:solidFill>
              <a:schemeClr val="dk2"/>
            </a:solidFill>
            <a:prstDash val="solid"/>
            <a:round/>
            <a:headEnd len="med" w="med" type="none"/>
            <a:tailEnd len="med" w="med" type="triangle"/>
          </a:ln>
        </p:spPr>
      </p:cxnSp>
      <p:sp>
        <p:nvSpPr>
          <p:cNvPr id="342" name="Google Shape;342;p20"/>
          <p:cNvSpPr txBox="1"/>
          <p:nvPr>
            <p:ph idx="1" type="body"/>
          </p:nvPr>
        </p:nvSpPr>
        <p:spPr>
          <a:xfrm>
            <a:off x="82925" y="1422600"/>
            <a:ext cx="3430500" cy="372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Thirteen .csv files are uploaded to HDFS. Next, Beeline is used to create the tables, clean data, sort out the info, and export the results. Finally, once an output file has been downloaded, we can open the file in an Excel 3D map.</a:t>
            </a:r>
            <a:endParaRPr sz="2000"/>
          </a:p>
          <a:p>
            <a:pPr indent="0" lvl="0" marL="0" rtl="0" algn="l">
              <a:spcBef>
                <a:spcPts val="0"/>
              </a:spcBef>
              <a:spcAft>
                <a:spcPts val="1200"/>
              </a:spcAft>
              <a:buNone/>
            </a:pPr>
            <a:r>
              <a:t/>
            </a:r>
            <a:endParaRPr sz="2000"/>
          </a:p>
        </p:txBody>
      </p:sp>
      <p:sp>
        <p:nvSpPr>
          <p:cNvPr id="343" name="Google Shape;343;p20"/>
          <p:cNvSpPr txBox="1"/>
          <p:nvPr/>
        </p:nvSpPr>
        <p:spPr>
          <a:xfrm>
            <a:off x="4459525" y="1351925"/>
            <a:ext cx="1658700" cy="4926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Nunito"/>
                <a:ea typeface="Nunito"/>
                <a:cs typeface="Nunito"/>
                <a:sym typeface="Nunito"/>
              </a:rPr>
              <a:t>Local Server</a:t>
            </a:r>
            <a:endParaRPr sz="2000">
              <a:latin typeface="Nunito"/>
              <a:ea typeface="Nunito"/>
              <a:cs typeface="Nunito"/>
              <a:sym typeface="Nunito"/>
            </a:endParaRPr>
          </a:p>
        </p:txBody>
      </p:sp>
      <p:sp>
        <p:nvSpPr>
          <p:cNvPr id="344" name="Google Shape;344;p20"/>
          <p:cNvSpPr txBox="1"/>
          <p:nvPr/>
        </p:nvSpPr>
        <p:spPr>
          <a:xfrm>
            <a:off x="7121000" y="1351925"/>
            <a:ext cx="1133400" cy="492600"/>
          </a:xfrm>
          <a:prstGeom prst="rect">
            <a:avLst/>
          </a:prstGeom>
          <a:solidFill>
            <a:srgbClr val="9FC5E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Nunito"/>
                <a:ea typeface="Nunito"/>
                <a:cs typeface="Nunito"/>
                <a:sym typeface="Nunito"/>
              </a:rPr>
              <a:t>Hadoop</a:t>
            </a:r>
            <a:endParaRPr sz="2000">
              <a:latin typeface="Nunito"/>
              <a:ea typeface="Nunito"/>
              <a:cs typeface="Nunito"/>
              <a:sym typeface="Nunito"/>
            </a:endParaRPr>
          </a:p>
        </p:txBody>
      </p:sp>
      <p:sp>
        <p:nvSpPr>
          <p:cNvPr id="345" name="Google Shape;345;p20"/>
          <p:cNvSpPr txBox="1"/>
          <p:nvPr/>
        </p:nvSpPr>
        <p:spPr>
          <a:xfrm>
            <a:off x="3513425" y="3628110"/>
            <a:ext cx="913200" cy="492600"/>
          </a:xfrm>
          <a:prstGeom prst="rect">
            <a:avLst/>
          </a:prstGeom>
          <a:solidFill>
            <a:srgbClr val="B6D7A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Nunito"/>
                <a:ea typeface="Nunito"/>
                <a:cs typeface="Nunito"/>
                <a:sym typeface="Nunito"/>
              </a:rPr>
              <a:t>Excel</a:t>
            </a:r>
            <a:endParaRPr sz="20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1"/>
          <p:cNvPicPr preferRelativeResize="0"/>
          <p:nvPr/>
        </p:nvPicPr>
        <p:blipFill>
          <a:blip r:embed="rId3">
            <a:alphaModFix/>
          </a:blip>
          <a:stretch>
            <a:fillRect/>
          </a:stretch>
        </p:blipFill>
        <p:spPr>
          <a:xfrm>
            <a:off x="0" y="110389"/>
            <a:ext cx="9143999" cy="2612571"/>
          </a:xfrm>
          <a:prstGeom prst="rect">
            <a:avLst/>
          </a:prstGeom>
          <a:noFill/>
          <a:ln>
            <a:noFill/>
          </a:ln>
        </p:spPr>
      </p:pic>
      <p:sp>
        <p:nvSpPr>
          <p:cNvPr id="351" name="Google Shape;351;p21"/>
          <p:cNvSpPr txBox="1"/>
          <p:nvPr>
            <p:ph idx="1" type="body"/>
          </p:nvPr>
        </p:nvSpPr>
        <p:spPr>
          <a:xfrm>
            <a:off x="1368825" y="2852625"/>
            <a:ext cx="7602600" cy="53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The </a:t>
            </a:r>
            <a:r>
              <a:rPr b="1" lang="en" sz="2000"/>
              <a:t>TimeAge table</a:t>
            </a:r>
            <a:r>
              <a:rPr lang="en" sz="2000"/>
              <a:t> gives us ‘curdate,’ which is the date the patient got tested. ‘curtime’ provides us with the time based on this formula Time (0 = AM 12:00 / 16 = PM 04:00). ‘Age’ gives the age range of the patient. The ‘confirmed’ column gives us the accumulated confirmed number of infected cases. The ‘deceased’ column gives us an accumulated number of deaths.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