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7" r:id="rId2"/>
    <p:sldId id="258" r:id="rId3"/>
    <p:sldId id="273" r:id="rId4"/>
    <p:sldId id="274" r:id="rId5"/>
    <p:sldId id="275" r:id="rId6"/>
    <p:sldId id="276" r:id="rId7"/>
    <p:sldId id="277" r:id="rId8"/>
    <p:sldId id="278" r:id="rId9"/>
    <p:sldId id="27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6" autoAdjust="0"/>
    <p:restoredTop sz="85691" autoAdjust="0"/>
  </p:normalViewPr>
  <p:slideViewPr>
    <p:cSldViewPr snapToGrid="0">
      <p:cViewPr varScale="1">
        <p:scale>
          <a:sx n="70" d="100"/>
          <a:sy n="70" d="100"/>
        </p:scale>
        <p:origin x="208"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D1350FF-3196-4335-9F36-A40E9D431126}"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7D462702-5986-4DE4-B341-16C2DEE6E3C3}">
      <dgm:prSet/>
      <dgm:spPr/>
      <dgm:t>
        <a:bodyPr/>
        <a:lstStyle/>
        <a:p>
          <a:r>
            <a:rPr lang="de-DE"/>
            <a:t>1. </a:t>
          </a:r>
          <a:r>
            <a:rPr lang="en-US"/>
            <a:t>First all the needed libraries where imported</a:t>
          </a:r>
        </a:p>
      </dgm:t>
    </dgm:pt>
    <dgm:pt modelId="{C0BE8967-F08D-4789-852F-95EDBFCFE123}" type="parTrans" cxnId="{0F0B9688-C9D3-49C9-8AF9-D1D1AEA5170A}">
      <dgm:prSet/>
      <dgm:spPr/>
      <dgm:t>
        <a:bodyPr/>
        <a:lstStyle/>
        <a:p>
          <a:endParaRPr lang="en-US"/>
        </a:p>
      </dgm:t>
    </dgm:pt>
    <dgm:pt modelId="{D42904FB-3F0F-4A34-92D1-E6B6192F26A1}" type="sibTrans" cxnId="{0F0B9688-C9D3-49C9-8AF9-D1D1AEA5170A}">
      <dgm:prSet/>
      <dgm:spPr/>
      <dgm:t>
        <a:bodyPr/>
        <a:lstStyle/>
        <a:p>
          <a:endParaRPr lang="en-US"/>
        </a:p>
      </dgm:t>
    </dgm:pt>
    <dgm:pt modelId="{657EFD08-E912-4FAA-99E2-8F6753DEAB19}">
      <dgm:prSet/>
      <dgm:spPr/>
      <dgm:t>
        <a:bodyPr/>
        <a:lstStyle/>
        <a:p>
          <a:r>
            <a:rPr lang="en-US"/>
            <a:t>2. To center the Folium map on Düsseldorf, the coordinates where imported using the geopy package</a:t>
          </a:r>
        </a:p>
      </dgm:t>
    </dgm:pt>
    <dgm:pt modelId="{B4D0B485-BA92-4F9C-9419-7259C3CFDD27}" type="parTrans" cxnId="{2EADBC7D-79EC-4E93-9BEA-54FD4ED3943D}">
      <dgm:prSet/>
      <dgm:spPr/>
      <dgm:t>
        <a:bodyPr/>
        <a:lstStyle/>
        <a:p>
          <a:endParaRPr lang="en-US"/>
        </a:p>
      </dgm:t>
    </dgm:pt>
    <dgm:pt modelId="{39A30028-C07E-4613-A01B-9A8EB1FF828A}" type="sibTrans" cxnId="{2EADBC7D-79EC-4E93-9BEA-54FD4ED3943D}">
      <dgm:prSet/>
      <dgm:spPr/>
      <dgm:t>
        <a:bodyPr/>
        <a:lstStyle/>
        <a:p>
          <a:endParaRPr lang="en-US"/>
        </a:p>
      </dgm:t>
    </dgm:pt>
    <dgm:pt modelId="{E925260F-5A26-40D0-96A9-3FD266DF45D7}">
      <dgm:prSet/>
      <dgm:spPr/>
      <dgm:t>
        <a:bodyPr/>
        <a:lstStyle/>
        <a:p>
          <a:r>
            <a:rPr lang="en-US"/>
            <a:t>3. A map of Düsseldorf with Districts superimposed on top was created</a:t>
          </a:r>
        </a:p>
      </dgm:t>
    </dgm:pt>
    <dgm:pt modelId="{1DE9294B-1082-4D77-A762-7A725D6F9BDF}" type="parTrans" cxnId="{8CEC4558-DBBE-474B-8346-C3048A7CCDF8}">
      <dgm:prSet/>
      <dgm:spPr/>
      <dgm:t>
        <a:bodyPr/>
        <a:lstStyle/>
        <a:p>
          <a:endParaRPr lang="en-US"/>
        </a:p>
      </dgm:t>
    </dgm:pt>
    <dgm:pt modelId="{CBD09539-6930-4F26-A7B6-0B58920B16B1}" type="sibTrans" cxnId="{8CEC4558-DBBE-474B-8346-C3048A7CCDF8}">
      <dgm:prSet/>
      <dgm:spPr/>
      <dgm:t>
        <a:bodyPr/>
        <a:lstStyle/>
        <a:p>
          <a:endParaRPr lang="en-US"/>
        </a:p>
      </dgm:t>
    </dgm:pt>
    <dgm:pt modelId="{CC991445-61A4-4142-A913-470A3E42C291}">
      <dgm:prSet/>
      <dgm:spPr/>
      <dgm:t>
        <a:bodyPr/>
        <a:lstStyle/>
        <a:p>
          <a:r>
            <a:rPr lang="en-US"/>
            <a:t>4. The credentials of Foursquare where used to get information about venues surrounding the different neighborhoods.</a:t>
          </a:r>
        </a:p>
      </dgm:t>
    </dgm:pt>
    <dgm:pt modelId="{27BA3066-6B43-4F54-83E2-D8CDF1F749CB}" type="parTrans" cxnId="{E67D342A-E3F3-4C67-9BAA-62ADD8112097}">
      <dgm:prSet/>
      <dgm:spPr/>
      <dgm:t>
        <a:bodyPr/>
        <a:lstStyle/>
        <a:p>
          <a:endParaRPr lang="en-US"/>
        </a:p>
      </dgm:t>
    </dgm:pt>
    <dgm:pt modelId="{88495A68-730B-4300-A43C-7603251A6C91}" type="sibTrans" cxnId="{E67D342A-E3F3-4C67-9BAA-62ADD8112097}">
      <dgm:prSet/>
      <dgm:spPr/>
      <dgm:t>
        <a:bodyPr/>
        <a:lstStyle/>
        <a:p>
          <a:endParaRPr lang="en-US"/>
        </a:p>
      </dgm:t>
    </dgm:pt>
    <dgm:pt modelId="{4273DC34-42A8-4E95-BB55-B2DE4D56F090}">
      <dgm:prSet/>
      <dgm:spPr/>
      <dgm:t>
        <a:bodyPr/>
        <a:lstStyle/>
        <a:p>
          <a:r>
            <a:rPr lang="en-US" dirty="0"/>
            <a:t>5. A limit of 10 venues per neighborhood and a radios of 500m was set.</a:t>
          </a:r>
        </a:p>
      </dgm:t>
    </dgm:pt>
    <dgm:pt modelId="{5E66CB11-2503-4502-B8FC-B184F0B28325}" type="parTrans" cxnId="{68830165-AECB-48AD-BFC8-061335A160A7}">
      <dgm:prSet/>
      <dgm:spPr/>
      <dgm:t>
        <a:bodyPr/>
        <a:lstStyle/>
        <a:p>
          <a:endParaRPr lang="en-US"/>
        </a:p>
      </dgm:t>
    </dgm:pt>
    <dgm:pt modelId="{26DBC2E8-4540-4A8D-B3C5-C3F15E28BC32}" type="sibTrans" cxnId="{68830165-AECB-48AD-BFC8-061335A160A7}">
      <dgm:prSet/>
      <dgm:spPr/>
      <dgm:t>
        <a:bodyPr/>
        <a:lstStyle/>
        <a:p>
          <a:endParaRPr lang="en-US"/>
        </a:p>
      </dgm:t>
    </dgm:pt>
    <dgm:pt modelId="{603E8F27-9BD4-4114-8566-72314CF45AA0}">
      <dgm:prSet/>
      <dgm:spPr/>
      <dgm:t>
        <a:bodyPr/>
        <a:lstStyle/>
        <a:p>
          <a:r>
            <a:rPr lang="en-US" dirty="0"/>
            <a:t>6. One-hot encoding </a:t>
          </a:r>
          <a:r>
            <a:rPr lang="en-US" dirty="0">
              <a:sym typeface="Wingdings" panose="05000000000000000000" pitchFamily="2" charset="2"/>
            </a:rPr>
            <a:t></a:t>
          </a:r>
          <a:r>
            <a:rPr lang="en-US" dirty="0"/>
            <a:t> preparation of the data set before using machine learning</a:t>
          </a:r>
        </a:p>
      </dgm:t>
    </dgm:pt>
    <dgm:pt modelId="{70992AE7-ACF9-47DC-985F-6AF8E9F64847}" type="parTrans" cxnId="{08DD5FFB-7A82-4DCA-91BB-F949EBA73AAB}">
      <dgm:prSet/>
      <dgm:spPr/>
      <dgm:t>
        <a:bodyPr/>
        <a:lstStyle/>
        <a:p>
          <a:endParaRPr lang="en-US"/>
        </a:p>
      </dgm:t>
    </dgm:pt>
    <dgm:pt modelId="{5D5FA81E-1784-4695-92C0-942DA67419FB}" type="sibTrans" cxnId="{08DD5FFB-7A82-4DCA-91BB-F949EBA73AAB}">
      <dgm:prSet/>
      <dgm:spPr/>
      <dgm:t>
        <a:bodyPr/>
        <a:lstStyle/>
        <a:p>
          <a:endParaRPr lang="en-US"/>
        </a:p>
      </dgm:t>
    </dgm:pt>
    <dgm:pt modelId="{34840A12-444C-49B9-A390-677BC4E516F1}" type="pres">
      <dgm:prSet presAssocID="{AD1350FF-3196-4335-9F36-A40E9D431126}" presName="root" presStyleCnt="0">
        <dgm:presLayoutVars>
          <dgm:dir/>
          <dgm:resizeHandles val="exact"/>
        </dgm:presLayoutVars>
      </dgm:prSet>
      <dgm:spPr/>
    </dgm:pt>
    <dgm:pt modelId="{CF5D38B4-7EFA-4C50-97D5-5F64428DE8EF}" type="pres">
      <dgm:prSet presAssocID="{7D462702-5986-4DE4-B341-16C2DEE6E3C3}" presName="compNode" presStyleCnt="0"/>
      <dgm:spPr/>
    </dgm:pt>
    <dgm:pt modelId="{299254CD-6C46-41F1-899B-D87D571E525D}" type="pres">
      <dgm:prSet presAssocID="{7D462702-5986-4DE4-B341-16C2DEE6E3C3}" presName="bgRect" presStyleLbl="bgShp" presStyleIdx="0" presStyleCnt="6"/>
      <dgm:spPr/>
    </dgm:pt>
    <dgm:pt modelId="{9D830597-0CD0-47D6-A3AB-EC8A63A1AC3C}" type="pres">
      <dgm:prSet presAssocID="{7D462702-5986-4DE4-B341-16C2DEE6E3C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FABC46E9-7528-4108-9F85-58D5E26012A1}" type="pres">
      <dgm:prSet presAssocID="{7D462702-5986-4DE4-B341-16C2DEE6E3C3}" presName="spaceRect" presStyleCnt="0"/>
      <dgm:spPr/>
    </dgm:pt>
    <dgm:pt modelId="{5FD55954-A450-42A2-8F15-459438E2966F}" type="pres">
      <dgm:prSet presAssocID="{7D462702-5986-4DE4-B341-16C2DEE6E3C3}" presName="parTx" presStyleLbl="revTx" presStyleIdx="0" presStyleCnt="6">
        <dgm:presLayoutVars>
          <dgm:chMax val="0"/>
          <dgm:chPref val="0"/>
        </dgm:presLayoutVars>
      </dgm:prSet>
      <dgm:spPr/>
    </dgm:pt>
    <dgm:pt modelId="{B4479064-65F3-4843-93CD-B8410FD6EF69}" type="pres">
      <dgm:prSet presAssocID="{D42904FB-3F0F-4A34-92D1-E6B6192F26A1}" presName="sibTrans" presStyleCnt="0"/>
      <dgm:spPr/>
    </dgm:pt>
    <dgm:pt modelId="{1B9C9014-A377-4FDE-841C-13BC472270F3}" type="pres">
      <dgm:prSet presAssocID="{657EFD08-E912-4FAA-99E2-8F6753DEAB19}" presName="compNode" presStyleCnt="0"/>
      <dgm:spPr/>
    </dgm:pt>
    <dgm:pt modelId="{D06442F7-ED37-4336-BF1B-4050773D7908}" type="pres">
      <dgm:prSet presAssocID="{657EFD08-E912-4FAA-99E2-8F6753DEAB19}" presName="bgRect" presStyleLbl="bgShp" presStyleIdx="1" presStyleCnt="6"/>
      <dgm:spPr/>
    </dgm:pt>
    <dgm:pt modelId="{7FFE7517-5315-444F-AE15-4363CD581305}" type="pres">
      <dgm:prSet presAssocID="{657EFD08-E912-4FAA-99E2-8F6753DEAB1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6C395F1D-0A32-453D-8BB5-C17354F81788}" type="pres">
      <dgm:prSet presAssocID="{657EFD08-E912-4FAA-99E2-8F6753DEAB19}" presName="spaceRect" presStyleCnt="0"/>
      <dgm:spPr/>
    </dgm:pt>
    <dgm:pt modelId="{360863D6-7465-45D1-B887-58065787808D}" type="pres">
      <dgm:prSet presAssocID="{657EFD08-E912-4FAA-99E2-8F6753DEAB19}" presName="parTx" presStyleLbl="revTx" presStyleIdx="1" presStyleCnt="6">
        <dgm:presLayoutVars>
          <dgm:chMax val="0"/>
          <dgm:chPref val="0"/>
        </dgm:presLayoutVars>
      </dgm:prSet>
      <dgm:spPr/>
    </dgm:pt>
    <dgm:pt modelId="{D19EDCEE-9C5A-4A48-9731-4562EDF97E0E}" type="pres">
      <dgm:prSet presAssocID="{39A30028-C07E-4613-A01B-9A8EB1FF828A}" presName="sibTrans" presStyleCnt="0"/>
      <dgm:spPr/>
    </dgm:pt>
    <dgm:pt modelId="{3E8D6D6A-BEDE-4E55-A075-9AA89020278F}" type="pres">
      <dgm:prSet presAssocID="{E925260F-5A26-40D0-96A9-3FD266DF45D7}" presName="compNode" presStyleCnt="0"/>
      <dgm:spPr/>
    </dgm:pt>
    <dgm:pt modelId="{213E2534-DF0D-4BE9-B32F-51FEDC368ED1}" type="pres">
      <dgm:prSet presAssocID="{E925260F-5A26-40D0-96A9-3FD266DF45D7}" presName="bgRect" presStyleLbl="bgShp" presStyleIdx="2" presStyleCnt="6"/>
      <dgm:spPr/>
    </dgm:pt>
    <dgm:pt modelId="{87818140-9AB4-4D00-B8F2-F710FF57B5E1}" type="pres">
      <dgm:prSet presAssocID="{E925260F-5A26-40D0-96A9-3FD266DF45D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2A49F765-BE41-4E3E-96A2-6C5B71C441E1}" type="pres">
      <dgm:prSet presAssocID="{E925260F-5A26-40D0-96A9-3FD266DF45D7}" presName="spaceRect" presStyleCnt="0"/>
      <dgm:spPr/>
    </dgm:pt>
    <dgm:pt modelId="{4B810E7B-7FF9-45EC-B625-22962749B423}" type="pres">
      <dgm:prSet presAssocID="{E925260F-5A26-40D0-96A9-3FD266DF45D7}" presName="parTx" presStyleLbl="revTx" presStyleIdx="2" presStyleCnt="6">
        <dgm:presLayoutVars>
          <dgm:chMax val="0"/>
          <dgm:chPref val="0"/>
        </dgm:presLayoutVars>
      </dgm:prSet>
      <dgm:spPr/>
    </dgm:pt>
    <dgm:pt modelId="{BF24B54E-85C4-4EB9-B403-B1BA8A8E7A95}" type="pres">
      <dgm:prSet presAssocID="{CBD09539-6930-4F26-A7B6-0B58920B16B1}" presName="sibTrans" presStyleCnt="0"/>
      <dgm:spPr/>
    </dgm:pt>
    <dgm:pt modelId="{B741DED1-9FC1-430D-B401-14D623369CBA}" type="pres">
      <dgm:prSet presAssocID="{CC991445-61A4-4142-A913-470A3E42C291}" presName="compNode" presStyleCnt="0"/>
      <dgm:spPr/>
    </dgm:pt>
    <dgm:pt modelId="{43B3C384-518A-4897-B81F-17836DFF90A0}" type="pres">
      <dgm:prSet presAssocID="{CC991445-61A4-4142-A913-470A3E42C291}" presName="bgRect" presStyleLbl="bgShp" presStyleIdx="3" presStyleCnt="6"/>
      <dgm:spPr/>
    </dgm:pt>
    <dgm:pt modelId="{7952178B-5E9C-411B-AD4C-8A3CCB15F6A3}" type="pres">
      <dgm:prSet presAssocID="{CC991445-61A4-4142-A913-470A3E42C29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me"/>
        </a:ext>
      </dgm:extLst>
    </dgm:pt>
    <dgm:pt modelId="{D2EE1A60-85D7-4659-AC83-90475A2DEE9D}" type="pres">
      <dgm:prSet presAssocID="{CC991445-61A4-4142-A913-470A3E42C291}" presName="spaceRect" presStyleCnt="0"/>
      <dgm:spPr/>
    </dgm:pt>
    <dgm:pt modelId="{D3B07088-05F6-4311-8993-67D02979AA2D}" type="pres">
      <dgm:prSet presAssocID="{CC991445-61A4-4142-A913-470A3E42C291}" presName="parTx" presStyleLbl="revTx" presStyleIdx="3" presStyleCnt="6">
        <dgm:presLayoutVars>
          <dgm:chMax val="0"/>
          <dgm:chPref val="0"/>
        </dgm:presLayoutVars>
      </dgm:prSet>
      <dgm:spPr/>
    </dgm:pt>
    <dgm:pt modelId="{E85EFB12-62DA-4BC8-9B47-76FB73101EC3}" type="pres">
      <dgm:prSet presAssocID="{88495A68-730B-4300-A43C-7603251A6C91}" presName="sibTrans" presStyleCnt="0"/>
      <dgm:spPr/>
    </dgm:pt>
    <dgm:pt modelId="{53F5F9FD-F331-4504-A38E-B50817891923}" type="pres">
      <dgm:prSet presAssocID="{4273DC34-42A8-4E95-BB55-B2DE4D56F090}" presName="compNode" presStyleCnt="0"/>
      <dgm:spPr/>
    </dgm:pt>
    <dgm:pt modelId="{E72C9BA5-867B-42D6-982C-2BF555CF0957}" type="pres">
      <dgm:prSet presAssocID="{4273DC34-42A8-4E95-BB55-B2DE4D56F090}" presName="bgRect" presStyleLbl="bgShp" presStyleIdx="4" presStyleCnt="6"/>
      <dgm:spPr/>
    </dgm:pt>
    <dgm:pt modelId="{CCA625A8-9A29-4DFD-9A59-54CF0D807839}" type="pres">
      <dgm:prSet presAssocID="{4273DC34-42A8-4E95-BB55-B2DE4D56F09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A22D1745-4B0F-4924-B0CE-4C1EBFE14D7C}" type="pres">
      <dgm:prSet presAssocID="{4273DC34-42A8-4E95-BB55-B2DE4D56F090}" presName="spaceRect" presStyleCnt="0"/>
      <dgm:spPr/>
    </dgm:pt>
    <dgm:pt modelId="{F9AF0404-C8AD-4118-8E0D-1EB90674F3DA}" type="pres">
      <dgm:prSet presAssocID="{4273DC34-42A8-4E95-BB55-B2DE4D56F090}" presName="parTx" presStyleLbl="revTx" presStyleIdx="4" presStyleCnt="6">
        <dgm:presLayoutVars>
          <dgm:chMax val="0"/>
          <dgm:chPref val="0"/>
        </dgm:presLayoutVars>
      </dgm:prSet>
      <dgm:spPr/>
    </dgm:pt>
    <dgm:pt modelId="{F847EDF8-61D8-46B7-8C4B-EFCEBF2B1F0B}" type="pres">
      <dgm:prSet presAssocID="{26DBC2E8-4540-4A8D-B3C5-C3F15E28BC32}" presName="sibTrans" presStyleCnt="0"/>
      <dgm:spPr/>
    </dgm:pt>
    <dgm:pt modelId="{3290443E-48D5-4C1F-9993-1A577347CE94}" type="pres">
      <dgm:prSet presAssocID="{603E8F27-9BD4-4114-8566-72314CF45AA0}" presName="compNode" presStyleCnt="0"/>
      <dgm:spPr/>
    </dgm:pt>
    <dgm:pt modelId="{F0FEFEC1-9656-4118-91F0-A489C754C7B6}" type="pres">
      <dgm:prSet presAssocID="{603E8F27-9BD4-4114-8566-72314CF45AA0}" presName="bgRect" presStyleLbl="bgShp" presStyleIdx="5" presStyleCnt="6"/>
      <dgm:spPr/>
    </dgm:pt>
    <dgm:pt modelId="{E5B9E3D5-ED39-4ADA-A3EB-E78D7DE23CCB}" type="pres">
      <dgm:prSet presAssocID="{603E8F27-9BD4-4114-8566-72314CF45AA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list"/>
        </a:ext>
      </dgm:extLst>
    </dgm:pt>
    <dgm:pt modelId="{1A757591-A136-4F88-B18E-777C6F051BA6}" type="pres">
      <dgm:prSet presAssocID="{603E8F27-9BD4-4114-8566-72314CF45AA0}" presName="spaceRect" presStyleCnt="0"/>
      <dgm:spPr/>
    </dgm:pt>
    <dgm:pt modelId="{25A87A9C-343B-4E7C-8059-4A807624D3DE}" type="pres">
      <dgm:prSet presAssocID="{603E8F27-9BD4-4114-8566-72314CF45AA0}" presName="parTx" presStyleLbl="revTx" presStyleIdx="5" presStyleCnt="6">
        <dgm:presLayoutVars>
          <dgm:chMax val="0"/>
          <dgm:chPref val="0"/>
        </dgm:presLayoutVars>
      </dgm:prSet>
      <dgm:spPr/>
    </dgm:pt>
  </dgm:ptLst>
  <dgm:cxnLst>
    <dgm:cxn modelId="{E67D342A-E3F3-4C67-9BAA-62ADD8112097}" srcId="{AD1350FF-3196-4335-9F36-A40E9D431126}" destId="{CC991445-61A4-4142-A913-470A3E42C291}" srcOrd="3" destOrd="0" parTransId="{27BA3066-6B43-4F54-83E2-D8CDF1F749CB}" sibTransId="{88495A68-730B-4300-A43C-7603251A6C91}"/>
    <dgm:cxn modelId="{8CEC4558-DBBE-474B-8346-C3048A7CCDF8}" srcId="{AD1350FF-3196-4335-9F36-A40E9D431126}" destId="{E925260F-5A26-40D0-96A9-3FD266DF45D7}" srcOrd="2" destOrd="0" parTransId="{1DE9294B-1082-4D77-A762-7A725D6F9BDF}" sibTransId="{CBD09539-6930-4F26-A7B6-0B58920B16B1}"/>
    <dgm:cxn modelId="{68830165-AECB-48AD-BFC8-061335A160A7}" srcId="{AD1350FF-3196-4335-9F36-A40E9D431126}" destId="{4273DC34-42A8-4E95-BB55-B2DE4D56F090}" srcOrd="4" destOrd="0" parTransId="{5E66CB11-2503-4502-B8FC-B184F0B28325}" sibTransId="{26DBC2E8-4540-4A8D-B3C5-C3F15E28BC32}"/>
    <dgm:cxn modelId="{25F17E68-71F1-4824-8F3E-45E76594ACC7}" type="presOf" srcId="{E925260F-5A26-40D0-96A9-3FD266DF45D7}" destId="{4B810E7B-7FF9-45EC-B625-22962749B423}" srcOrd="0" destOrd="0" presId="urn:microsoft.com/office/officeart/2018/2/layout/IconVerticalSolidList"/>
    <dgm:cxn modelId="{1858EE6D-82C7-4D20-A28A-80B30B8BEB6E}" type="presOf" srcId="{AD1350FF-3196-4335-9F36-A40E9D431126}" destId="{34840A12-444C-49B9-A390-677BC4E516F1}" srcOrd="0" destOrd="0" presId="urn:microsoft.com/office/officeart/2018/2/layout/IconVerticalSolidList"/>
    <dgm:cxn modelId="{05FF0778-DFD0-4969-882B-3407E37E2D8F}" type="presOf" srcId="{CC991445-61A4-4142-A913-470A3E42C291}" destId="{D3B07088-05F6-4311-8993-67D02979AA2D}" srcOrd="0" destOrd="0" presId="urn:microsoft.com/office/officeart/2018/2/layout/IconVerticalSolidList"/>
    <dgm:cxn modelId="{2EADBC7D-79EC-4E93-9BEA-54FD4ED3943D}" srcId="{AD1350FF-3196-4335-9F36-A40E9D431126}" destId="{657EFD08-E912-4FAA-99E2-8F6753DEAB19}" srcOrd="1" destOrd="0" parTransId="{B4D0B485-BA92-4F9C-9419-7259C3CFDD27}" sibTransId="{39A30028-C07E-4613-A01B-9A8EB1FF828A}"/>
    <dgm:cxn modelId="{0F0B9688-C9D3-49C9-8AF9-D1D1AEA5170A}" srcId="{AD1350FF-3196-4335-9F36-A40E9D431126}" destId="{7D462702-5986-4DE4-B341-16C2DEE6E3C3}" srcOrd="0" destOrd="0" parTransId="{C0BE8967-F08D-4789-852F-95EDBFCFE123}" sibTransId="{D42904FB-3F0F-4A34-92D1-E6B6192F26A1}"/>
    <dgm:cxn modelId="{DAD43B8D-D1B8-4615-9AB4-6E31AE237E4D}" type="presOf" srcId="{7D462702-5986-4DE4-B341-16C2DEE6E3C3}" destId="{5FD55954-A450-42A2-8F15-459438E2966F}" srcOrd="0" destOrd="0" presId="urn:microsoft.com/office/officeart/2018/2/layout/IconVerticalSolidList"/>
    <dgm:cxn modelId="{82CDCCAC-A67A-446B-83CC-23F1C71A0E47}" type="presOf" srcId="{657EFD08-E912-4FAA-99E2-8F6753DEAB19}" destId="{360863D6-7465-45D1-B887-58065787808D}" srcOrd="0" destOrd="0" presId="urn:microsoft.com/office/officeart/2018/2/layout/IconVerticalSolidList"/>
    <dgm:cxn modelId="{67AE8AB3-C8DC-4A6F-B2CB-3F777DF74DA2}" type="presOf" srcId="{4273DC34-42A8-4E95-BB55-B2DE4D56F090}" destId="{F9AF0404-C8AD-4118-8E0D-1EB90674F3DA}" srcOrd="0" destOrd="0" presId="urn:microsoft.com/office/officeart/2018/2/layout/IconVerticalSolidList"/>
    <dgm:cxn modelId="{964D46E8-20B5-434D-86CD-BAFB79EF08DF}" type="presOf" srcId="{603E8F27-9BD4-4114-8566-72314CF45AA0}" destId="{25A87A9C-343B-4E7C-8059-4A807624D3DE}" srcOrd="0" destOrd="0" presId="urn:microsoft.com/office/officeart/2018/2/layout/IconVerticalSolidList"/>
    <dgm:cxn modelId="{08DD5FFB-7A82-4DCA-91BB-F949EBA73AAB}" srcId="{AD1350FF-3196-4335-9F36-A40E9D431126}" destId="{603E8F27-9BD4-4114-8566-72314CF45AA0}" srcOrd="5" destOrd="0" parTransId="{70992AE7-ACF9-47DC-985F-6AF8E9F64847}" sibTransId="{5D5FA81E-1784-4695-92C0-942DA67419FB}"/>
    <dgm:cxn modelId="{BAD7E817-6169-4593-B670-06844543AF99}" type="presParOf" srcId="{34840A12-444C-49B9-A390-677BC4E516F1}" destId="{CF5D38B4-7EFA-4C50-97D5-5F64428DE8EF}" srcOrd="0" destOrd="0" presId="urn:microsoft.com/office/officeart/2018/2/layout/IconVerticalSolidList"/>
    <dgm:cxn modelId="{C225E80D-9D2B-41C9-A9A6-F79C15EDC24E}" type="presParOf" srcId="{CF5D38B4-7EFA-4C50-97D5-5F64428DE8EF}" destId="{299254CD-6C46-41F1-899B-D87D571E525D}" srcOrd="0" destOrd="0" presId="urn:microsoft.com/office/officeart/2018/2/layout/IconVerticalSolidList"/>
    <dgm:cxn modelId="{611C6368-F3D6-45C0-89C9-F43326083357}" type="presParOf" srcId="{CF5D38B4-7EFA-4C50-97D5-5F64428DE8EF}" destId="{9D830597-0CD0-47D6-A3AB-EC8A63A1AC3C}" srcOrd="1" destOrd="0" presId="urn:microsoft.com/office/officeart/2018/2/layout/IconVerticalSolidList"/>
    <dgm:cxn modelId="{69F0446F-A552-4FD7-B470-859747B82BF9}" type="presParOf" srcId="{CF5D38B4-7EFA-4C50-97D5-5F64428DE8EF}" destId="{FABC46E9-7528-4108-9F85-58D5E26012A1}" srcOrd="2" destOrd="0" presId="urn:microsoft.com/office/officeart/2018/2/layout/IconVerticalSolidList"/>
    <dgm:cxn modelId="{73F2A216-52D3-4149-9A8D-A37846114211}" type="presParOf" srcId="{CF5D38B4-7EFA-4C50-97D5-5F64428DE8EF}" destId="{5FD55954-A450-42A2-8F15-459438E2966F}" srcOrd="3" destOrd="0" presId="urn:microsoft.com/office/officeart/2018/2/layout/IconVerticalSolidList"/>
    <dgm:cxn modelId="{ADE6FCF1-6996-4F15-B1B9-A33BF3E15F74}" type="presParOf" srcId="{34840A12-444C-49B9-A390-677BC4E516F1}" destId="{B4479064-65F3-4843-93CD-B8410FD6EF69}" srcOrd="1" destOrd="0" presId="urn:microsoft.com/office/officeart/2018/2/layout/IconVerticalSolidList"/>
    <dgm:cxn modelId="{BF93B4E3-82EA-4A8A-AAA8-5F140175CC35}" type="presParOf" srcId="{34840A12-444C-49B9-A390-677BC4E516F1}" destId="{1B9C9014-A377-4FDE-841C-13BC472270F3}" srcOrd="2" destOrd="0" presId="urn:microsoft.com/office/officeart/2018/2/layout/IconVerticalSolidList"/>
    <dgm:cxn modelId="{051D8BDD-1AA0-4155-9B2D-D5FE639B8893}" type="presParOf" srcId="{1B9C9014-A377-4FDE-841C-13BC472270F3}" destId="{D06442F7-ED37-4336-BF1B-4050773D7908}" srcOrd="0" destOrd="0" presId="urn:microsoft.com/office/officeart/2018/2/layout/IconVerticalSolidList"/>
    <dgm:cxn modelId="{C5503D94-1D71-4E83-B04A-B8788E8C8F35}" type="presParOf" srcId="{1B9C9014-A377-4FDE-841C-13BC472270F3}" destId="{7FFE7517-5315-444F-AE15-4363CD581305}" srcOrd="1" destOrd="0" presId="urn:microsoft.com/office/officeart/2018/2/layout/IconVerticalSolidList"/>
    <dgm:cxn modelId="{159B9637-B78D-4CE0-87F4-9EE72410D0A2}" type="presParOf" srcId="{1B9C9014-A377-4FDE-841C-13BC472270F3}" destId="{6C395F1D-0A32-453D-8BB5-C17354F81788}" srcOrd="2" destOrd="0" presId="urn:microsoft.com/office/officeart/2018/2/layout/IconVerticalSolidList"/>
    <dgm:cxn modelId="{AA592361-7B91-42B0-84A6-6BC2680D7E10}" type="presParOf" srcId="{1B9C9014-A377-4FDE-841C-13BC472270F3}" destId="{360863D6-7465-45D1-B887-58065787808D}" srcOrd="3" destOrd="0" presId="urn:microsoft.com/office/officeart/2018/2/layout/IconVerticalSolidList"/>
    <dgm:cxn modelId="{109B2AF6-ABA0-4701-9128-5DF09BBBE4AF}" type="presParOf" srcId="{34840A12-444C-49B9-A390-677BC4E516F1}" destId="{D19EDCEE-9C5A-4A48-9731-4562EDF97E0E}" srcOrd="3" destOrd="0" presId="urn:microsoft.com/office/officeart/2018/2/layout/IconVerticalSolidList"/>
    <dgm:cxn modelId="{6D5A78A9-3B12-4F6D-ABAF-DFDAD3E9CCAB}" type="presParOf" srcId="{34840A12-444C-49B9-A390-677BC4E516F1}" destId="{3E8D6D6A-BEDE-4E55-A075-9AA89020278F}" srcOrd="4" destOrd="0" presId="urn:microsoft.com/office/officeart/2018/2/layout/IconVerticalSolidList"/>
    <dgm:cxn modelId="{73DF6E4C-22A8-4721-B063-CE0F2959C375}" type="presParOf" srcId="{3E8D6D6A-BEDE-4E55-A075-9AA89020278F}" destId="{213E2534-DF0D-4BE9-B32F-51FEDC368ED1}" srcOrd="0" destOrd="0" presId="urn:microsoft.com/office/officeart/2018/2/layout/IconVerticalSolidList"/>
    <dgm:cxn modelId="{EA049367-04EF-4066-ABD7-3CE32D084734}" type="presParOf" srcId="{3E8D6D6A-BEDE-4E55-A075-9AA89020278F}" destId="{87818140-9AB4-4D00-B8F2-F710FF57B5E1}" srcOrd="1" destOrd="0" presId="urn:microsoft.com/office/officeart/2018/2/layout/IconVerticalSolidList"/>
    <dgm:cxn modelId="{825716C3-7AD1-47CE-9304-C513D329D3BD}" type="presParOf" srcId="{3E8D6D6A-BEDE-4E55-A075-9AA89020278F}" destId="{2A49F765-BE41-4E3E-96A2-6C5B71C441E1}" srcOrd="2" destOrd="0" presId="urn:microsoft.com/office/officeart/2018/2/layout/IconVerticalSolidList"/>
    <dgm:cxn modelId="{1AA5BF9A-1C9E-4449-B279-EA190AE4E82C}" type="presParOf" srcId="{3E8D6D6A-BEDE-4E55-A075-9AA89020278F}" destId="{4B810E7B-7FF9-45EC-B625-22962749B423}" srcOrd="3" destOrd="0" presId="urn:microsoft.com/office/officeart/2018/2/layout/IconVerticalSolidList"/>
    <dgm:cxn modelId="{E0904ECB-7DE3-4B7A-98F4-C7591F037897}" type="presParOf" srcId="{34840A12-444C-49B9-A390-677BC4E516F1}" destId="{BF24B54E-85C4-4EB9-B403-B1BA8A8E7A95}" srcOrd="5" destOrd="0" presId="urn:microsoft.com/office/officeart/2018/2/layout/IconVerticalSolidList"/>
    <dgm:cxn modelId="{81D9582D-02B8-40C2-B97B-EFF7A6039FAF}" type="presParOf" srcId="{34840A12-444C-49B9-A390-677BC4E516F1}" destId="{B741DED1-9FC1-430D-B401-14D623369CBA}" srcOrd="6" destOrd="0" presId="urn:microsoft.com/office/officeart/2018/2/layout/IconVerticalSolidList"/>
    <dgm:cxn modelId="{BEED832F-569C-4A5E-AC1D-7588150617F9}" type="presParOf" srcId="{B741DED1-9FC1-430D-B401-14D623369CBA}" destId="{43B3C384-518A-4897-B81F-17836DFF90A0}" srcOrd="0" destOrd="0" presId="urn:microsoft.com/office/officeart/2018/2/layout/IconVerticalSolidList"/>
    <dgm:cxn modelId="{CFA25231-8491-4A5B-B357-BD9EE5A86926}" type="presParOf" srcId="{B741DED1-9FC1-430D-B401-14D623369CBA}" destId="{7952178B-5E9C-411B-AD4C-8A3CCB15F6A3}" srcOrd="1" destOrd="0" presId="urn:microsoft.com/office/officeart/2018/2/layout/IconVerticalSolidList"/>
    <dgm:cxn modelId="{E42601A9-31CC-4FF0-AA49-36FAAB2B9494}" type="presParOf" srcId="{B741DED1-9FC1-430D-B401-14D623369CBA}" destId="{D2EE1A60-85D7-4659-AC83-90475A2DEE9D}" srcOrd="2" destOrd="0" presId="urn:microsoft.com/office/officeart/2018/2/layout/IconVerticalSolidList"/>
    <dgm:cxn modelId="{BB8E3F57-7E73-4712-9449-DDA1288377D8}" type="presParOf" srcId="{B741DED1-9FC1-430D-B401-14D623369CBA}" destId="{D3B07088-05F6-4311-8993-67D02979AA2D}" srcOrd="3" destOrd="0" presId="urn:microsoft.com/office/officeart/2018/2/layout/IconVerticalSolidList"/>
    <dgm:cxn modelId="{612A3138-5455-4C95-ABCD-5773809692AF}" type="presParOf" srcId="{34840A12-444C-49B9-A390-677BC4E516F1}" destId="{E85EFB12-62DA-4BC8-9B47-76FB73101EC3}" srcOrd="7" destOrd="0" presId="urn:microsoft.com/office/officeart/2018/2/layout/IconVerticalSolidList"/>
    <dgm:cxn modelId="{E2B372B7-2207-4CF8-A80F-727B912C921B}" type="presParOf" srcId="{34840A12-444C-49B9-A390-677BC4E516F1}" destId="{53F5F9FD-F331-4504-A38E-B50817891923}" srcOrd="8" destOrd="0" presId="urn:microsoft.com/office/officeart/2018/2/layout/IconVerticalSolidList"/>
    <dgm:cxn modelId="{9B243EB1-5397-4F02-8856-FF94E5D22ADD}" type="presParOf" srcId="{53F5F9FD-F331-4504-A38E-B50817891923}" destId="{E72C9BA5-867B-42D6-982C-2BF555CF0957}" srcOrd="0" destOrd="0" presId="urn:microsoft.com/office/officeart/2018/2/layout/IconVerticalSolidList"/>
    <dgm:cxn modelId="{A28D2091-6A90-4203-8C26-5EB8156BB3A7}" type="presParOf" srcId="{53F5F9FD-F331-4504-A38E-B50817891923}" destId="{CCA625A8-9A29-4DFD-9A59-54CF0D807839}" srcOrd="1" destOrd="0" presId="urn:microsoft.com/office/officeart/2018/2/layout/IconVerticalSolidList"/>
    <dgm:cxn modelId="{05F07CBC-8C68-41B2-B825-0DAE612B0ABF}" type="presParOf" srcId="{53F5F9FD-F331-4504-A38E-B50817891923}" destId="{A22D1745-4B0F-4924-B0CE-4C1EBFE14D7C}" srcOrd="2" destOrd="0" presId="urn:microsoft.com/office/officeart/2018/2/layout/IconVerticalSolidList"/>
    <dgm:cxn modelId="{DEA80F28-08CB-4E80-9F18-4F7DBC9A9261}" type="presParOf" srcId="{53F5F9FD-F331-4504-A38E-B50817891923}" destId="{F9AF0404-C8AD-4118-8E0D-1EB90674F3DA}" srcOrd="3" destOrd="0" presId="urn:microsoft.com/office/officeart/2018/2/layout/IconVerticalSolidList"/>
    <dgm:cxn modelId="{CAF7F2C7-BDC8-46BF-9FB2-03EA3D8C3C33}" type="presParOf" srcId="{34840A12-444C-49B9-A390-677BC4E516F1}" destId="{F847EDF8-61D8-46B7-8C4B-EFCEBF2B1F0B}" srcOrd="9" destOrd="0" presId="urn:microsoft.com/office/officeart/2018/2/layout/IconVerticalSolidList"/>
    <dgm:cxn modelId="{C5286837-6375-46A0-AF2A-7E14850899C9}" type="presParOf" srcId="{34840A12-444C-49B9-A390-677BC4E516F1}" destId="{3290443E-48D5-4C1F-9993-1A577347CE94}" srcOrd="10" destOrd="0" presId="urn:microsoft.com/office/officeart/2018/2/layout/IconVerticalSolidList"/>
    <dgm:cxn modelId="{EB5B9B0F-F729-4F5E-96BD-87066203954A}" type="presParOf" srcId="{3290443E-48D5-4C1F-9993-1A577347CE94}" destId="{F0FEFEC1-9656-4118-91F0-A489C754C7B6}" srcOrd="0" destOrd="0" presId="urn:microsoft.com/office/officeart/2018/2/layout/IconVerticalSolidList"/>
    <dgm:cxn modelId="{4D1BC28B-E881-4927-B19D-D4AA5BDBE8E7}" type="presParOf" srcId="{3290443E-48D5-4C1F-9993-1A577347CE94}" destId="{E5B9E3D5-ED39-4ADA-A3EB-E78D7DE23CCB}" srcOrd="1" destOrd="0" presId="urn:microsoft.com/office/officeart/2018/2/layout/IconVerticalSolidList"/>
    <dgm:cxn modelId="{527D2D2F-DFE1-4176-9232-16719F480380}" type="presParOf" srcId="{3290443E-48D5-4C1F-9993-1A577347CE94}" destId="{1A757591-A136-4F88-B18E-777C6F051BA6}" srcOrd="2" destOrd="0" presId="urn:microsoft.com/office/officeart/2018/2/layout/IconVerticalSolidList"/>
    <dgm:cxn modelId="{90A948E1-28F7-459B-B10D-6C7041492527}" type="presParOf" srcId="{3290443E-48D5-4C1F-9993-1A577347CE94}" destId="{25A87A9C-343B-4E7C-8059-4A807624D3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254CD-6C46-41F1-899B-D87D571E525D}">
      <dsp:nvSpPr>
        <dsp:cNvPr id="0" name=""/>
        <dsp:cNvSpPr/>
      </dsp:nvSpPr>
      <dsp:spPr>
        <a:xfrm>
          <a:off x="0" y="1591"/>
          <a:ext cx="5641974" cy="678353"/>
        </a:xfrm>
        <a:prstGeom prst="roundRect">
          <a:avLst>
            <a:gd name="adj" fmla="val 10000"/>
          </a:avLst>
        </a:prstGeom>
        <a:solidFill>
          <a:schemeClr val="accent2">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9D830597-0CD0-47D6-A3AB-EC8A63A1AC3C}">
      <dsp:nvSpPr>
        <dsp:cNvPr id="0" name=""/>
        <dsp:cNvSpPr/>
      </dsp:nvSpPr>
      <dsp:spPr>
        <a:xfrm>
          <a:off x="205202" y="154221"/>
          <a:ext cx="373094" cy="3730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5FD55954-A450-42A2-8F15-459438E2966F}">
      <dsp:nvSpPr>
        <dsp:cNvPr id="0" name=""/>
        <dsp:cNvSpPr/>
      </dsp:nvSpPr>
      <dsp:spPr>
        <a:xfrm>
          <a:off x="783498" y="1591"/>
          <a:ext cx="4858476" cy="67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92" tIns="71792" rIns="71792" bIns="71792" numCol="1" spcCol="1270" anchor="ctr" anchorCtr="0">
          <a:noAutofit/>
        </a:bodyPr>
        <a:lstStyle/>
        <a:p>
          <a:pPr marL="0" lvl="0" indent="0" algn="l" defTabSz="622300">
            <a:lnSpc>
              <a:spcPct val="90000"/>
            </a:lnSpc>
            <a:spcBef>
              <a:spcPct val="0"/>
            </a:spcBef>
            <a:spcAft>
              <a:spcPct val="35000"/>
            </a:spcAft>
            <a:buNone/>
          </a:pPr>
          <a:r>
            <a:rPr lang="de-DE" sz="1400" kern="1200"/>
            <a:t>1. </a:t>
          </a:r>
          <a:r>
            <a:rPr lang="en-US" sz="1400" kern="1200"/>
            <a:t>First all the needed libraries where imported</a:t>
          </a:r>
        </a:p>
      </dsp:txBody>
      <dsp:txXfrm>
        <a:off x="783498" y="1591"/>
        <a:ext cx="4858476" cy="678353"/>
      </dsp:txXfrm>
    </dsp:sp>
    <dsp:sp modelId="{D06442F7-ED37-4336-BF1B-4050773D7908}">
      <dsp:nvSpPr>
        <dsp:cNvPr id="0" name=""/>
        <dsp:cNvSpPr/>
      </dsp:nvSpPr>
      <dsp:spPr>
        <a:xfrm>
          <a:off x="0" y="849534"/>
          <a:ext cx="5641974" cy="678353"/>
        </a:xfrm>
        <a:prstGeom prst="roundRect">
          <a:avLst>
            <a:gd name="adj" fmla="val 10000"/>
          </a:avLst>
        </a:prstGeom>
        <a:solidFill>
          <a:schemeClr val="accent3">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7FFE7517-5315-444F-AE15-4363CD581305}">
      <dsp:nvSpPr>
        <dsp:cNvPr id="0" name=""/>
        <dsp:cNvSpPr/>
      </dsp:nvSpPr>
      <dsp:spPr>
        <a:xfrm>
          <a:off x="205202" y="1002164"/>
          <a:ext cx="373094" cy="3730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360863D6-7465-45D1-B887-58065787808D}">
      <dsp:nvSpPr>
        <dsp:cNvPr id="0" name=""/>
        <dsp:cNvSpPr/>
      </dsp:nvSpPr>
      <dsp:spPr>
        <a:xfrm>
          <a:off x="783498" y="849534"/>
          <a:ext cx="4858476" cy="67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92" tIns="71792" rIns="71792" bIns="71792" numCol="1" spcCol="1270" anchor="ctr" anchorCtr="0">
          <a:noAutofit/>
        </a:bodyPr>
        <a:lstStyle/>
        <a:p>
          <a:pPr marL="0" lvl="0" indent="0" algn="l" defTabSz="622300">
            <a:lnSpc>
              <a:spcPct val="90000"/>
            </a:lnSpc>
            <a:spcBef>
              <a:spcPct val="0"/>
            </a:spcBef>
            <a:spcAft>
              <a:spcPct val="35000"/>
            </a:spcAft>
            <a:buNone/>
          </a:pPr>
          <a:r>
            <a:rPr lang="en-US" sz="1400" kern="1200"/>
            <a:t>2. To center the Folium map on Düsseldorf, the coordinates where imported using the geopy package</a:t>
          </a:r>
        </a:p>
      </dsp:txBody>
      <dsp:txXfrm>
        <a:off x="783498" y="849534"/>
        <a:ext cx="4858476" cy="678353"/>
      </dsp:txXfrm>
    </dsp:sp>
    <dsp:sp modelId="{213E2534-DF0D-4BE9-B32F-51FEDC368ED1}">
      <dsp:nvSpPr>
        <dsp:cNvPr id="0" name=""/>
        <dsp:cNvSpPr/>
      </dsp:nvSpPr>
      <dsp:spPr>
        <a:xfrm>
          <a:off x="0" y="1697476"/>
          <a:ext cx="5641974" cy="678353"/>
        </a:xfrm>
        <a:prstGeom prst="roundRect">
          <a:avLst>
            <a:gd name="adj" fmla="val 10000"/>
          </a:avLst>
        </a:prstGeom>
        <a:solidFill>
          <a:schemeClr val="accent4">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87818140-9AB4-4D00-B8F2-F710FF57B5E1}">
      <dsp:nvSpPr>
        <dsp:cNvPr id="0" name=""/>
        <dsp:cNvSpPr/>
      </dsp:nvSpPr>
      <dsp:spPr>
        <a:xfrm>
          <a:off x="205202" y="1850106"/>
          <a:ext cx="373094" cy="3730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4B810E7B-7FF9-45EC-B625-22962749B423}">
      <dsp:nvSpPr>
        <dsp:cNvPr id="0" name=""/>
        <dsp:cNvSpPr/>
      </dsp:nvSpPr>
      <dsp:spPr>
        <a:xfrm>
          <a:off x="783498" y="1697476"/>
          <a:ext cx="4858476" cy="67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92" tIns="71792" rIns="71792" bIns="71792" numCol="1" spcCol="1270" anchor="ctr" anchorCtr="0">
          <a:noAutofit/>
        </a:bodyPr>
        <a:lstStyle/>
        <a:p>
          <a:pPr marL="0" lvl="0" indent="0" algn="l" defTabSz="622300">
            <a:lnSpc>
              <a:spcPct val="90000"/>
            </a:lnSpc>
            <a:spcBef>
              <a:spcPct val="0"/>
            </a:spcBef>
            <a:spcAft>
              <a:spcPct val="35000"/>
            </a:spcAft>
            <a:buNone/>
          </a:pPr>
          <a:r>
            <a:rPr lang="en-US" sz="1400" kern="1200"/>
            <a:t>3. A map of Düsseldorf with Districts superimposed on top was created</a:t>
          </a:r>
        </a:p>
      </dsp:txBody>
      <dsp:txXfrm>
        <a:off x="783498" y="1697476"/>
        <a:ext cx="4858476" cy="678353"/>
      </dsp:txXfrm>
    </dsp:sp>
    <dsp:sp modelId="{43B3C384-518A-4897-B81F-17836DFF90A0}">
      <dsp:nvSpPr>
        <dsp:cNvPr id="0" name=""/>
        <dsp:cNvSpPr/>
      </dsp:nvSpPr>
      <dsp:spPr>
        <a:xfrm>
          <a:off x="0" y="2545419"/>
          <a:ext cx="5641974" cy="678353"/>
        </a:xfrm>
        <a:prstGeom prst="roundRect">
          <a:avLst>
            <a:gd name="adj" fmla="val 10000"/>
          </a:avLst>
        </a:prstGeom>
        <a:solidFill>
          <a:schemeClr val="accent5">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7952178B-5E9C-411B-AD4C-8A3CCB15F6A3}">
      <dsp:nvSpPr>
        <dsp:cNvPr id="0" name=""/>
        <dsp:cNvSpPr/>
      </dsp:nvSpPr>
      <dsp:spPr>
        <a:xfrm>
          <a:off x="205202" y="2698048"/>
          <a:ext cx="373094" cy="3730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D3B07088-05F6-4311-8993-67D02979AA2D}">
      <dsp:nvSpPr>
        <dsp:cNvPr id="0" name=""/>
        <dsp:cNvSpPr/>
      </dsp:nvSpPr>
      <dsp:spPr>
        <a:xfrm>
          <a:off x="783498" y="2545419"/>
          <a:ext cx="4858476" cy="67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92" tIns="71792" rIns="71792" bIns="71792" numCol="1" spcCol="1270" anchor="ctr" anchorCtr="0">
          <a:noAutofit/>
        </a:bodyPr>
        <a:lstStyle/>
        <a:p>
          <a:pPr marL="0" lvl="0" indent="0" algn="l" defTabSz="622300">
            <a:lnSpc>
              <a:spcPct val="90000"/>
            </a:lnSpc>
            <a:spcBef>
              <a:spcPct val="0"/>
            </a:spcBef>
            <a:spcAft>
              <a:spcPct val="35000"/>
            </a:spcAft>
            <a:buNone/>
          </a:pPr>
          <a:r>
            <a:rPr lang="en-US" sz="1400" kern="1200"/>
            <a:t>4. The credentials of Foursquare where used to get information about venues surrounding the different neighborhoods.</a:t>
          </a:r>
        </a:p>
      </dsp:txBody>
      <dsp:txXfrm>
        <a:off x="783498" y="2545419"/>
        <a:ext cx="4858476" cy="678353"/>
      </dsp:txXfrm>
    </dsp:sp>
    <dsp:sp modelId="{E72C9BA5-867B-42D6-982C-2BF555CF0957}">
      <dsp:nvSpPr>
        <dsp:cNvPr id="0" name=""/>
        <dsp:cNvSpPr/>
      </dsp:nvSpPr>
      <dsp:spPr>
        <a:xfrm>
          <a:off x="0" y="3393361"/>
          <a:ext cx="5641974" cy="678353"/>
        </a:xfrm>
        <a:prstGeom prst="roundRect">
          <a:avLst>
            <a:gd name="adj" fmla="val 10000"/>
          </a:avLst>
        </a:prstGeom>
        <a:solidFill>
          <a:schemeClr val="accent6">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CCA625A8-9A29-4DFD-9A59-54CF0D807839}">
      <dsp:nvSpPr>
        <dsp:cNvPr id="0" name=""/>
        <dsp:cNvSpPr/>
      </dsp:nvSpPr>
      <dsp:spPr>
        <a:xfrm>
          <a:off x="205202" y="3545991"/>
          <a:ext cx="373094" cy="3730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F9AF0404-C8AD-4118-8E0D-1EB90674F3DA}">
      <dsp:nvSpPr>
        <dsp:cNvPr id="0" name=""/>
        <dsp:cNvSpPr/>
      </dsp:nvSpPr>
      <dsp:spPr>
        <a:xfrm>
          <a:off x="783498" y="3393361"/>
          <a:ext cx="4858476" cy="67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92" tIns="71792" rIns="71792" bIns="71792" numCol="1" spcCol="1270" anchor="ctr" anchorCtr="0">
          <a:noAutofit/>
        </a:bodyPr>
        <a:lstStyle/>
        <a:p>
          <a:pPr marL="0" lvl="0" indent="0" algn="l" defTabSz="622300">
            <a:lnSpc>
              <a:spcPct val="90000"/>
            </a:lnSpc>
            <a:spcBef>
              <a:spcPct val="0"/>
            </a:spcBef>
            <a:spcAft>
              <a:spcPct val="35000"/>
            </a:spcAft>
            <a:buNone/>
          </a:pPr>
          <a:r>
            <a:rPr lang="en-US" sz="1400" kern="1200" dirty="0"/>
            <a:t>5. A limit of 10 venues per neighborhood and a radios of 500m was set.</a:t>
          </a:r>
        </a:p>
      </dsp:txBody>
      <dsp:txXfrm>
        <a:off x="783498" y="3393361"/>
        <a:ext cx="4858476" cy="678353"/>
      </dsp:txXfrm>
    </dsp:sp>
    <dsp:sp modelId="{F0FEFEC1-9656-4118-91F0-A489C754C7B6}">
      <dsp:nvSpPr>
        <dsp:cNvPr id="0" name=""/>
        <dsp:cNvSpPr/>
      </dsp:nvSpPr>
      <dsp:spPr>
        <a:xfrm>
          <a:off x="0" y="4241304"/>
          <a:ext cx="5641974" cy="678353"/>
        </a:xfrm>
        <a:prstGeom prst="roundRect">
          <a:avLst>
            <a:gd name="adj" fmla="val 10000"/>
          </a:avLst>
        </a:prstGeom>
        <a:solidFill>
          <a:schemeClr val="accent2">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E5B9E3D5-ED39-4ADA-A3EB-E78D7DE23CCB}">
      <dsp:nvSpPr>
        <dsp:cNvPr id="0" name=""/>
        <dsp:cNvSpPr/>
      </dsp:nvSpPr>
      <dsp:spPr>
        <a:xfrm>
          <a:off x="205202" y="4393933"/>
          <a:ext cx="373094" cy="37309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25A87A9C-343B-4E7C-8059-4A807624D3DE}">
      <dsp:nvSpPr>
        <dsp:cNvPr id="0" name=""/>
        <dsp:cNvSpPr/>
      </dsp:nvSpPr>
      <dsp:spPr>
        <a:xfrm>
          <a:off x="783498" y="4241304"/>
          <a:ext cx="4858476" cy="67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92" tIns="71792" rIns="71792" bIns="71792" numCol="1" spcCol="1270" anchor="ctr" anchorCtr="0">
          <a:noAutofit/>
        </a:bodyPr>
        <a:lstStyle/>
        <a:p>
          <a:pPr marL="0" lvl="0" indent="0" algn="l" defTabSz="622300">
            <a:lnSpc>
              <a:spcPct val="90000"/>
            </a:lnSpc>
            <a:spcBef>
              <a:spcPct val="0"/>
            </a:spcBef>
            <a:spcAft>
              <a:spcPct val="35000"/>
            </a:spcAft>
            <a:buNone/>
          </a:pPr>
          <a:r>
            <a:rPr lang="en-US" sz="1400" kern="1200" dirty="0"/>
            <a:t>6. One-hot encoding </a:t>
          </a:r>
          <a:r>
            <a:rPr lang="en-US" sz="1400" kern="1200" dirty="0">
              <a:sym typeface="Wingdings" panose="05000000000000000000" pitchFamily="2" charset="2"/>
            </a:rPr>
            <a:t></a:t>
          </a:r>
          <a:r>
            <a:rPr lang="en-US" sz="1400" kern="1200" dirty="0"/>
            <a:t> preparation of the data set before using machine learning</a:t>
          </a:r>
        </a:p>
      </dsp:txBody>
      <dsp:txXfrm>
        <a:off x="783498" y="4241304"/>
        <a:ext cx="4858476" cy="67835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‹Nr.›</a:t>
            </a:fld>
            <a:endParaRPr lang="en-US"/>
          </a:p>
        </p:txBody>
      </p:sp>
    </p:spTree>
    <p:extLst>
      <p:ext uri="{BB962C8B-B14F-4D97-AF65-F5344CB8AC3E}">
        <p14:creationId xmlns:p14="http://schemas.microsoft.com/office/powerpoint/2010/main" val="7129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de-DE"/>
              <a:t>Mastertitelformat bearbeiten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de-DE"/>
              <a:t>Mastertitelformat bearbeiten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de-DE"/>
              <a:t>Mastertitelformat bearbeiten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a:p>
        </p:txBody>
      </p:sp>
      <p:sp>
        <p:nvSpPr>
          <p:cNvPr id="4" name="Date Placeholder 3"/>
          <p:cNvSpPr>
            <a:spLocks noGrp="1"/>
          </p:cNvSpPr>
          <p:nvPr>
            <p:ph type="dt" sz="half" idx="10"/>
          </p:nvPr>
        </p:nvSpPr>
        <p:spPr/>
        <p:txBody>
          <a:bodyPr/>
          <a:lstStyle/>
          <a:p>
            <a:fld id="{5A61015F-7CC6-4D0A-9D87-873EA4C304CC}" type="datetimeFigureOut">
              <a:rPr lang="en-US" dirty="0"/>
              <a:t>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de-DE"/>
              <a:t>Mastertitelformat bearbeiten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a:p>
        </p:txBody>
      </p:sp>
      <p:sp>
        <p:nvSpPr>
          <p:cNvPr id="4" name="Content Placeholder 3"/>
          <p:cNvSpPr>
            <a:spLocks noGrp="1"/>
          </p:cNvSpPr>
          <p:nvPr>
            <p:ph sz="half" idx="2"/>
          </p:nvPr>
        </p:nvSpPr>
        <p:spPr>
          <a:xfrm>
            <a:off x="1024128" y="2967788"/>
            <a:ext cx="4754880" cy="3341572"/>
          </a:xfrm>
        </p:spPr>
        <p:txBody>
          <a:body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de-DE"/>
              <a:t>Mastertextformat bearbeiten
Zweite Ebene
Dritte Ebene
Vierte Ebene
Fünfte Ebene</a:t>
            </a:r>
            <a:endParaRPr lang="en-US"/>
          </a:p>
        </p:txBody>
      </p:sp>
      <p:sp>
        <p:nvSpPr>
          <p:cNvPr id="6" name="Content Placeholder 5"/>
          <p:cNvSpPr>
            <a:spLocks noGrp="1"/>
          </p:cNvSpPr>
          <p:nvPr>
            <p:ph sz="quarter" idx="4"/>
          </p:nvPr>
        </p:nvSpPr>
        <p:spPr>
          <a:xfrm>
            <a:off x="5990888" y="2967788"/>
            <a:ext cx="4754880" cy="3341572"/>
          </a:xfrm>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‹Nr.›</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de-DE"/>
              <a:t>Mastertitelformat bearbeiten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a:p>
        </p:txBody>
      </p:sp>
      <p:sp>
        <p:nvSpPr>
          <p:cNvPr id="5" name="Date Placeholder 4"/>
          <p:cNvSpPr>
            <a:spLocks noGrp="1"/>
          </p:cNvSpPr>
          <p:nvPr>
            <p:ph type="dt" sz="half" idx="10"/>
          </p:nvPr>
        </p:nvSpPr>
        <p:spPr/>
        <p:txBody>
          <a:bodyPr/>
          <a:lstStyle/>
          <a:p>
            <a:fld id="{05C68B11-C5A8-448C-8CE9-B1A273C79CFC}" type="datetimeFigureOut">
              <a:rPr lang="en-US" dirty="0"/>
              <a:t>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a:p>
        </p:txBody>
      </p:sp>
      <p:sp>
        <p:nvSpPr>
          <p:cNvPr id="5" name="Date Placeholder 4"/>
          <p:cNvSpPr>
            <a:spLocks noGrp="1"/>
          </p:cNvSpPr>
          <p:nvPr>
            <p:ph type="dt" sz="half" idx="10"/>
          </p:nvPr>
        </p:nvSpPr>
        <p:spPr/>
        <p:txBody>
          <a:bodyPr/>
          <a:lstStyle/>
          <a:p>
            <a:fld id="{C7616CA0-919D-4A49-9C8A-62FDFB3A5183}" type="datetimeFigureOut">
              <a:rPr lang="en-US" dirty="0"/>
              <a:t>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‹Nr.›</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1/3/19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‹Nr.›</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976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sv2geo.com/" TargetMode="External"/><Relationship Id="rId2" Type="http://schemas.openxmlformats.org/officeDocument/2006/relationships/hyperlink" Target="http://postleitzahlen.woxikon.de/plz/duesseldorf"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13224" y="1105351"/>
            <a:ext cx="6353967" cy="3023981"/>
          </a:xfrm>
        </p:spPr>
        <p:txBody>
          <a:bodyPr anchor="b">
            <a:normAutofit/>
          </a:bodyPr>
          <a:lstStyle/>
          <a:p>
            <a:pPr algn="l"/>
            <a:r>
              <a:rPr lang="en-US" sz="4800" dirty="0">
                <a:solidFill>
                  <a:srgbClr val="FFFFFF"/>
                </a:solidFill>
              </a:rPr>
              <a:t>IBM Professional data Scientist specialization</a:t>
            </a:r>
          </a:p>
        </p:txBody>
      </p:sp>
      <p:sp>
        <p:nvSpPr>
          <p:cNvPr id="3" name="Content Placeholder 2"/>
          <p:cNvSpPr>
            <a:spLocks noGrp="1"/>
          </p:cNvSpPr>
          <p:nvPr>
            <p:ph type="subTitle" idx="1"/>
          </p:nvPr>
        </p:nvSpPr>
        <p:spPr>
          <a:xfrm>
            <a:off x="4713224" y="4297556"/>
            <a:ext cx="6353968" cy="1433391"/>
          </a:xfrm>
        </p:spPr>
        <p:txBody>
          <a:bodyPr anchor="t">
            <a:normAutofit/>
          </a:bodyPr>
          <a:lstStyle/>
          <a:p>
            <a:r>
              <a:rPr lang="de-DE" dirty="0" err="1">
                <a:solidFill>
                  <a:srgbClr val="FFFFFF"/>
                </a:solidFill>
              </a:rPr>
              <a:t>Capstone</a:t>
            </a:r>
            <a:r>
              <a:rPr lang="de-DE" dirty="0">
                <a:solidFill>
                  <a:srgbClr val="FFFFFF"/>
                </a:solidFill>
              </a:rPr>
              <a:t> Project</a:t>
            </a:r>
          </a:p>
          <a:p>
            <a:endParaRPr lang="de-DE" dirty="0">
              <a:solidFill>
                <a:srgbClr val="FFFFFF"/>
              </a:solidFill>
            </a:endParaRPr>
          </a:p>
          <a:p>
            <a:endParaRPr lang="de-DE" dirty="0">
              <a:solidFill>
                <a:srgbClr val="FFFFFF"/>
              </a:solidFill>
            </a:endParaRPr>
          </a:p>
          <a:p>
            <a:r>
              <a:rPr lang="de-DE" dirty="0">
                <a:solidFill>
                  <a:srgbClr val="FFFFFF"/>
                </a:solidFill>
              </a:rPr>
              <a:t>Maria Alejandra Claure Oviedo</a:t>
            </a:r>
            <a:endParaRPr dirty="0">
              <a:solidFill>
                <a:srgbClr val="FFFFFF"/>
              </a:solidFill>
            </a:endParaRPr>
          </a:p>
        </p:txBody>
      </p:sp>
      <p:cxnSp>
        <p:nvCxnSpPr>
          <p:cNvPr id="15" name="Straight Connector 14">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79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rgbClr val="FFFFFF"/>
                </a:solidFill>
              </a:rPr>
              <a:t>Content</a:t>
            </a:r>
          </a:p>
        </p:txBody>
      </p:sp>
      <p:sp>
        <p:nvSpPr>
          <p:cNvPr id="3" name="Content Placeholder 2"/>
          <p:cNvSpPr>
            <a:spLocks noGrp="1"/>
          </p:cNvSpPr>
          <p:nvPr>
            <p:ph type="body" idx="1"/>
          </p:nvPr>
        </p:nvSpPr>
        <p:spPr>
          <a:xfrm>
            <a:off x="4951048" y="804333"/>
            <a:ext cx="6306003" cy="5249334"/>
          </a:xfrm>
        </p:spPr>
        <p:txBody>
          <a:bodyPr anchor="ctr">
            <a:normAutofit/>
          </a:bodyPr>
          <a:lstStyle/>
          <a:p>
            <a:r>
              <a:rPr lang="en-US" sz="1500" dirty="0"/>
              <a:t>Introduction</a:t>
            </a:r>
          </a:p>
          <a:p>
            <a:r>
              <a:rPr lang="en-US" sz="1500" dirty="0"/>
              <a:t>Data Requirements</a:t>
            </a:r>
          </a:p>
          <a:p>
            <a:r>
              <a:rPr lang="en-US" sz="1500" dirty="0"/>
              <a:t>Methodology</a:t>
            </a:r>
          </a:p>
          <a:p>
            <a:r>
              <a:rPr lang="en-US" sz="1500" dirty="0"/>
              <a:t>Results</a:t>
            </a:r>
          </a:p>
          <a:p>
            <a:r>
              <a:rPr lang="en-US" sz="1500" dirty="0"/>
              <a:t>Discussion</a:t>
            </a:r>
          </a:p>
          <a:p>
            <a:r>
              <a:rPr lang="en-US" sz="1500" dirty="0"/>
              <a:t>Conclusion</a:t>
            </a:r>
          </a:p>
        </p:txBody>
      </p:sp>
    </p:spTree>
    <p:extLst>
      <p:ext uri="{BB962C8B-B14F-4D97-AF65-F5344CB8AC3E}">
        <p14:creationId xmlns:p14="http://schemas.microsoft.com/office/powerpoint/2010/main" val="2825160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323E186-8B71-2A4C-85CA-ED8A9ACDA119}"/>
              </a:ext>
            </a:extLst>
          </p:cNvPr>
          <p:cNvSpPr>
            <a:spLocks noGrp="1"/>
          </p:cNvSpPr>
          <p:nvPr>
            <p:ph type="title"/>
          </p:nvPr>
        </p:nvSpPr>
        <p:spPr>
          <a:xfrm>
            <a:off x="964788" y="804333"/>
            <a:ext cx="3391900" cy="5249334"/>
          </a:xfrm>
        </p:spPr>
        <p:txBody>
          <a:bodyPr>
            <a:normAutofit/>
          </a:bodyPr>
          <a:lstStyle/>
          <a:p>
            <a:pPr algn="r"/>
            <a:r>
              <a:rPr lang="de-DE">
                <a:solidFill>
                  <a:srgbClr val="FFFFFF"/>
                </a:solidFill>
              </a:rPr>
              <a:t>Introduction</a:t>
            </a:r>
          </a:p>
        </p:txBody>
      </p:sp>
      <p:sp>
        <p:nvSpPr>
          <p:cNvPr id="3" name="Inhaltsplatzhalter 2">
            <a:extLst>
              <a:ext uri="{FF2B5EF4-FFF2-40B4-BE49-F238E27FC236}">
                <a16:creationId xmlns:a16="http://schemas.microsoft.com/office/drawing/2014/main" id="{1474B5C4-0990-3244-A462-EF857DA92A1E}"/>
              </a:ext>
            </a:extLst>
          </p:cNvPr>
          <p:cNvSpPr>
            <a:spLocks noGrp="1"/>
          </p:cNvSpPr>
          <p:nvPr>
            <p:ph idx="1"/>
          </p:nvPr>
        </p:nvSpPr>
        <p:spPr>
          <a:xfrm>
            <a:off x="4951048" y="804333"/>
            <a:ext cx="6306003" cy="5249334"/>
          </a:xfrm>
        </p:spPr>
        <p:txBody>
          <a:bodyPr anchor="ctr">
            <a:normAutofit/>
          </a:bodyPr>
          <a:lstStyle/>
          <a:p>
            <a:r>
              <a:rPr lang="en" dirty="0"/>
              <a:t>A family living in the center of Düsseldorf, Germany would like to move to the outskirts of the City and needs to evaluate which neighborhood will provide them similar venues.</a:t>
            </a:r>
          </a:p>
          <a:p>
            <a:r>
              <a:rPr lang="en" dirty="0"/>
              <a:t>For this they contacted a friend, who is currently studying the Data Science specialization, with the hope she can provide them of some ideas of where to start looking.</a:t>
            </a:r>
          </a:p>
          <a:p>
            <a:r>
              <a:rPr lang="en" dirty="0"/>
              <a:t>Once she understood the problem. She remembered she had a module on Foursquare, where they employed K-means to cluster neighborhoods for </a:t>
            </a:r>
            <a:r>
              <a:rPr lang="en" dirty="0" err="1"/>
              <a:t>Manhathan</a:t>
            </a:r>
            <a:r>
              <a:rPr lang="en" dirty="0"/>
              <a:t> and Toronto. She started to look at the exercises of for that course and came up with the following results.</a:t>
            </a:r>
          </a:p>
          <a:p>
            <a:endParaRPr lang="de-DE" dirty="0"/>
          </a:p>
        </p:txBody>
      </p:sp>
    </p:spTree>
    <p:extLst>
      <p:ext uri="{BB962C8B-B14F-4D97-AF65-F5344CB8AC3E}">
        <p14:creationId xmlns:p14="http://schemas.microsoft.com/office/powerpoint/2010/main" val="2904214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A253075-D21D-354B-8821-3111BA5FCC5A}"/>
              </a:ext>
            </a:extLst>
          </p:cNvPr>
          <p:cNvSpPr>
            <a:spLocks noGrp="1"/>
          </p:cNvSpPr>
          <p:nvPr>
            <p:ph type="title"/>
          </p:nvPr>
        </p:nvSpPr>
        <p:spPr>
          <a:xfrm>
            <a:off x="310039" y="640080"/>
            <a:ext cx="3429855" cy="5613236"/>
          </a:xfrm>
        </p:spPr>
        <p:txBody>
          <a:bodyPr anchor="ctr">
            <a:normAutofit/>
          </a:bodyPr>
          <a:lstStyle/>
          <a:p>
            <a:r>
              <a:rPr lang="de-DE">
                <a:solidFill>
                  <a:srgbClr val="FFFFFF"/>
                </a:solidFill>
              </a:rPr>
              <a:t>Data requirements</a:t>
            </a:r>
          </a:p>
        </p:txBody>
      </p:sp>
      <p:sp>
        <p:nvSpPr>
          <p:cNvPr id="3" name="Inhaltsplatzhalter 2">
            <a:extLst>
              <a:ext uri="{FF2B5EF4-FFF2-40B4-BE49-F238E27FC236}">
                <a16:creationId xmlns:a16="http://schemas.microsoft.com/office/drawing/2014/main" id="{2DBADA24-D053-3A48-ACCA-71AE231D243E}"/>
              </a:ext>
            </a:extLst>
          </p:cNvPr>
          <p:cNvSpPr>
            <a:spLocks noGrp="1"/>
          </p:cNvSpPr>
          <p:nvPr>
            <p:ph idx="1"/>
          </p:nvPr>
        </p:nvSpPr>
        <p:spPr>
          <a:xfrm>
            <a:off x="4699818" y="640080"/>
            <a:ext cx="7172138" cy="3745107"/>
          </a:xfrm>
        </p:spPr>
        <p:txBody>
          <a:bodyPr>
            <a:normAutofit/>
          </a:bodyPr>
          <a:lstStyle/>
          <a:p>
            <a:r>
              <a:rPr lang="en" sz="1900"/>
              <a:t>The data requirements to solve this problem will be the neighborhoods from Düsseldorf, latitude and longitude and the zip codes known as "</a:t>
            </a:r>
            <a:r>
              <a:rPr lang="en" sz="1900" err="1"/>
              <a:t>Postleitzahl</a:t>
            </a:r>
            <a:r>
              <a:rPr lang="en" sz="1900"/>
              <a:t>". For this our data scientist found the required information in this web site: </a:t>
            </a:r>
            <a:r>
              <a:rPr lang="en" sz="1900" u="sng">
                <a:hlinkClick r:id="rId2"/>
              </a:rPr>
              <a:t>http://postleitzahlen.woxikon.de/plz/duesseldorf</a:t>
            </a:r>
            <a:endParaRPr lang="en" sz="1900"/>
          </a:p>
          <a:p>
            <a:r>
              <a:rPr lang="en" sz="1900"/>
              <a:t>She needed to use the package </a:t>
            </a:r>
            <a:r>
              <a:rPr lang="en" sz="1900" err="1"/>
              <a:t>BeatifulSoup</a:t>
            </a:r>
            <a:r>
              <a:rPr lang="en" sz="1900"/>
              <a:t> to scrap the information. Then she changed the column names and save it as </a:t>
            </a:r>
            <a:r>
              <a:rPr lang="en" sz="1900" err="1"/>
              <a:t>dataframe</a:t>
            </a:r>
            <a:r>
              <a:rPr lang="en" sz="1900"/>
              <a:t>.</a:t>
            </a:r>
          </a:p>
          <a:p>
            <a:r>
              <a:rPr lang="en" sz="1900"/>
              <a:t>To get the Latitude and Longitude, the </a:t>
            </a:r>
            <a:r>
              <a:rPr lang="en" sz="1900" err="1"/>
              <a:t>dataframe</a:t>
            </a:r>
            <a:r>
              <a:rPr lang="en" sz="1900"/>
              <a:t> was uploaded to this service provider: </a:t>
            </a:r>
            <a:r>
              <a:rPr lang="en" sz="1900" u="sng">
                <a:hlinkClick r:id="rId3"/>
              </a:rPr>
              <a:t>https://csv2geo.com/</a:t>
            </a:r>
            <a:endParaRPr lang="en" sz="1900"/>
          </a:p>
          <a:p>
            <a:r>
              <a:rPr lang="en" sz="1900"/>
              <a:t>Once the csv file was ready with the Latitude and Longitude coordinates. The data was imported to this notebook. Duplicates where removed.</a:t>
            </a:r>
          </a:p>
        </p:txBody>
      </p:sp>
      <p:pic>
        <p:nvPicPr>
          <p:cNvPr id="5" name="Grafik 4">
            <a:extLst>
              <a:ext uri="{FF2B5EF4-FFF2-40B4-BE49-F238E27FC236}">
                <a16:creationId xmlns:a16="http://schemas.microsoft.com/office/drawing/2014/main" id="{EEAAE737-3266-CB4C-ADF2-C395C9DF1C70}"/>
              </a:ext>
            </a:extLst>
          </p:cNvPr>
          <p:cNvPicPr>
            <a:picLocks noChangeAspect="1"/>
          </p:cNvPicPr>
          <p:nvPr/>
        </p:nvPicPr>
        <p:blipFill>
          <a:blip r:embed="rId4"/>
          <a:stretch>
            <a:fillRect/>
          </a:stretch>
        </p:blipFill>
        <p:spPr>
          <a:xfrm>
            <a:off x="4699818" y="4385187"/>
            <a:ext cx="7098851" cy="1685977"/>
          </a:xfrm>
          <a:prstGeom prst="rect">
            <a:avLst/>
          </a:prstGeom>
        </p:spPr>
      </p:pic>
    </p:spTree>
    <p:extLst>
      <p:ext uri="{BB962C8B-B14F-4D97-AF65-F5344CB8AC3E}">
        <p14:creationId xmlns:p14="http://schemas.microsoft.com/office/powerpoint/2010/main" val="3621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DA7023E-4A26-874D-9C17-9B1608328375}"/>
              </a:ext>
            </a:extLst>
          </p:cNvPr>
          <p:cNvSpPr>
            <a:spLocks noGrp="1"/>
          </p:cNvSpPr>
          <p:nvPr>
            <p:ph type="title"/>
          </p:nvPr>
        </p:nvSpPr>
        <p:spPr>
          <a:xfrm>
            <a:off x="643468" y="643467"/>
            <a:ext cx="3415612" cy="5571066"/>
          </a:xfrm>
        </p:spPr>
        <p:txBody>
          <a:bodyPr>
            <a:normAutofit/>
          </a:bodyPr>
          <a:lstStyle/>
          <a:p>
            <a:r>
              <a:rPr lang="de-DE">
                <a:solidFill>
                  <a:srgbClr val="FFFFFF"/>
                </a:solidFill>
              </a:rPr>
              <a:t>Methodology</a:t>
            </a:r>
          </a:p>
        </p:txBody>
      </p:sp>
      <p:graphicFrame>
        <p:nvGraphicFramePr>
          <p:cNvPr id="5" name="Inhaltsplatzhalter 2">
            <a:extLst>
              <a:ext uri="{FF2B5EF4-FFF2-40B4-BE49-F238E27FC236}">
                <a16:creationId xmlns:a16="http://schemas.microsoft.com/office/drawing/2014/main" id="{E91AEBC9-F48B-4A30-92B4-2A097E7725C1}"/>
              </a:ext>
            </a:extLst>
          </p:cNvPr>
          <p:cNvGraphicFramePr>
            <a:graphicFrameLocks noGrp="1"/>
          </p:cNvGraphicFramePr>
          <p:nvPr>
            <p:ph idx="1"/>
            <p:extLst>
              <p:ext uri="{D42A27DB-BD31-4B8C-83A1-F6EECF244321}">
                <p14:modId xmlns:p14="http://schemas.microsoft.com/office/powerpoint/2010/main" val="1713453720"/>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1710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EE1E012-01F8-8F46-8A2D-7854E428F6D5}"/>
              </a:ext>
            </a:extLst>
          </p:cNvPr>
          <p:cNvSpPr>
            <a:spLocks noGrp="1"/>
          </p:cNvSpPr>
          <p:nvPr>
            <p:ph type="title"/>
          </p:nvPr>
        </p:nvSpPr>
        <p:spPr>
          <a:xfrm>
            <a:off x="310039" y="640080"/>
            <a:ext cx="3429855" cy="5613236"/>
          </a:xfrm>
        </p:spPr>
        <p:txBody>
          <a:bodyPr anchor="ctr">
            <a:normAutofit/>
          </a:bodyPr>
          <a:lstStyle/>
          <a:p>
            <a:r>
              <a:rPr lang="de-DE">
                <a:solidFill>
                  <a:srgbClr val="FFFFFF"/>
                </a:solidFill>
              </a:rPr>
              <a:t>Methodology (cont…)</a:t>
            </a:r>
          </a:p>
        </p:txBody>
      </p:sp>
      <p:sp>
        <p:nvSpPr>
          <p:cNvPr id="3" name="Inhaltsplatzhalter 2">
            <a:extLst>
              <a:ext uri="{FF2B5EF4-FFF2-40B4-BE49-F238E27FC236}">
                <a16:creationId xmlns:a16="http://schemas.microsoft.com/office/drawing/2014/main" id="{14CBC9A5-7F3F-444D-817F-38140B8913CC}"/>
              </a:ext>
            </a:extLst>
          </p:cNvPr>
          <p:cNvSpPr>
            <a:spLocks noGrp="1"/>
          </p:cNvSpPr>
          <p:nvPr>
            <p:ph idx="1"/>
          </p:nvPr>
        </p:nvSpPr>
        <p:spPr>
          <a:xfrm>
            <a:off x="4699818" y="640080"/>
            <a:ext cx="7172138" cy="3745107"/>
          </a:xfrm>
        </p:spPr>
        <p:txBody>
          <a:bodyPr>
            <a:normAutofit/>
          </a:bodyPr>
          <a:lstStyle/>
          <a:p>
            <a:r>
              <a:rPr lang="en" dirty="0"/>
              <a:t>7. K-means was used to cluster the neighborhoods. The value of K was set to 5</a:t>
            </a:r>
          </a:p>
          <a:p>
            <a:r>
              <a:rPr lang="en" dirty="0"/>
              <a:t>8. Results where grouped per neighborhood. </a:t>
            </a:r>
          </a:p>
          <a:p>
            <a:r>
              <a:rPr lang="en" dirty="0"/>
              <a:t>9. The clusters where displayed in map</a:t>
            </a:r>
          </a:p>
          <a:p>
            <a:endParaRPr lang="de-DE" dirty="0"/>
          </a:p>
        </p:txBody>
      </p:sp>
      <p:pic>
        <p:nvPicPr>
          <p:cNvPr id="6" name="Grafik 5" descr="Ein Bild, das Text, Karte enthält.&#10;&#10;&#10;&#10;Automatisch generierte Beschreibung">
            <a:extLst>
              <a:ext uri="{FF2B5EF4-FFF2-40B4-BE49-F238E27FC236}">
                <a16:creationId xmlns:a16="http://schemas.microsoft.com/office/drawing/2014/main" id="{1A66C920-382D-7E40-B9C9-8C77B3A7F744}"/>
              </a:ext>
            </a:extLst>
          </p:cNvPr>
          <p:cNvPicPr>
            <a:picLocks noChangeAspect="1"/>
          </p:cNvPicPr>
          <p:nvPr/>
        </p:nvPicPr>
        <p:blipFill>
          <a:blip r:embed="rId2"/>
          <a:stretch>
            <a:fillRect/>
          </a:stretch>
        </p:blipFill>
        <p:spPr>
          <a:xfrm>
            <a:off x="4699818" y="2512633"/>
            <a:ext cx="5992785" cy="3550725"/>
          </a:xfrm>
          <a:prstGeom prst="rect">
            <a:avLst/>
          </a:prstGeom>
        </p:spPr>
      </p:pic>
    </p:spTree>
    <p:extLst>
      <p:ext uri="{BB962C8B-B14F-4D97-AF65-F5344CB8AC3E}">
        <p14:creationId xmlns:p14="http://schemas.microsoft.com/office/powerpoint/2010/main" val="566950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88908CF-6AC5-384B-BFBE-DEA2EC81FC5A}"/>
              </a:ext>
            </a:extLst>
          </p:cNvPr>
          <p:cNvSpPr>
            <a:spLocks noGrp="1"/>
          </p:cNvSpPr>
          <p:nvPr>
            <p:ph type="title"/>
          </p:nvPr>
        </p:nvSpPr>
        <p:spPr>
          <a:xfrm>
            <a:off x="964788" y="804333"/>
            <a:ext cx="3391900" cy="5249334"/>
          </a:xfrm>
        </p:spPr>
        <p:txBody>
          <a:bodyPr>
            <a:normAutofit/>
          </a:bodyPr>
          <a:lstStyle/>
          <a:p>
            <a:pPr algn="r"/>
            <a:r>
              <a:rPr lang="de-DE">
                <a:solidFill>
                  <a:srgbClr val="FFFFFF"/>
                </a:solidFill>
              </a:rPr>
              <a:t>Results</a:t>
            </a:r>
          </a:p>
        </p:txBody>
      </p:sp>
      <p:sp>
        <p:nvSpPr>
          <p:cNvPr id="3" name="Inhaltsplatzhalter 2">
            <a:extLst>
              <a:ext uri="{FF2B5EF4-FFF2-40B4-BE49-F238E27FC236}">
                <a16:creationId xmlns:a16="http://schemas.microsoft.com/office/drawing/2014/main" id="{1983DE2F-C108-E04A-8946-26FD589F6DF4}"/>
              </a:ext>
            </a:extLst>
          </p:cNvPr>
          <p:cNvSpPr>
            <a:spLocks noGrp="1"/>
          </p:cNvSpPr>
          <p:nvPr>
            <p:ph idx="1"/>
          </p:nvPr>
        </p:nvSpPr>
        <p:spPr>
          <a:xfrm>
            <a:off x="4951048" y="804333"/>
            <a:ext cx="6306003" cy="5249334"/>
          </a:xfrm>
        </p:spPr>
        <p:txBody>
          <a:bodyPr anchor="ctr">
            <a:normAutofit/>
          </a:bodyPr>
          <a:lstStyle/>
          <a:p>
            <a:r>
              <a:rPr lang="en" dirty="0"/>
              <a:t>In the map there was a predominance of points with color green. These points belong to the cluster  number 3. </a:t>
            </a:r>
          </a:p>
          <a:p>
            <a:r>
              <a:rPr lang="en" dirty="0"/>
              <a:t>After this analysis the neighborhoods could be classified in three main clusters:</a:t>
            </a:r>
          </a:p>
          <a:p>
            <a:r>
              <a:rPr lang="en" dirty="0"/>
              <a:t>- High density of venues (green) - cluster 3</a:t>
            </a:r>
          </a:p>
          <a:p>
            <a:r>
              <a:rPr lang="en" dirty="0"/>
              <a:t>- Medium density of venues (red) - cluster 0</a:t>
            </a:r>
          </a:p>
          <a:p>
            <a:r>
              <a:rPr lang="en" dirty="0"/>
              <a:t>- Lower density of venues (blue) - cluster 2</a:t>
            </a:r>
            <a:endParaRPr lang="de-DE" dirty="0"/>
          </a:p>
        </p:txBody>
      </p:sp>
    </p:spTree>
    <p:extLst>
      <p:ext uri="{BB962C8B-B14F-4D97-AF65-F5344CB8AC3E}">
        <p14:creationId xmlns:p14="http://schemas.microsoft.com/office/powerpoint/2010/main" val="2886964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EFBB52B-5F96-0046-ABAF-ED878880130C}"/>
              </a:ext>
            </a:extLst>
          </p:cNvPr>
          <p:cNvSpPr>
            <a:spLocks noGrp="1"/>
          </p:cNvSpPr>
          <p:nvPr>
            <p:ph type="title"/>
          </p:nvPr>
        </p:nvSpPr>
        <p:spPr>
          <a:xfrm>
            <a:off x="964788" y="804333"/>
            <a:ext cx="3391900" cy="5249334"/>
          </a:xfrm>
        </p:spPr>
        <p:txBody>
          <a:bodyPr>
            <a:normAutofit/>
          </a:bodyPr>
          <a:lstStyle/>
          <a:p>
            <a:pPr algn="r"/>
            <a:r>
              <a:rPr lang="de-DE">
                <a:solidFill>
                  <a:srgbClr val="FFFFFF"/>
                </a:solidFill>
              </a:rPr>
              <a:t>Discussion</a:t>
            </a:r>
          </a:p>
        </p:txBody>
      </p:sp>
      <p:sp>
        <p:nvSpPr>
          <p:cNvPr id="3" name="Inhaltsplatzhalter 2">
            <a:extLst>
              <a:ext uri="{FF2B5EF4-FFF2-40B4-BE49-F238E27FC236}">
                <a16:creationId xmlns:a16="http://schemas.microsoft.com/office/drawing/2014/main" id="{22BCAE6D-11D7-C14F-8A52-1973C98EF7FE}"/>
              </a:ext>
            </a:extLst>
          </p:cNvPr>
          <p:cNvSpPr>
            <a:spLocks noGrp="1"/>
          </p:cNvSpPr>
          <p:nvPr>
            <p:ph idx="1"/>
          </p:nvPr>
        </p:nvSpPr>
        <p:spPr>
          <a:xfrm>
            <a:off x="4951048" y="804333"/>
            <a:ext cx="6306003" cy="5249334"/>
          </a:xfrm>
        </p:spPr>
        <p:txBody>
          <a:bodyPr anchor="ctr">
            <a:normAutofit/>
          </a:bodyPr>
          <a:lstStyle/>
          <a:p>
            <a:r>
              <a:rPr lang="en" dirty="0"/>
              <a:t>After running the analysis, it was very interesting to see the algorithm </a:t>
            </a:r>
            <a:r>
              <a:rPr lang="en" dirty="0" err="1"/>
              <a:t>clasify</a:t>
            </a:r>
            <a:r>
              <a:rPr lang="en" dirty="0"/>
              <a:t> the neighborhoods in a similar way to what the general knowledge is. The areas with a green marker are precisely the most populated, expensive ones and mainly very close to the city center. It was great to see that this family now counts with additional information about other neighborhoods in Düsseldorf. Now they can decide to move e.g. from Bilk to </a:t>
            </a:r>
            <a:r>
              <a:rPr lang="en" dirty="0" err="1"/>
              <a:t>Garath</a:t>
            </a:r>
            <a:r>
              <a:rPr lang="en" dirty="0"/>
              <a:t> with similar number of venues and types (supermarkets and restaurants).</a:t>
            </a:r>
          </a:p>
          <a:p>
            <a:br>
              <a:rPr lang="en" dirty="0"/>
            </a:br>
            <a:endParaRPr lang="en" dirty="0"/>
          </a:p>
          <a:p>
            <a:endParaRPr lang="de-DE" dirty="0"/>
          </a:p>
        </p:txBody>
      </p:sp>
    </p:spTree>
    <p:extLst>
      <p:ext uri="{BB962C8B-B14F-4D97-AF65-F5344CB8AC3E}">
        <p14:creationId xmlns:p14="http://schemas.microsoft.com/office/powerpoint/2010/main" val="400739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974E02A-7AAB-2B47-ACB4-1735FE5B44CD}"/>
              </a:ext>
            </a:extLst>
          </p:cNvPr>
          <p:cNvSpPr>
            <a:spLocks noGrp="1"/>
          </p:cNvSpPr>
          <p:nvPr>
            <p:ph type="title"/>
          </p:nvPr>
        </p:nvSpPr>
        <p:spPr>
          <a:xfrm>
            <a:off x="964788" y="804333"/>
            <a:ext cx="3391900" cy="5249334"/>
          </a:xfrm>
        </p:spPr>
        <p:txBody>
          <a:bodyPr>
            <a:normAutofit/>
          </a:bodyPr>
          <a:lstStyle/>
          <a:p>
            <a:pPr algn="r"/>
            <a:r>
              <a:rPr lang="de-DE">
                <a:solidFill>
                  <a:srgbClr val="FFFFFF"/>
                </a:solidFill>
              </a:rPr>
              <a:t>Conclussion</a:t>
            </a:r>
          </a:p>
        </p:txBody>
      </p:sp>
      <p:sp>
        <p:nvSpPr>
          <p:cNvPr id="3" name="Inhaltsplatzhalter 2">
            <a:extLst>
              <a:ext uri="{FF2B5EF4-FFF2-40B4-BE49-F238E27FC236}">
                <a16:creationId xmlns:a16="http://schemas.microsoft.com/office/drawing/2014/main" id="{F0046DC7-929C-B340-914A-FC279C51E74E}"/>
              </a:ext>
            </a:extLst>
          </p:cNvPr>
          <p:cNvSpPr>
            <a:spLocks noGrp="1"/>
          </p:cNvSpPr>
          <p:nvPr>
            <p:ph idx="1"/>
          </p:nvPr>
        </p:nvSpPr>
        <p:spPr>
          <a:xfrm>
            <a:off x="4951048" y="804333"/>
            <a:ext cx="6306003" cy="5249334"/>
          </a:xfrm>
        </p:spPr>
        <p:txBody>
          <a:bodyPr anchor="ctr">
            <a:normAutofit/>
          </a:bodyPr>
          <a:lstStyle/>
          <a:p>
            <a:r>
              <a:rPr lang="en" dirty="0"/>
              <a:t>This kind of analysis proved to be very useful for the decision making process of moving to a new neighborhood. Normally, families employ weeks or maybe months to get to similar results. They first use "analog" techniques like buying a city map and start marking which neighborhoods they kind visit and expending weekends doing so.</a:t>
            </a:r>
          </a:p>
          <a:p>
            <a:r>
              <a:rPr lang="en" dirty="0"/>
              <a:t>Here machine learning proved to be a very useful tool to very easily classify neighborhoods.</a:t>
            </a:r>
          </a:p>
          <a:p>
            <a:r>
              <a:rPr lang="en" dirty="0"/>
              <a:t>A future use of the present study will be to match this information with house prices to create a recommendation engine to optimize the buying of a property.</a:t>
            </a:r>
          </a:p>
          <a:p>
            <a:br>
              <a:rPr lang="en" dirty="0"/>
            </a:br>
            <a:endParaRPr lang="en" dirty="0"/>
          </a:p>
          <a:p>
            <a:endParaRPr lang="de-DE" dirty="0"/>
          </a:p>
        </p:txBody>
      </p:sp>
    </p:spTree>
    <p:extLst>
      <p:ext uri="{BB962C8B-B14F-4D97-AF65-F5344CB8AC3E}">
        <p14:creationId xmlns:p14="http://schemas.microsoft.com/office/powerpoint/2010/main" val="3080574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572</Words>
  <Application>Microsoft Macintosh PowerPoint</Application>
  <PresentationFormat>Breitbild</PresentationFormat>
  <Paragraphs>46</Paragraphs>
  <Slides>9</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Calibri</vt:lpstr>
      <vt:lpstr>Tw Cen MT</vt:lpstr>
      <vt:lpstr>Tw Cen MT Condensed</vt:lpstr>
      <vt:lpstr>Wingdings</vt:lpstr>
      <vt:lpstr>Wingdings 3</vt:lpstr>
      <vt:lpstr>Integral</vt:lpstr>
      <vt:lpstr>IBM Professional data Scientist specialization</vt:lpstr>
      <vt:lpstr>Content</vt:lpstr>
      <vt:lpstr>Introduction</vt:lpstr>
      <vt:lpstr>Data requirements</vt:lpstr>
      <vt:lpstr>Methodology</vt:lpstr>
      <vt:lpstr>Methodology (cont…)</vt:lpstr>
      <vt:lpstr>Results</vt:lpstr>
      <vt:lpstr>Discussion</vt:lpstr>
      <vt:lpstr>Conclussion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Professional data Scientist specialization</dc:title>
  <dc:creator>Alejandra Claure</dc:creator>
  <cp:lastModifiedBy>Alejandra Claure</cp:lastModifiedBy>
  <cp:revision>1</cp:revision>
  <dcterms:created xsi:type="dcterms:W3CDTF">2019-01-03T09:56:42Z</dcterms:created>
  <dcterms:modified xsi:type="dcterms:W3CDTF">2019-01-03T09:57:50Z</dcterms:modified>
</cp:coreProperties>
</file>