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17"/>
  </p:notesMasterIdLst>
  <p:sldIdLst>
    <p:sldId id="256" r:id="rId2"/>
    <p:sldId id="257" r:id="rId3"/>
    <p:sldId id="282" r:id="rId4"/>
    <p:sldId id="281" r:id="rId5"/>
    <p:sldId id="290" r:id="rId6"/>
    <p:sldId id="291" r:id="rId7"/>
    <p:sldId id="289" r:id="rId8"/>
    <p:sldId id="283" r:id="rId9"/>
    <p:sldId id="284" r:id="rId10"/>
    <p:sldId id="287" r:id="rId11"/>
    <p:sldId id="286" r:id="rId12"/>
    <p:sldId id="285" r:id="rId13"/>
    <p:sldId id="288" r:id="rId14"/>
    <p:sldId id="275" r:id="rId15"/>
    <p:sldId id="276" r:id="rId16"/>
  </p:sldIdLst>
  <p:sldSz cx="18288000" cy="10287000"/>
  <p:notesSz cx="6858000" cy="9144000"/>
  <p:embeddedFontLst>
    <p:embeddedFont>
      <p:font typeface="Inter" panose="020B0604020202020204" charset="0"/>
      <p:regular r:id="rId18"/>
      <p:bold r:id="rId19"/>
      <p:italic r:id="rId20"/>
      <p:boldItalic r:id="rId21"/>
    </p:embeddedFont>
    <p:embeddedFont>
      <p:font typeface="Inter Medium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A0E1DD-F4B8-446B-AA55-4C8ED7059C49}" v="91" dt="2025-08-01T05:00:31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86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>
          <a:extLst>
            <a:ext uri="{FF2B5EF4-FFF2-40B4-BE49-F238E27FC236}">
              <a16:creationId xmlns:a16="http://schemas.microsoft.com/office/drawing/2014/main" id="{693DFB13-CDC2-FBA8-CACD-80BF111A2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:notes">
            <a:extLst>
              <a:ext uri="{FF2B5EF4-FFF2-40B4-BE49-F238E27FC236}">
                <a16:creationId xmlns:a16="http://schemas.microsoft.com/office/drawing/2014/main" id="{7A4C95FF-3609-D8E7-C5DC-52A4DA269B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:notes">
            <a:extLst>
              <a:ext uri="{FF2B5EF4-FFF2-40B4-BE49-F238E27FC236}">
                <a16:creationId xmlns:a16="http://schemas.microsoft.com/office/drawing/2014/main" id="{53D20F00-8F1E-3B15-9EC7-7222054B24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9180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>
          <a:extLst>
            <a:ext uri="{FF2B5EF4-FFF2-40B4-BE49-F238E27FC236}">
              <a16:creationId xmlns:a16="http://schemas.microsoft.com/office/drawing/2014/main" id="{AFC8DCBC-BCC2-74B4-F45E-8B499E24A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:notes">
            <a:extLst>
              <a:ext uri="{FF2B5EF4-FFF2-40B4-BE49-F238E27FC236}">
                <a16:creationId xmlns:a16="http://schemas.microsoft.com/office/drawing/2014/main" id="{D0CB07D1-DCE9-4146-841F-8F60D648A8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:notes">
            <a:extLst>
              <a:ext uri="{FF2B5EF4-FFF2-40B4-BE49-F238E27FC236}">
                <a16:creationId xmlns:a16="http://schemas.microsoft.com/office/drawing/2014/main" id="{C78CF5D0-83BF-C838-4C4D-5EC367086C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8674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>
          <a:extLst>
            <a:ext uri="{FF2B5EF4-FFF2-40B4-BE49-F238E27FC236}">
              <a16:creationId xmlns:a16="http://schemas.microsoft.com/office/drawing/2014/main" id="{E9DA7CAB-8206-F0E0-B206-D07037E37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:notes">
            <a:extLst>
              <a:ext uri="{FF2B5EF4-FFF2-40B4-BE49-F238E27FC236}">
                <a16:creationId xmlns:a16="http://schemas.microsoft.com/office/drawing/2014/main" id="{51B2AD42-D732-45D7-04D1-F6469E73D3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:notes">
            <a:extLst>
              <a:ext uri="{FF2B5EF4-FFF2-40B4-BE49-F238E27FC236}">
                <a16:creationId xmlns:a16="http://schemas.microsoft.com/office/drawing/2014/main" id="{715EC94B-27E1-76A6-E407-8F09FA4B95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4443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>
          <a:extLst>
            <a:ext uri="{FF2B5EF4-FFF2-40B4-BE49-F238E27FC236}">
              <a16:creationId xmlns:a16="http://schemas.microsoft.com/office/drawing/2014/main" id="{B0D6DC8E-3FD0-4C75-C8F6-6E1024965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:notes">
            <a:extLst>
              <a:ext uri="{FF2B5EF4-FFF2-40B4-BE49-F238E27FC236}">
                <a16:creationId xmlns:a16="http://schemas.microsoft.com/office/drawing/2014/main" id="{1B85E028-5BDF-A0DF-AF06-B59151B24C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:notes">
            <a:extLst>
              <a:ext uri="{FF2B5EF4-FFF2-40B4-BE49-F238E27FC236}">
                <a16:creationId xmlns:a16="http://schemas.microsoft.com/office/drawing/2014/main" id="{B0CF4614-31F0-B28A-D668-7A2D62DA3F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523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>
          <a:extLst>
            <a:ext uri="{FF2B5EF4-FFF2-40B4-BE49-F238E27FC236}">
              <a16:creationId xmlns:a16="http://schemas.microsoft.com/office/drawing/2014/main" id="{E581C9F8-658D-43AF-5AF0-21667EF1B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:notes">
            <a:extLst>
              <a:ext uri="{FF2B5EF4-FFF2-40B4-BE49-F238E27FC236}">
                <a16:creationId xmlns:a16="http://schemas.microsoft.com/office/drawing/2014/main" id="{08008BAC-2FD4-3EF2-9CB3-7FC0C7F187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:notes">
            <a:extLst>
              <a:ext uri="{FF2B5EF4-FFF2-40B4-BE49-F238E27FC236}">
                <a16:creationId xmlns:a16="http://schemas.microsoft.com/office/drawing/2014/main" id="{00B2E747-BAE4-722D-29C4-E6B352068D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4743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>
          <a:extLst>
            <a:ext uri="{FF2B5EF4-FFF2-40B4-BE49-F238E27FC236}">
              <a16:creationId xmlns:a16="http://schemas.microsoft.com/office/drawing/2014/main" id="{709B175F-41E9-A83E-3D31-74DEAAA6A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:notes">
            <a:extLst>
              <a:ext uri="{FF2B5EF4-FFF2-40B4-BE49-F238E27FC236}">
                <a16:creationId xmlns:a16="http://schemas.microsoft.com/office/drawing/2014/main" id="{C13EEBF7-B498-4111-AE89-38FB361A01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:notes">
            <a:extLst>
              <a:ext uri="{FF2B5EF4-FFF2-40B4-BE49-F238E27FC236}">
                <a16:creationId xmlns:a16="http://schemas.microsoft.com/office/drawing/2014/main" id="{8F7C42C4-F82A-363C-9DE5-3FE234774D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0248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>
          <a:extLst>
            <a:ext uri="{FF2B5EF4-FFF2-40B4-BE49-F238E27FC236}">
              <a16:creationId xmlns:a16="http://schemas.microsoft.com/office/drawing/2014/main" id="{8C4036DF-6C0D-399F-F226-8CACA0204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:notes">
            <a:extLst>
              <a:ext uri="{FF2B5EF4-FFF2-40B4-BE49-F238E27FC236}">
                <a16:creationId xmlns:a16="http://schemas.microsoft.com/office/drawing/2014/main" id="{96E0E97A-E732-058E-3D96-9699118573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:notes">
            <a:extLst>
              <a:ext uri="{FF2B5EF4-FFF2-40B4-BE49-F238E27FC236}">
                <a16:creationId xmlns:a16="http://schemas.microsoft.com/office/drawing/2014/main" id="{433EE450-806D-2D02-3771-52EB985D71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6488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>
          <a:extLst>
            <a:ext uri="{FF2B5EF4-FFF2-40B4-BE49-F238E27FC236}">
              <a16:creationId xmlns:a16="http://schemas.microsoft.com/office/drawing/2014/main" id="{DA461FB4-3F8E-4BAD-D38F-E1219CDB4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:notes">
            <a:extLst>
              <a:ext uri="{FF2B5EF4-FFF2-40B4-BE49-F238E27FC236}">
                <a16:creationId xmlns:a16="http://schemas.microsoft.com/office/drawing/2014/main" id="{3CC4A0A0-C7FC-F730-2B59-7004012BE2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:notes">
            <a:extLst>
              <a:ext uri="{FF2B5EF4-FFF2-40B4-BE49-F238E27FC236}">
                <a16:creationId xmlns:a16="http://schemas.microsoft.com/office/drawing/2014/main" id="{F664E8E8-9ADF-8B03-BA4C-65C9DA0085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650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>
          <a:extLst>
            <a:ext uri="{FF2B5EF4-FFF2-40B4-BE49-F238E27FC236}">
              <a16:creationId xmlns:a16="http://schemas.microsoft.com/office/drawing/2014/main" id="{7E074A6A-E6D5-601E-092C-68669194C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:notes">
            <a:extLst>
              <a:ext uri="{FF2B5EF4-FFF2-40B4-BE49-F238E27FC236}">
                <a16:creationId xmlns:a16="http://schemas.microsoft.com/office/drawing/2014/main" id="{2507021F-4E9B-E2C1-4BEA-2E2EDE11B5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:notes">
            <a:extLst>
              <a:ext uri="{FF2B5EF4-FFF2-40B4-BE49-F238E27FC236}">
                <a16:creationId xmlns:a16="http://schemas.microsoft.com/office/drawing/2014/main" id="{9D5D4386-CDB6-19F3-E573-1D24B55A8C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723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On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>
            <a:spLocks noGrp="1"/>
          </p:cNvSpPr>
          <p:nvPr>
            <p:ph type="pic" idx="2"/>
          </p:nvPr>
        </p:nvSpPr>
        <p:spPr>
          <a:xfrm>
            <a:off x="9136050" y="1007975"/>
            <a:ext cx="8131200" cy="8270400"/>
          </a:xfrm>
          <a:prstGeom prst="rect">
            <a:avLst/>
          </a:prstGeom>
          <a:noFill/>
          <a:ln w="19050" cap="flat" cmpd="sng">
            <a:solidFill>
              <a:srgbClr val="C2D076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Tw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>
            <a:spLocks noGrp="1"/>
          </p:cNvSpPr>
          <p:nvPr>
            <p:ph type="pic" idx="2"/>
          </p:nvPr>
        </p:nvSpPr>
        <p:spPr>
          <a:xfrm>
            <a:off x="1009200" y="1006800"/>
            <a:ext cx="8154300" cy="4158600"/>
          </a:xfrm>
          <a:prstGeom prst="rect">
            <a:avLst/>
          </a:prstGeom>
          <a:noFill/>
          <a:ln w="19050" cap="flat" cmpd="sng">
            <a:solidFill>
              <a:srgbClr val="C2D076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p4"/>
          <p:cNvSpPr>
            <a:spLocks noGrp="1"/>
          </p:cNvSpPr>
          <p:nvPr>
            <p:ph type="pic" idx="3"/>
          </p:nvPr>
        </p:nvSpPr>
        <p:spPr>
          <a:xfrm>
            <a:off x="1009200" y="5165400"/>
            <a:ext cx="8154300" cy="4158600"/>
          </a:xfrm>
          <a:prstGeom prst="rect">
            <a:avLst/>
          </a:prstGeom>
          <a:noFill/>
          <a:ln w="19050" cap="flat" cmpd="sng">
            <a:solidFill>
              <a:srgbClr val="C2D076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C2D076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1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C2D076"/>
              </a:buClr>
              <a:buSzPts val="4400"/>
              <a:buFont typeface="Inter"/>
              <a:buNone/>
              <a:defRPr sz="4400" i="0" u="none" strike="noStrike" cap="none">
                <a:solidFill>
                  <a:srgbClr val="C2D076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Char char="•"/>
              <a:defRPr sz="320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"/>
              <a:buChar char="–"/>
              <a:defRPr sz="280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Char char="•"/>
              <a:defRPr sz="240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–"/>
              <a:defRPr sz="200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»"/>
              <a:defRPr sz="200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•"/>
              <a:defRPr sz="200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•"/>
              <a:defRPr sz="200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•"/>
              <a:defRPr sz="200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•"/>
              <a:defRPr sz="200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26" Type="http://schemas.openxmlformats.org/officeDocument/2006/relationships/image" Target="../media/image75.png"/><Relationship Id="rId39" Type="http://schemas.openxmlformats.org/officeDocument/2006/relationships/image" Target="../media/image88.png"/><Relationship Id="rId21" Type="http://schemas.openxmlformats.org/officeDocument/2006/relationships/image" Target="../media/image70.png"/><Relationship Id="rId34" Type="http://schemas.openxmlformats.org/officeDocument/2006/relationships/image" Target="../media/image83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29" Type="http://schemas.openxmlformats.org/officeDocument/2006/relationships/image" Target="../media/image78.png"/><Relationship Id="rId41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24" Type="http://schemas.openxmlformats.org/officeDocument/2006/relationships/image" Target="../media/image73.png"/><Relationship Id="rId32" Type="http://schemas.openxmlformats.org/officeDocument/2006/relationships/image" Target="../media/image81.png"/><Relationship Id="rId37" Type="http://schemas.openxmlformats.org/officeDocument/2006/relationships/image" Target="../media/image86.png"/><Relationship Id="rId40" Type="http://schemas.openxmlformats.org/officeDocument/2006/relationships/image" Target="../media/image89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28" Type="http://schemas.openxmlformats.org/officeDocument/2006/relationships/image" Target="../media/image77.png"/><Relationship Id="rId36" Type="http://schemas.openxmlformats.org/officeDocument/2006/relationships/image" Target="../media/image85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31" Type="http://schemas.openxmlformats.org/officeDocument/2006/relationships/image" Target="../media/image80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Relationship Id="rId27" Type="http://schemas.openxmlformats.org/officeDocument/2006/relationships/image" Target="../media/image76.png"/><Relationship Id="rId30" Type="http://schemas.openxmlformats.org/officeDocument/2006/relationships/image" Target="../media/image79.png"/><Relationship Id="rId35" Type="http://schemas.openxmlformats.org/officeDocument/2006/relationships/image" Target="../media/image84.png"/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5" Type="http://schemas.openxmlformats.org/officeDocument/2006/relationships/image" Target="../media/image74.png"/><Relationship Id="rId33" Type="http://schemas.openxmlformats.org/officeDocument/2006/relationships/image" Target="../media/image82.png"/><Relationship Id="rId38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Relationship Id="rId14" Type="http://schemas.openxmlformats.org/officeDocument/2006/relationships/image" Target="../media/image4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14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1028700" y="9258300"/>
            <a:ext cx="16230600" cy="0"/>
          </a:xfrm>
          <a:prstGeom prst="straightConnector1">
            <a:avLst/>
          </a:prstGeom>
          <a:noFill/>
          <a:ln w="38100" cap="flat" cmpd="sng">
            <a:solidFill>
              <a:srgbClr val="C2D07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6"/>
          <p:cNvSpPr txBox="1"/>
          <p:nvPr/>
        </p:nvSpPr>
        <p:spPr>
          <a:xfrm>
            <a:off x="1028700" y="4079250"/>
            <a:ext cx="15182850" cy="108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799" i="0" u="none" strike="noStrike" cap="none" dirty="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rPr>
              <a:t>CMP Process Automation</a:t>
            </a:r>
            <a:endParaRPr dirty="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09B697-499D-98AE-B73D-03476BE3794F}"/>
              </a:ext>
            </a:extLst>
          </p:cNvPr>
          <p:cNvSpPr txBox="1"/>
          <p:nvPr/>
        </p:nvSpPr>
        <p:spPr>
          <a:xfrm>
            <a:off x="1028700" y="5695948"/>
            <a:ext cx="15354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solidFill>
                  <a:schemeClr val="accent3"/>
                </a:solidFill>
              </a:rPr>
              <a:t>Streamline Course Content Production for Brightspace</a:t>
            </a:r>
            <a:endParaRPr lang="en-US" sz="40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14"/>
        </a:solidFill>
        <a:effectLst/>
      </p:bgPr>
    </p:bg>
    <p:spTree>
      <p:nvGrpSpPr>
        <p:cNvPr id="1" name="Shape 33">
          <a:extLst>
            <a:ext uri="{FF2B5EF4-FFF2-40B4-BE49-F238E27FC236}">
              <a16:creationId xmlns:a16="http://schemas.microsoft.com/office/drawing/2014/main" id="{C692D16F-535B-2B5E-4514-689BCE63C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>
            <a:extLst>
              <a:ext uri="{FF2B5EF4-FFF2-40B4-BE49-F238E27FC236}">
                <a16:creationId xmlns:a16="http://schemas.microsoft.com/office/drawing/2014/main" id="{4941D773-35A6-0CCD-1B23-BC6FDE27B76C}"/>
              </a:ext>
            </a:extLst>
          </p:cNvPr>
          <p:cNvSpPr txBox="1"/>
          <p:nvPr/>
        </p:nvSpPr>
        <p:spPr>
          <a:xfrm>
            <a:off x="1028700" y="1519555"/>
            <a:ext cx="1623060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600" dirty="0">
                <a:solidFill>
                  <a:schemeClr val="accent6"/>
                </a:solidFill>
                <a:latin typeface="Inter"/>
                <a:ea typeface="Inter"/>
                <a:sym typeface="Inter"/>
              </a:rPr>
              <a:t>Quantifiable Benefit &amp; ROI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CB85BBF2-3A45-0B1B-6890-14B24D2EAAC7}"/>
              </a:ext>
            </a:extLst>
          </p:cNvPr>
          <p:cNvSpPr/>
          <p:nvPr/>
        </p:nvSpPr>
        <p:spPr>
          <a:xfrm>
            <a:off x="476250" y="2895600"/>
            <a:ext cx="5657850" cy="2724150"/>
          </a:xfrm>
          <a:prstGeom prst="flowChartAlternateProces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953675-84D0-2ED1-7C9E-6E418E9F353C}"/>
              </a:ext>
            </a:extLst>
          </p:cNvPr>
          <p:cNvSpPr txBox="1"/>
          <p:nvPr/>
        </p:nvSpPr>
        <p:spPr>
          <a:xfrm>
            <a:off x="723900" y="3163122"/>
            <a:ext cx="5143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</a:rPr>
              <a:t>     Time Savings</a:t>
            </a:r>
          </a:p>
          <a:p>
            <a:r>
              <a:rPr lang="en-CA" sz="3600" b="1" dirty="0">
                <a:solidFill>
                  <a:schemeClr val="bg1"/>
                </a:solidFill>
              </a:rPr>
              <a:t>90%</a:t>
            </a:r>
          </a:p>
          <a:p>
            <a:r>
              <a:rPr lang="en-CA" sz="2400" b="1" dirty="0">
                <a:solidFill>
                  <a:schemeClr val="bg1"/>
                </a:solidFill>
              </a:rPr>
              <a:t>Process time reduction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A1EED4-334B-8112-E651-43A23D0DB3B7}"/>
              </a:ext>
            </a:extLst>
          </p:cNvPr>
          <p:cNvCxnSpPr/>
          <p:nvPr/>
        </p:nvCxnSpPr>
        <p:spPr>
          <a:xfrm>
            <a:off x="781050" y="4642545"/>
            <a:ext cx="5143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7E108F-3801-A2C2-F9FE-69E69B90089C}"/>
              </a:ext>
            </a:extLst>
          </p:cNvPr>
          <p:cNvSpPr txBox="1"/>
          <p:nvPr/>
        </p:nvSpPr>
        <p:spPr>
          <a:xfrm>
            <a:off x="781050" y="4857750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chemeClr val="bg1"/>
                </a:solidFill>
              </a:rPr>
              <a:t>From 5 hours to &lt; 5 minute 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A4137432-E98F-31D2-9A69-63614F9DD053}"/>
              </a:ext>
            </a:extLst>
          </p:cNvPr>
          <p:cNvSpPr/>
          <p:nvPr/>
        </p:nvSpPr>
        <p:spPr>
          <a:xfrm>
            <a:off x="6438900" y="2895600"/>
            <a:ext cx="5657850" cy="2724150"/>
          </a:xfrm>
          <a:prstGeom prst="flowChartAlternateProcess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F6BB34-CE2E-4EBF-086B-E97CF4236F3D}"/>
              </a:ext>
            </a:extLst>
          </p:cNvPr>
          <p:cNvSpPr txBox="1"/>
          <p:nvPr/>
        </p:nvSpPr>
        <p:spPr>
          <a:xfrm>
            <a:off x="6743700" y="3181350"/>
            <a:ext cx="5143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</a:rPr>
              <a:t>     Quality Improvements</a:t>
            </a:r>
          </a:p>
          <a:p>
            <a:r>
              <a:rPr lang="en-CA" sz="3600" b="1" dirty="0">
                <a:solidFill>
                  <a:schemeClr val="bg1"/>
                </a:solidFill>
              </a:rPr>
              <a:t>100%</a:t>
            </a:r>
          </a:p>
          <a:p>
            <a:r>
              <a:rPr lang="en-CA" sz="2400" b="1" dirty="0">
                <a:solidFill>
                  <a:schemeClr val="bg1"/>
                </a:solidFill>
              </a:rPr>
              <a:t>Consistent formatting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65BC3A-8C0F-BC1C-EA7D-CCB39AA378CD}"/>
              </a:ext>
            </a:extLst>
          </p:cNvPr>
          <p:cNvCxnSpPr/>
          <p:nvPr/>
        </p:nvCxnSpPr>
        <p:spPr>
          <a:xfrm>
            <a:off x="6743700" y="4642545"/>
            <a:ext cx="5143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9EE6B20-6B5F-C494-066D-9DE172D0BB90}"/>
              </a:ext>
            </a:extLst>
          </p:cNvPr>
          <p:cNvSpPr txBox="1"/>
          <p:nvPr/>
        </p:nvSpPr>
        <p:spPr>
          <a:xfrm>
            <a:off x="6743700" y="4857750"/>
            <a:ext cx="514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chemeClr val="bg1"/>
                </a:solidFill>
              </a:rPr>
              <a:t>Zero styling errors</a:t>
            </a:r>
          </a:p>
          <a:p>
            <a:r>
              <a:rPr lang="en-CA" sz="1800" dirty="0">
                <a:solidFill>
                  <a:schemeClr val="bg1"/>
                </a:solidFill>
              </a:rPr>
              <a:t>Standardized automatic file organization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5DF17D4E-7914-C5C2-7F7C-E9CA51B28E6F}"/>
              </a:ext>
            </a:extLst>
          </p:cNvPr>
          <p:cNvSpPr/>
          <p:nvPr/>
        </p:nvSpPr>
        <p:spPr>
          <a:xfrm>
            <a:off x="12420600" y="2914650"/>
            <a:ext cx="5657850" cy="2724150"/>
          </a:xfrm>
          <a:prstGeom prst="flowChartAlternateProces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5E1AEA-345E-AF8C-3C20-EFE387C4335C}"/>
              </a:ext>
            </a:extLst>
          </p:cNvPr>
          <p:cNvSpPr txBox="1"/>
          <p:nvPr/>
        </p:nvSpPr>
        <p:spPr>
          <a:xfrm>
            <a:off x="12725400" y="3200400"/>
            <a:ext cx="5143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</a:rPr>
              <a:t>    Cost Savings</a:t>
            </a:r>
          </a:p>
          <a:p>
            <a:r>
              <a:rPr lang="en-CA" sz="3600" b="1" dirty="0">
                <a:solidFill>
                  <a:schemeClr val="bg1"/>
                </a:solidFill>
              </a:rPr>
              <a:t>$70,000</a:t>
            </a:r>
          </a:p>
          <a:p>
            <a:r>
              <a:rPr lang="en-CA" sz="2400" b="1" dirty="0">
                <a:solidFill>
                  <a:schemeClr val="bg1"/>
                </a:solidFill>
              </a:rPr>
              <a:t>Estimated annual savings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AD1E24-6AA0-AAFE-9C6E-9193B02364E0}"/>
              </a:ext>
            </a:extLst>
          </p:cNvPr>
          <p:cNvCxnSpPr/>
          <p:nvPr/>
        </p:nvCxnSpPr>
        <p:spPr>
          <a:xfrm>
            <a:off x="12725400" y="4661595"/>
            <a:ext cx="5143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8A8628C-CC85-3F52-6A92-5AB67DEF1EE8}"/>
              </a:ext>
            </a:extLst>
          </p:cNvPr>
          <p:cNvSpPr txBox="1"/>
          <p:nvPr/>
        </p:nvSpPr>
        <p:spPr>
          <a:xfrm>
            <a:off x="12725400" y="4876800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chemeClr val="bg1"/>
                </a:solidFill>
              </a:rPr>
              <a:t>Increased productivity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6" name="Graphic 25" descr="Clock with solid fill">
            <a:extLst>
              <a:ext uri="{FF2B5EF4-FFF2-40B4-BE49-F238E27FC236}">
                <a16:creationId xmlns:a16="http://schemas.microsoft.com/office/drawing/2014/main" id="{96A603B8-1005-D326-D8E2-621D10F5A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750" y="3105150"/>
            <a:ext cx="642867" cy="642867"/>
          </a:xfrm>
          <a:prstGeom prst="rect">
            <a:avLst/>
          </a:prstGeom>
        </p:spPr>
      </p:pic>
      <p:pic>
        <p:nvPicPr>
          <p:cNvPr id="28" name="Graphic 27" descr="Medal with solid fill">
            <a:extLst>
              <a:ext uri="{FF2B5EF4-FFF2-40B4-BE49-F238E27FC236}">
                <a16:creationId xmlns:a16="http://schemas.microsoft.com/office/drawing/2014/main" id="{7853C6A1-C83B-E598-FCB1-938FDA310A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43700" y="3105150"/>
            <a:ext cx="628650" cy="628650"/>
          </a:xfrm>
          <a:prstGeom prst="rect">
            <a:avLst/>
          </a:prstGeom>
        </p:spPr>
      </p:pic>
      <p:pic>
        <p:nvPicPr>
          <p:cNvPr id="30" name="Graphic 29" descr="Dollar with solid fill">
            <a:extLst>
              <a:ext uri="{FF2B5EF4-FFF2-40B4-BE49-F238E27FC236}">
                <a16:creationId xmlns:a16="http://schemas.microsoft.com/office/drawing/2014/main" id="{311895BF-4EF5-B4F1-63E7-97BEE1CC49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534900" y="3067050"/>
            <a:ext cx="7048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0580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14"/>
        </a:solidFill>
        <a:effectLst/>
      </p:bgPr>
    </p:bg>
    <p:spTree>
      <p:nvGrpSpPr>
        <p:cNvPr id="1" name="Shape 33">
          <a:extLst>
            <a:ext uri="{FF2B5EF4-FFF2-40B4-BE49-F238E27FC236}">
              <a16:creationId xmlns:a16="http://schemas.microsoft.com/office/drawing/2014/main" id="{CDAF79BE-D6A2-8947-D939-10966EC71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>
            <a:extLst>
              <a:ext uri="{FF2B5EF4-FFF2-40B4-BE49-F238E27FC236}">
                <a16:creationId xmlns:a16="http://schemas.microsoft.com/office/drawing/2014/main" id="{684DB32D-C02E-3B28-8864-22543B22562A}"/>
              </a:ext>
            </a:extLst>
          </p:cNvPr>
          <p:cNvSpPr txBox="1"/>
          <p:nvPr/>
        </p:nvSpPr>
        <p:spPr>
          <a:xfrm>
            <a:off x="1028700" y="1519555"/>
            <a:ext cx="1623060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600" dirty="0">
                <a:solidFill>
                  <a:schemeClr val="accent6"/>
                </a:solidFill>
                <a:latin typeface="Inter"/>
                <a:ea typeface="Inter"/>
                <a:sym typeface="Inter"/>
              </a:rPr>
              <a:t>User Training &amp; Adoption Plan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C89B52-4679-9768-3CAA-2A91EDB5653C}"/>
              </a:ext>
            </a:extLst>
          </p:cNvPr>
          <p:cNvSpPr txBox="1"/>
          <p:nvPr/>
        </p:nvSpPr>
        <p:spPr>
          <a:xfrm>
            <a:off x="781050" y="3181350"/>
            <a:ext cx="69532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</a:rPr>
              <a:t>For Instructional Designers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</a:rPr>
              <a:t>1-hour training on style tag usage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</a:rPr>
              <a:t>Quick reference guide for document formatting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</a:rPr>
              <a:t>Template document for common course activity types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926A17-58D2-11F6-4A7C-40A86CB1BCE9}"/>
              </a:ext>
            </a:extLst>
          </p:cNvPr>
          <p:cNvSpPr txBox="1"/>
          <p:nvPr/>
        </p:nvSpPr>
        <p:spPr>
          <a:xfrm>
            <a:off x="9144000" y="3181349"/>
            <a:ext cx="69532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</a:rPr>
              <a:t>For CMPs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</a:rPr>
              <a:t>30-minute training for web interface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</a:rPr>
              <a:t>Hands-on practice with sample documents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</a:rPr>
              <a:t>Troubleshooting guide for commons issues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A4452-2438-170D-8CEB-F0C7030B3C6A}"/>
              </a:ext>
            </a:extLst>
          </p:cNvPr>
          <p:cNvSpPr txBox="1"/>
          <p:nvPr/>
        </p:nvSpPr>
        <p:spPr>
          <a:xfrm>
            <a:off x="1695450" y="6419850"/>
            <a:ext cx="438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</a:rPr>
              <a:t>User Manual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1DDB30-6E1D-2D69-3A39-C3E0F8A4B337}"/>
              </a:ext>
            </a:extLst>
          </p:cNvPr>
          <p:cNvSpPr txBox="1"/>
          <p:nvPr/>
        </p:nvSpPr>
        <p:spPr>
          <a:xfrm>
            <a:off x="6534150" y="6419850"/>
            <a:ext cx="438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</a:rPr>
              <a:t>Template Document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4B95A-358A-CD5E-E60E-FD3E446F4C24}"/>
              </a:ext>
            </a:extLst>
          </p:cNvPr>
          <p:cNvSpPr txBox="1"/>
          <p:nvPr/>
        </p:nvSpPr>
        <p:spPr>
          <a:xfrm>
            <a:off x="11715750" y="6419850"/>
            <a:ext cx="438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</a:rPr>
              <a:t>Group Channels</a:t>
            </a:r>
            <a:endParaRPr lang="en-CA" sz="2000" dirty="0">
              <a:solidFill>
                <a:schemeClr val="bg1"/>
              </a:solidFill>
            </a:endParaRPr>
          </a:p>
        </p:txBody>
      </p:sp>
      <p:pic>
        <p:nvPicPr>
          <p:cNvPr id="8" name="Graphic 7" descr="Open book with solid fill">
            <a:extLst>
              <a:ext uri="{FF2B5EF4-FFF2-40B4-BE49-F238E27FC236}">
                <a16:creationId xmlns:a16="http://schemas.microsoft.com/office/drawing/2014/main" id="{8A19F5D7-2D5D-A0A5-001D-046EDA604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24100" y="5505450"/>
            <a:ext cx="914400" cy="914400"/>
          </a:xfrm>
          <a:prstGeom prst="rect">
            <a:avLst/>
          </a:prstGeom>
        </p:spPr>
      </p:pic>
      <p:pic>
        <p:nvPicPr>
          <p:cNvPr id="10" name="Graphic 9" descr="Document with solid fill">
            <a:extLst>
              <a:ext uri="{FF2B5EF4-FFF2-40B4-BE49-F238E27FC236}">
                <a16:creationId xmlns:a16="http://schemas.microsoft.com/office/drawing/2014/main" id="{41CA80D2-C713-28F3-5F4F-9A748ECFBC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0" y="5467350"/>
            <a:ext cx="914400" cy="914400"/>
          </a:xfrm>
          <a:prstGeom prst="rect">
            <a:avLst/>
          </a:prstGeom>
        </p:spPr>
      </p:pic>
      <p:pic>
        <p:nvPicPr>
          <p:cNvPr id="12" name="Graphic 11" descr="Meeting with solid fill">
            <a:extLst>
              <a:ext uri="{FF2B5EF4-FFF2-40B4-BE49-F238E27FC236}">
                <a16:creationId xmlns:a16="http://schemas.microsoft.com/office/drawing/2014/main" id="{AD21030E-5B41-8CE8-52FF-145B34C654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477750" y="54483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0231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14"/>
        </a:solidFill>
        <a:effectLst/>
      </p:bgPr>
    </p:bg>
    <p:spTree>
      <p:nvGrpSpPr>
        <p:cNvPr id="1" name="Shape 33">
          <a:extLst>
            <a:ext uri="{FF2B5EF4-FFF2-40B4-BE49-F238E27FC236}">
              <a16:creationId xmlns:a16="http://schemas.microsoft.com/office/drawing/2014/main" id="{4364928C-6685-DFE4-90C3-0FD115480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>
            <a:extLst>
              <a:ext uri="{FF2B5EF4-FFF2-40B4-BE49-F238E27FC236}">
                <a16:creationId xmlns:a16="http://schemas.microsoft.com/office/drawing/2014/main" id="{0832805A-73AD-F977-AAB9-0647E4F76E8A}"/>
              </a:ext>
            </a:extLst>
          </p:cNvPr>
          <p:cNvSpPr txBox="1"/>
          <p:nvPr/>
        </p:nvSpPr>
        <p:spPr>
          <a:xfrm>
            <a:off x="1028700" y="1519555"/>
            <a:ext cx="1623060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600" dirty="0">
                <a:solidFill>
                  <a:schemeClr val="accent6"/>
                </a:solidFill>
                <a:latin typeface="Inter"/>
                <a:ea typeface="Inter"/>
                <a:sym typeface="Inter"/>
              </a:rPr>
              <a:t>Implementation Roadmap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3995E149-838C-DC5B-E219-109406614D27}"/>
              </a:ext>
            </a:extLst>
          </p:cNvPr>
          <p:cNvSpPr/>
          <p:nvPr/>
        </p:nvSpPr>
        <p:spPr>
          <a:xfrm>
            <a:off x="476250" y="2895600"/>
            <a:ext cx="5657850" cy="2724150"/>
          </a:xfrm>
          <a:prstGeom prst="flowChartAlternateProces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09F474-E61A-F44C-86D1-F5D3BC8A89EA}"/>
              </a:ext>
            </a:extLst>
          </p:cNvPr>
          <p:cNvSpPr txBox="1"/>
          <p:nvPr/>
        </p:nvSpPr>
        <p:spPr>
          <a:xfrm>
            <a:off x="609600" y="3267075"/>
            <a:ext cx="5143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</a:rPr>
              <a:t>      Phase 1: Immediate (2 weeks)</a:t>
            </a:r>
            <a:br>
              <a:rPr lang="en-CA" sz="2400" b="1" dirty="0">
                <a:solidFill>
                  <a:schemeClr val="bg1"/>
                </a:solidFill>
              </a:rPr>
            </a:br>
            <a:endParaRPr lang="en-CA" sz="2400" b="1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</a:rPr>
              <a:t>Management approval and sign off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</a:rPr>
              <a:t>Production server deployment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</a:rPr>
              <a:t>Initial CMP training sessions</a:t>
            </a: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2D20B311-30FB-60A9-8C39-F7F68B4C8E50}"/>
              </a:ext>
            </a:extLst>
          </p:cNvPr>
          <p:cNvSpPr/>
          <p:nvPr/>
        </p:nvSpPr>
        <p:spPr>
          <a:xfrm>
            <a:off x="6438900" y="2895600"/>
            <a:ext cx="5657850" cy="2724150"/>
          </a:xfrm>
          <a:prstGeom prst="flowChartAlternateProcess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60E917E9-1498-EEC2-7C42-05C9F5268DF2}"/>
              </a:ext>
            </a:extLst>
          </p:cNvPr>
          <p:cNvSpPr/>
          <p:nvPr/>
        </p:nvSpPr>
        <p:spPr>
          <a:xfrm>
            <a:off x="12420600" y="2914650"/>
            <a:ext cx="5657850" cy="2724150"/>
          </a:xfrm>
          <a:prstGeom prst="flowChartAlternateProces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E5AAFC-C9EA-CDC6-9C9C-E1513EB89A45}"/>
              </a:ext>
            </a:extLst>
          </p:cNvPr>
          <p:cNvSpPr txBox="1"/>
          <p:nvPr/>
        </p:nvSpPr>
        <p:spPr>
          <a:xfrm>
            <a:off x="6572250" y="3267075"/>
            <a:ext cx="5143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</a:rPr>
              <a:t>      Phase 2: CMP Pilot (1 month)</a:t>
            </a:r>
            <a:br>
              <a:rPr lang="en-CA" sz="2400" b="1" dirty="0">
                <a:solidFill>
                  <a:schemeClr val="bg1"/>
                </a:solidFill>
              </a:rPr>
            </a:br>
            <a:endParaRPr lang="en-CA" sz="2400" b="1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</a:rPr>
              <a:t>Pilot with 3-5 courses with CMPs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</a:rPr>
              <a:t>Gather feedback and optimize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EC661F-3278-8918-DEDA-71732935AD68}"/>
              </a:ext>
            </a:extLst>
          </p:cNvPr>
          <p:cNvSpPr txBox="1"/>
          <p:nvPr/>
        </p:nvSpPr>
        <p:spPr>
          <a:xfrm>
            <a:off x="12534900" y="3267075"/>
            <a:ext cx="51435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</a:rPr>
              <a:t>      Phase 3: ID Pilot and rollout (1 </a:t>
            </a:r>
          </a:p>
          <a:p>
            <a:r>
              <a:rPr lang="en-CA" sz="2400" b="1" dirty="0">
                <a:solidFill>
                  <a:schemeClr val="bg1"/>
                </a:solidFill>
              </a:rPr>
              <a:t>      month)</a:t>
            </a:r>
            <a:br>
              <a:rPr lang="en-CA" sz="2400" b="1" dirty="0">
                <a:solidFill>
                  <a:schemeClr val="bg1"/>
                </a:solidFill>
              </a:rPr>
            </a:br>
            <a:endParaRPr lang="en-CA" sz="2400" b="1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</a:rPr>
              <a:t>IDs to adopt the new styles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</a:rPr>
              <a:t>Gather feedback and optimize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</a:rPr>
              <a:t>Advanced feature planning</a:t>
            </a:r>
          </a:p>
        </p:txBody>
      </p:sp>
    </p:spTree>
    <p:extLst>
      <p:ext uri="{BB962C8B-B14F-4D97-AF65-F5344CB8AC3E}">
        <p14:creationId xmlns:p14="http://schemas.microsoft.com/office/powerpoint/2010/main" val="24055237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14"/>
        </a:solidFill>
        <a:effectLst/>
      </p:bgPr>
    </p:bg>
    <p:spTree>
      <p:nvGrpSpPr>
        <p:cNvPr id="1" name="Shape 33">
          <a:extLst>
            <a:ext uri="{FF2B5EF4-FFF2-40B4-BE49-F238E27FC236}">
              <a16:creationId xmlns:a16="http://schemas.microsoft.com/office/drawing/2014/main" id="{0B84DB93-2635-47E0-6A7C-B32E1833B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>
            <a:extLst>
              <a:ext uri="{FF2B5EF4-FFF2-40B4-BE49-F238E27FC236}">
                <a16:creationId xmlns:a16="http://schemas.microsoft.com/office/drawing/2014/main" id="{12AE3032-1555-5A85-C015-D39BA058E2EC}"/>
              </a:ext>
            </a:extLst>
          </p:cNvPr>
          <p:cNvSpPr txBox="1"/>
          <p:nvPr/>
        </p:nvSpPr>
        <p:spPr>
          <a:xfrm>
            <a:off x="1028700" y="1519555"/>
            <a:ext cx="1623060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600" dirty="0">
                <a:solidFill>
                  <a:schemeClr val="accent6"/>
                </a:solidFill>
                <a:latin typeface="Inter"/>
                <a:ea typeface="Inter"/>
                <a:sym typeface="Inter"/>
              </a:rPr>
              <a:t>Success Metrics &amp; Monitoring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3FF728-BAE8-C874-D772-4E634905199F}"/>
              </a:ext>
            </a:extLst>
          </p:cNvPr>
          <p:cNvSpPr txBox="1"/>
          <p:nvPr/>
        </p:nvSpPr>
        <p:spPr>
          <a:xfrm>
            <a:off x="1028700" y="3219450"/>
            <a:ext cx="86487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00B0F0"/>
                </a:solidFill>
              </a:rPr>
              <a:t>Performance Indicators</a:t>
            </a:r>
          </a:p>
          <a:p>
            <a:endParaRPr lang="en-CA" sz="2400" b="1" dirty="0">
              <a:solidFill>
                <a:schemeClr val="bg1"/>
              </a:solidFill>
            </a:endParaRPr>
          </a:p>
          <a:p>
            <a:r>
              <a:rPr lang="en-CA" sz="2000" b="1" dirty="0">
                <a:solidFill>
                  <a:schemeClr val="bg1"/>
                </a:solidFill>
              </a:rPr>
              <a:t>Process Time:				&lt; 1 minutes</a:t>
            </a:r>
          </a:p>
          <a:p>
            <a:endParaRPr lang="en-CA" sz="2000" b="1" dirty="0">
              <a:solidFill>
                <a:schemeClr val="bg1"/>
              </a:solidFill>
            </a:endParaRPr>
          </a:p>
          <a:p>
            <a:r>
              <a:rPr lang="en-CA" sz="2000" b="1" dirty="0">
                <a:solidFill>
                  <a:schemeClr val="bg1"/>
                </a:solidFill>
              </a:rPr>
              <a:t>Success Rate:				&gt; 90%</a:t>
            </a:r>
          </a:p>
          <a:p>
            <a:endParaRPr lang="en-CA" sz="2000" b="1" dirty="0">
              <a:solidFill>
                <a:schemeClr val="bg1"/>
              </a:solidFill>
            </a:endParaRPr>
          </a:p>
          <a:p>
            <a:r>
              <a:rPr lang="en-CA" sz="2000" b="1" dirty="0">
                <a:solidFill>
                  <a:schemeClr val="bg1"/>
                </a:solidFill>
              </a:rPr>
              <a:t>User Adoption: 			100%</a:t>
            </a:r>
          </a:p>
          <a:p>
            <a:endParaRPr lang="en-CA" sz="2000" b="1" dirty="0">
              <a:solidFill>
                <a:schemeClr val="bg1"/>
              </a:solidFill>
            </a:endParaRPr>
          </a:p>
          <a:p>
            <a:r>
              <a:rPr lang="en-CA" sz="2000" b="1" dirty="0">
                <a:solidFill>
                  <a:schemeClr val="bg1"/>
                </a:solidFill>
              </a:rPr>
              <a:t>Quality Score:				zero errors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115F4D-B88D-7041-F3E5-CC99AAF263ED}"/>
              </a:ext>
            </a:extLst>
          </p:cNvPr>
          <p:cNvSpPr txBox="1"/>
          <p:nvPr/>
        </p:nvSpPr>
        <p:spPr>
          <a:xfrm>
            <a:off x="9486900" y="3257550"/>
            <a:ext cx="86487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accent6">
                    <a:lumMod val="50000"/>
                  </a:schemeClr>
                </a:solidFill>
              </a:rPr>
              <a:t>ROI Measurement</a:t>
            </a:r>
          </a:p>
          <a:p>
            <a:endParaRPr lang="en-CA" sz="2400" b="1" dirty="0">
              <a:solidFill>
                <a:schemeClr val="bg1"/>
              </a:solidFill>
            </a:endParaRPr>
          </a:p>
          <a:p>
            <a:r>
              <a:rPr lang="en-CA" sz="2000" b="1" dirty="0">
                <a:solidFill>
                  <a:schemeClr val="bg1"/>
                </a:solidFill>
              </a:rPr>
              <a:t>Time savings (Track processing time before and after)</a:t>
            </a:r>
          </a:p>
          <a:p>
            <a:endParaRPr lang="en-CA" sz="2000" b="1" dirty="0">
              <a:solidFill>
                <a:schemeClr val="bg1"/>
              </a:solidFill>
            </a:endParaRPr>
          </a:p>
          <a:p>
            <a:r>
              <a:rPr lang="en-CA" sz="2000" b="1" dirty="0">
                <a:solidFill>
                  <a:schemeClr val="bg1"/>
                </a:solidFill>
              </a:rPr>
              <a:t>Cost Reduction/Increased Productivity</a:t>
            </a:r>
          </a:p>
          <a:p>
            <a:endParaRPr lang="en-CA" sz="2000" b="1" dirty="0">
              <a:solidFill>
                <a:schemeClr val="bg1"/>
              </a:solidFill>
            </a:endParaRPr>
          </a:p>
          <a:p>
            <a:r>
              <a:rPr lang="en-CA" sz="2000" b="1" dirty="0">
                <a:solidFill>
                  <a:schemeClr val="bg1"/>
                </a:solidFill>
              </a:rPr>
              <a:t>Quality Metrics</a:t>
            </a:r>
          </a:p>
          <a:p>
            <a:endParaRPr lang="en-CA" sz="2000" b="1" dirty="0">
              <a:solidFill>
                <a:schemeClr val="bg1"/>
              </a:solidFill>
            </a:endParaRPr>
          </a:p>
          <a:p>
            <a:r>
              <a:rPr lang="en-CA" sz="2000" b="1" dirty="0">
                <a:solidFill>
                  <a:schemeClr val="bg1"/>
                </a:solidFill>
              </a:rPr>
              <a:t>User Satisfaction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4AC32-764F-BB3E-8B41-3C13B784DAD8}"/>
              </a:ext>
            </a:extLst>
          </p:cNvPr>
          <p:cNvSpPr txBox="1"/>
          <p:nvPr/>
        </p:nvSpPr>
        <p:spPr>
          <a:xfrm>
            <a:off x="2933700" y="6838950"/>
            <a:ext cx="1152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Investment 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1DE712-E425-2612-6ECF-699DB670B85B}"/>
              </a:ext>
            </a:extLst>
          </p:cNvPr>
          <p:cNvSpPr txBox="1"/>
          <p:nvPr/>
        </p:nvSpPr>
        <p:spPr>
          <a:xfrm>
            <a:off x="1333500" y="7639050"/>
            <a:ext cx="5219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chemeClr val="bg1"/>
                </a:solidFill>
              </a:rPr>
              <a:t>$0</a:t>
            </a:r>
          </a:p>
          <a:p>
            <a:pPr algn="ctr"/>
            <a:r>
              <a:rPr lang="en-CA" sz="2000" dirty="0">
                <a:solidFill>
                  <a:schemeClr val="bg1"/>
                </a:solidFill>
              </a:rPr>
              <a:t>Development Costs</a:t>
            </a:r>
          </a:p>
          <a:p>
            <a:pPr algn="ctr"/>
            <a:r>
              <a:rPr lang="en-CA" sz="2000" dirty="0">
                <a:solidFill>
                  <a:schemeClr val="bg1"/>
                </a:solidFill>
              </a:rPr>
              <a:t>(Completed internally)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7D9315-C767-7C2B-8FAE-C6597018D521}"/>
              </a:ext>
            </a:extLst>
          </p:cNvPr>
          <p:cNvSpPr txBox="1"/>
          <p:nvPr/>
        </p:nvSpPr>
        <p:spPr>
          <a:xfrm>
            <a:off x="5562600" y="7639050"/>
            <a:ext cx="5219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chemeClr val="bg1"/>
                </a:solidFill>
              </a:rPr>
              <a:t>$100/month</a:t>
            </a:r>
          </a:p>
          <a:p>
            <a:pPr algn="ctr"/>
            <a:r>
              <a:rPr lang="en-CA" sz="2000" dirty="0">
                <a:solidFill>
                  <a:schemeClr val="bg1"/>
                </a:solidFill>
              </a:rPr>
              <a:t>Operational Cost</a:t>
            </a:r>
          </a:p>
          <a:p>
            <a:pPr algn="ctr"/>
            <a:r>
              <a:rPr lang="en-CA" sz="2000" dirty="0">
                <a:solidFill>
                  <a:schemeClr val="bg1"/>
                </a:solidFill>
              </a:rPr>
              <a:t>(n8n and AI subscriptions)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76722C-5316-12EA-14DD-6D09650731C1}"/>
              </a:ext>
            </a:extLst>
          </p:cNvPr>
          <p:cNvSpPr txBox="1"/>
          <p:nvPr/>
        </p:nvSpPr>
        <p:spPr>
          <a:xfrm>
            <a:off x="10363200" y="7639050"/>
            <a:ext cx="5219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chemeClr val="bg1"/>
                </a:solidFill>
              </a:rPr>
              <a:t>1 week</a:t>
            </a:r>
          </a:p>
          <a:p>
            <a:pPr algn="ctr"/>
            <a:r>
              <a:rPr lang="en-CA" sz="2000" dirty="0">
                <a:solidFill>
                  <a:schemeClr val="bg1"/>
                </a:solidFill>
              </a:rPr>
              <a:t>ROI timeline</a:t>
            </a:r>
          </a:p>
          <a:p>
            <a:pPr algn="ctr"/>
            <a:r>
              <a:rPr lang="en-CA" sz="2000" dirty="0">
                <a:solidFill>
                  <a:schemeClr val="bg1"/>
                </a:solidFill>
              </a:rPr>
              <a:t>(Break-even time)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28459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1514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25"/>
          <p:cNvGrpSpPr/>
          <p:nvPr/>
        </p:nvGrpSpPr>
        <p:grpSpPr>
          <a:xfrm>
            <a:off x="774218" y="2177400"/>
            <a:ext cx="5097641" cy="7508818"/>
            <a:chOff x="0" y="-28575"/>
            <a:chExt cx="1342589" cy="1977631"/>
          </a:xfrm>
        </p:grpSpPr>
        <p:sp>
          <p:nvSpPr>
            <p:cNvPr id="247" name="Google Shape;247;p25"/>
            <p:cNvSpPr/>
            <p:nvPr/>
          </p:nvSpPr>
          <p:spPr>
            <a:xfrm>
              <a:off x="0" y="0"/>
              <a:ext cx="1342589" cy="1949056"/>
            </a:xfrm>
            <a:custGeom>
              <a:avLst/>
              <a:gdLst/>
              <a:ahLst/>
              <a:cxnLst/>
              <a:rect l="l" t="t" r="r" b="b"/>
              <a:pathLst>
                <a:path w="1342589" h="1949056" extrusionOk="0">
                  <a:moveTo>
                    <a:pt x="36449" y="0"/>
                  </a:moveTo>
                  <a:lnTo>
                    <a:pt x="1306139" y="0"/>
                  </a:lnTo>
                  <a:cubicBezTo>
                    <a:pt x="1315806" y="0"/>
                    <a:pt x="1325077" y="3840"/>
                    <a:pt x="1331913" y="10676"/>
                  </a:cubicBezTo>
                  <a:cubicBezTo>
                    <a:pt x="1338748" y="17511"/>
                    <a:pt x="1342589" y="26782"/>
                    <a:pt x="1342589" y="36449"/>
                  </a:cubicBezTo>
                  <a:lnTo>
                    <a:pt x="1342589" y="1912607"/>
                  </a:lnTo>
                  <a:cubicBezTo>
                    <a:pt x="1342589" y="1932737"/>
                    <a:pt x="1326270" y="1949056"/>
                    <a:pt x="1306139" y="1949056"/>
                  </a:cubicBezTo>
                  <a:lnTo>
                    <a:pt x="36449" y="1949056"/>
                  </a:lnTo>
                  <a:cubicBezTo>
                    <a:pt x="16319" y="1949056"/>
                    <a:pt x="0" y="1932737"/>
                    <a:pt x="0" y="1912607"/>
                  </a:cubicBezTo>
                  <a:lnTo>
                    <a:pt x="0" y="36449"/>
                  </a:lnTo>
                  <a:cubicBezTo>
                    <a:pt x="0" y="16319"/>
                    <a:pt x="16319" y="0"/>
                    <a:pt x="364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 cmpd="sng">
              <a:solidFill>
                <a:srgbClr val="C2D07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5"/>
            <p:cNvSpPr txBox="1"/>
            <p:nvPr/>
          </p:nvSpPr>
          <p:spPr>
            <a:xfrm>
              <a:off x="0" y="-28575"/>
              <a:ext cx="1342589" cy="1977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9" name="Google Shape;249;p25"/>
          <p:cNvGrpSpPr/>
          <p:nvPr/>
        </p:nvGrpSpPr>
        <p:grpSpPr>
          <a:xfrm>
            <a:off x="6109984" y="2177400"/>
            <a:ext cx="11512980" cy="7508818"/>
            <a:chOff x="0" y="-28575"/>
            <a:chExt cx="3032225" cy="1977631"/>
          </a:xfrm>
        </p:grpSpPr>
        <p:sp>
          <p:nvSpPr>
            <p:cNvPr id="250" name="Google Shape;250;p25"/>
            <p:cNvSpPr/>
            <p:nvPr/>
          </p:nvSpPr>
          <p:spPr>
            <a:xfrm>
              <a:off x="0" y="0"/>
              <a:ext cx="3032225" cy="1949056"/>
            </a:xfrm>
            <a:custGeom>
              <a:avLst/>
              <a:gdLst/>
              <a:ahLst/>
              <a:cxnLst/>
              <a:rect l="l" t="t" r="r" b="b"/>
              <a:pathLst>
                <a:path w="3032225" h="1949056" extrusionOk="0">
                  <a:moveTo>
                    <a:pt x="16139" y="0"/>
                  </a:moveTo>
                  <a:lnTo>
                    <a:pt x="3016086" y="0"/>
                  </a:lnTo>
                  <a:cubicBezTo>
                    <a:pt x="3020366" y="0"/>
                    <a:pt x="3024471" y="1700"/>
                    <a:pt x="3027498" y="4727"/>
                  </a:cubicBezTo>
                  <a:cubicBezTo>
                    <a:pt x="3030525" y="7754"/>
                    <a:pt x="3032225" y="11859"/>
                    <a:pt x="3032225" y="16139"/>
                  </a:cubicBezTo>
                  <a:lnTo>
                    <a:pt x="3032225" y="1932917"/>
                  </a:lnTo>
                  <a:cubicBezTo>
                    <a:pt x="3032225" y="1937197"/>
                    <a:pt x="3030525" y="1941302"/>
                    <a:pt x="3027498" y="1944329"/>
                  </a:cubicBezTo>
                  <a:cubicBezTo>
                    <a:pt x="3024471" y="1947356"/>
                    <a:pt x="3020366" y="1949056"/>
                    <a:pt x="3016086" y="1949056"/>
                  </a:cubicBezTo>
                  <a:lnTo>
                    <a:pt x="16139" y="1949056"/>
                  </a:lnTo>
                  <a:cubicBezTo>
                    <a:pt x="11859" y="1949056"/>
                    <a:pt x="7754" y="1947356"/>
                    <a:pt x="4727" y="1944329"/>
                  </a:cubicBezTo>
                  <a:cubicBezTo>
                    <a:pt x="1700" y="1941302"/>
                    <a:pt x="0" y="1937197"/>
                    <a:pt x="0" y="1932917"/>
                  </a:cubicBezTo>
                  <a:lnTo>
                    <a:pt x="0" y="16139"/>
                  </a:lnTo>
                  <a:cubicBezTo>
                    <a:pt x="0" y="11859"/>
                    <a:pt x="1700" y="7754"/>
                    <a:pt x="4727" y="4727"/>
                  </a:cubicBezTo>
                  <a:cubicBezTo>
                    <a:pt x="7754" y="1700"/>
                    <a:pt x="11859" y="0"/>
                    <a:pt x="1613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 cmpd="sng">
              <a:solidFill>
                <a:srgbClr val="C2D07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5"/>
            <p:cNvSpPr txBox="1"/>
            <p:nvPr/>
          </p:nvSpPr>
          <p:spPr>
            <a:xfrm>
              <a:off x="0" y="-28575"/>
              <a:ext cx="3032225" cy="1977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2" name="Google Shape;252;p25"/>
          <p:cNvGrpSpPr/>
          <p:nvPr/>
        </p:nvGrpSpPr>
        <p:grpSpPr>
          <a:xfrm>
            <a:off x="1139005" y="2458118"/>
            <a:ext cx="4368067" cy="755733"/>
            <a:chOff x="0" y="-28575"/>
            <a:chExt cx="1150437" cy="199041"/>
          </a:xfrm>
        </p:grpSpPr>
        <p:sp>
          <p:nvSpPr>
            <p:cNvPr id="253" name="Google Shape;253;p25"/>
            <p:cNvSpPr/>
            <p:nvPr/>
          </p:nvSpPr>
          <p:spPr>
            <a:xfrm>
              <a:off x="0" y="0"/>
              <a:ext cx="1150437" cy="170466"/>
            </a:xfrm>
            <a:custGeom>
              <a:avLst/>
              <a:gdLst/>
              <a:ahLst/>
              <a:cxnLst/>
              <a:rect l="l" t="t" r="r" b="b"/>
              <a:pathLst>
                <a:path w="1150437" h="170466" extrusionOk="0">
                  <a:moveTo>
                    <a:pt x="31903" y="0"/>
                  </a:moveTo>
                  <a:lnTo>
                    <a:pt x="1118534" y="0"/>
                  </a:lnTo>
                  <a:cubicBezTo>
                    <a:pt x="1126995" y="0"/>
                    <a:pt x="1135110" y="3361"/>
                    <a:pt x="1141093" y="9344"/>
                  </a:cubicBezTo>
                  <a:cubicBezTo>
                    <a:pt x="1147076" y="15327"/>
                    <a:pt x="1150437" y="23442"/>
                    <a:pt x="1150437" y="31903"/>
                  </a:cubicBezTo>
                  <a:lnTo>
                    <a:pt x="1150437" y="138563"/>
                  </a:lnTo>
                  <a:cubicBezTo>
                    <a:pt x="1150437" y="147024"/>
                    <a:pt x="1147076" y="155139"/>
                    <a:pt x="1141093" y="161122"/>
                  </a:cubicBezTo>
                  <a:cubicBezTo>
                    <a:pt x="1135110" y="167104"/>
                    <a:pt x="1126995" y="170466"/>
                    <a:pt x="1118534" y="170466"/>
                  </a:cubicBezTo>
                  <a:lnTo>
                    <a:pt x="31903" y="170466"/>
                  </a:lnTo>
                  <a:cubicBezTo>
                    <a:pt x="23442" y="170466"/>
                    <a:pt x="15327" y="167104"/>
                    <a:pt x="9344" y="161122"/>
                  </a:cubicBezTo>
                  <a:cubicBezTo>
                    <a:pt x="3361" y="155139"/>
                    <a:pt x="0" y="147024"/>
                    <a:pt x="0" y="138563"/>
                  </a:cubicBezTo>
                  <a:lnTo>
                    <a:pt x="0" y="31903"/>
                  </a:lnTo>
                  <a:cubicBezTo>
                    <a:pt x="0" y="23442"/>
                    <a:pt x="3361" y="15327"/>
                    <a:pt x="9344" y="9344"/>
                  </a:cubicBezTo>
                  <a:cubicBezTo>
                    <a:pt x="15327" y="3361"/>
                    <a:pt x="23442" y="0"/>
                    <a:pt x="3190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 cmpd="sng">
              <a:solidFill>
                <a:srgbClr val="C2D07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 txBox="1"/>
            <p:nvPr/>
          </p:nvSpPr>
          <p:spPr>
            <a:xfrm>
              <a:off x="0" y="-28575"/>
              <a:ext cx="1150437" cy="1990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5" name="Google Shape;255;p25"/>
          <p:cNvGrpSpPr/>
          <p:nvPr/>
        </p:nvGrpSpPr>
        <p:grpSpPr>
          <a:xfrm>
            <a:off x="9682440" y="2458118"/>
            <a:ext cx="4368067" cy="755733"/>
            <a:chOff x="0" y="-28575"/>
            <a:chExt cx="1150437" cy="199041"/>
          </a:xfrm>
        </p:grpSpPr>
        <p:sp>
          <p:nvSpPr>
            <p:cNvPr id="256" name="Google Shape;256;p25"/>
            <p:cNvSpPr/>
            <p:nvPr/>
          </p:nvSpPr>
          <p:spPr>
            <a:xfrm>
              <a:off x="0" y="0"/>
              <a:ext cx="1150437" cy="170466"/>
            </a:xfrm>
            <a:custGeom>
              <a:avLst/>
              <a:gdLst/>
              <a:ahLst/>
              <a:cxnLst/>
              <a:rect l="l" t="t" r="r" b="b"/>
              <a:pathLst>
                <a:path w="1150437" h="170466" extrusionOk="0">
                  <a:moveTo>
                    <a:pt x="31903" y="0"/>
                  </a:moveTo>
                  <a:lnTo>
                    <a:pt x="1118534" y="0"/>
                  </a:lnTo>
                  <a:cubicBezTo>
                    <a:pt x="1126995" y="0"/>
                    <a:pt x="1135110" y="3361"/>
                    <a:pt x="1141093" y="9344"/>
                  </a:cubicBezTo>
                  <a:cubicBezTo>
                    <a:pt x="1147076" y="15327"/>
                    <a:pt x="1150437" y="23442"/>
                    <a:pt x="1150437" y="31903"/>
                  </a:cubicBezTo>
                  <a:lnTo>
                    <a:pt x="1150437" y="138563"/>
                  </a:lnTo>
                  <a:cubicBezTo>
                    <a:pt x="1150437" y="147024"/>
                    <a:pt x="1147076" y="155139"/>
                    <a:pt x="1141093" y="161122"/>
                  </a:cubicBezTo>
                  <a:cubicBezTo>
                    <a:pt x="1135110" y="167104"/>
                    <a:pt x="1126995" y="170466"/>
                    <a:pt x="1118534" y="170466"/>
                  </a:cubicBezTo>
                  <a:lnTo>
                    <a:pt x="31903" y="170466"/>
                  </a:lnTo>
                  <a:cubicBezTo>
                    <a:pt x="23442" y="170466"/>
                    <a:pt x="15327" y="167104"/>
                    <a:pt x="9344" y="161122"/>
                  </a:cubicBezTo>
                  <a:cubicBezTo>
                    <a:pt x="3361" y="155139"/>
                    <a:pt x="0" y="147024"/>
                    <a:pt x="0" y="138563"/>
                  </a:cubicBezTo>
                  <a:lnTo>
                    <a:pt x="0" y="31903"/>
                  </a:lnTo>
                  <a:cubicBezTo>
                    <a:pt x="0" y="23442"/>
                    <a:pt x="3361" y="15327"/>
                    <a:pt x="9344" y="9344"/>
                  </a:cubicBezTo>
                  <a:cubicBezTo>
                    <a:pt x="15327" y="3361"/>
                    <a:pt x="23442" y="0"/>
                    <a:pt x="3190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 cmpd="sng">
              <a:solidFill>
                <a:srgbClr val="C2D07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5"/>
            <p:cNvSpPr txBox="1"/>
            <p:nvPr/>
          </p:nvSpPr>
          <p:spPr>
            <a:xfrm>
              <a:off x="0" y="-28575"/>
              <a:ext cx="1150437" cy="1990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8" name="Google Shape;258;p25"/>
          <p:cNvGrpSpPr/>
          <p:nvPr/>
        </p:nvGrpSpPr>
        <p:grpSpPr>
          <a:xfrm>
            <a:off x="1139005" y="7092517"/>
            <a:ext cx="4368067" cy="755733"/>
            <a:chOff x="0" y="-28575"/>
            <a:chExt cx="1150437" cy="199041"/>
          </a:xfrm>
        </p:grpSpPr>
        <p:sp>
          <p:nvSpPr>
            <p:cNvPr id="259" name="Google Shape;259;p25"/>
            <p:cNvSpPr/>
            <p:nvPr/>
          </p:nvSpPr>
          <p:spPr>
            <a:xfrm>
              <a:off x="0" y="0"/>
              <a:ext cx="1150437" cy="170466"/>
            </a:xfrm>
            <a:custGeom>
              <a:avLst/>
              <a:gdLst/>
              <a:ahLst/>
              <a:cxnLst/>
              <a:rect l="l" t="t" r="r" b="b"/>
              <a:pathLst>
                <a:path w="1150437" h="170466" extrusionOk="0">
                  <a:moveTo>
                    <a:pt x="31903" y="0"/>
                  </a:moveTo>
                  <a:lnTo>
                    <a:pt x="1118534" y="0"/>
                  </a:lnTo>
                  <a:cubicBezTo>
                    <a:pt x="1126995" y="0"/>
                    <a:pt x="1135110" y="3361"/>
                    <a:pt x="1141093" y="9344"/>
                  </a:cubicBezTo>
                  <a:cubicBezTo>
                    <a:pt x="1147076" y="15327"/>
                    <a:pt x="1150437" y="23442"/>
                    <a:pt x="1150437" y="31903"/>
                  </a:cubicBezTo>
                  <a:lnTo>
                    <a:pt x="1150437" y="138563"/>
                  </a:lnTo>
                  <a:cubicBezTo>
                    <a:pt x="1150437" y="147024"/>
                    <a:pt x="1147076" y="155139"/>
                    <a:pt x="1141093" y="161122"/>
                  </a:cubicBezTo>
                  <a:cubicBezTo>
                    <a:pt x="1135110" y="167104"/>
                    <a:pt x="1126995" y="170466"/>
                    <a:pt x="1118534" y="170466"/>
                  </a:cubicBezTo>
                  <a:lnTo>
                    <a:pt x="31903" y="170466"/>
                  </a:lnTo>
                  <a:cubicBezTo>
                    <a:pt x="23442" y="170466"/>
                    <a:pt x="15327" y="167104"/>
                    <a:pt x="9344" y="161122"/>
                  </a:cubicBezTo>
                  <a:cubicBezTo>
                    <a:pt x="3361" y="155139"/>
                    <a:pt x="0" y="147024"/>
                    <a:pt x="0" y="138563"/>
                  </a:cubicBezTo>
                  <a:lnTo>
                    <a:pt x="0" y="31903"/>
                  </a:lnTo>
                  <a:cubicBezTo>
                    <a:pt x="0" y="23442"/>
                    <a:pt x="3361" y="15327"/>
                    <a:pt x="9344" y="9344"/>
                  </a:cubicBezTo>
                  <a:cubicBezTo>
                    <a:pt x="15327" y="3361"/>
                    <a:pt x="23442" y="0"/>
                    <a:pt x="3190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 cmpd="sng">
              <a:solidFill>
                <a:srgbClr val="C2D07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5"/>
            <p:cNvSpPr txBox="1"/>
            <p:nvPr/>
          </p:nvSpPr>
          <p:spPr>
            <a:xfrm>
              <a:off x="0" y="-28575"/>
              <a:ext cx="1150437" cy="1990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1" name="Google Shape;261;p25"/>
          <p:cNvGrpSpPr/>
          <p:nvPr/>
        </p:nvGrpSpPr>
        <p:grpSpPr>
          <a:xfrm>
            <a:off x="2967416" y="8160366"/>
            <a:ext cx="754204" cy="780719"/>
            <a:chOff x="0" y="-28575"/>
            <a:chExt cx="812800" cy="841375"/>
          </a:xfrm>
        </p:grpSpPr>
        <p:sp>
          <p:nvSpPr>
            <p:cNvPr id="262" name="Google Shape;262;p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lnTo>
                    <a:pt x="406400" y="0"/>
                  </a:lnTo>
                  <a:cubicBezTo>
                    <a:pt x="630849" y="0"/>
                    <a:pt x="812800" y="181951"/>
                    <a:pt x="812800" y="406400"/>
                  </a:cubicBezTo>
                  <a:lnTo>
                    <a:pt x="812800" y="406400"/>
                  </a:lnTo>
                  <a:cubicBezTo>
                    <a:pt x="812800" y="630849"/>
                    <a:pt x="630849" y="812800"/>
                    <a:pt x="406400" y="812800"/>
                  </a:cubicBezTo>
                  <a:lnTo>
                    <a:pt x="406400" y="812800"/>
                  </a:lnTo>
                  <a:cubicBezTo>
                    <a:pt x="181951" y="812800"/>
                    <a:pt x="0" y="630849"/>
                    <a:pt x="0" y="406400"/>
                  </a:cubicBezTo>
                  <a:lnTo>
                    <a:pt x="0" y="406400"/>
                  </a:lnTo>
                  <a:cubicBezTo>
                    <a:pt x="0" y="181951"/>
                    <a:pt x="181951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5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4" name="Google Shape;264;p25"/>
          <p:cNvGrpSpPr/>
          <p:nvPr/>
        </p:nvGrpSpPr>
        <p:grpSpPr>
          <a:xfrm>
            <a:off x="3955205" y="8173666"/>
            <a:ext cx="754204" cy="780719"/>
            <a:chOff x="0" y="-28575"/>
            <a:chExt cx="812800" cy="841375"/>
          </a:xfrm>
        </p:grpSpPr>
        <p:sp>
          <p:nvSpPr>
            <p:cNvPr id="265" name="Google Shape;265;p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lnTo>
                    <a:pt x="406400" y="0"/>
                  </a:lnTo>
                  <a:cubicBezTo>
                    <a:pt x="630849" y="0"/>
                    <a:pt x="812800" y="181951"/>
                    <a:pt x="812800" y="406400"/>
                  </a:cubicBezTo>
                  <a:lnTo>
                    <a:pt x="812800" y="406400"/>
                  </a:lnTo>
                  <a:cubicBezTo>
                    <a:pt x="812800" y="630849"/>
                    <a:pt x="630849" y="812800"/>
                    <a:pt x="406400" y="812800"/>
                  </a:cubicBezTo>
                  <a:lnTo>
                    <a:pt x="406400" y="812800"/>
                  </a:lnTo>
                  <a:cubicBezTo>
                    <a:pt x="181951" y="812800"/>
                    <a:pt x="0" y="630849"/>
                    <a:pt x="0" y="406400"/>
                  </a:cubicBezTo>
                  <a:lnTo>
                    <a:pt x="0" y="406400"/>
                  </a:lnTo>
                  <a:cubicBezTo>
                    <a:pt x="0" y="181951"/>
                    <a:pt x="181951" y="0"/>
                    <a:pt x="406400" y="0"/>
                  </a:cubicBezTo>
                  <a:close/>
                </a:path>
              </a:pathLst>
            </a:custGeom>
            <a:solidFill>
              <a:srgbClr val="001514"/>
            </a:solidFill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5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25"/>
          <p:cNvSpPr txBox="1"/>
          <p:nvPr/>
        </p:nvSpPr>
        <p:spPr>
          <a:xfrm>
            <a:off x="1232396" y="3445771"/>
            <a:ext cx="4181285" cy="519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This presentation template</a:t>
            </a:r>
            <a:endParaRPr/>
          </a:p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uses the following free fonts:</a:t>
            </a:r>
            <a:endParaRPr/>
          </a:p>
        </p:txBody>
      </p:sp>
      <p:sp>
        <p:nvSpPr>
          <p:cNvPr id="268" name="Google Shape;268;p25"/>
          <p:cNvSpPr txBox="1"/>
          <p:nvPr/>
        </p:nvSpPr>
        <p:spPr>
          <a:xfrm>
            <a:off x="1175455" y="6538581"/>
            <a:ext cx="4368067" cy="262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You can find these fonts online too.</a:t>
            </a:r>
            <a:endParaRPr/>
          </a:p>
        </p:txBody>
      </p:sp>
      <p:sp>
        <p:nvSpPr>
          <p:cNvPr id="269" name="Google Shape;269;p25"/>
          <p:cNvSpPr txBox="1"/>
          <p:nvPr/>
        </p:nvSpPr>
        <p:spPr>
          <a:xfrm>
            <a:off x="1747770" y="4343299"/>
            <a:ext cx="3150600" cy="20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97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TITLES: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1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INTER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10" b="1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97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HEADERS: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1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INTER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10" b="1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97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BODY COPY: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1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INTER</a:t>
            </a:r>
            <a:endParaRPr/>
          </a:p>
        </p:txBody>
      </p:sp>
      <p:sp>
        <p:nvSpPr>
          <p:cNvPr id="270" name="Google Shape;270;p25"/>
          <p:cNvSpPr txBox="1"/>
          <p:nvPr/>
        </p:nvSpPr>
        <p:spPr>
          <a:xfrm>
            <a:off x="4210005" y="1446041"/>
            <a:ext cx="9867990" cy="32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22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9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Use these design resources in your Canva Presentation.</a:t>
            </a:r>
            <a:endParaRPr/>
          </a:p>
        </p:txBody>
      </p:sp>
      <p:sp>
        <p:nvSpPr>
          <p:cNvPr id="271" name="Google Shape;271;p25"/>
          <p:cNvSpPr txBox="1"/>
          <p:nvPr/>
        </p:nvSpPr>
        <p:spPr>
          <a:xfrm>
            <a:off x="11706206" y="9906311"/>
            <a:ext cx="5916757" cy="18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r" rtl="0">
              <a:lnSpc>
                <a:spcPct val="122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9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DON'T FORGET TO DELETE THIS PAGE BEFORE PRESENTING. </a:t>
            </a:r>
            <a:endParaRPr/>
          </a:p>
        </p:txBody>
      </p:sp>
      <p:sp>
        <p:nvSpPr>
          <p:cNvPr id="272" name="Google Shape;272;p25"/>
          <p:cNvSpPr txBox="1"/>
          <p:nvPr/>
        </p:nvSpPr>
        <p:spPr>
          <a:xfrm>
            <a:off x="5469973" y="562949"/>
            <a:ext cx="7348055" cy="857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>
                <a:solidFill>
                  <a:srgbClr val="C2D076"/>
                </a:solidFill>
                <a:latin typeface="Inter"/>
                <a:ea typeface="Inter"/>
                <a:cs typeface="Inter"/>
                <a:sym typeface="Inter"/>
              </a:rPr>
              <a:t>Resource Page</a:t>
            </a:r>
            <a:endParaRPr/>
          </a:p>
        </p:txBody>
      </p:sp>
      <p:sp>
        <p:nvSpPr>
          <p:cNvPr id="273" name="Google Shape;273;p25"/>
          <p:cNvSpPr txBox="1"/>
          <p:nvPr/>
        </p:nvSpPr>
        <p:spPr>
          <a:xfrm>
            <a:off x="1747770" y="2693383"/>
            <a:ext cx="3150536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FONTS</a:t>
            </a:r>
            <a:endParaRPr/>
          </a:p>
        </p:txBody>
      </p:sp>
      <p:sp>
        <p:nvSpPr>
          <p:cNvPr id="274" name="Google Shape;274;p25"/>
          <p:cNvSpPr txBox="1"/>
          <p:nvPr/>
        </p:nvSpPr>
        <p:spPr>
          <a:xfrm>
            <a:off x="10291206" y="2693383"/>
            <a:ext cx="3150536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DESIGN ELEMENTS</a:t>
            </a:r>
            <a:endParaRPr/>
          </a:p>
        </p:txBody>
      </p:sp>
      <p:sp>
        <p:nvSpPr>
          <p:cNvPr id="275" name="Google Shape;275;p25"/>
          <p:cNvSpPr txBox="1"/>
          <p:nvPr/>
        </p:nvSpPr>
        <p:spPr>
          <a:xfrm>
            <a:off x="1747770" y="7296522"/>
            <a:ext cx="3150536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COLORS</a:t>
            </a:r>
            <a:endParaRPr/>
          </a:p>
        </p:txBody>
      </p:sp>
      <p:sp>
        <p:nvSpPr>
          <p:cNvPr id="276" name="Google Shape;276;p25"/>
          <p:cNvSpPr txBox="1"/>
          <p:nvPr/>
        </p:nvSpPr>
        <p:spPr>
          <a:xfrm>
            <a:off x="2733832" y="9074058"/>
            <a:ext cx="1221374" cy="17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#FFFFEE</a:t>
            </a:r>
            <a:endParaRPr/>
          </a:p>
        </p:txBody>
      </p:sp>
      <p:sp>
        <p:nvSpPr>
          <p:cNvPr id="277" name="Google Shape;277;p25"/>
          <p:cNvSpPr txBox="1"/>
          <p:nvPr/>
        </p:nvSpPr>
        <p:spPr>
          <a:xfrm>
            <a:off x="3721621" y="9087358"/>
            <a:ext cx="1221374" cy="17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#001514</a:t>
            </a:r>
            <a:endParaRPr/>
          </a:p>
        </p:txBody>
      </p:sp>
      <p:grpSp>
        <p:nvGrpSpPr>
          <p:cNvPr id="278" name="Google Shape;278;p25"/>
          <p:cNvGrpSpPr/>
          <p:nvPr/>
        </p:nvGrpSpPr>
        <p:grpSpPr>
          <a:xfrm>
            <a:off x="1981355" y="8173666"/>
            <a:ext cx="754204" cy="780719"/>
            <a:chOff x="0" y="-28575"/>
            <a:chExt cx="812800" cy="841375"/>
          </a:xfrm>
        </p:grpSpPr>
        <p:sp>
          <p:nvSpPr>
            <p:cNvPr id="279" name="Google Shape;279;p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lnTo>
                    <a:pt x="406400" y="0"/>
                  </a:lnTo>
                  <a:cubicBezTo>
                    <a:pt x="630849" y="0"/>
                    <a:pt x="812800" y="181951"/>
                    <a:pt x="812800" y="406400"/>
                  </a:cubicBezTo>
                  <a:lnTo>
                    <a:pt x="812800" y="406400"/>
                  </a:lnTo>
                  <a:cubicBezTo>
                    <a:pt x="812800" y="630849"/>
                    <a:pt x="630849" y="812800"/>
                    <a:pt x="406400" y="812800"/>
                  </a:cubicBezTo>
                  <a:lnTo>
                    <a:pt x="406400" y="812800"/>
                  </a:lnTo>
                  <a:cubicBezTo>
                    <a:pt x="181951" y="812800"/>
                    <a:pt x="0" y="630849"/>
                    <a:pt x="0" y="406400"/>
                  </a:cubicBezTo>
                  <a:lnTo>
                    <a:pt x="0" y="406400"/>
                  </a:lnTo>
                  <a:cubicBezTo>
                    <a:pt x="0" y="181951"/>
                    <a:pt x="181951" y="0"/>
                    <a:pt x="406400" y="0"/>
                  </a:cubicBezTo>
                  <a:close/>
                </a:path>
              </a:pathLst>
            </a:custGeom>
            <a:solidFill>
              <a:srgbClr val="C2D0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5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1" name="Google Shape;281;p25"/>
          <p:cNvSpPr txBox="1"/>
          <p:nvPr/>
        </p:nvSpPr>
        <p:spPr>
          <a:xfrm>
            <a:off x="1747770" y="9087358"/>
            <a:ext cx="1221374" cy="17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#C2D076</a:t>
            </a:r>
            <a:endParaRPr/>
          </a:p>
        </p:txBody>
      </p:sp>
      <p:grpSp>
        <p:nvGrpSpPr>
          <p:cNvPr id="282" name="Google Shape;282;p25"/>
          <p:cNvGrpSpPr/>
          <p:nvPr/>
        </p:nvGrpSpPr>
        <p:grpSpPr>
          <a:xfrm>
            <a:off x="6712288" y="3926882"/>
            <a:ext cx="10308370" cy="4720903"/>
            <a:chOff x="0" y="0"/>
            <a:chExt cx="13744493" cy="6294537"/>
          </a:xfrm>
        </p:grpSpPr>
        <p:sp>
          <p:nvSpPr>
            <p:cNvPr id="283" name="Google Shape;283;p25"/>
            <p:cNvSpPr/>
            <p:nvPr/>
          </p:nvSpPr>
          <p:spPr>
            <a:xfrm>
              <a:off x="11214879" y="1830530"/>
              <a:ext cx="966416" cy="831118"/>
            </a:xfrm>
            <a:custGeom>
              <a:avLst/>
              <a:gdLst/>
              <a:ahLst/>
              <a:cxnLst/>
              <a:rect l="l" t="t" r="r" b="b"/>
              <a:pathLst>
                <a:path w="966416" h="831118" extrusionOk="0">
                  <a:moveTo>
                    <a:pt x="0" y="0"/>
                  </a:moveTo>
                  <a:lnTo>
                    <a:pt x="966417" y="0"/>
                  </a:lnTo>
                  <a:lnTo>
                    <a:pt x="966417" y="831118"/>
                  </a:lnTo>
                  <a:lnTo>
                    <a:pt x="0" y="83111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12981936" y="3436603"/>
              <a:ext cx="686872" cy="949194"/>
            </a:xfrm>
            <a:custGeom>
              <a:avLst/>
              <a:gdLst/>
              <a:ahLst/>
              <a:cxnLst/>
              <a:rect l="l" t="t" r="r" b="b"/>
              <a:pathLst>
                <a:path w="686872" h="949194" extrusionOk="0">
                  <a:moveTo>
                    <a:pt x="0" y="0"/>
                  </a:moveTo>
                  <a:lnTo>
                    <a:pt x="686872" y="0"/>
                  </a:lnTo>
                  <a:lnTo>
                    <a:pt x="686872" y="949194"/>
                  </a:lnTo>
                  <a:lnTo>
                    <a:pt x="0" y="94919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11415585" y="3537730"/>
              <a:ext cx="565892" cy="848067"/>
            </a:xfrm>
            <a:custGeom>
              <a:avLst/>
              <a:gdLst/>
              <a:ahLst/>
              <a:cxnLst/>
              <a:rect l="l" t="t" r="r" b="b"/>
              <a:pathLst>
                <a:path w="565892" h="848067" extrusionOk="0">
                  <a:moveTo>
                    <a:pt x="0" y="0"/>
                  </a:moveTo>
                  <a:lnTo>
                    <a:pt x="565893" y="0"/>
                  </a:lnTo>
                  <a:lnTo>
                    <a:pt x="565893" y="848067"/>
                  </a:lnTo>
                  <a:lnTo>
                    <a:pt x="0" y="84806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12805988" y="5240826"/>
              <a:ext cx="938505" cy="848067"/>
            </a:xfrm>
            <a:custGeom>
              <a:avLst/>
              <a:gdLst/>
              <a:ahLst/>
              <a:cxnLst/>
              <a:rect l="l" t="t" r="r" b="b"/>
              <a:pathLst>
                <a:path w="938505" h="848067" extrusionOk="0">
                  <a:moveTo>
                    <a:pt x="0" y="0"/>
                  </a:moveTo>
                  <a:lnTo>
                    <a:pt x="938505" y="0"/>
                  </a:lnTo>
                  <a:lnTo>
                    <a:pt x="938505" y="848068"/>
                  </a:lnTo>
                  <a:lnTo>
                    <a:pt x="0" y="84806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12805988" y="50563"/>
              <a:ext cx="848067" cy="848067"/>
            </a:xfrm>
            <a:custGeom>
              <a:avLst/>
              <a:gdLst/>
              <a:ahLst/>
              <a:cxnLst/>
              <a:rect l="l" t="t" r="r" b="b"/>
              <a:pathLst>
                <a:path w="848067" h="848067" extrusionOk="0">
                  <a:moveTo>
                    <a:pt x="0" y="0"/>
                  </a:moveTo>
                  <a:lnTo>
                    <a:pt x="848068" y="0"/>
                  </a:lnTo>
                  <a:lnTo>
                    <a:pt x="848068" y="848068"/>
                  </a:lnTo>
                  <a:lnTo>
                    <a:pt x="0" y="84806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11107396" y="59038"/>
              <a:ext cx="1160275" cy="713042"/>
            </a:xfrm>
            <a:custGeom>
              <a:avLst/>
              <a:gdLst/>
              <a:ahLst/>
              <a:cxnLst/>
              <a:rect l="l" t="t" r="r" b="b"/>
              <a:pathLst>
                <a:path w="1160275" h="713042" extrusionOk="0">
                  <a:moveTo>
                    <a:pt x="0" y="0"/>
                  </a:moveTo>
                  <a:lnTo>
                    <a:pt x="1160274" y="0"/>
                  </a:lnTo>
                  <a:lnTo>
                    <a:pt x="1160274" y="713042"/>
                  </a:lnTo>
                  <a:lnTo>
                    <a:pt x="0" y="71304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2719613" y="1830530"/>
              <a:ext cx="949194" cy="949194"/>
            </a:xfrm>
            <a:custGeom>
              <a:avLst/>
              <a:gdLst/>
              <a:ahLst/>
              <a:cxnLst/>
              <a:rect l="l" t="t" r="r" b="b"/>
              <a:pathLst>
                <a:path w="949194" h="949194" extrusionOk="0">
                  <a:moveTo>
                    <a:pt x="0" y="0"/>
                  </a:moveTo>
                  <a:lnTo>
                    <a:pt x="949195" y="0"/>
                  </a:lnTo>
                  <a:lnTo>
                    <a:pt x="949195" y="949195"/>
                  </a:lnTo>
                  <a:lnTo>
                    <a:pt x="0" y="94919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11320493" y="5261878"/>
              <a:ext cx="660984" cy="949194"/>
            </a:xfrm>
            <a:custGeom>
              <a:avLst/>
              <a:gdLst/>
              <a:ahLst/>
              <a:cxnLst/>
              <a:rect l="l" t="t" r="r" b="b"/>
              <a:pathLst>
                <a:path w="660984" h="949194" extrusionOk="0">
                  <a:moveTo>
                    <a:pt x="0" y="0"/>
                  </a:moveTo>
                  <a:lnTo>
                    <a:pt x="660985" y="0"/>
                  </a:lnTo>
                  <a:lnTo>
                    <a:pt x="660985" y="949195"/>
                  </a:lnTo>
                  <a:lnTo>
                    <a:pt x="0" y="94919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6792616" y="9326"/>
              <a:ext cx="833565" cy="949194"/>
            </a:xfrm>
            <a:custGeom>
              <a:avLst/>
              <a:gdLst/>
              <a:ahLst/>
              <a:cxnLst/>
              <a:rect l="l" t="t" r="r" b="b"/>
              <a:pathLst>
                <a:path w="833565" h="949194" extrusionOk="0">
                  <a:moveTo>
                    <a:pt x="0" y="0"/>
                  </a:moveTo>
                  <a:lnTo>
                    <a:pt x="833565" y="0"/>
                  </a:lnTo>
                  <a:lnTo>
                    <a:pt x="833565" y="949194"/>
                  </a:lnTo>
                  <a:lnTo>
                    <a:pt x="0" y="94919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1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9546278" y="181541"/>
              <a:ext cx="1100526" cy="654313"/>
            </a:xfrm>
            <a:custGeom>
              <a:avLst/>
              <a:gdLst/>
              <a:ahLst/>
              <a:cxnLst/>
              <a:rect l="l" t="t" r="r" b="b"/>
              <a:pathLst>
                <a:path w="1100526" h="654313" extrusionOk="0">
                  <a:moveTo>
                    <a:pt x="0" y="0"/>
                  </a:moveTo>
                  <a:lnTo>
                    <a:pt x="1100526" y="0"/>
                  </a:lnTo>
                  <a:lnTo>
                    <a:pt x="1100526" y="654313"/>
                  </a:lnTo>
                  <a:lnTo>
                    <a:pt x="0" y="65431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1320280" y="59889"/>
              <a:ext cx="848067" cy="848067"/>
            </a:xfrm>
            <a:custGeom>
              <a:avLst/>
              <a:gdLst/>
              <a:ahLst/>
              <a:cxnLst/>
              <a:rect l="l" t="t" r="r" b="b"/>
              <a:pathLst>
                <a:path w="848067" h="848067" extrusionOk="0">
                  <a:moveTo>
                    <a:pt x="0" y="0"/>
                  </a:moveTo>
                  <a:lnTo>
                    <a:pt x="848067" y="0"/>
                  </a:lnTo>
                  <a:lnTo>
                    <a:pt x="848067" y="848068"/>
                  </a:lnTo>
                  <a:lnTo>
                    <a:pt x="0" y="84806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6889" y="59889"/>
              <a:ext cx="848067" cy="848067"/>
            </a:xfrm>
            <a:custGeom>
              <a:avLst/>
              <a:gdLst/>
              <a:ahLst/>
              <a:cxnLst/>
              <a:rect l="l" t="t" r="r" b="b"/>
              <a:pathLst>
                <a:path w="848067" h="848067" extrusionOk="0">
                  <a:moveTo>
                    <a:pt x="0" y="0"/>
                  </a:moveTo>
                  <a:lnTo>
                    <a:pt x="848068" y="0"/>
                  </a:lnTo>
                  <a:lnTo>
                    <a:pt x="848068" y="848068"/>
                  </a:lnTo>
                  <a:lnTo>
                    <a:pt x="0" y="84806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5345042" y="34740"/>
              <a:ext cx="941146" cy="898366"/>
            </a:xfrm>
            <a:custGeom>
              <a:avLst/>
              <a:gdLst/>
              <a:ahLst/>
              <a:cxnLst/>
              <a:rect l="l" t="t" r="r" b="b"/>
              <a:pathLst>
                <a:path w="941146" h="898366" extrusionOk="0">
                  <a:moveTo>
                    <a:pt x="0" y="0"/>
                  </a:moveTo>
                  <a:lnTo>
                    <a:pt x="941146" y="0"/>
                  </a:lnTo>
                  <a:lnTo>
                    <a:pt x="941146" y="898366"/>
                  </a:lnTo>
                  <a:lnTo>
                    <a:pt x="0" y="89836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2652851" y="9326"/>
              <a:ext cx="942291" cy="949194"/>
            </a:xfrm>
            <a:custGeom>
              <a:avLst/>
              <a:gdLst/>
              <a:ahLst/>
              <a:cxnLst/>
              <a:rect l="l" t="t" r="r" b="b"/>
              <a:pathLst>
                <a:path w="942291" h="949194" extrusionOk="0">
                  <a:moveTo>
                    <a:pt x="0" y="0"/>
                  </a:moveTo>
                  <a:lnTo>
                    <a:pt x="942291" y="0"/>
                  </a:lnTo>
                  <a:lnTo>
                    <a:pt x="942291" y="949194"/>
                  </a:lnTo>
                  <a:lnTo>
                    <a:pt x="0" y="94919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4070056" y="0"/>
              <a:ext cx="785987" cy="958520"/>
            </a:xfrm>
            <a:custGeom>
              <a:avLst/>
              <a:gdLst/>
              <a:ahLst/>
              <a:cxnLst/>
              <a:rect l="l" t="t" r="r" b="b"/>
              <a:pathLst>
                <a:path w="785987" h="958520" extrusionOk="0">
                  <a:moveTo>
                    <a:pt x="0" y="0"/>
                  </a:moveTo>
                  <a:lnTo>
                    <a:pt x="785986" y="0"/>
                  </a:lnTo>
                  <a:lnTo>
                    <a:pt x="785986" y="958520"/>
                  </a:lnTo>
                  <a:lnTo>
                    <a:pt x="0" y="9585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8154932" y="59889"/>
              <a:ext cx="892720" cy="897616"/>
            </a:xfrm>
            <a:custGeom>
              <a:avLst/>
              <a:gdLst/>
              <a:ahLst/>
              <a:cxnLst/>
              <a:rect l="l" t="t" r="r" b="b"/>
              <a:pathLst>
                <a:path w="892720" h="897616" extrusionOk="0">
                  <a:moveTo>
                    <a:pt x="0" y="0"/>
                  </a:moveTo>
                  <a:lnTo>
                    <a:pt x="892720" y="0"/>
                  </a:lnTo>
                  <a:lnTo>
                    <a:pt x="892720" y="897616"/>
                  </a:lnTo>
                  <a:lnTo>
                    <a:pt x="0" y="89761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8059512" y="1753734"/>
              <a:ext cx="766259" cy="949194"/>
            </a:xfrm>
            <a:custGeom>
              <a:avLst/>
              <a:gdLst/>
              <a:ahLst/>
              <a:cxnLst/>
              <a:rect l="l" t="t" r="r" b="b"/>
              <a:pathLst>
                <a:path w="766259" h="949194" extrusionOk="0">
                  <a:moveTo>
                    <a:pt x="0" y="0"/>
                  </a:moveTo>
                  <a:lnTo>
                    <a:pt x="766258" y="0"/>
                  </a:lnTo>
                  <a:lnTo>
                    <a:pt x="766258" y="949195"/>
                  </a:lnTo>
                  <a:lnTo>
                    <a:pt x="0" y="94919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6408379" y="1753734"/>
              <a:ext cx="1031733" cy="949194"/>
            </a:xfrm>
            <a:custGeom>
              <a:avLst/>
              <a:gdLst/>
              <a:ahLst/>
              <a:cxnLst/>
              <a:rect l="l" t="t" r="r" b="b"/>
              <a:pathLst>
                <a:path w="1031733" h="949194" extrusionOk="0">
                  <a:moveTo>
                    <a:pt x="0" y="0"/>
                  </a:moveTo>
                  <a:lnTo>
                    <a:pt x="1031733" y="0"/>
                  </a:lnTo>
                  <a:lnTo>
                    <a:pt x="1031733" y="949195"/>
                  </a:lnTo>
                  <a:lnTo>
                    <a:pt x="0" y="94919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0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9508894" y="1968989"/>
              <a:ext cx="1084722" cy="623222"/>
            </a:xfrm>
            <a:custGeom>
              <a:avLst/>
              <a:gdLst/>
              <a:ahLst/>
              <a:cxnLst/>
              <a:rect l="l" t="t" r="r" b="b"/>
              <a:pathLst>
                <a:path w="1084722" h="623222" extrusionOk="0">
                  <a:moveTo>
                    <a:pt x="0" y="0"/>
                  </a:moveTo>
                  <a:lnTo>
                    <a:pt x="1084722" y="0"/>
                  </a:lnTo>
                  <a:lnTo>
                    <a:pt x="1084722" y="623222"/>
                  </a:lnTo>
                  <a:lnTo>
                    <a:pt x="0" y="62322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1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3292047" y="1753734"/>
              <a:ext cx="949194" cy="949194"/>
            </a:xfrm>
            <a:custGeom>
              <a:avLst/>
              <a:gdLst/>
              <a:ahLst/>
              <a:cxnLst/>
              <a:rect l="l" t="t" r="r" b="b"/>
              <a:pathLst>
                <a:path w="949194" h="949194" extrusionOk="0">
                  <a:moveTo>
                    <a:pt x="0" y="0"/>
                  </a:moveTo>
                  <a:lnTo>
                    <a:pt x="949194" y="0"/>
                  </a:lnTo>
                  <a:lnTo>
                    <a:pt x="949194" y="949195"/>
                  </a:lnTo>
                  <a:lnTo>
                    <a:pt x="0" y="94919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6889" y="1753734"/>
              <a:ext cx="1103714" cy="949194"/>
            </a:xfrm>
            <a:custGeom>
              <a:avLst/>
              <a:gdLst/>
              <a:ahLst/>
              <a:cxnLst/>
              <a:rect l="l" t="t" r="r" b="b"/>
              <a:pathLst>
                <a:path w="1103714" h="949194" extrusionOk="0">
                  <a:moveTo>
                    <a:pt x="0" y="0"/>
                  </a:moveTo>
                  <a:lnTo>
                    <a:pt x="1103715" y="0"/>
                  </a:lnTo>
                  <a:lnTo>
                    <a:pt x="1103715" y="949195"/>
                  </a:lnTo>
                  <a:lnTo>
                    <a:pt x="0" y="94919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4748432" y="1753734"/>
              <a:ext cx="947469" cy="949194"/>
            </a:xfrm>
            <a:custGeom>
              <a:avLst/>
              <a:gdLst/>
              <a:ahLst/>
              <a:cxnLst/>
              <a:rect l="l" t="t" r="r" b="b"/>
              <a:pathLst>
                <a:path w="947469" h="949194" extrusionOk="0">
                  <a:moveTo>
                    <a:pt x="0" y="0"/>
                  </a:moveTo>
                  <a:lnTo>
                    <a:pt x="947468" y="0"/>
                  </a:lnTo>
                  <a:lnTo>
                    <a:pt x="947468" y="949195"/>
                  </a:lnTo>
                  <a:lnTo>
                    <a:pt x="0" y="94919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1726728" y="1753734"/>
              <a:ext cx="949194" cy="949194"/>
            </a:xfrm>
            <a:custGeom>
              <a:avLst/>
              <a:gdLst/>
              <a:ahLst/>
              <a:cxnLst/>
              <a:rect l="l" t="t" r="r" b="b"/>
              <a:pathLst>
                <a:path w="949194" h="949194" extrusionOk="0">
                  <a:moveTo>
                    <a:pt x="0" y="0"/>
                  </a:moveTo>
                  <a:lnTo>
                    <a:pt x="949195" y="0"/>
                  </a:lnTo>
                  <a:lnTo>
                    <a:pt x="949195" y="949195"/>
                  </a:lnTo>
                  <a:lnTo>
                    <a:pt x="0" y="94919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6923841" y="3524236"/>
              <a:ext cx="1040268" cy="820866"/>
            </a:xfrm>
            <a:custGeom>
              <a:avLst/>
              <a:gdLst/>
              <a:ahLst/>
              <a:cxnLst/>
              <a:rect l="l" t="t" r="r" b="b"/>
              <a:pathLst>
                <a:path w="1040268" h="820866" extrusionOk="0">
                  <a:moveTo>
                    <a:pt x="0" y="0"/>
                  </a:moveTo>
                  <a:lnTo>
                    <a:pt x="1040268" y="0"/>
                  </a:lnTo>
                  <a:lnTo>
                    <a:pt x="1040268" y="820866"/>
                  </a:lnTo>
                  <a:lnTo>
                    <a:pt x="0" y="82086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5329397" y="3562814"/>
              <a:ext cx="1072844" cy="645657"/>
            </a:xfrm>
            <a:custGeom>
              <a:avLst/>
              <a:gdLst/>
              <a:ahLst/>
              <a:cxnLst/>
              <a:rect l="l" t="t" r="r" b="b"/>
              <a:pathLst>
                <a:path w="1072844" h="645657" extrusionOk="0">
                  <a:moveTo>
                    <a:pt x="0" y="0"/>
                  </a:moveTo>
                  <a:lnTo>
                    <a:pt x="1072844" y="0"/>
                  </a:lnTo>
                  <a:lnTo>
                    <a:pt x="1072844" y="645657"/>
                  </a:lnTo>
                  <a:lnTo>
                    <a:pt x="0" y="64565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2803422" y="3464186"/>
              <a:ext cx="882797" cy="940966"/>
            </a:xfrm>
            <a:custGeom>
              <a:avLst/>
              <a:gdLst/>
              <a:ahLst/>
              <a:cxnLst/>
              <a:rect l="l" t="t" r="r" b="b"/>
              <a:pathLst>
                <a:path w="882797" h="940966" extrusionOk="0">
                  <a:moveTo>
                    <a:pt x="0" y="0"/>
                  </a:moveTo>
                  <a:lnTo>
                    <a:pt x="882797" y="0"/>
                  </a:lnTo>
                  <a:lnTo>
                    <a:pt x="882797" y="940966"/>
                  </a:lnTo>
                  <a:lnTo>
                    <a:pt x="0" y="94096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4207819" y="3475209"/>
              <a:ext cx="599979" cy="820866"/>
            </a:xfrm>
            <a:custGeom>
              <a:avLst/>
              <a:gdLst/>
              <a:ahLst/>
              <a:cxnLst/>
              <a:rect l="l" t="t" r="r" b="b"/>
              <a:pathLst>
                <a:path w="599979" h="820866" extrusionOk="0">
                  <a:moveTo>
                    <a:pt x="0" y="0"/>
                  </a:moveTo>
                  <a:lnTo>
                    <a:pt x="599978" y="0"/>
                  </a:lnTo>
                  <a:lnTo>
                    <a:pt x="599978" y="820866"/>
                  </a:lnTo>
                  <a:lnTo>
                    <a:pt x="0" y="82086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1593085" y="3464186"/>
              <a:ext cx="686050" cy="940966"/>
            </a:xfrm>
            <a:custGeom>
              <a:avLst/>
              <a:gdLst/>
              <a:ahLst/>
              <a:cxnLst/>
              <a:rect l="l" t="t" r="r" b="b"/>
              <a:pathLst>
                <a:path w="686050" h="940966" extrusionOk="0">
                  <a:moveTo>
                    <a:pt x="0" y="0"/>
                  </a:moveTo>
                  <a:lnTo>
                    <a:pt x="686050" y="0"/>
                  </a:lnTo>
                  <a:lnTo>
                    <a:pt x="686050" y="940966"/>
                  </a:lnTo>
                  <a:lnTo>
                    <a:pt x="0" y="94096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0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9833550" y="3524236"/>
              <a:ext cx="820866" cy="820866"/>
            </a:xfrm>
            <a:custGeom>
              <a:avLst/>
              <a:gdLst/>
              <a:ahLst/>
              <a:cxnLst/>
              <a:rect l="l" t="t" r="r" b="b"/>
              <a:pathLst>
                <a:path w="820866" h="820866" extrusionOk="0">
                  <a:moveTo>
                    <a:pt x="0" y="0"/>
                  </a:moveTo>
                  <a:lnTo>
                    <a:pt x="820866" y="0"/>
                  </a:lnTo>
                  <a:lnTo>
                    <a:pt x="820866" y="820866"/>
                  </a:lnTo>
                  <a:lnTo>
                    <a:pt x="0" y="82086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1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8489740" y="3524236"/>
              <a:ext cx="820866" cy="820866"/>
            </a:xfrm>
            <a:custGeom>
              <a:avLst/>
              <a:gdLst/>
              <a:ahLst/>
              <a:cxnLst/>
              <a:rect l="l" t="t" r="r" b="b"/>
              <a:pathLst>
                <a:path w="820866" h="820866" extrusionOk="0">
                  <a:moveTo>
                    <a:pt x="0" y="0"/>
                  </a:moveTo>
                  <a:lnTo>
                    <a:pt x="820866" y="0"/>
                  </a:lnTo>
                  <a:lnTo>
                    <a:pt x="820866" y="820866"/>
                  </a:lnTo>
                  <a:lnTo>
                    <a:pt x="0" y="82086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6889" y="3411045"/>
              <a:ext cx="1063252" cy="949194"/>
            </a:xfrm>
            <a:custGeom>
              <a:avLst/>
              <a:gdLst/>
              <a:ahLst/>
              <a:cxnLst/>
              <a:rect l="l" t="t" r="r" b="b"/>
              <a:pathLst>
                <a:path w="1063252" h="949194" extrusionOk="0">
                  <a:moveTo>
                    <a:pt x="0" y="0"/>
                  </a:moveTo>
                  <a:lnTo>
                    <a:pt x="1063253" y="0"/>
                  </a:lnTo>
                  <a:lnTo>
                    <a:pt x="1063253" y="949194"/>
                  </a:lnTo>
                  <a:lnTo>
                    <a:pt x="0" y="94919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9631713" y="5281882"/>
              <a:ext cx="812619" cy="929190"/>
            </a:xfrm>
            <a:custGeom>
              <a:avLst/>
              <a:gdLst/>
              <a:ahLst/>
              <a:cxnLst/>
              <a:rect l="l" t="t" r="r" b="b"/>
              <a:pathLst>
                <a:path w="812619" h="929190" extrusionOk="0">
                  <a:moveTo>
                    <a:pt x="0" y="0"/>
                  </a:moveTo>
                  <a:lnTo>
                    <a:pt x="812619" y="0"/>
                  </a:lnTo>
                  <a:lnTo>
                    <a:pt x="812619" y="929191"/>
                  </a:lnTo>
                  <a:lnTo>
                    <a:pt x="0" y="92919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8023115" y="5404062"/>
              <a:ext cx="978331" cy="684832"/>
            </a:xfrm>
            <a:custGeom>
              <a:avLst/>
              <a:gdLst/>
              <a:ahLst/>
              <a:cxnLst/>
              <a:rect l="l" t="t" r="r" b="b"/>
              <a:pathLst>
                <a:path w="978331" h="684832" extrusionOk="0">
                  <a:moveTo>
                    <a:pt x="0" y="0"/>
                  </a:moveTo>
                  <a:lnTo>
                    <a:pt x="978331" y="0"/>
                  </a:lnTo>
                  <a:lnTo>
                    <a:pt x="978331" y="684832"/>
                  </a:lnTo>
                  <a:lnTo>
                    <a:pt x="0" y="6848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6547243" y="5404062"/>
              <a:ext cx="837017" cy="684832"/>
            </a:xfrm>
            <a:custGeom>
              <a:avLst/>
              <a:gdLst/>
              <a:ahLst/>
              <a:cxnLst/>
              <a:rect l="l" t="t" r="r" b="b"/>
              <a:pathLst>
                <a:path w="837017" h="684832" extrusionOk="0">
                  <a:moveTo>
                    <a:pt x="0" y="0"/>
                  </a:moveTo>
                  <a:lnTo>
                    <a:pt x="837016" y="0"/>
                  </a:lnTo>
                  <a:lnTo>
                    <a:pt x="837016" y="684832"/>
                  </a:lnTo>
                  <a:lnTo>
                    <a:pt x="0" y="6848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4133904" y="5281882"/>
              <a:ext cx="467974" cy="929190"/>
            </a:xfrm>
            <a:custGeom>
              <a:avLst/>
              <a:gdLst/>
              <a:ahLst/>
              <a:cxnLst/>
              <a:rect l="l" t="t" r="r" b="b"/>
              <a:pathLst>
                <a:path w="467974" h="929190" extrusionOk="0">
                  <a:moveTo>
                    <a:pt x="0" y="0"/>
                  </a:moveTo>
                  <a:lnTo>
                    <a:pt x="467974" y="0"/>
                  </a:lnTo>
                  <a:lnTo>
                    <a:pt x="467974" y="929191"/>
                  </a:lnTo>
                  <a:lnTo>
                    <a:pt x="0" y="92919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5232144" y="5404062"/>
              <a:ext cx="684832" cy="684832"/>
            </a:xfrm>
            <a:custGeom>
              <a:avLst/>
              <a:gdLst/>
              <a:ahLst/>
              <a:cxnLst/>
              <a:rect l="l" t="t" r="r" b="b"/>
              <a:pathLst>
                <a:path w="684832" h="684832" extrusionOk="0">
                  <a:moveTo>
                    <a:pt x="0" y="0"/>
                  </a:moveTo>
                  <a:lnTo>
                    <a:pt x="684832" y="0"/>
                  </a:lnTo>
                  <a:lnTo>
                    <a:pt x="684832" y="684832"/>
                  </a:lnTo>
                  <a:lnTo>
                    <a:pt x="0" y="6848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0" y="5198418"/>
              <a:ext cx="589911" cy="1096119"/>
            </a:xfrm>
            <a:custGeom>
              <a:avLst/>
              <a:gdLst/>
              <a:ahLst/>
              <a:cxnLst/>
              <a:rect l="l" t="t" r="r" b="b"/>
              <a:pathLst>
                <a:path w="589911" h="1096119" extrusionOk="0">
                  <a:moveTo>
                    <a:pt x="0" y="0"/>
                  </a:moveTo>
                  <a:lnTo>
                    <a:pt x="589911" y="0"/>
                  </a:lnTo>
                  <a:lnTo>
                    <a:pt x="589911" y="1096119"/>
                  </a:lnTo>
                  <a:lnTo>
                    <a:pt x="0" y="10961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1221895" y="5198418"/>
              <a:ext cx="848994" cy="1096119"/>
            </a:xfrm>
            <a:custGeom>
              <a:avLst/>
              <a:gdLst/>
              <a:ahLst/>
              <a:cxnLst/>
              <a:rect l="l" t="t" r="r" b="b"/>
              <a:pathLst>
                <a:path w="848994" h="1096119" extrusionOk="0">
                  <a:moveTo>
                    <a:pt x="0" y="0"/>
                  </a:moveTo>
                  <a:lnTo>
                    <a:pt x="848994" y="0"/>
                  </a:lnTo>
                  <a:lnTo>
                    <a:pt x="848994" y="1096119"/>
                  </a:lnTo>
                  <a:lnTo>
                    <a:pt x="0" y="10961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0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2701155" y="5281882"/>
              <a:ext cx="802483" cy="929190"/>
            </a:xfrm>
            <a:custGeom>
              <a:avLst/>
              <a:gdLst/>
              <a:ahLst/>
              <a:cxnLst/>
              <a:rect l="l" t="t" r="r" b="b"/>
              <a:pathLst>
                <a:path w="802483" h="929190" extrusionOk="0">
                  <a:moveTo>
                    <a:pt x="0" y="0"/>
                  </a:moveTo>
                  <a:lnTo>
                    <a:pt x="802483" y="0"/>
                  </a:lnTo>
                  <a:lnTo>
                    <a:pt x="802483" y="929191"/>
                  </a:lnTo>
                  <a:lnTo>
                    <a:pt x="0" y="92919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1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1514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26"/>
          <p:cNvGrpSpPr/>
          <p:nvPr/>
        </p:nvGrpSpPr>
        <p:grpSpPr>
          <a:xfrm>
            <a:off x="5995272" y="2401409"/>
            <a:ext cx="6297456" cy="2611613"/>
            <a:chOff x="0" y="-28575"/>
            <a:chExt cx="1658589" cy="687832"/>
          </a:xfrm>
        </p:grpSpPr>
        <p:sp>
          <p:nvSpPr>
            <p:cNvPr id="327" name="Google Shape;327;p26"/>
            <p:cNvSpPr/>
            <p:nvPr/>
          </p:nvSpPr>
          <p:spPr>
            <a:xfrm>
              <a:off x="0" y="0"/>
              <a:ext cx="1658589" cy="659257"/>
            </a:xfrm>
            <a:custGeom>
              <a:avLst/>
              <a:gdLst/>
              <a:ahLst/>
              <a:cxnLst/>
              <a:rect l="l" t="t" r="r" b="b"/>
              <a:pathLst>
                <a:path w="1658589" h="659257" extrusionOk="0">
                  <a:moveTo>
                    <a:pt x="29505" y="0"/>
                  </a:moveTo>
                  <a:lnTo>
                    <a:pt x="1629084" y="0"/>
                  </a:lnTo>
                  <a:cubicBezTo>
                    <a:pt x="1636910" y="0"/>
                    <a:pt x="1644414" y="3109"/>
                    <a:pt x="1649948" y="8642"/>
                  </a:cubicBezTo>
                  <a:cubicBezTo>
                    <a:pt x="1655481" y="14175"/>
                    <a:pt x="1658589" y="21680"/>
                    <a:pt x="1658589" y="29505"/>
                  </a:cubicBezTo>
                  <a:lnTo>
                    <a:pt x="1658589" y="629752"/>
                  </a:lnTo>
                  <a:cubicBezTo>
                    <a:pt x="1658589" y="637577"/>
                    <a:pt x="1655481" y="645082"/>
                    <a:pt x="1649948" y="650615"/>
                  </a:cubicBezTo>
                  <a:cubicBezTo>
                    <a:pt x="1644414" y="656149"/>
                    <a:pt x="1636910" y="659257"/>
                    <a:pt x="1629084" y="659257"/>
                  </a:cubicBezTo>
                  <a:lnTo>
                    <a:pt x="29505" y="659257"/>
                  </a:lnTo>
                  <a:cubicBezTo>
                    <a:pt x="21680" y="659257"/>
                    <a:pt x="14175" y="656149"/>
                    <a:pt x="8642" y="650615"/>
                  </a:cubicBezTo>
                  <a:cubicBezTo>
                    <a:pt x="3109" y="645082"/>
                    <a:pt x="0" y="637577"/>
                    <a:pt x="0" y="629752"/>
                  </a:cubicBezTo>
                  <a:lnTo>
                    <a:pt x="0" y="29505"/>
                  </a:lnTo>
                  <a:cubicBezTo>
                    <a:pt x="0" y="21680"/>
                    <a:pt x="3109" y="14175"/>
                    <a:pt x="8642" y="8642"/>
                  </a:cubicBezTo>
                  <a:cubicBezTo>
                    <a:pt x="14175" y="3109"/>
                    <a:pt x="21680" y="0"/>
                    <a:pt x="295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 cmpd="sng">
              <a:solidFill>
                <a:srgbClr val="C2D07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 txBox="1"/>
            <p:nvPr/>
          </p:nvSpPr>
          <p:spPr>
            <a:xfrm>
              <a:off x="0" y="-28575"/>
              <a:ext cx="1658589" cy="687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9" name="Google Shape;329;p26"/>
          <p:cNvGrpSpPr/>
          <p:nvPr/>
        </p:nvGrpSpPr>
        <p:grpSpPr>
          <a:xfrm>
            <a:off x="5995272" y="5476026"/>
            <a:ext cx="6297456" cy="2611613"/>
            <a:chOff x="0" y="-28575"/>
            <a:chExt cx="1658589" cy="687832"/>
          </a:xfrm>
        </p:grpSpPr>
        <p:sp>
          <p:nvSpPr>
            <p:cNvPr id="330" name="Google Shape;330;p26"/>
            <p:cNvSpPr/>
            <p:nvPr/>
          </p:nvSpPr>
          <p:spPr>
            <a:xfrm>
              <a:off x="0" y="0"/>
              <a:ext cx="1658589" cy="659257"/>
            </a:xfrm>
            <a:custGeom>
              <a:avLst/>
              <a:gdLst/>
              <a:ahLst/>
              <a:cxnLst/>
              <a:rect l="l" t="t" r="r" b="b"/>
              <a:pathLst>
                <a:path w="1658589" h="659257" extrusionOk="0">
                  <a:moveTo>
                    <a:pt x="29505" y="0"/>
                  </a:moveTo>
                  <a:lnTo>
                    <a:pt x="1629084" y="0"/>
                  </a:lnTo>
                  <a:cubicBezTo>
                    <a:pt x="1636910" y="0"/>
                    <a:pt x="1644414" y="3109"/>
                    <a:pt x="1649948" y="8642"/>
                  </a:cubicBezTo>
                  <a:cubicBezTo>
                    <a:pt x="1655481" y="14175"/>
                    <a:pt x="1658589" y="21680"/>
                    <a:pt x="1658589" y="29505"/>
                  </a:cubicBezTo>
                  <a:lnTo>
                    <a:pt x="1658589" y="629752"/>
                  </a:lnTo>
                  <a:cubicBezTo>
                    <a:pt x="1658589" y="637577"/>
                    <a:pt x="1655481" y="645082"/>
                    <a:pt x="1649948" y="650615"/>
                  </a:cubicBezTo>
                  <a:cubicBezTo>
                    <a:pt x="1644414" y="656149"/>
                    <a:pt x="1636910" y="659257"/>
                    <a:pt x="1629084" y="659257"/>
                  </a:cubicBezTo>
                  <a:lnTo>
                    <a:pt x="29505" y="659257"/>
                  </a:lnTo>
                  <a:cubicBezTo>
                    <a:pt x="21680" y="659257"/>
                    <a:pt x="14175" y="656149"/>
                    <a:pt x="8642" y="650615"/>
                  </a:cubicBezTo>
                  <a:cubicBezTo>
                    <a:pt x="3109" y="645082"/>
                    <a:pt x="0" y="637577"/>
                    <a:pt x="0" y="629752"/>
                  </a:cubicBezTo>
                  <a:lnTo>
                    <a:pt x="0" y="29505"/>
                  </a:lnTo>
                  <a:cubicBezTo>
                    <a:pt x="0" y="21680"/>
                    <a:pt x="3109" y="14175"/>
                    <a:pt x="8642" y="8642"/>
                  </a:cubicBezTo>
                  <a:cubicBezTo>
                    <a:pt x="14175" y="3109"/>
                    <a:pt x="21680" y="0"/>
                    <a:pt x="295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 cmpd="sng">
              <a:solidFill>
                <a:srgbClr val="C2D07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 txBox="1"/>
            <p:nvPr/>
          </p:nvSpPr>
          <p:spPr>
            <a:xfrm>
              <a:off x="0" y="-28575"/>
              <a:ext cx="1658589" cy="687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2" name="Google Shape;332;p26"/>
          <p:cNvSpPr txBox="1"/>
          <p:nvPr/>
        </p:nvSpPr>
        <p:spPr>
          <a:xfrm>
            <a:off x="3377480" y="1642941"/>
            <a:ext cx="11533039" cy="32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22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9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This presentation template is free for everyone to use thanks to the following:</a:t>
            </a:r>
            <a:endParaRPr/>
          </a:p>
        </p:txBody>
      </p:sp>
      <p:sp>
        <p:nvSpPr>
          <p:cNvPr id="333" name="Google Shape;333;p26"/>
          <p:cNvSpPr txBox="1"/>
          <p:nvPr/>
        </p:nvSpPr>
        <p:spPr>
          <a:xfrm>
            <a:off x="7108732" y="8827262"/>
            <a:ext cx="4070535" cy="440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22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 b="1" i="1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Happy designing!</a:t>
            </a:r>
            <a:endParaRPr/>
          </a:p>
        </p:txBody>
      </p:sp>
      <p:sp>
        <p:nvSpPr>
          <p:cNvPr id="334" name="Google Shape;334;p26"/>
          <p:cNvSpPr txBox="1"/>
          <p:nvPr/>
        </p:nvSpPr>
        <p:spPr>
          <a:xfrm>
            <a:off x="4210005" y="4348265"/>
            <a:ext cx="9867990" cy="309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for the presentation template</a:t>
            </a:r>
            <a:endParaRPr/>
          </a:p>
        </p:txBody>
      </p:sp>
      <p:sp>
        <p:nvSpPr>
          <p:cNvPr id="335" name="Google Shape;335;p26"/>
          <p:cNvSpPr txBox="1"/>
          <p:nvPr/>
        </p:nvSpPr>
        <p:spPr>
          <a:xfrm>
            <a:off x="4210005" y="7052773"/>
            <a:ext cx="9867990" cy="309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for the photos</a:t>
            </a:r>
            <a:endParaRPr/>
          </a:p>
        </p:txBody>
      </p:sp>
      <p:sp>
        <p:nvSpPr>
          <p:cNvPr id="336" name="Google Shape;336;p26"/>
          <p:cNvSpPr txBox="1"/>
          <p:nvPr/>
        </p:nvSpPr>
        <p:spPr>
          <a:xfrm>
            <a:off x="5469973" y="759849"/>
            <a:ext cx="7348055" cy="857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>
                <a:solidFill>
                  <a:srgbClr val="C2D076"/>
                </a:solidFill>
                <a:latin typeface="Inter"/>
                <a:ea typeface="Inter"/>
                <a:cs typeface="Inter"/>
                <a:sym typeface="Inter"/>
              </a:rPr>
              <a:t>Credits</a:t>
            </a:r>
            <a:endParaRPr/>
          </a:p>
        </p:txBody>
      </p:sp>
      <p:sp>
        <p:nvSpPr>
          <p:cNvPr id="337" name="Google Shape;337;p26"/>
          <p:cNvSpPr txBox="1"/>
          <p:nvPr/>
        </p:nvSpPr>
        <p:spPr>
          <a:xfrm>
            <a:off x="6110027" y="6320306"/>
            <a:ext cx="6067945" cy="624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12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Pexels, Pixabay</a:t>
            </a:r>
            <a:endParaRPr/>
          </a:p>
        </p:txBody>
      </p:sp>
      <p:pic>
        <p:nvPicPr>
          <p:cNvPr id="338" name="Google Shape;3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1775" y="2907625"/>
            <a:ext cx="4824450" cy="1218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1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>
            <a:off x="1028700" y="1519555"/>
            <a:ext cx="1623060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600" dirty="0">
                <a:solidFill>
                  <a:schemeClr val="accent6"/>
                </a:solidFill>
                <a:latin typeface="Inter"/>
                <a:ea typeface="Inter"/>
                <a:sym typeface="Inter"/>
              </a:rPr>
              <a:t>Executive Summary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B5BDEA-928F-1A23-2983-A52E89B74E3F}"/>
              </a:ext>
            </a:extLst>
          </p:cNvPr>
          <p:cNvSpPr txBox="1"/>
          <p:nvPr/>
        </p:nvSpPr>
        <p:spPr>
          <a:xfrm>
            <a:off x="1028700" y="2895599"/>
            <a:ext cx="50523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accent6"/>
                </a:solidFill>
                <a:latin typeface="Inter" panose="020B0604020202020204" charset="0"/>
                <a:ea typeface="Inter" panose="020B0604020202020204" charset="0"/>
              </a:rPr>
              <a:t>Current Challenges</a:t>
            </a:r>
          </a:p>
          <a:p>
            <a:pPr marL="457200" indent="-4572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00B0F0"/>
                </a:solidFill>
                <a:latin typeface="Inter" panose="020B0604020202020204" charset="0"/>
                <a:ea typeface="Inter" panose="020B0604020202020204" charset="0"/>
              </a:rPr>
              <a:t>Manual processing: 5 hours per LO document*</a:t>
            </a:r>
          </a:p>
          <a:p>
            <a:pPr marL="457200" indent="-4572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00B0F0"/>
                </a:solidFill>
                <a:latin typeface="Inter" panose="020B0604020202020204" charset="0"/>
                <a:ea typeface="Inter" panose="020B0604020202020204" charset="0"/>
              </a:rPr>
              <a:t>Inconsistent formatting across LOs</a:t>
            </a:r>
          </a:p>
          <a:p>
            <a:pPr marL="457200" indent="-4572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00B0F0"/>
                </a:solidFill>
                <a:latin typeface="Inter" panose="020B0604020202020204" charset="0"/>
                <a:ea typeface="Inter" panose="020B0604020202020204" charset="0"/>
              </a:rPr>
              <a:t>Error-prone manual styling process</a:t>
            </a:r>
            <a:endParaRPr lang="en-US" sz="2400" dirty="0">
              <a:solidFill>
                <a:srgbClr val="00B0F0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7F47F-0EA6-0A81-4637-4B659EBDAC4D}"/>
              </a:ext>
            </a:extLst>
          </p:cNvPr>
          <p:cNvSpPr txBox="1"/>
          <p:nvPr/>
        </p:nvSpPr>
        <p:spPr>
          <a:xfrm>
            <a:off x="6617835" y="2895599"/>
            <a:ext cx="50523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accent6"/>
                </a:solidFill>
                <a:latin typeface="Inter" panose="020B0604020202020204" charset="0"/>
                <a:ea typeface="Inter" panose="020B0604020202020204" charset="0"/>
              </a:rPr>
              <a:t>  Proposed Solution</a:t>
            </a:r>
          </a:p>
          <a:p>
            <a:pPr marL="457200" indent="-4572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00B0F0"/>
                </a:solidFill>
                <a:latin typeface="Inter" panose="020B0604020202020204" charset="0"/>
                <a:ea typeface="Inter" panose="020B0604020202020204" charset="0"/>
              </a:rPr>
              <a:t>Automated n8n workflow processing</a:t>
            </a:r>
          </a:p>
          <a:p>
            <a:pPr marL="457200" indent="-4572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00B0F0"/>
                </a:solidFill>
                <a:latin typeface="Inter" panose="020B0604020202020204" charset="0"/>
                <a:ea typeface="Inter" panose="020B0604020202020204" charset="0"/>
              </a:rPr>
              <a:t>Standardized </a:t>
            </a:r>
            <a:r>
              <a:rPr lang="en-CA" sz="2400" dirty="0" err="1">
                <a:solidFill>
                  <a:srgbClr val="00B0F0"/>
                </a:solidFill>
                <a:latin typeface="Inter" panose="020B0604020202020204" charset="0"/>
                <a:ea typeface="Inter" panose="020B0604020202020204" charset="0"/>
              </a:rPr>
              <a:t>Sask</a:t>
            </a:r>
            <a:r>
              <a:rPr lang="en-CA" sz="2400" dirty="0">
                <a:solidFill>
                  <a:srgbClr val="00B0F0"/>
                </a:solidFill>
                <a:latin typeface="Inter" panose="020B0604020202020204" charset="0"/>
                <a:ea typeface="Inter" panose="020B0604020202020204" charset="0"/>
              </a:rPr>
              <a:t> Polytech styling</a:t>
            </a:r>
          </a:p>
          <a:p>
            <a:pPr marL="457200" indent="-4572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00B0F0"/>
                </a:solidFill>
                <a:latin typeface="Inter" panose="020B0604020202020204" charset="0"/>
                <a:ea typeface="Inter" panose="020B0604020202020204" charset="0"/>
              </a:rPr>
              <a:t>Intelligent section detection &amp; splitting</a:t>
            </a:r>
          </a:p>
          <a:p>
            <a:pPr marL="457200" indent="-4572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00B0F0"/>
                </a:solidFill>
                <a:latin typeface="Inter" panose="020B0604020202020204" charset="0"/>
                <a:ea typeface="Inter" panose="020B0604020202020204" charset="0"/>
              </a:rPr>
              <a:t>Integrated media request management</a:t>
            </a:r>
            <a:endParaRPr lang="en-US" sz="2400" dirty="0">
              <a:solidFill>
                <a:srgbClr val="00B0F0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9500F0-B426-130B-91B8-469B2F1D8E14}"/>
              </a:ext>
            </a:extLst>
          </p:cNvPr>
          <p:cNvSpPr txBox="1"/>
          <p:nvPr/>
        </p:nvSpPr>
        <p:spPr>
          <a:xfrm>
            <a:off x="12206971" y="2895599"/>
            <a:ext cx="50523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accent6"/>
                </a:solidFill>
              </a:rPr>
              <a:t>    Expected Impact</a:t>
            </a:r>
          </a:p>
          <a:p>
            <a:pPr marL="457200" indent="-4572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00B0F0"/>
                </a:solidFill>
              </a:rPr>
              <a:t>80% reduction in document processing time </a:t>
            </a:r>
          </a:p>
          <a:p>
            <a:pPr marL="457200" indent="-4572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00B0F0"/>
                </a:solidFill>
              </a:rPr>
              <a:t>100% consistent styling</a:t>
            </a:r>
          </a:p>
          <a:p>
            <a:pPr marL="457200" indent="-4572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00B0F0"/>
                </a:solidFill>
              </a:rPr>
              <a:t>1.0 FTE annual cost saving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D74F654B-7402-BAA6-49A2-0B5AB1B2EAFB}"/>
              </a:ext>
            </a:extLst>
          </p:cNvPr>
          <p:cNvSpPr/>
          <p:nvPr/>
        </p:nvSpPr>
        <p:spPr>
          <a:xfrm>
            <a:off x="491894" y="2914649"/>
            <a:ext cx="57180" cy="3520379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88F34F4A-D912-888D-B073-997D06AB40CA}"/>
              </a:ext>
            </a:extLst>
          </p:cNvPr>
          <p:cNvSpPr/>
          <p:nvPr/>
        </p:nvSpPr>
        <p:spPr>
          <a:xfrm>
            <a:off x="12028737" y="2914649"/>
            <a:ext cx="121053" cy="3520379"/>
          </a:xfrm>
          <a:prstGeom prst="leftBracket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564B541B-6401-CAEE-6C2F-59A4320155B3}"/>
              </a:ext>
            </a:extLst>
          </p:cNvPr>
          <p:cNvSpPr/>
          <p:nvPr/>
        </p:nvSpPr>
        <p:spPr>
          <a:xfrm>
            <a:off x="6274233" y="2914649"/>
            <a:ext cx="121053" cy="3520379"/>
          </a:xfrm>
          <a:prstGeom prst="leftBracket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Warning with solid fill">
            <a:extLst>
              <a:ext uri="{FF2B5EF4-FFF2-40B4-BE49-F238E27FC236}">
                <a16:creationId xmlns:a16="http://schemas.microsoft.com/office/drawing/2014/main" id="{003BAD0E-FE8B-AA1E-5847-8FB22F3A0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704" y="2876549"/>
            <a:ext cx="495300" cy="495300"/>
          </a:xfrm>
          <a:prstGeom prst="rect">
            <a:avLst/>
          </a:prstGeom>
        </p:spPr>
      </p:pic>
      <p:pic>
        <p:nvPicPr>
          <p:cNvPr id="18" name="Graphic 17" descr="Lightbulb with solid fill">
            <a:extLst>
              <a:ext uri="{FF2B5EF4-FFF2-40B4-BE49-F238E27FC236}">
                <a16:creationId xmlns:a16="http://schemas.microsoft.com/office/drawing/2014/main" id="{43B3CD73-38D6-55F7-A361-3E3F93FA36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28710" y="2857499"/>
            <a:ext cx="647700" cy="647700"/>
          </a:xfrm>
          <a:prstGeom prst="rect">
            <a:avLst/>
          </a:prstGeom>
        </p:spPr>
      </p:pic>
      <p:pic>
        <p:nvPicPr>
          <p:cNvPr id="20" name="Graphic 19" descr="Upward trend with solid fill">
            <a:extLst>
              <a:ext uri="{FF2B5EF4-FFF2-40B4-BE49-F238E27FC236}">
                <a16:creationId xmlns:a16="http://schemas.microsoft.com/office/drawing/2014/main" id="{3D620D7E-537F-09C9-92CA-BC45727FF9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098866" y="2857499"/>
            <a:ext cx="609600" cy="609600"/>
          </a:xfrm>
          <a:prstGeom prst="rect">
            <a:avLst/>
          </a:prstGeom>
        </p:spPr>
      </p:pic>
      <p:pic>
        <p:nvPicPr>
          <p:cNvPr id="26" name="Graphic 25" descr="Clock with solid fill">
            <a:extLst>
              <a:ext uri="{FF2B5EF4-FFF2-40B4-BE49-F238E27FC236}">
                <a16:creationId xmlns:a16="http://schemas.microsoft.com/office/drawing/2014/main" id="{C4C31C3A-3196-CAC3-9AB7-F88B5D2950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00248" y="6838950"/>
            <a:ext cx="704852" cy="704852"/>
          </a:xfrm>
          <a:prstGeom prst="rect">
            <a:avLst/>
          </a:prstGeom>
        </p:spPr>
      </p:pic>
      <p:pic>
        <p:nvPicPr>
          <p:cNvPr id="28" name="Graphic 27" descr="Rating 3 Star with solid fill">
            <a:extLst>
              <a:ext uri="{FF2B5EF4-FFF2-40B4-BE49-F238E27FC236}">
                <a16:creationId xmlns:a16="http://schemas.microsoft.com/office/drawing/2014/main" id="{5542C229-4894-84F4-FBFB-AAC6E42155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85858" y="6664453"/>
            <a:ext cx="914400" cy="914400"/>
          </a:xfrm>
          <a:prstGeom prst="rect">
            <a:avLst/>
          </a:prstGeom>
        </p:spPr>
      </p:pic>
      <p:pic>
        <p:nvPicPr>
          <p:cNvPr id="30" name="Graphic 29" descr="Battery charging with solid fill">
            <a:extLst>
              <a:ext uri="{FF2B5EF4-FFF2-40B4-BE49-F238E27FC236}">
                <a16:creationId xmlns:a16="http://schemas.microsoft.com/office/drawing/2014/main" id="{0F652BE0-4FA5-6F08-58BA-F50A5FF432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01346" y="6664453"/>
            <a:ext cx="914400" cy="914400"/>
          </a:xfrm>
          <a:prstGeom prst="rect">
            <a:avLst/>
          </a:prstGeom>
        </p:spPr>
      </p:pic>
      <p:pic>
        <p:nvPicPr>
          <p:cNvPr id="32" name="Graphic 31" descr="Dollar with solid fill">
            <a:extLst>
              <a:ext uri="{FF2B5EF4-FFF2-40B4-BE49-F238E27FC236}">
                <a16:creationId xmlns:a16="http://schemas.microsoft.com/office/drawing/2014/main" id="{C630587F-1958-BC25-CFF7-8DDD0C393D0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373350" y="6827488"/>
            <a:ext cx="563912" cy="56391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D476FFB-9D70-6CDC-9E77-244E055BEAEE}"/>
              </a:ext>
            </a:extLst>
          </p:cNvPr>
          <p:cNvSpPr txBox="1"/>
          <p:nvPr/>
        </p:nvSpPr>
        <p:spPr>
          <a:xfrm>
            <a:off x="1276350" y="7391400"/>
            <a:ext cx="2324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</a:rPr>
              <a:t>&lt; 1 minute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75FDA1-79AB-0A4E-9833-3313B5BFFB20}"/>
              </a:ext>
            </a:extLst>
          </p:cNvPr>
          <p:cNvSpPr txBox="1"/>
          <p:nvPr/>
        </p:nvSpPr>
        <p:spPr>
          <a:xfrm>
            <a:off x="6274233" y="7391400"/>
            <a:ext cx="2324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</a:rPr>
              <a:t>&gt; 90%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48914A-37F7-F4A7-22BA-E63ECBCE2574}"/>
              </a:ext>
            </a:extLst>
          </p:cNvPr>
          <p:cNvSpPr txBox="1"/>
          <p:nvPr/>
        </p:nvSpPr>
        <p:spPr>
          <a:xfrm>
            <a:off x="10689720" y="7410452"/>
            <a:ext cx="2324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</a:rPr>
              <a:t>2,500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EB1578-0ECF-6BCF-EF07-AE73357C191B}"/>
              </a:ext>
            </a:extLst>
          </p:cNvPr>
          <p:cNvSpPr txBox="1"/>
          <p:nvPr/>
        </p:nvSpPr>
        <p:spPr>
          <a:xfrm>
            <a:off x="14935203" y="7427561"/>
            <a:ext cx="2324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</a:rPr>
              <a:t>$70,000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D7F41C-D5C3-7628-8981-65D4BDF2949E}"/>
              </a:ext>
            </a:extLst>
          </p:cNvPr>
          <p:cNvSpPr txBox="1"/>
          <p:nvPr/>
        </p:nvSpPr>
        <p:spPr>
          <a:xfrm>
            <a:off x="1333500" y="7843512"/>
            <a:ext cx="2800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Processing time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B7432F-685B-8C4C-3762-CDD0FBF73D51}"/>
              </a:ext>
            </a:extLst>
          </p:cNvPr>
          <p:cNvSpPr txBox="1"/>
          <p:nvPr/>
        </p:nvSpPr>
        <p:spPr>
          <a:xfrm>
            <a:off x="5942262" y="7831393"/>
            <a:ext cx="2800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Success rate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45780C-5EA5-4290-273E-DD4C8B74FBEB}"/>
              </a:ext>
            </a:extLst>
          </p:cNvPr>
          <p:cNvSpPr txBox="1"/>
          <p:nvPr/>
        </p:nvSpPr>
        <p:spPr>
          <a:xfrm>
            <a:off x="10003289" y="7905690"/>
            <a:ext cx="2800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Documents per month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685104-77D7-1CEA-8037-DB4FF47791BB}"/>
              </a:ext>
            </a:extLst>
          </p:cNvPr>
          <p:cNvSpPr txBox="1"/>
          <p:nvPr/>
        </p:nvSpPr>
        <p:spPr>
          <a:xfrm>
            <a:off x="14733135" y="7843512"/>
            <a:ext cx="2800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Annual savings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0E51E-A5E4-4B5A-519C-F3AA9C678B10}"/>
              </a:ext>
            </a:extLst>
          </p:cNvPr>
          <p:cNvSpPr txBox="1"/>
          <p:nvPr/>
        </p:nvSpPr>
        <p:spPr>
          <a:xfrm>
            <a:off x="838200" y="8686800"/>
            <a:ext cx="13392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>
                    <a:lumMod val="65000"/>
                  </a:schemeClr>
                </a:solidFill>
              </a:rPr>
              <a:t>* The average number of hours for CMPs to process one LO document for AY 2024-2045 is 5.1 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14"/>
        </a:solidFill>
        <a:effectLst/>
      </p:bgPr>
    </p:bg>
    <p:spTree>
      <p:nvGrpSpPr>
        <p:cNvPr id="1" name="Shape 33">
          <a:extLst>
            <a:ext uri="{FF2B5EF4-FFF2-40B4-BE49-F238E27FC236}">
              <a16:creationId xmlns:a16="http://schemas.microsoft.com/office/drawing/2014/main" id="{24603432-E847-3E97-16BF-7B9007E27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3C7D425C-7DE4-8CC9-E035-40D5BD1D1C5B}"/>
              </a:ext>
            </a:extLst>
          </p:cNvPr>
          <p:cNvSpPr/>
          <p:nvPr/>
        </p:nvSpPr>
        <p:spPr>
          <a:xfrm>
            <a:off x="571500" y="2705100"/>
            <a:ext cx="7658100" cy="5295900"/>
          </a:xfrm>
          <a:prstGeom prst="flowChartAlternateProces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Google Shape;34;p7">
            <a:extLst>
              <a:ext uri="{FF2B5EF4-FFF2-40B4-BE49-F238E27FC236}">
                <a16:creationId xmlns:a16="http://schemas.microsoft.com/office/drawing/2014/main" id="{3B22973B-A19B-4303-2FBF-CD297FFFC584}"/>
              </a:ext>
            </a:extLst>
          </p:cNvPr>
          <p:cNvSpPr txBox="1"/>
          <p:nvPr/>
        </p:nvSpPr>
        <p:spPr>
          <a:xfrm>
            <a:off x="1028700" y="1519555"/>
            <a:ext cx="1623060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600" dirty="0">
                <a:solidFill>
                  <a:schemeClr val="accent6"/>
                </a:solidFill>
                <a:latin typeface="Inter"/>
                <a:ea typeface="Inter"/>
                <a:sym typeface="Inter"/>
              </a:rPr>
              <a:t>Current vs. Proposed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57D13-317F-8007-07A4-3D6BFCFA0CED}"/>
              </a:ext>
            </a:extLst>
          </p:cNvPr>
          <p:cNvSpPr txBox="1"/>
          <p:nvPr/>
        </p:nvSpPr>
        <p:spPr>
          <a:xfrm>
            <a:off x="571500" y="3226623"/>
            <a:ext cx="744855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   Current Process</a:t>
            </a:r>
            <a:br>
              <a:rPr lang="en-CA" sz="3200" dirty="0">
                <a:solidFill>
                  <a:schemeClr val="bg1"/>
                </a:solidFill>
              </a:rPr>
            </a:br>
            <a:endParaRPr lang="en-CA" sz="32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CA" sz="2400" dirty="0">
                <a:solidFill>
                  <a:schemeClr val="bg1"/>
                </a:solidFill>
              </a:rPr>
              <a:t> ID creates a Word doc for each LO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CA" sz="2400" b="1" dirty="0">
                <a:solidFill>
                  <a:schemeClr val="bg1"/>
                </a:solidFill>
              </a:rPr>
              <a:t>CMP receives the Word doc and manually copies and paste content to Dreamweaver. Sections in Word doc are manually split to individual HTML documents. This is where CMP spends most </a:t>
            </a:r>
            <a:r>
              <a:rPr lang="en-CA" sz="2400" b="1">
                <a:solidFill>
                  <a:schemeClr val="bg1"/>
                </a:solidFill>
              </a:rPr>
              <a:t>of their time.</a:t>
            </a:r>
            <a:endParaRPr lang="en-CA" sz="24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CA" sz="2400" dirty="0">
                <a:solidFill>
                  <a:schemeClr val="bg1"/>
                </a:solidFill>
              </a:rPr>
              <a:t>CMP uploads HTML documents to Brightspace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E66FE51C-0CFE-29CE-38F6-166B62F820ED}"/>
              </a:ext>
            </a:extLst>
          </p:cNvPr>
          <p:cNvSpPr/>
          <p:nvPr/>
        </p:nvSpPr>
        <p:spPr>
          <a:xfrm>
            <a:off x="9563100" y="2705100"/>
            <a:ext cx="8343900" cy="5295900"/>
          </a:xfrm>
          <a:prstGeom prst="flowChartAlternateProcess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599129-595B-C821-C55D-F672615B2267}"/>
              </a:ext>
            </a:extLst>
          </p:cNvPr>
          <p:cNvSpPr txBox="1"/>
          <p:nvPr/>
        </p:nvSpPr>
        <p:spPr>
          <a:xfrm>
            <a:off x="9982200" y="3298120"/>
            <a:ext cx="77342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   Proposed Process</a:t>
            </a:r>
            <a:br>
              <a:rPr lang="en-CA" sz="3200" dirty="0">
                <a:solidFill>
                  <a:schemeClr val="bg1"/>
                </a:solidFill>
              </a:rPr>
            </a:br>
            <a:endParaRPr lang="en-CA" sz="32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CA" sz="2400" dirty="0">
                <a:solidFill>
                  <a:schemeClr val="bg1"/>
                </a:solidFill>
              </a:rPr>
              <a:t>ID creates a Word doc for each LO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CA" sz="2400" dirty="0">
                <a:solidFill>
                  <a:schemeClr val="bg1"/>
                </a:solidFill>
              </a:rPr>
              <a:t>CMP receives the Word doc and run a command line to convert Word to a single HTML document.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CA" sz="2400" dirty="0">
                <a:solidFill>
                  <a:schemeClr val="bg1"/>
                </a:solidFill>
              </a:rPr>
              <a:t>CMP upload the HTML document to a web interface, which automatically generates individual HTML documents with </a:t>
            </a:r>
            <a:r>
              <a:rPr lang="en-CA" sz="2400" dirty="0" err="1">
                <a:solidFill>
                  <a:schemeClr val="bg1"/>
                </a:solidFill>
              </a:rPr>
              <a:t>Sask</a:t>
            </a:r>
            <a:r>
              <a:rPr lang="en-CA" sz="2400" dirty="0">
                <a:solidFill>
                  <a:schemeClr val="bg1"/>
                </a:solidFill>
              </a:rPr>
              <a:t> Polytech global styles applied.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CA" sz="2400" dirty="0">
                <a:solidFill>
                  <a:schemeClr val="bg1"/>
                </a:solidFill>
              </a:rPr>
              <a:t>CMP uploads HTML documents to Brightspace</a:t>
            </a:r>
          </a:p>
        </p:txBody>
      </p:sp>
    </p:spTree>
    <p:extLst>
      <p:ext uri="{BB962C8B-B14F-4D97-AF65-F5344CB8AC3E}">
        <p14:creationId xmlns:p14="http://schemas.microsoft.com/office/powerpoint/2010/main" val="8940313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14"/>
        </a:solidFill>
        <a:effectLst/>
      </p:bgPr>
    </p:bg>
    <p:spTree>
      <p:nvGrpSpPr>
        <p:cNvPr id="1" name="Shape 33">
          <a:extLst>
            <a:ext uri="{FF2B5EF4-FFF2-40B4-BE49-F238E27FC236}">
              <a16:creationId xmlns:a16="http://schemas.microsoft.com/office/drawing/2014/main" id="{E242D7B6-D70E-777B-BBD5-53677A3E4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B73DA3E6-F560-DCBF-6A31-5EDBC1FD7FDB}"/>
              </a:ext>
            </a:extLst>
          </p:cNvPr>
          <p:cNvSpPr/>
          <p:nvPr/>
        </p:nvSpPr>
        <p:spPr>
          <a:xfrm>
            <a:off x="571500" y="2705100"/>
            <a:ext cx="5509530" cy="310515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Google Shape;34;p7">
            <a:extLst>
              <a:ext uri="{FF2B5EF4-FFF2-40B4-BE49-F238E27FC236}">
                <a16:creationId xmlns:a16="http://schemas.microsoft.com/office/drawing/2014/main" id="{5356ADB5-A86F-7734-6AA6-0AB75D8806FB}"/>
              </a:ext>
            </a:extLst>
          </p:cNvPr>
          <p:cNvSpPr txBox="1"/>
          <p:nvPr/>
        </p:nvSpPr>
        <p:spPr>
          <a:xfrm>
            <a:off x="1028700" y="1519555"/>
            <a:ext cx="1623060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600" dirty="0">
                <a:solidFill>
                  <a:schemeClr val="accent6"/>
                </a:solidFill>
                <a:latin typeface="Inter"/>
                <a:ea typeface="Inter"/>
                <a:sym typeface="Inter"/>
              </a:rPr>
              <a:t>Three-Step Workflow Process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61633-2F96-3BA6-DA1C-557734E0B1BB}"/>
              </a:ext>
            </a:extLst>
          </p:cNvPr>
          <p:cNvSpPr txBox="1"/>
          <p:nvPr/>
        </p:nvSpPr>
        <p:spPr>
          <a:xfrm>
            <a:off x="800100" y="3226623"/>
            <a:ext cx="50523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   Document Preparation</a:t>
            </a:r>
          </a:p>
          <a:p>
            <a:pPr marL="457200" indent="-4572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</a:rPr>
              <a:t>Format with h1 heading structure</a:t>
            </a:r>
          </a:p>
          <a:p>
            <a:pPr marL="457200" indent="-4572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</a:rPr>
              <a:t>Add style tags for activities</a:t>
            </a:r>
          </a:p>
          <a:p>
            <a:pPr marL="457200" indent="-4572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</a:rPr>
              <a:t>Include media requests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5DBA983A-8897-44F5-10F2-FB007706E09F}"/>
              </a:ext>
            </a:extLst>
          </p:cNvPr>
          <p:cNvSpPr/>
          <p:nvPr/>
        </p:nvSpPr>
        <p:spPr>
          <a:xfrm>
            <a:off x="6362700" y="2705100"/>
            <a:ext cx="5509530" cy="310515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F83A8-4056-351F-B836-41CDE6A4303B}"/>
              </a:ext>
            </a:extLst>
          </p:cNvPr>
          <p:cNvSpPr txBox="1"/>
          <p:nvPr/>
        </p:nvSpPr>
        <p:spPr>
          <a:xfrm>
            <a:off x="6591300" y="3226623"/>
            <a:ext cx="50523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   HTML Conversion</a:t>
            </a:r>
          </a:p>
          <a:p>
            <a:pPr marL="457200" indent="-4572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</a:rPr>
              <a:t>Convert Word to HTML using </a:t>
            </a:r>
            <a:r>
              <a:rPr lang="en-CA" sz="2400" dirty="0" err="1">
                <a:solidFill>
                  <a:schemeClr val="bg1"/>
                </a:solidFill>
              </a:rPr>
              <a:t>Pandoc</a:t>
            </a:r>
            <a:endParaRPr lang="en-CA" sz="2400" dirty="0">
              <a:solidFill>
                <a:schemeClr val="bg1"/>
              </a:solidFill>
            </a:endParaRPr>
          </a:p>
          <a:p>
            <a:pPr marL="457200" indent="-4572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</a:rPr>
              <a:t>Single command execution</a:t>
            </a:r>
          </a:p>
          <a:p>
            <a:pPr marL="457200" indent="-4572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</a:rPr>
              <a:t>Extract media automatically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0EC687C3-F1E5-746E-B523-39B1A2462F66}"/>
              </a:ext>
            </a:extLst>
          </p:cNvPr>
          <p:cNvSpPr/>
          <p:nvPr/>
        </p:nvSpPr>
        <p:spPr>
          <a:xfrm>
            <a:off x="12206972" y="2705100"/>
            <a:ext cx="5509530" cy="310515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7FCD9-3AD5-CCBD-503F-345E53C75E8B}"/>
              </a:ext>
            </a:extLst>
          </p:cNvPr>
          <p:cNvSpPr txBox="1"/>
          <p:nvPr/>
        </p:nvSpPr>
        <p:spPr>
          <a:xfrm>
            <a:off x="12321273" y="3233796"/>
            <a:ext cx="52809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   Automated Process</a:t>
            </a:r>
          </a:p>
          <a:p>
            <a:pPr marL="457200" indent="-4572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</a:rPr>
              <a:t>Upload LO HTML to web interface</a:t>
            </a:r>
          </a:p>
          <a:p>
            <a:pPr marL="457200" indent="-4572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</a:rPr>
              <a:t>Automatic section detection</a:t>
            </a:r>
          </a:p>
          <a:p>
            <a:pPr marL="457200" indent="-4572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</a:rPr>
              <a:t>Automatic SP style application</a:t>
            </a:r>
          </a:p>
          <a:p>
            <a:pPr marL="457200" indent="-4572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</a:rPr>
              <a:t>Download Brightspace-ready files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Graphic 11" descr="Badge 1 with solid fill">
            <a:extLst>
              <a:ext uri="{FF2B5EF4-FFF2-40B4-BE49-F238E27FC236}">
                <a16:creationId xmlns:a16="http://schemas.microsoft.com/office/drawing/2014/main" id="{A9432058-C0A0-BB94-0267-3CDAB2586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8450" y="2730498"/>
            <a:ext cx="704850" cy="704850"/>
          </a:xfrm>
          <a:prstGeom prst="rect">
            <a:avLst/>
          </a:prstGeom>
        </p:spPr>
      </p:pic>
      <p:pic>
        <p:nvPicPr>
          <p:cNvPr id="19" name="Graphic 18" descr="Badge with solid fill">
            <a:extLst>
              <a:ext uri="{FF2B5EF4-FFF2-40B4-BE49-F238E27FC236}">
                <a16:creationId xmlns:a16="http://schemas.microsoft.com/office/drawing/2014/main" id="{EB18282D-5806-A3BD-BD99-A7EFEE9AA7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65038" y="2711447"/>
            <a:ext cx="779011" cy="779011"/>
          </a:xfrm>
          <a:prstGeom prst="rect">
            <a:avLst/>
          </a:prstGeom>
        </p:spPr>
      </p:pic>
      <p:pic>
        <p:nvPicPr>
          <p:cNvPr id="27" name="Graphic 26" descr="Badge 3 with solid fill">
            <a:extLst>
              <a:ext uri="{FF2B5EF4-FFF2-40B4-BE49-F238E27FC236}">
                <a16:creationId xmlns:a16="http://schemas.microsoft.com/office/drawing/2014/main" id="{9C91E6C8-3B6A-5985-69A7-F7EAC07E8C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64192" y="2664336"/>
            <a:ext cx="785358" cy="78535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B2159D3-085D-64A7-AD88-648B7899C7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2050" y="6634228"/>
            <a:ext cx="15572986" cy="264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4346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diagram of a design process&#10;&#10;AI-generated content may be incorrect.">
            <a:extLst>
              <a:ext uri="{FF2B5EF4-FFF2-40B4-BE49-F238E27FC236}">
                <a16:creationId xmlns:a16="http://schemas.microsoft.com/office/drawing/2014/main" id="{AA522974-680D-091B-E07E-F8347A586499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1124" b="1124"/>
          <a:stretch>
            <a:fillRect/>
          </a:stretch>
        </p:blipFill>
        <p:spPr>
          <a:xfrm>
            <a:off x="931863" y="1008063"/>
            <a:ext cx="16335375" cy="8270875"/>
          </a:xfrm>
        </p:spPr>
      </p:pic>
    </p:spTree>
    <p:extLst>
      <p:ext uri="{BB962C8B-B14F-4D97-AF65-F5344CB8AC3E}">
        <p14:creationId xmlns:p14="http://schemas.microsoft.com/office/powerpoint/2010/main" val="36071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DFCCD-6BC0-0560-22B7-286605149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course material production specialist&#10;&#10;AI-generated content may be incorrect.">
            <a:extLst>
              <a:ext uri="{FF2B5EF4-FFF2-40B4-BE49-F238E27FC236}">
                <a16:creationId xmlns:a16="http://schemas.microsoft.com/office/drawing/2014/main" id="{A02D6D78-F63C-C3F2-B745-13A20FE4E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02" y="660888"/>
            <a:ext cx="17022923" cy="881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9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14"/>
        </a:solidFill>
        <a:effectLst/>
      </p:bgPr>
    </p:bg>
    <p:spTree>
      <p:nvGrpSpPr>
        <p:cNvPr id="1" name="Shape 33">
          <a:extLst>
            <a:ext uri="{FF2B5EF4-FFF2-40B4-BE49-F238E27FC236}">
              <a16:creationId xmlns:a16="http://schemas.microsoft.com/office/drawing/2014/main" id="{C6525982-563D-1A96-1A4F-B1194BE6E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E392AE47-103E-3A3B-94C7-1C419D2A4341}"/>
              </a:ext>
            </a:extLst>
          </p:cNvPr>
          <p:cNvSpPr/>
          <p:nvPr/>
        </p:nvSpPr>
        <p:spPr>
          <a:xfrm>
            <a:off x="571500" y="2705100"/>
            <a:ext cx="7658100" cy="529590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Google Shape;34;p7">
            <a:extLst>
              <a:ext uri="{FF2B5EF4-FFF2-40B4-BE49-F238E27FC236}">
                <a16:creationId xmlns:a16="http://schemas.microsoft.com/office/drawing/2014/main" id="{076747A4-308F-A751-DFFE-A0C24329586A}"/>
              </a:ext>
            </a:extLst>
          </p:cNvPr>
          <p:cNvSpPr txBox="1"/>
          <p:nvPr/>
        </p:nvSpPr>
        <p:spPr>
          <a:xfrm>
            <a:off x="1028700" y="1519555"/>
            <a:ext cx="1623060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600" dirty="0">
                <a:solidFill>
                  <a:schemeClr val="accent6"/>
                </a:solidFill>
                <a:latin typeface="Inter"/>
                <a:ea typeface="Inter"/>
                <a:sym typeface="Inter"/>
              </a:rPr>
              <a:t>Smart Document Structure Recognition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C99BFB-8901-254E-0F21-4E39FAAC43AA}"/>
              </a:ext>
            </a:extLst>
          </p:cNvPr>
          <p:cNvSpPr txBox="1"/>
          <p:nvPr/>
        </p:nvSpPr>
        <p:spPr>
          <a:xfrm>
            <a:off x="571500" y="3226623"/>
            <a:ext cx="744855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   Automatic Section Detection</a:t>
            </a:r>
            <a:br>
              <a:rPr lang="en-CA" sz="3200" dirty="0">
                <a:solidFill>
                  <a:schemeClr val="bg1"/>
                </a:solidFill>
              </a:rPr>
            </a:br>
            <a:endParaRPr lang="en-CA" sz="3200" dirty="0">
              <a:solidFill>
                <a:schemeClr val="bg1"/>
              </a:solidFill>
            </a:endParaRPr>
          </a:p>
          <a:p>
            <a:pPr>
              <a:buClr>
                <a:srgbClr val="FFC000"/>
              </a:buClr>
            </a:pPr>
            <a:r>
              <a:rPr lang="en-CA" sz="2400" dirty="0">
                <a:solidFill>
                  <a:schemeClr val="bg1"/>
                </a:solidFill>
              </a:rPr>
              <a:t>    </a:t>
            </a:r>
            <a:r>
              <a:rPr lang="en-CA" sz="2400" b="1" dirty="0">
                <a:solidFill>
                  <a:schemeClr val="bg1"/>
                </a:solidFill>
              </a:rPr>
              <a:t>Learning Outcome Into:</a:t>
            </a:r>
          </a:p>
          <a:p>
            <a:pPr lvl="5">
              <a:buClr>
                <a:srgbClr val="FFC000"/>
              </a:buClr>
            </a:pPr>
            <a:r>
              <a:rPr lang="en-CA" sz="2400" dirty="0">
                <a:solidFill>
                  <a:schemeClr val="bg1"/>
                </a:solidFill>
              </a:rPr>
              <a:t>        1.0.0           01_00_00_intro.html</a:t>
            </a:r>
          </a:p>
          <a:p>
            <a:pPr>
              <a:buClr>
                <a:srgbClr val="FFC000"/>
              </a:buClr>
            </a:pPr>
            <a:r>
              <a:rPr lang="en-CA" sz="2400" b="1" dirty="0">
                <a:solidFill>
                  <a:schemeClr val="bg1"/>
                </a:solidFill>
              </a:rPr>
              <a:t>    Learning Steps:</a:t>
            </a:r>
          </a:p>
          <a:p>
            <a:pPr>
              <a:buClr>
                <a:srgbClr val="FFC000"/>
              </a:buClr>
            </a:pPr>
            <a:r>
              <a:rPr lang="en-CA" sz="2400" dirty="0">
                <a:solidFill>
                  <a:schemeClr val="bg1"/>
                </a:solidFill>
              </a:rPr>
              <a:t>        1.1.0           01_01_00_getting_started.html</a:t>
            </a:r>
          </a:p>
          <a:p>
            <a:pPr>
              <a:buClr>
                <a:srgbClr val="FFC000"/>
              </a:buClr>
            </a:pPr>
            <a:r>
              <a:rPr lang="en-CA" sz="2400" dirty="0">
                <a:solidFill>
                  <a:schemeClr val="bg1"/>
                </a:solidFill>
              </a:rPr>
              <a:t>    </a:t>
            </a:r>
            <a:r>
              <a:rPr lang="en-CA" sz="2400" b="1" dirty="0">
                <a:solidFill>
                  <a:schemeClr val="bg1"/>
                </a:solidFill>
              </a:rPr>
              <a:t>Learning Activities:</a:t>
            </a:r>
          </a:p>
          <a:p>
            <a:pPr>
              <a:buClr>
                <a:srgbClr val="FFC000"/>
              </a:buClr>
            </a:pPr>
            <a:r>
              <a:rPr lang="en-CA" sz="2400" b="1" dirty="0">
                <a:solidFill>
                  <a:schemeClr val="bg1"/>
                </a:solidFill>
              </a:rPr>
              <a:t>        </a:t>
            </a:r>
            <a:r>
              <a:rPr lang="en-CA" sz="2400" dirty="0">
                <a:solidFill>
                  <a:schemeClr val="bg1"/>
                </a:solidFill>
              </a:rPr>
              <a:t>1.1.1 Discussion       01_01_01_discussion.html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4AC3DF4B-FF46-6AB2-4032-63636B183A26}"/>
              </a:ext>
            </a:extLst>
          </p:cNvPr>
          <p:cNvSpPr/>
          <p:nvPr/>
        </p:nvSpPr>
        <p:spPr>
          <a:xfrm>
            <a:off x="9563100" y="2705100"/>
            <a:ext cx="8343900" cy="529590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AA36E-7E50-A09C-DE06-29CA00D92BC4}"/>
              </a:ext>
            </a:extLst>
          </p:cNvPr>
          <p:cNvSpPr txBox="1"/>
          <p:nvPr/>
        </p:nvSpPr>
        <p:spPr>
          <a:xfrm>
            <a:off x="9982200" y="3298120"/>
            <a:ext cx="77342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   Key Benefits</a:t>
            </a:r>
            <a:br>
              <a:rPr lang="en-CA" sz="3200" dirty="0">
                <a:solidFill>
                  <a:schemeClr val="bg1"/>
                </a:solidFill>
              </a:rPr>
            </a:br>
            <a:endParaRPr lang="en-CA" sz="3200" dirty="0">
              <a:solidFill>
                <a:schemeClr val="bg1"/>
              </a:solidFill>
            </a:endParaRPr>
          </a:p>
          <a:p>
            <a:pPr marL="457200" indent="-4572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</a:rPr>
              <a:t>Consistent file naming across the whole course</a:t>
            </a:r>
          </a:p>
          <a:p>
            <a:pPr marL="457200" indent="-4572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</a:rPr>
              <a:t>Automatic categorization by content type</a:t>
            </a:r>
          </a:p>
          <a:p>
            <a:pPr marL="457200" indent="-4572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</a:rPr>
              <a:t>Placeholder for media/interactives</a:t>
            </a:r>
          </a:p>
          <a:p>
            <a:pPr marL="457200" indent="-4572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</a:rPr>
              <a:t>Ready for immediate Brightspace upload</a:t>
            </a:r>
          </a:p>
        </p:txBody>
      </p:sp>
      <p:pic>
        <p:nvPicPr>
          <p:cNvPr id="8" name="Graphic 7" descr="Arrow Right with solid fill">
            <a:extLst>
              <a:ext uri="{FF2B5EF4-FFF2-40B4-BE49-F238E27FC236}">
                <a16:creationId xmlns:a16="http://schemas.microsoft.com/office/drawing/2014/main" id="{3C8B133B-7D6B-C36A-CC6A-7CC65C8ED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66428" y="5958574"/>
            <a:ext cx="658596" cy="658596"/>
          </a:xfrm>
          <a:prstGeom prst="rect">
            <a:avLst/>
          </a:prstGeom>
        </p:spPr>
      </p:pic>
      <p:pic>
        <p:nvPicPr>
          <p:cNvPr id="10" name="Graphic 9" descr="Arrow Right with solid fill">
            <a:extLst>
              <a:ext uri="{FF2B5EF4-FFF2-40B4-BE49-F238E27FC236}">
                <a16:creationId xmlns:a16="http://schemas.microsoft.com/office/drawing/2014/main" id="{45AC5339-BF6D-FD81-5E67-E74E03F1F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14550" y="4442727"/>
            <a:ext cx="700773" cy="700773"/>
          </a:xfrm>
          <a:prstGeom prst="rect">
            <a:avLst/>
          </a:prstGeom>
        </p:spPr>
      </p:pic>
      <p:pic>
        <p:nvPicPr>
          <p:cNvPr id="11" name="Graphic 10" descr="Arrow Right with solid fill">
            <a:extLst>
              <a:ext uri="{FF2B5EF4-FFF2-40B4-BE49-F238E27FC236}">
                <a16:creationId xmlns:a16="http://schemas.microsoft.com/office/drawing/2014/main" id="{1F7AD879-3ACA-B673-6F9F-73CFD2798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2650" y="5143500"/>
            <a:ext cx="700773" cy="70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006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14"/>
        </a:solidFill>
        <a:effectLst/>
      </p:bgPr>
    </p:bg>
    <p:spTree>
      <p:nvGrpSpPr>
        <p:cNvPr id="1" name="Shape 33">
          <a:extLst>
            <a:ext uri="{FF2B5EF4-FFF2-40B4-BE49-F238E27FC236}">
              <a16:creationId xmlns:a16="http://schemas.microsoft.com/office/drawing/2014/main" id="{527A3E48-2D41-46C8-46A2-10D32A216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>
            <a:extLst>
              <a:ext uri="{FF2B5EF4-FFF2-40B4-BE49-F238E27FC236}">
                <a16:creationId xmlns:a16="http://schemas.microsoft.com/office/drawing/2014/main" id="{73D16411-28A5-821B-8F98-6E88F66D318C}"/>
              </a:ext>
            </a:extLst>
          </p:cNvPr>
          <p:cNvSpPr txBox="1"/>
          <p:nvPr/>
        </p:nvSpPr>
        <p:spPr>
          <a:xfrm>
            <a:off x="1028700" y="567055"/>
            <a:ext cx="1623060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600" dirty="0">
                <a:solidFill>
                  <a:schemeClr val="accent6"/>
                </a:solidFill>
                <a:latin typeface="Inter"/>
                <a:ea typeface="Inter"/>
                <a:sym typeface="Inter"/>
              </a:rPr>
              <a:t>Comprehensive and Intuitive Style Tag System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BDD64-7875-116E-C244-066588656D94}"/>
              </a:ext>
            </a:extLst>
          </p:cNvPr>
          <p:cNvSpPr txBox="1"/>
          <p:nvPr/>
        </p:nvSpPr>
        <p:spPr>
          <a:xfrm>
            <a:off x="800100" y="1855023"/>
            <a:ext cx="505232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   Activity Types</a:t>
            </a:r>
            <a:br>
              <a:rPr lang="en-CA" sz="3200" dirty="0">
                <a:solidFill>
                  <a:schemeClr val="bg1"/>
                </a:solidFill>
              </a:rPr>
            </a:br>
            <a:endParaRPr lang="en-CA" sz="3200" dirty="0">
              <a:solidFill>
                <a:schemeClr val="bg1"/>
              </a:solidFill>
            </a:endParaRPr>
          </a:p>
          <a:p>
            <a:pPr marL="457200" indent="-4572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</a:rPr>
              <a:t>[[</a:t>
            </a:r>
            <a:r>
              <a:rPr lang="en-CA" sz="2400" dirty="0" err="1">
                <a:solidFill>
                  <a:schemeClr val="bg1"/>
                </a:solidFill>
              </a:rPr>
              <a:t>style:read</a:t>
            </a:r>
            <a:r>
              <a:rPr lang="en-CA" sz="2400" dirty="0">
                <a:solidFill>
                  <a:schemeClr val="bg1"/>
                </a:solidFill>
              </a:rPr>
              <a:t>]] Reading activities</a:t>
            </a:r>
          </a:p>
          <a:p>
            <a:pPr marL="457200" indent="-4572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</a:rPr>
              <a:t>[[</a:t>
            </a:r>
            <a:r>
              <a:rPr lang="en-CA" sz="2400" dirty="0" err="1">
                <a:solidFill>
                  <a:schemeClr val="bg1"/>
                </a:solidFill>
              </a:rPr>
              <a:t>style:watch</a:t>
            </a:r>
            <a:r>
              <a:rPr lang="en-CA" sz="2400" dirty="0">
                <a:solidFill>
                  <a:schemeClr val="bg1"/>
                </a:solidFill>
              </a:rPr>
              <a:t>]] Video activities</a:t>
            </a:r>
          </a:p>
          <a:p>
            <a:pPr marL="457200" indent="-4572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</a:rPr>
              <a:t>[[</a:t>
            </a:r>
            <a:r>
              <a:rPr lang="en-CA" sz="2400" dirty="0" err="1">
                <a:solidFill>
                  <a:schemeClr val="bg1"/>
                </a:solidFill>
              </a:rPr>
              <a:t>style:assignment</a:t>
            </a:r>
            <a:r>
              <a:rPr lang="en-CA" sz="2400" dirty="0">
                <a:solidFill>
                  <a:schemeClr val="bg1"/>
                </a:solidFill>
              </a:rPr>
              <a:t>]] Assignment</a:t>
            </a:r>
          </a:p>
          <a:p>
            <a:pPr marL="457200" indent="-4572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</a:rPr>
              <a:t>[[</a:t>
            </a:r>
            <a:r>
              <a:rPr lang="en-CA" sz="2400" dirty="0" err="1">
                <a:solidFill>
                  <a:schemeClr val="bg1"/>
                </a:solidFill>
              </a:rPr>
              <a:t>style:discussion</a:t>
            </a:r>
            <a:r>
              <a:rPr lang="en-CA" sz="2400" dirty="0">
                <a:solidFill>
                  <a:schemeClr val="bg1"/>
                </a:solidFill>
              </a:rPr>
              <a:t>]] Discussion</a:t>
            </a:r>
          </a:p>
          <a:p>
            <a:pPr>
              <a:buClr>
                <a:srgbClr val="FFC000"/>
              </a:buClr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57B927-A67D-006A-51BC-FBE96289086C}"/>
              </a:ext>
            </a:extLst>
          </p:cNvPr>
          <p:cNvSpPr txBox="1"/>
          <p:nvPr/>
        </p:nvSpPr>
        <p:spPr>
          <a:xfrm>
            <a:off x="6591300" y="1855023"/>
            <a:ext cx="528092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   Media &amp; Images</a:t>
            </a:r>
            <a:br>
              <a:rPr lang="en-CA" sz="3200" dirty="0">
                <a:solidFill>
                  <a:schemeClr val="bg1"/>
                </a:solidFill>
              </a:rPr>
            </a:br>
            <a:endParaRPr lang="en-CA" sz="3200" dirty="0">
              <a:solidFill>
                <a:schemeClr val="bg1"/>
              </a:solidFill>
            </a:endParaRPr>
          </a:p>
          <a:p>
            <a:pPr marL="457200" indent="-4572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</a:rPr>
              <a:t>[[</a:t>
            </a:r>
            <a:r>
              <a:rPr lang="en-CA" sz="2400" dirty="0" err="1">
                <a:solidFill>
                  <a:schemeClr val="bg1"/>
                </a:solidFill>
              </a:rPr>
              <a:t>style:image</a:t>
            </a:r>
            <a:r>
              <a:rPr lang="en-CA" sz="2400" dirty="0">
                <a:solidFill>
                  <a:schemeClr val="bg1"/>
                </a:solidFill>
              </a:rPr>
              <a:t>]] Image with citation</a:t>
            </a:r>
          </a:p>
          <a:p>
            <a:pPr marL="457200" indent="-4572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</a:rPr>
              <a:t>[[</a:t>
            </a:r>
            <a:r>
              <a:rPr lang="en-CA" sz="2400" dirty="0" err="1">
                <a:solidFill>
                  <a:schemeClr val="bg1"/>
                </a:solidFill>
              </a:rPr>
              <a:t>style:imageLeft</a:t>
            </a:r>
            <a:r>
              <a:rPr lang="en-CA" sz="2400" dirty="0">
                <a:solidFill>
                  <a:schemeClr val="bg1"/>
                </a:solidFill>
              </a:rPr>
              <a:t>]] Left float</a:t>
            </a:r>
          </a:p>
          <a:p>
            <a:pPr marL="457200" indent="-4572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</a:rPr>
              <a:t>[[</a:t>
            </a:r>
            <a:r>
              <a:rPr lang="en-CA" sz="2400" dirty="0" err="1">
                <a:solidFill>
                  <a:schemeClr val="bg1"/>
                </a:solidFill>
              </a:rPr>
              <a:t>style:imageRight</a:t>
            </a:r>
            <a:r>
              <a:rPr lang="en-CA" sz="2400" dirty="0">
                <a:solidFill>
                  <a:schemeClr val="bg1"/>
                </a:solidFill>
              </a:rPr>
              <a:t>]] Right float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BDF37F-C97C-7CF2-141C-2D0A6CD95A12}"/>
              </a:ext>
            </a:extLst>
          </p:cNvPr>
          <p:cNvSpPr txBox="1"/>
          <p:nvPr/>
        </p:nvSpPr>
        <p:spPr>
          <a:xfrm>
            <a:off x="12321273" y="1862196"/>
            <a:ext cx="528092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   Specialized Content</a:t>
            </a:r>
          </a:p>
          <a:p>
            <a:pPr marL="457200" indent="-4572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</a:rPr>
              <a:t>[[style:transcript]]</a:t>
            </a:r>
          </a:p>
          <a:p>
            <a:pPr marL="457200" indent="-4572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</a:rPr>
              <a:t>[[</a:t>
            </a:r>
            <a:r>
              <a:rPr lang="en-CA" sz="2400" dirty="0" err="1">
                <a:solidFill>
                  <a:schemeClr val="bg1"/>
                </a:solidFill>
              </a:rPr>
              <a:t>style:code</a:t>
            </a:r>
            <a:r>
              <a:rPr lang="en-CA" sz="2400" dirty="0">
                <a:solidFill>
                  <a:schemeClr val="bg1"/>
                </a:solidFill>
              </a:rPr>
              <a:t>]]</a:t>
            </a:r>
          </a:p>
          <a:p>
            <a:pPr marL="457200" indent="-4572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</a:rPr>
              <a:t>[[</a:t>
            </a:r>
            <a:r>
              <a:rPr lang="en-CA" sz="2400" dirty="0" err="1">
                <a:solidFill>
                  <a:schemeClr val="bg1"/>
                </a:solidFill>
              </a:rPr>
              <a:t>style:note</a:t>
            </a:r>
            <a:r>
              <a:rPr lang="en-CA" sz="2400" dirty="0">
                <a:solidFill>
                  <a:schemeClr val="bg1"/>
                </a:solidFill>
              </a:rPr>
              <a:t>]]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30ED9F-98AB-303A-BAF9-64E24076E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57" y="4969400"/>
            <a:ext cx="7591148" cy="3393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08C5B1-C3F4-663A-222F-3BE89F382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697" y="4614604"/>
            <a:ext cx="6838569" cy="4103142"/>
          </a:xfrm>
          <a:prstGeom prst="rect">
            <a:avLst/>
          </a:prstGeom>
        </p:spPr>
      </p:pic>
      <p:sp>
        <p:nvSpPr>
          <p:cNvPr id="13" name="Arrow: Left 12">
            <a:extLst>
              <a:ext uri="{FF2B5EF4-FFF2-40B4-BE49-F238E27FC236}">
                <a16:creationId xmlns:a16="http://schemas.microsoft.com/office/drawing/2014/main" id="{DC8A3778-33C8-94F5-90AC-E8F54B0167E5}"/>
              </a:ext>
            </a:extLst>
          </p:cNvPr>
          <p:cNvSpPr/>
          <p:nvPr/>
        </p:nvSpPr>
        <p:spPr>
          <a:xfrm rot="10800000">
            <a:off x="8324850" y="6438900"/>
            <a:ext cx="1714500" cy="59055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4E73F6-2E71-E9E2-8401-D1545AA2720D}"/>
              </a:ext>
            </a:extLst>
          </p:cNvPr>
          <p:cNvSpPr txBox="1"/>
          <p:nvPr/>
        </p:nvSpPr>
        <p:spPr>
          <a:xfrm>
            <a:off x="800099" y="8717746"/>
            <a:ext cx="1680210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bg1"/>
                </a:solidFill>
              </a:rPr>
              <a:t>     Result</a:t>
            </a:r>
          </a:p>
          <a:p>
            <a:br>
              <a:rPr lang="en-CA" sz="2400" dirty="0">
                <a:solidFill>
                  <a:schemeClr val="bg1"/>
                </a:solidFill>
              </a:rPr>
            </a:br>
            <a:r>
              <a:rPr lang="en-CA" sz="2400" dirty="0">
                <a:solidFill>
                  <a:schemeClr val="bg1"/>
                </a:solidFill>
              </a:rPr>
              <a:t>Professional, consistent appearance across all course materials with automated </a:t>
            </a:r>
            <a:r>
              <a:rPr lang="en-CA" sz="2400" dirty="0" err="1">
                <a:solidFill>
                  <a:schemeClr val="bg1"/>
                </a:solidFill>
              </a:rPr>
              <a:t>Sask</a:t>
            </a:r>
            <a:r>
              <a:rPr lang="en-CA" sz="2400" dirty="0">
                <a:solidFill>
                  <a:schemeClr val="bg1"/>
                </a:solidFill>
              </a:rPr>
              <a:t> Polytech branding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6" name="Graphic 15" descr="Pencil with solid fill">
            <a:extLst>
              <a:ext uri="{FF2B5EF4-FFF2-40B4-BE49-F238E27FC236}">
                <a16:creationId xmlns:a16="http://schemas.microsoft.com/office/drawing/2014/main" id="{C4473B26-34C2-BC10-4FC8-A654156FF1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100" y="871774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1780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14"/>
        </a:solidFill>
        <a:effectLst/>
      </p:bgPr>
    </p:bg>
    <p:spTree>
      <p:nvGrpSpPr>
        <p:cNvPr id="1" name="Shape 33">
          <a:extLst>
            <a:ext uri="{FF2B5EF4-FFF2-40B4-BE49-F238E27FC236}">
              <a16:creationId xmlns:a16="http://schemas.microsoft.com/office/drawing/2014/main" id="{4DEF5B06-1E33-469B-8DC4-A2A67CDFF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>
            <a:extLst>
              <a:ext uri="{FF2B5EF4-FFF2-40B4-BE49-F238E27FC236}">
                <a16:creationId xmlns:a16="http://schemas.microsoft.com/office/drawing/2014/main" id="{32223D14-F2C6-4678-69E4-2FEC77C9D7D1}"/>
              </a:ext>
            </a:extLst>
          </p:cNvPr>
          <p:cNvSpPr txBox="1"/>
          <p:nvPr/>
        </p:nvSpPr>
        <p:spPr>
          <a:xfrm>
            <a:off x="1028700" y="567055"/>
            <a:ext cx="1623060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600" dirty="0">
                <a:solidFill>
                  <a:schemeClr val="accent6"/>
                </a:solidFill>
                <a:latin typeface="Inter"/>
                <a:ea typeface="Inter"/>
                <a:sym typeface="Inter"/>
              </a:rPr>
              <a:t>Robust Technical Architecture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15E40438-4767-2EE7-9B13-CADCB76192C8}"/>
              </a:ext>
            </a:extLst>
          </p:cNvPr>
          <p:cNvSpPr/>
          <p:nvPr/>
        </p:nvSpPr>
        <p:spPr>
          <a:xfrm>
            <a:off x="971550" y="1885950"/>
            <a:ext cx="2990850" cy="1352550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9F943615-761A-F016-0E07-318AE1FC4B3F}"/>
              </a:ext>
            </a:extLst>
          </p:cNvPr>
          <p:cNvSpPr/>
          <p:nvPr/>
        </p:nvSpPr>
        <p:spPr>
          <a:xfrm>
            <a:off x="4267200" y="1885950"/>
            <a:ext cx="2990850" cy="1352550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3DC1A172-0AAA-1A8D-A588-E96DD8038716}"/>
              </a:ext>
            </a:extLst>
          </p:cNvPr>
          <p:cNvSpPr/>
          <p:nvPr/>
        </p:nvSpPr>
        <p:spPr>
          <a:xfrm>
            <a:off x="7562850" y="1885950"/>
            <a:ext cx="2990850" cy="135255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EA0EEF2A-F29C-D0D1-A319-9A54D6232122}"/>
              </a:ext>
            </a:extLst>
          </p:cNvPr>
          <p:cNvSpPr/>
          <p:nvPr/>
        </p:nvSpPr>
        <p:spPr>
          <a:xfrm>
            <a:off x="10858500" y="1885950"/>
            <a:ext cx="2990850" cy="135255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AA1112B3-4C8A-45C0-E374-CDDC8339D718}"/>
              </a:ext>
            </a:extLst>
          </p:cNvPr>
          <p:cNvSpPr/>
          <p:nvPr/>
        </p:nvSpPr>
        <p:spPr>
          <a:xfrm>
            <a:off x="14154150" y="1885950"/>
            <a:ext cx="2990850" cy="1352550"/>
          </a:xfrm>
          <a:prstGeom prst="flowChartAlternate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099BF-3544-0FB8-895D-C447203D85AF}"/>
              </a:ext>
            </a:extLst>
          </p:cNvPr>
          <p:cNvSpPr txBox="1"/>
          <p:nvPr/>
        </p:nvSpPr>
        <p:spPr>
          <a:xfrm>
            <a:off x="1219200" y="2419350"/>
            <a:ext cx="257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Webhook Trigger</a:t>
            </a:r>
            <a:br>
              <a:rPr lang="en-CA" sz="2000" b="1" dirty="0">
                <a:solidFill>
                  <a:schemeClr val="bg1"/>
                </a:solidFill>
              </a:rPr>
            </a:br>
            <a:r>
              <a:rPr lang="en-CA" sz="1600" b="1" dirty="0">
                <a:solidFill>
                  <a:schemeClr val="bg1"/>
                </a:solidFill>
              </a:rPr>
              <a:t>Receives HTML uploads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0DDB00-0EAE-A670-77E7-7B0263AB3282}"/>
              </a:ext>
            </a:extLst>
          </p:cNvPr>
          <p:cNvSpPr txBox="1"/>
          <p:nvPr/>
        </p:nvSpPr>
        <p:spPr>
          <a:xfrm>
            <a:off x="4438650" y="241935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Process Upload</a:t>
            </a:r>
            <a:br>
              <a:rPr lang="en-CA" sz="2000" b="1" dirty="0">
                <a:solidFill>
                  <a:schemeClr val="bg1"/>
                </a:solidFill>
              </a:rPr>
            </a:br>
            <a:r>
              <a:rPr lang="en-CA" sz="1600" b="1" dirty="0">
                <a:solidFill>
                  <a:schemeClr val="bg1"/>
                </a:solidFill>
              </a:rPr>
              <a:t>Validate &amp; Extracts content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4C1EB3-B3E0-0A37-DA1C-57EC6AC17AD9}"/>
              </a:ext>
            </a:extLst>
          </p:cNvPr>
          <p:cNvSpPr txBox="1"/>
          <p:nvPr/>
        </p:nvSpPr>
        <p:spPr>
          <a:xfrm>
            <a:off x="7648575" y="2419350"/>
            <a:ext cx="299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Parse Sections</a:t>
            </a:r>
            <a:br>
              <a:rPr lang="en-CA" sz="2000" b="1" dirty="0">
                <a:solidFill>
                  <a:schemeClr val="bg1"/>
                </a:solidFill>
              </a:rPr>
            </a:br>
            <a:r>
              <a:rPr lang="en-CA" sz="1600" b="1" dirty="0">
                <a:solidFill>
                  <a:schemeClr val="bg1"/>
                </a:solidFill>
              </a:rPr>
              <a:t>Intelligent Section Detection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CD6359-C359-9641-BDB3-E042F4D19434}"/>
              </a:ext>
            </a:extLst>
          </p:cNvPr>
          <p:cNvSpPr txBox="1"/>
          <p:nvPr/>
        </p:nvSpPr>
        <p:spPr>
          <a:xfrm>
            <a:off x="11068050" y="2419350"/>
            <a:ext cx="257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Generate HTMLs</a:t>
            </a:r>
            <a:br>
              <a:rPr lang="en-CA" sz="2000" b="1" dirty="0">
                <a:solidFill>
                  <a:schemeClr val="bg1"/>
                </a:solidFill>
              </a:rPr>
            </a:br>
            <a:r>
              <a:rPr lang="en-CA" sz="1600" b="1" dirty="0">
                <a:solidFill>
                  <a:schemeClr val="bg1"/>
                </a:solidFill>
              </a:rPr>
              <a:t>Create files with styling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F7C49F-C062-C503-F33E-75668E264E76}"/>
              </a:ext>
            </a:extLst>
          </p:cNvPr>
          <p:cNvSpPr txBox="1"/>
          <p:nvPr/>
        </p:nvSpPr>
        <p:spPr>
          <a:xfrm>
            <a:off x="14363700" y="2409825"/>
            <a:ext cx="257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Final Response</a:t>
            </a:r>
            <a:br>
              <a:rPr lang="en-CA" sz="2000" b="1" dirty="0">
                <a:solidFill>
                  <a:schemeClr val="bg1"/>
                </a:solidFill>
              </a:rPr>
            </a:br>
            <a:r>
              <a:rPr lang="en-CA" sz="1600" b="1" dirty="0">
                <a:solidFill>
                  <a:schemeClr val="bg1"/>
                </a:solidFill>
              </a:rPr>
              <a:t>Preview and download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25" name="Graphic 24" descr="Upload with solid fill">
            <a:extLst>
              <a:ext uri="{FF2B5EF4-FFF2-40B4-BE49-F238E27FC236}">
                <a16:creationId xmlns:a16="http://schemas.microsoft.com/office/drawing/2014/main" id="{163C416F-8684-39CE-4A93-2512B3A7E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0275" y="1885950"/>
            <a:ext cx="609600" cy="609600"/>
          </a:xfrm>
          <a:prstGeom prst="rect">
            <a:avLst/>
          </a:prstGeom>
        </p:spPr>
      </p:pic>
      <p:pic>
        <p:nvPicPr>
          <p:cNvPr id="27" name="Graphic 26" descr="Gears with solid fill">
            <a:extLst>
              <a:ext uri="{FF2B5EF4-FFF2-40B4-BE49-F238E27FC236}">
                <a16:creationId xmlns:a16="http://schemas.microsoft.com/office/drawing/2014/main" id="{634E6182-C070-474C-B4CB-FAF7FF7511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67350" y="1905000"/>
            <a:ext cx="590550" cy="590550"/>
          </a:xfrm>
          <a:prstGeom prst="rect">
            <a:avLst/>
          </a:prstGeom>
        </p:spPr>
      </p:pic>
      <p:pic>
        <p:nvPicPr>
          <p:cNvPr id="29" name="Graphic 28" descr="Branching diagram with solid fill">
            <a:extLst>
              <a:ext uri="{FF2B5EF4-FFF2-40B4-BE49-F238E27FC236}">
                <a16:creationId xmlns:a16="http://schemas.microsoft.com/office/drawing/2014/main" id="{E398F6E7-131C-D827-9C15-CAFE200747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8648700" y="1905000"/>
            <a:ext cx="609600" cy="609600"/>
          </a:xfrm>
          <a:prstGeom prst="rect">
            <a:avLst/>
          </a:prstGeom>
        </p:spPr>
      </p:pic>
      <p:pic>
        <p:nvPicPr>
          <p:cNvPr id="31" name="Graphic 30" descr="Web design with solid fill">
            <a:extLst>
              <a:ext uri="{FF2B5EF4-FFF2-40B4-BE49-F238E27FC236}">
                <a16:creationId xmlns:a16="http://schemas.microsoft.com/office/drawing/2014/main" id="{106FDA64-23CE-C6EB-47F0-B68385316A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030075" y="1866900"/>
            <a:ext cx="647700" cy="647700"/>
          </a:xfrm>
          <a:prstGeom prst="rect">
            <a:avLst/>
          </a:prstGeom>
        </p:spPr>
      </p:pic>
      <p:pic>
        <p:nvPicPr>
          <p:cNvPr id="33" name="Graphic 32" descr="Download from cloud with solid fill">
            <a:extLst>
              <a:ext uri="{FF2B5EF4-FFF2-40B4-BE49-F238E27FC236}">
                <a16:creationId xmlns:a16="http://schemas.microsoft.com/office/drawing/2014/main" id="{117AA94D-15F0-E073-148F-C2682C1986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335250" y="1905000"/>
            <a:ext cx="628650" cy="628650"/>
          </a:xfrm>
          <a:prstGeom prst="rect">
            <a:avLst/>
          </a:prstGeom>
        </p:spPr>
      </p:pic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6D75D7EE-00D9-C8C2-6515-597C6F46E46F}"/>
              </a:ext>
            </a:extLst>
          </p:cNvPr>
          <p:cNvSpPr/>
          <p:nvPr/>
        </p:nvSpPr>
        <p:spPr>
          <a:xfrm>
            <a:off x="971550" y="4781550"/>
            <a:ext cx="7448550" cy="3981450"/>
          </a:xfrm>
          <a:prstGeom prst="flowChartAlternateProces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A57905E2-3675-F7D8-1C53-033675C5DF21}"/>
              </a:ext>
            </a:extLst>
          </p:cNvPr>
          <p:cNvSpPr/>
          <p:nvPr/>
        </p:nvSpPr>
        <p:spPr>
          <a:xfrm>
            <a:off x="9486900" y="4781550"/>
            <a:ext cx="7448550" cy="3981450"/>
          </a:xfrm>
          <a:prstGeom prst="flowChartAlternateProces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DD5D0F-675A-ED99-9ABF-FC202F8E72D6}"/>
              </a:ext>
            </a:extLst>
          </p:cNvPr>
          <p:cNvSpPr txBox="1"/>
          <p:nvPr/>
        </p:nvSpPr>
        <p:spPr>
          <a:xfrm>
            <a:off x="1219200" y="5143500"/>
            <a:ext cx="6934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tx2"/>
                </a:solidFill>
              </a:rPr>
              <a:t>     Production-Ready Features</a:t>
            </a:r>
          </a:p>
          <a:p>
            <a:endParaRPr lang="en-CA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Comprehensive error handling with detailed feedback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Content validation (size limits, format checking)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Advanced debugging capabilities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Try-catch blocks in all processing nodes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D4DF14-2FFD-C2E4-BBCF-D9A909CDE497}"/>
              </a:ext>
            </a:extLst>
          </p:cNvPr>
          <p:cNvSpPr txBox="1"/>
          <p:nvPr/>
        </p:nvSpPr>
        <p:spPr>
          <a:xfrm>
            <a:off x="9982200" y="5200650"/>
            <a:ext cx="6934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tx2"/>
                </a:solidFill>
              </a:rPr>
              <a:t>     Performance Metrics</a:t>
            </a:r>
          </a:p>
          <a:p>
            <a:endParaRPr lang="en-CA" sz="2400" b="1" dirty="0">
              <a:solidFill>
                <a:schemeClr val="tx2"/>
              </a:solidFill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Processing time: &lt; 1 minute per file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Success rate: &gt; 90%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Maximum 100 H1 sections per document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5 MB per section, 10MB total limits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41" name="Graphic 40" descr="Shield Tick with solid fill">
            <a:extLst>
              <a:ext uri="{FF2B5EF4-FFF2-40B4-BE49-F238E27FC236}">
                <a16:creationId xmlns:a16="http://schemas.microsoft.com/office/drawing/2014/main" id="{24EE8688-A9F6-2518-5B62-400776D5AA3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8700" y="4954369"/>
            <a:ext cx="723900" cy="723900"/>
          </a:xfrm>
          <a:prstGeom prst="rect">
            <a:avLst/>
          </a:prstGeom>
        </p:spPr>
      </p:pic>
      <p:pic>
        <p:nvPicPr>
          <p:cNvPr id="43" name="Graphic 42" descr="Speedometer Low with solid fill">
            <a:extLst>
              <a:ext uri="{FF2B5EF4-FFF2-40B4-BE49-F238E27FC236}">
                <a16:creationId xmlns:a16="http://schemas.microsoft.com/office/drawing/2014/main" id="{D75A3022-0D01-93B4-F784-B621D9719C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620250" y="5011519"/>
            <a:ext cx="7239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5642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ark Minimalis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883</Words>
  <Application>Microsoft Office PowerPoint</Application>
  <PresentationFormat>Custom</PresentationFormat>
  <Paragraphs>190</Paragraphs>
  <Slides>15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Inter Medium</vt:lpstr>
      <vt:lpstr>Inter</vt:lpstr>
      <vt:lpstr>Arial</vt:lpstr>
      <vt:lpstr>Calibri</vt:lpstr>
      <vt:lpstr>Dark Minimalist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Hu, Kelvin</dc:creator>
  <cp:lastModifiedBy>Hu, Kelvin</cp:lastModifiedBy>
  <cp:revision>2</cp:revision>
  <dcterms:modified xsi:type="dcterms:W3CDTF">2025-08-01T05:06:08Z</dcterms:modified>
</cp:coreProperties>
</file>