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313" r:id="rId2"/>
    <p:sldId id="287" r:id="rId3"/>
    <p:sldId id="293" r:id="rId4"/>
    <p:sldId id="314" r:id="rId5"/>
    <p:sldId id="286" r:id="rId6"/>
    <p:sldId id="265" r:id="rId7"/>
    <p:sldId id="323" r:id="rId8"/>
    <p:sldId id="281" r:id="rId9"/>
    <p:sldId id="321" r:id="rId10"/>
    <p:sldId id="322" r:id="rId11"/>
    <p:sldId id="316" r:id="rId12"/>
    <p:sldId id="329" r:id="rId13"/>
    <p:sldId id="327" r:id="rId14"/>
    <p:sldId id="308" r:id="rId15"/>
    <p:sldId id="330" r:id="rId16"/>
    <p:sldId id="300" r:id="rId17"/>
    <p:sldId id="320" r:id="rId18"/>
    <p:sldId id="319" r:id="rId19"/>
    <p:sldId id="306" r:id="rId20"/>
    <p:sldId id="303" r:id="rId21"/>
    <p:sldId id="307" r:id="rId22"/>
    <p:sldId id="311" r:id="rId23"/>
    <p:sldId id="295" r:id="rId24"/>
    <p:sldId id="310" r:id="rId25"/>
    <p:sldId id="261" r:id="rId26"/>
    <p:sldId id="299" r:id="rId27"/>
    <p:sldId id="312" r:id="rId28"/>
    <p:sldId id="301" r:id="rId29"/>
    <p:sldId id="260" r:id="rId30"/>
    <p:sldId id="302" r:id="rId31"/>
    <p:sldId id="317" r:id="rId32"/>
    <p:sldId id="318" r:id="rId33"/>
    <p:sldId id="325" r:id="rId34"/>
    <p:sldId id="326" r:id="rId35"/>
    <p:sldId id="32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48"/>
    <a:srgbClr val="5694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1"/>
    <p:restoredTop sz="94909"/>
  </p:normalViewPr>
  <p:slideViewPr>
    <p:cSldViewPr snapToGrid="0" snapToObjects="1">
      <p:cViewPr varScale="1">
        <p:scale>
          <a:sx n="137" d="100"/>
          <a:sy n="137" d="100"/>
        </p:scale>
        <p:origin x="13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63894-1109-EC48-BC4E-FA27731D8F82}" type="datetimeFigureOut">
              <a:rPr lang="en-US" smtClean="0"/>
              <a:t>6/15/21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68ADE-5CC8-084F-8FFC-EADF39433963}" type="slidenum">
              <a:rPr lang="en-US" smtClean="0"/>
              <a:t>‹#›</a:t>
            </a:fld>
            <a:endParaRPr lang="en-US"/>
          </a:p>
        </p:txBody>
      </p:sp>
    </p:spTree>
    <p:extLst>
      <p:ext uri="{BB962C8B-B14F-4D97-AF65-F5344CB8AC3E}">
        <p14:creationId xmlns:p14="http://schemas.microsoft.com/office/powerpoint/2010/main" val="122403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Morning/Afternoon everyone, thank you for joining my presentation. </a:t>
            </a:r>
          </a:p>
          <a:p>
            <a:pPr marL="0" lvl="0" indent="0" algn="l" rtl="0">
              <a:spcBef>
                <a:spcPts val="0"/>
              </a:spcBef>
              <a:spcAft>
                <a:spcPts val="0"/>
              </a:spcAft>
              <a:buNone/>
            </a:pPr>
            <a:r>
              <a:rPr lang="en-US" dirty="0"/>
              <a:t>The work I’ll present is with my co-authors Tyler, </a:t>
            </a:r>
            <a:r>
              <a:rPr lang="en-US" dirty="0" err="1"/>
              <a:t>Debshila</a:t>
            </a:r>
            <a:r>
              <a:rPr lang="en-US" dirty="0"/>
              <a:t>, and Mike.</a:t>
            </a:r>
          </a:p>
          <a:p>
            <a:pPr marL="0" lvl="0" indent="0" algn="l" rtl="0">
              <a:spcBef>
                <a:spcPts val="0"/>
              </a:spcBef>
              <a:spcAft>
                <a:spcPts val="0"/>
              </a:spcAft>
              <a:buNone/>
            </a:pPr>
            <a:endParaRPr lang="en-US" dirty="0"/>
          </a:p>
        </p:txBody>
      </p:sp>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846C6-1E6C-4BA7-96C4-A048250046D1}" type="slidenum">
              <a:rPr lang="en-US" smtClean="0"/>
              <a:t>10</a:t>
            </a:fld>
            <a:endParaRPr lang="en-US"/>
          </a:p>
        </p:txBody>
      </p:sp>
    </p:spTree>
    <p:extLst>
      <p:ext uri="{BB962C8B-B14F-4D97-AF65-F5344CB8AC3E}">
        <p14:creationId xmlns:p14="http://schemas.microsoft.com/office/powerpoint/2010/main" val="1061604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aren’t planning to read the entire slide. Probably good to read just the query and the first sentence]</a:t>
            </a:r>
          </a:p>
        </p:txBody>
      </p:sp>
      <p:sp>
        <p:nvSpPr>
          <p:cNvPr id="4" name="Slide Number Placeholder 3"/>
          <p:cNvSpPr>
            <a:spLocks noGrp="1"/>
          </p:cNvSpPr>
          <p:nvPr>
            <p:ph type="sldNum" sz="quarter" idx="5"/>
          </p:nvPr>
        </p:nvSpPr>
        <p:spPr/>
        <p:txBody>
          <a:bodyPr/>
          <a:lstStyle/>
          <a:p>
            <a:fld id="{93C68ADE-5CC8-084F-8FFC-EADF39433963}" type="slidenum">
              <a:rPr lang="en-US" smtClean="0"/>
              <a:t>11</a:t>
            </a:fld>
            <a:endParaRPr lang="en-US"/>
          </a:p>
        </p:txBody>
      </p:sp>
    </p:spTree>
    <p:extLst>
      <p:ext uri="{BB962C8B-B14F-4D97-AF65-F5344CB8AC3E}">
        <p14:creationId xmlns:p14="http://schemas.microsoft.com/office/powerpoint/2010/main" val="325832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C68ADE-5CC8-084F-8FFC-EADF39433963}" type="slidenum">
              <a:rPr lang="en-US" smtClean="0"/>
              <a:t>12</a:t>
            </a:fld>
            <a:endParaRPr lang="en-US"/>
          </a:p>
        </p:txBody>
      </p:sp>
    </p:spTree>
    <p:extLst>
      <p:ext uri="{BB962C8B-B14F-4D97-AF65-F5344CB8AC3E}">
        <p14:creationId xmlns:p14="http://schemas.microsoft.com/office/powerpoint/2010/main" val="2784730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set of sentences S,</a:t>
            </a:r>
          </a:p>
          <a:p>
            <a:r>
              <a:rPr lang="en-US" dirty="0"/>
              <a:t>if x is the vector of BERT match scores between each sentence and question,</a:t>
            </a:r>
          </a:p>
          <a:p>
            <a:endParaRPr lang="en-US" dirty="0"/>
          </a:p>
          <a:p>
            <a:r>
              <a:rPr lang="en-US" dirty="0"/>
              <a:t>[advance] the mean is related to the L1 norm</a:t>
            </a:r>
          </a:p>
          <a:p>
            <a:r>
              <a:rPr lang="en-US" dirty="0"/>
              <a:t>[advance] the max is the L-infinity norm</a:t>
            </a:r>
          </a:p>
          <a:p>
            <a:r>
              <a:rPr lang="en-US" dirty="0"/>
              <a:t>[advance] and we have a whole family of norms that lie in between.</a:t>
            </a:r>
          </a:p>
          <a:p>
            <a:endParaRPr lang="en-US" dirty="0"/>
          </a:p>
          <a:p>
            <a:r>
              <a:rPr lang="en-US" dirty="0"/>
              <a:t>[advance] we can define a summary score for each norm p</a:t>
            </a:r>
          </a:p>
        </p:txBody>
      </p:sp>
      <p:sp>
        <p:nvSpPr>
          <p:cNvPr id="4" name="Slide Number Placeholder 3"/>
          <p:cNvSpPr>
            <a:spLocks noGrp="1"/>
          </p:cNvSpPr>
          <p:nvPr>
            <p:ph type="sldNum" sz="quarter" idx="5"/>
          </p:nvPr>
        </p:nvSpPr>
        <p:spPr/>
        <p:txBody>
          <a:bodyPr/>
          <a:lstStyle/>
          <a:p>
            <a:fld id="{93C68ADE-5CC8-084F-8FFC-EADF39433963}" type="slidenum">
              <a:rPr lang="en-US" smtClean="0"/>
              <a:t>13</a:t>
            </a:fld>
            <a:endParaRPr lang="en-US"/>
          </a:p>
        </p:txBody>
      </p:sp>
    </p:spTree>
    <p:extLst>
      <p:ext uri="{BB962C8B-B14F-4D97-AF65-F5344CB8AC3E}">
        <p14:creationId xmlns:p14="http://schemas.microsoft.com/office/powerpoint/2010/main" val="2357585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david</a:t>
            </a:r>
            <a:r>
              <a:rPr lang="en-US" dirty="0"/>
              <a:t>, this slide reveals one bullet at a time]</a:t>
            </a:r>
          </a:p>
        </p:txBody>
      </p:sp>
      <p:sp>
        <p:nvSpPr>
          <p:cNvPr id="4" name="Slide Number Placeholder 3"/>
          <p:cNvSpPr>
            <a:spLocks noGrp="1"/>
          </p:cNvSpPr>
          <p:nvPr>
            <p:ph type="sldNum" sz="quarter" idx="5"/>
          </p:nvPr>
        </p:nvSpPr>
        <p:spPr/>
        <p:txBody>
          <a:bodyPr/>
          <a:lstStyle/>
          <a:p>
            <a:fld id="{93C68ADE-5CC8-084F-8FFC-EADF39433963}" type="slidenum">
              <a:rPr lang="en-US" smtClean="0"/>
              <a:t>14</a:t>
            </a:fld>
            <a:endParaRPr lang="en-US"/>
          </a:p>
        </p:txBody>
      </p:sp>
    </p:spTree>
    <p:extLst>
      <p:ext uri="{BB962C8B-B14F-4D97-AF65-F5344CB8AC3E}">
        <p14:creationId xmlns:p14="http://schemas.microsoft.com/office/powerpoint/2010/main" val="3547537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mean AUC across sections for models with 6 different subsets of features.</a:t>
            </a:r>
          </a:p>
          <a:p>
            <a:r>
              <a:rPr lang="en-US" dirty="0"/>
              <a:t>The darker colored bars include highlighting features; the lighter bars do not.</a:t>
            </a:r>
          </a:p>
          <a:p>
            <a:r>
              <a:rPr lang="en-US" dirty="0"/>
              <a:t>The red bars include a feature for student ability,</a:t>
            </a:r>
          </a:p>
          <a:p>
            <a:r>
              <a:rPr lang="en-US" dirty="0"/>
              <a:t>blue bars include a feature for question difficulty,</a:t>
            </a:r>
          </a:p>
          <a:p>
            <a:r>
              <a:rPr lang="en-US" dirty="0"/>
              <a:t>and purple bars include both.</a:t>
            </a:r>
          </a:p>
          <a:p>
            <a:r>
              <a:rPr lang="en-US" dirty="0"/>
              <a:t>You can see in all cases that adding highlighting features improves model accuracy.</a:t>
            </a:r>
          </a:p>
          <a:p>
            <a:endParaRPr lang="en-US" dirty="0"/>
          </a:p>
          <a:p>
            <a:r>
              <a:rPr lang="en-US" dirty="0"/>
              <a:t>Also important here, highlighting information improves models that are based on student ability.</a:t>
            </a:r>
          </a:p>
          <a:p>
            <a:r>
              <a:rPr lang="en-US" dirty="0"/>
              <a:t>This tells us that </a:t>
            </a:r>
            <a:r>
              <a:rPr lang="en-US" dirty="0" err="1"/>
              <a:t>highilghting</a:t>
            </a:r>
            <a:r>
              <a:rPr lang="en-US" dirty="0"/>
              <a:t> is providing useful insights beyond indicating a student’s average ability level;</a:t>
            </a:r>
          </a:p>
          <a:p>
            <a:r>
              <a:rPr lang="en-US" dirty="0"/>
              <a:t>it is telling us about how a student will perform relatively on a specific question.</a:t>
            </a:r>
          </a:p>
          <a:p>
            <a:endParaRPr lang="en-US" dirty="0"/>
          </a:p>
          <a:p>
            <a:r>
              <a:rPr lang="en-US" dirty="0"/>
              <a:t>[expose PRC curve]</a:t>
            </a:r>
          </a:p>
          <a:p>
            <a:r>
              <a:rPr lang="en-US" dirty="0"/>
              <a:t>here’s the same graph for PRC instead of AUC.</a:t>
            </a:r>
          </a:p>
          <a:p>
            <a:r>
              <a:rPr lang="en-US" dirty="0"/>
              <a:t>All results for AUC are also found for PRC as the measure.</a:t>
            </a:r>
          </a:p>
        </p:txBody>
      </p:sp>
      <p:sp>
        <p:nvSpPr>
          <p:cNvPr id="4" name="Slide Number Placeholder 3"/>
          <p:cNvSpPr>
            <a:spLocks noGrp="1"/>
          </p:cNvSpPr>
          <p:nvPr>
            <p:ph type="sldNum" sz="quarter" idx="5"/>
          </p:nvPr>
        </p:nvSpPr>
        <p:spPr/>
        <p:txBody>
          <a:bodyPr/>
          <a:lstStyle/>
          <a:p>
            <a:fld id="{93C68ADE-5CC8-084F-8FFC-EADF39433963}" type="slidenum">
              <a:rPr lang="en-US" smtClean="0"/>
              <a:t>16</a:t>
            </a:fld>
            <a:endParaRPr lang="en-US"/>
          </a:p>
        </p:txBody>
      </p:sp>
    </p:spTree>
    <p:extLst>
      <p:ext uri="{BB962C8B-B14F-4D97-AF65-F5344CB8AC3E}">
        <p14:creationId xmlns:p14="http://schemas.microsoft.com/office/powerpoint/2010/main" val="4126202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ASKED WHY NOT HELD OUT QUESTIONS</a:t>
            </a:r>
          </a:p>
        </p:txBody>
      </p:sp>
      <p:sp>
        <p:nvSpPr>
          <p:cNvPr id="4" name="Slide Number Placeholder 3"/>
          <p:cNvSpPr>
            <a:spLocks noGrp="1"/>
          </p:cNvSpPr>
          <p:nvPr>
            <p:ph type="sldNum" sz="quarter" idx="5"/>
          </p:nvPr>
        </p:nvSpPr>
        <p:spPr/>
        <p:txBody>
          <a:bodyPr/>
          <a:lstStyle/>
          <a:p>
            <a:fld id="{93C68ADE-5CC8-084F-8FFC-EADF39433963}" type="slidenum">
              <a:rPr lang="en-US" smtClean="0"/>
              <a:t>21</a:t>
            </a:fld>
            <a:endParaRPr lang="en-US"/>
          </a:p>
        </p:txBody>
      </p:sp>
    </p:spTree>
    <p:extLst>
      <p:ext uri="{BB962C8B-B14F-4D97-AF65-F5344CB8AC3E}">
        <p14:creationId xmlns:p14="http://schemas.microsoft.com/office/powerpoint/2010/main" val="4051663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personally, I would leave out this future work. there’s not a lot of content and I put the one interesting bullet (the combined model) on the previous slide.</a:t>
            </a:r>
          </a:p>
        </p:txBody>
      </p:sp>
      <p:sp>
        <p:nvSpPr>
          <p:cNvPr id="4" name="Slide Number Placeholder 3"/>
          <p:cNvSpPr>
            <a:spLocks noGrp="1"/>
          </p:cNvSpPr>
          <p:nvPr>
            <p:ph type="sldNum" sz="quarter" idx="5"/>
          </p:nvPr>
        </p:nvSpPr>
        <p:spPr/>
        <p:txBody>
          <a:bodyPr/>
          <a:lstStyle/>
          <a:p>
            <a:fld id="{93C68ADE-5CC8-084F-8FFC-EADF39433963}" type="slidenum">
              <a:rPr lang="en-US" smtClean="0"/>
              <a:t>24</a:t>
            </a:fld>
            <a:endParaRPr lang="en-US"/>
          </a:p>
        </p:txBody>
      </p:sp>
    </p:spTree>
    <p:extLst>
      <p:ext uri="{BB962C8B-B14F-4D97-AF65-F5344CB8AC3E}">
        <p14:creationId xmlns:p14="http://schemas.microsoft.com/office/powerpoint/2010/main" val="1356159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846C6-1E6C-4BA7-96C4-A048250046D1}" type="slidenum">
              <a:rPr lang="en-US" smtClean="0"/>
              <a:t>26</a:t>
            </a:fld>
            <a:endParaRPr lang="en-US"/>
          </a:p>
        </p:txBody>
      </p:sp>
    </p:spTree>
    <p:extLst>
      <p:ext uri="{BB962C8B-B14F-4D97-AF65-F5344CB8AC3E}">
        <p14:creationId xmlns:p14="http://schemas.microsoft.com/office/powerpoint/2010/main" val="431692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you need to draw the white arrows (which are hard to see) to convince anyone that there’s an improvement. I’d suggest dropping this slide and using some sort of description as I wrote out on the previous slide.  it’s easy to compare the dark and light bars and see the dark bars are taller.</a:t>
            </a:r>
          </a:p>
        </p:txBody>
      </p:sp>
      <p:sp>
        <p:nvSpPr>
          <p:cNvPr id="4" name="Slide Number Placeholder 3"/>
          <p:cNvSpPr>
            <a:spLocks noGrp="1"/>
          </p:cNvSpPr>
          <p:nvPr>
            <p:ph type="sldNum" sz="quarter" idx="5"/>
          </p:nvPr>
        </p:nvSpPr>
        <p:spPr/>
        <p:txBody>
          <a:bodyPr/>
          <a:lstStyle/>
          <a:p>
            <a:fld id="{93C68ADE-5CC8-084F-8FFC-EADF39433963}" type="slidenum">
              <a:rPr lang="en-US" smtClean="0"/>
              <a:t>27</a:t>
            </a:fld>
            <a:endParaRPr lang="en-US"/>
          </a:p>
        </p:txBody>
      </p:sp>
    </p:spTree>
    <p:extLst>
      <p:ext uri="{BB962C8B-B14F-4D97-AF65-F5344CB8AC3E}">
        <p14:creationId xmlns:p14="http://schemas.microsoft.com/office/powerpoint/2010/main" val="215622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b6a2ffe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b6a2ffe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traditional way of evaluating students’ understanding of textbook material is through testing.</a:t>
            </a:r>
          </a:p>
          <a:p>
            <a:pPr marL="0" lvl="0" indent="0" algn="l" rtl="0">
              <a:spcBef>
                <a:spcPts val="0"/>
              </a:spcBef>
              <a:spcAft>
                <a:spcPts val="0"/>
              </a:spcAft>
              <a:buNone/>
            </a:pPr>
            <a:br>
              <a:rPr lang="en-US" dirty="0"/>
            </a:br>
            <a:r>
              <a:rPr lang="en-US" dirty="0"/>
              <a:t>But with the adoption of digital textbooks, we have the opportunity to observe students</a:t>
            </a:r>
          </a:p>
          <a:p>
            <a:pPr marL="0" lvl="0" indent="0" algn="l" rtl="0">
              <a:spcBef>
                <a:spcPts val="0"/>
              </a:spcBef>
              <a:spcAft>
                <a:spcPts val="0"/>
              </a:spcAft>
              <a:buNone/>
            </a:pPr>
            <a:r>
              <a:rPr lang="en-US" dirty="0"/>
              <a:t>as they first engage with material.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research analyzes electronic highlights – virtual yellow marks that students can make in their digital</a:t>
            </a:r>
          </a:p>
          <a:p>
            <a:pPr marL="0" lvl="0" indent="0" algn="l" rtl="0">
              <a:spcBef>
                <a:spcPts val="0"/>
              </a:spcBef>
              <a:spcAft>
                <a:spcPts val="0"/>
              </a:spcAft>
              <a:buNone/>
            </a:pPr>
            <a:r>
              <a:rPr lang="en-US" dirty="0"/>
              <a:t>textbooks.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of course other observations are possible, including gaze, scrolling patterns, and page advances.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are interested in whether these observation can be useful for predicting comprehension</a:t>
            </a:r>
          </a:p>
          <a:p>
            <a:pPr marL="0" lvl="0" indent="0" algn="l" rtl="0">
              <a:spcBef>
                <a:spcPts val="0"/>
              </a:spcBef>
              <a:spcAft>
                <a:spcPts val="0"/>
              </a:spcAft>
              <a:buNone/>
            </a:pPr>
            <a:r>
              <a:rPr lang="en-US" dirty="0"/>
              <a:t>and knowledge retention.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846C6-1E6C-4BA7-96C4-A048250046D1}" type="slidenum">
              <a:rPr lang="en-US" smtClean="0"/>
              <a:t>28</a:t>
            </a:fld>
            <a:endParaRPr lang="en-US"/>
          </a:p>
        </p:txBody>
      </p:sp>
    </p:spTree>
    <p:extLst>
      <p:ext uri="{BB962C8B-B14F-4D97-AF65-F5344CB8AC3E}">
        <p14:creationId xmlns:p14="http://schemas.microsoft.com/office/powerpoint/2010/main" val="2985144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846C6-1E6C-4BA7-96C4-A048250046D1}" type="slidenum">
              <a:rPr lang="en-US" smtClean="0"/>
              <a:t>30</a:t>
            </a:fld>
            <a:endParaRPr lang="en-US"/>
          </a:p>
        </p:txBody>
      </p:sp>
    </p:spTree>
    <p:extLst>
      <p:ext uri="{BB962C8B-B14F-4D97-AF65-F5344CB8AC3E}">
        <p14:creationId xmlns:p14="http://schemas.microsoft.com/office/powerpoint/2010/main" val="2737103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846C6-1E6C-4BA7-96C4-A048250046D1}" type="slidenum">
              <a:rPr lang="en-US" smtClean="0"/>
              <a:t>31</a:t>
            </a:fld>
            <a:endParaRPr lang="en-US"/>
          </a:p>
        </p:txBody>
      </p:sp>
    </p:spTree>
    <p:extLst>
      <p:ext uri="{BB962C8B-B14F-4D97-AF65-F5344CB8AC3E}">
        <p14:creationId xmlns:p14="http://schemas.microsoft.com/office/powerpoint/2010/main" val="3136714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846C6-1E6C-4BA7-96C4-A048250046D1}" type="slidenum">
              <a:rPr lang="en-US" smtClean="0"/>
              <a:t>32</a:t>
            </a:fld>
            <a:endParaRPr lang="en-US"/>
          </a:p>
        </p:txBody>
      </p:sp>
    </p:spTree>
    <p:extLst>
      <p:ext uri="{BB962C8B-B14F-4D97-AF65-F5344CB8AC3E}">
        <p14:creationId xmlns:p14="http://schemas.microsoft.com/office/powerpoint/2010/main" val="1215388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C68ADE-5CC8-084F-8FFC-EADF39433963}" type="slidenum">
              <a:rPr lang="en-US" smtClean="0"/>
              <a:t>34</a:t>
            </a:fld>
            <a:endParaRPr lang="en-US"/>
          </a:p>
        </p:txBody>
      </p:sp>
    </p:spTree>
    <p:extLst>
      <p:ext uri="{BB962C8B-B14F-4D97-AF65-F5344CB8AC3E}">
        <p14:creationId xmlns:p14="http://schemas.microsoft.com/office/powerpoint/2010/main" val="260040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 you don’t need to show the first equation. The derivation is pretty simple but will be very difficult to explain.  Just show the result – the set of inequalities below</a:t>
            </a:r>
          </a:p>
          <a:p>
            <a:endParaRPr lang="en-US" dirty="0"/>
          </a:p>
          <a:p>
            <a:r>
              <a:rPr lang="en-US" dirty="0"/>
              <a:t>Rather than the text that you have in the box, do this graphically by writing “mean” and “max” below the </a:t>
            </a:r>
            <a:r>
              <a:rPr lang="en-US" dirty="0" err="1"/>
              <a:t>tex</a:t>
            </a:r>
            <a:endParaRPr lang="en-US" dirty="0"/>
          </a:p>
          <a:p>
            <a:endParaRPr lang="en-US" dirty="0"/>
          </a:p>
          <a:p>
            <a:r>
              <a:rPr lang="en-US" dirty="0"/>
              <a:t>I suggest you replace 14-16 with my version on 17</a:t>
            </a:r>
          </a:p>
        </p:txBody>
      </p:sp>
      <p:sp>
        <p:nvSpPr>
          <p:cNvPr id="4" name="Slide Number Placeholder 3"/>
          <p:cNvSpPr>
            <a:spLocks noGrp="1"/>
          </p:cNvSpPr>
          <p:nvPr>
            <p:ph type="sldNum" sz="quarter" idx="5"/>
          </p:nvPr>
        </p:nvSpPr>
        <p:spPr/>
        <p:txBody>
          <a:bodyPr/>
          <a:lstStyle/>
          <a:p>
            <a:fld id="{93C68ADE-5CC8-084F-8FFC-EADF39433963}" type="slidenum">
              <a:rPr lang="en-US" smtClean="0"/>
              <a:t>35</a:t>
            </a:fld>
            <a:endParaRPr lang="en-US"/>
          </a:p>
        </p:txBody>
      </p:sp>
    </p:spTree>
    <p:extLst>
      <p:ext uri="{BB962C8B-B14F-4D97-AF65-F5344CB8AC3E}">
        <p14:creationId xmlns:p14="http://schemas.microsoft.com/office/powerpoint/2010/main" val="2666112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b7352b9c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b7352b9c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group has done past work exploring highlighting.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first paper involves a controlled experiment, and the second 2 papers examine data from an authentic learning environment, OpenStax.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OpenStax is an open-access textbook platform that has been adopted for use in high school and college courses.</a:t>
            </a:r>
          </a:p>
          <a:p>
            <a:pPr marL="0" lvl="0" indent="0" algn="l" rtl="0">
              <a:spcBef>
                <a:spcPts val="0"/>
              </a:spcBef>
              <a:spcAft>
                <a:spcPts val="0"/>
              </a:spcAft>
              <a:buNone/>
            </a:pPr>
            <a:r>
              <a:rPr lang="en-US" dirty="0"/>
              <a:t>It now includes a facility to allow students to highlight their virtual textbooks and it administers review quizzes.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first two papers looked at student performance on specific quiz questions.</a:t>
            </a:r>
          </a:p>
          <a:p>
            <a:pPr marL="0" lvl="0" indent="0" algn="l" rtl="0">
              <a:spcBef>
                <a:spcPts val="0"/>
              </a:spcBef>
              <a:spcAft>
                <a:spcPts val="0"/>
              </a:spcAft>
              <a:buNone/>
            </a:pPr>
            <a:r>
              <a:rPr lang="en-US" dirty="0"/>
              <a:t>The work we presented last year at this workshop looked at overall quiz accuracy.</a:t>
            </a:r>
          </a:p>
        </p:txBody>
      </p:sp>
    </p:spTree>
    <p:extLst>
      <p:ext uri="{BB962C8B-B14F-4D97-AF65-F5344CB8AC3E}">
        <p14:creationId xmlns:p14="http://schemas.microsoft.com/office/powerpoint/2010/main" val="371121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david</a:t>
            </a:r>
            <a:r>
              <a:rPr lang="en-US" dirty="0"/>
              <a:t>, I assume you see the ordering of the paragraphs.  I suggest using ‘item response theory’ since it’s more general than ‘</a:t>
            </a:r>
            <a:r>
              <a:rPr lang="en-US" dirty="0" err="1"/>
              <a:t>rasch</a:t>
            </a:r>
            <a:r>
              <a:rPr lang="en-US" dirty="0"/>
              <a:t> model’]</a:t>
            </a:r>
          </a:p>
        </p:txBody>
      </p:sp>
      <p:sp>
        <p:nvSpPr>
          <p:cNvPr id="4" name="Slide Number Placeholder 3"/>
          <p:cNvSpPr>
            <a:spLocks noGrp="1"/>
          </p:cNvSpPr>
          <p:nvPr>
            <p:ph type="sldNum" sz="quarter" idx="5"/>
          </p:nvPr>
        </p:nvSpPr>
        <p:spPr/>
        <p:txBody>
          <a:bodyPr/>
          <a:lstStyle/>
          <a:p>
            <a:fld id="{93C68ADE-5CC8-084F-8FFC-EADF39433963}" type="slidenum">
              <a:rPr lang="en-US" smtClean="0"/>
              <a:t>4</a:t>
            </a:fld>
            <a:endParaRPr lang="en-US"/>
          </a:p>
        </p:txBody>
      </p:sp>
    </p:spTree>
    <p:extLst>
      <p:ext uri="{BB962C8B-B14F-4D97-AF65-F5344CB8AC3E}">
        <p14:creationId xmlns:p14="http://schemas.microsoft.com/office/powerpoint/2010/main" val="3551825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C68ADE-5CC8-084F-8FFC-EADF39433963}" type="slidenum">
              <a:rPr lang="en-US" smtClean="0"/>
              <a:t>5</a:t>
            </a:fld>
            <a:endParaRPr lang="en-US"/>
          </a:p>
        </p:txBody>
      </p:sp>
    </p:spTree>
    <p:extLst>
      <p:ext uri="{BB962C8B-B14F-4D97-AF65-F5344CB8AC3E}">
        <p14:creationId xmlns:p14="http://schemas.microsoft.com/office/powerpoint/2010/main" val="298868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b7352b9c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b7352b9c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49325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846C6-1E6C-4BA7-96C4-A048250046D1}" type="slidenum">
              <a:rPr lang="en-US" smtClean="0"/>
              <a:t>7</a:t>
            </a:fld>
            <a:endParaRPr lang="en-US"/>
          </a:p>
        </p:txBody>
      </p:sp>
    </p:spTree>
    <p:extLst>
      <p:ext uri="{BB962C8B-B14F-4D97-AF65-F5344CB8AC3E}">
        <p14:creationId xmlns:p14="http://schemas.microsoft.com/office/powerpoint/2010/main" val="184937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846C6-1E6C-4BA7-96C4-A048250046D1}" type="slidenum">
              <a:rPr lang="en-US" smtClean="0"/>
              <a:t>8</a:t>
            </a:fld>
            <a:endParaRPr lang="en-US"/>
          </a:p>
        </p:txBody>
      </p:sp>
    </p:spTree>
    <p:extLst>
      <p:ext uri="{BB962C8B-B14F-4D97-AF65-F5344CB8AC3E}">
        <p14:creationId xmlns:p14="http://schemas.microsoft.com/office/powerpoint/2010/main" val="174097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846C6-1E6C-4BA7-96C4-A048250046D1}" type="slidenum">
              <a:rPr lang="en-US" smtClean="0"/>
              <a:t>9</a:t>
            </a:fld>
            <a:endParaRPr lang="en-US"/>
          </a:p>
        </p:txBody>
      </p:sp>
    </p:spTree>
    <p:extLst>
      <p:ext uri="{BB962C8B-B14F-4D97-AF65-F5344CB8AC3E}">
        <p14:creationId xmlns:p14="http://schemas.microsoft.com/office/powerpoint/2010/main" val="64514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AD76-F5F3-0B41-9960-AE8459111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5A44AD-C77C-BC4C-80A5-CC89FC6EA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82E63F-59AF-C24C-A723-4E682482BF4E}"/>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5" name="Footer Placeholder 4">
            <a:extLst>
              <a:ext uri="{FF2B5EF4-FFF2-40B4-BE49-F238E27FC236}">
                <a16:creationId xmlns:a16="http://schemas.microsoft.com/office/drawing/2014/main" id="{459A4B5D-B592-A343-8F78-584DCAEB3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F3E8B-16B1-4046-8964-6469CDDF7133}"/>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184234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DABD-464B-E448-BABB-37B5F5A58C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C963C9-0A24-B345-B265-7EA1C9118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D42FD-3B82-1243-8F4C-0F8BD72B59F9}"/>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5" name="Footer Placeholder 4">
            <a:extLst>
              <a:ext uri="{FF2B5EF4-FFF2-40B4-BE49-F238E27FC236}">
                <a16:creationId xmlns:a16="http://schemas.microsoft.com/office/drawing/2014/main" id="{597D28A2-DC90-7F43-8436-CF77B8009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9F338-9AD9-C14C-AC4E-CD71A90C52CB}"/>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386954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E42F3A-68C6-1245-BE5C-7DDB1162B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061A4-8363-3D40-96BF-4CF2CA958E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D5680-D3B4-A841-BA88-9C66CB156834}"/>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5" name="Footer Placeholder 4">
            <a:extLst>
              <a:ext uri="{FF2B5EF4-FFF2-40B4-BE49-F238E27FC236}">
                <a16:creationId xmlns:a16="http://schemas.microsoft.com/office/drawing/2014/main" id="{A6D87C07-0D73-6E4A-B72F-20F2974D3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0DBEE-9FEC-0B48-B128-4F93C4219A99}"/>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129364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C3B6-B52B-2F42-A3D8-A1CB9AC27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ADCD4-FF53-4242-A35E-4453A4E68A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DC020-B553-4848-8B47-6C51F9FCE3B9}"/>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5" name="Footer Placeholder 4">
            <a:extLst>
              <a:ext uri="{FF2B5EF4-FFF2-40B4-BE49-F238E27FC236}">
                <a16:creationId xmlns:a16="http://schemas.microsoft.com/office/drawing/2014/main" id="{6442A162-6AEB-BA47-AC4C-E44B5B5DF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7E7B2-2082-714F-96E1-E80776DB3304}"/>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182559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9A70-A8D3-0542-902A-2ABED2EED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4376B6-38D8-1F42-B661-FB98540D4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D48809-9D0A-A340-9527-7EBA2626E1B9}"/>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5" name="Footer Placeholder 4">
            <a:extLst>
              <a:ext uri="{FF2B5EF4-FFF2-40B4-BE49-F238E27FC236}">
                <a16:creationId xmlns:a16="http://schemas.microsoft.com/office/drawing/2014/main" id="{1849CA26-B47F-FD40-9D0B-943C36E00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31B5B-643A-764D-9E63-8CE5D751B4F4}"/>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4034954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B738-D498-7F4E-898E-853B635F8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07B775-4BAB-354E-8709-FCC7530BE3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8AE5E-2CE8-AC40-A13A-1FB16F836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FE20BB-87F4-DD40-99FB-C96C5E8581A7}"/>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6" name="Footer Placeholder 5">
            <a:extLst>
              <a:ext uri="{FF2B5EF4-FFF2-40B4-BE49-F238E27FC236}">
                <a16:creationId xmlns:a16="http://schemas.microsoft.com/office/drawing/2014/main" id="{E4D04882-8601-DC45-B22B-7CAECC53D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3B123-ED14-8E41-8911-5C2F1D6E1456}"/>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245761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BC42-A686-DD4C-B21D-15A58D4B15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BD21C3-C04A-4341-8DAA-72DD1CB1E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E59B8-5160-F145-9A4D-0A659AD9F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90F9B-E0F6-4B41-ADE5-D3EC08E82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EEF9E-992D-1C43-ACE0-84A155D552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EB2F14-345E-A54F-A455-99AFB0E3C312}"/>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8" name="Footer Placeholder 7">
            <a:extLst>
              <a:ext uri="{FF2B5EF4-FFF2-40B4-BE49-F238E27FC236}">
                <a16:creationId xmlns:a16="http://schemas.microsoft.com/office/drawing/2014/main" id="{F15AFB48-A747-6B4F-AFB7-A8ADBF284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4AD1A4-2515-8A4D-8DE4-3CFFA6EC9EB3}"/>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341941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5DB0-DB54-F842-8C7D-AB72977D8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05918-BE97-8444-AA60-1C724A81F946}"/>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4" name="Footer Placeholder 3">
            <a:extLst>
              <a:ext uri="{FF2B5EF4-FFF2-40B4-BE49-F238E27FC236}">
                <a16:creationId xmlns:a16="http://schemas.microsoft.com/office/drawing/2014/main" id="{0D2328FC-52FC-FC47-9074-7B38DFADBC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266C00-AF83-794F-984A-C9A189054CFA}"/>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7292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9486D-550E-B249-8D5A-6EF18CAE1571}"/>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3" name="Footer Placeholder 2">
            <a:extLst>
              <a:ext uri="{FF2B5EF4-FFF2-40B4-BE49-F238E27FC236}">
                <a16:creationId xmlns:a16="http://schemas.microsoft.com/office/drawing/2014/main" id="{491FC737-3EFF-1F47-99ED-40C0B29FE2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D6930-4BF1-6C48-B942-DFFA07267C93}"/>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205671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21E6-BA12-CA49-93FB-8FE32AF7E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D266A0-176E-B449-936A-262EF3E61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917941-FB09-3F40-BDB1-1C1A578F5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F226D-7DAF-1D4C-B0E3-C95AA369B95C}"/>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6" name="Footer Placeholder 5">
            <a:extLst>
              <a:ext uri="{FF2B5EF4-FFF2-40B4-BE49-F238E27FC236}">
                <a16:creationId xmlns:a16="http://schemas.microsoft.com/office/drawing/2014/main" id="{78F9B12B-A36D-9F4E-B7AD-D480F7730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B89DC-F259-0F4D-8215-BE2EE22F6BBF}"/>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11964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905A-1F91-2F49-A922-18A2F5DB7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F95C12-8F16-D241-A0C8-AF9F6E8BC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2DB9E4-8612-354D-A88A-2F020C61F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DE528-7391-F140-8B1D-EE0F5DF0CD61}"/>
              </a:ext>
            </a:extLst>
          </p:cNvPr>
          <p:cNvSpPr>
            <a:spLocks noGrp="1"/>
          </p:cNvSpPr>
          <p:nvPr>
            <p:ph type="dt" sz="half" idx="10"/>
          </p:nvPr>
        </p:nvSpPr>
        <p:spPr/>
        <p:txBody>
          <a:bodyPr/>
          <a:lstStyle/>
          <a:p>
            <a:fld id="{F1955C2C-4806-694D-B346-523154CCC8F4}" type="datetimeFigureOut">
              <a:rPr lang="en-US" smtClean="0"/>
              <a:t>6/15/21</a:t>
            </a:fld>
            <a:endParaRPr lang="en-US"/>
          </a:p>
        </p:txBody>
      </p:sp>
      <p:sp>
        <p:nvSpPr>
          <p:cNvPr id="6" name="Footer Placeholder 5">
            <a:extLst>
              <a:ext uri="{FF2B5EF4-FFF2-40B4-BE49-F238E27FC236}">
                <a16:creationId xmlns:a16="http://schemas.microsoft.com/office/drawing/2014/main" id="{5E8A43A1-8459-2A41-B492-B40925405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16093-D41C-E94F-9DF5-5F31CB5973E4}"/>
              </a:ext>
            </a:extLst>
          </p:cNvPr>
          <p:cNvSpPr>
            <a:spLocks noGrp="1"/>
          </p:cNvSpPr>
          <p:nvPr>
            <p:ph type="sldNum" sz="quarter" idx="12"/>
          </p:nvPr>
        </p:nvSpPr>
        <p:spPr/>
        <p:txBody>
          <a:bodyPr/>
          <a:lstStyle/>
          <a:p>
            <a:fld id="{2DD92E0A-8690-0E45-B7E9-6589756F5D0B}" type="slidenum">
              <a:rPr lang="en-US" smtClean="0"/>
              <a:t>‹#›</a:t>
            </a:fld>
            <a:endParaRPr lang="en-US"/>
          </a:p>
        </p:txBody>
      </p:sp>
    </p:spTree>
    <p:extLst>
      <p:ext uri="{BB962C8B-B14F-4D97-AF65-F5344CB8AC3E}">
        <p14:creationId xmlns:p14="http://schemas.microsoft.com/office/powerpoint/2010/main" val="321541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B5C8A-D802-B442-8BF6-25AB0687E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3F4A83-9C6A-3D48-9730-77B0993D6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F7F5E-CDCA-DC42-AB41-469CC0455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55C2C-4806-694D-B346-523154CCC8F4}" type="datetimeFigureOut">
              <a:rPr lang="en-US" smtClean="0"/>
              <a:t>6/15/21</a:t>
            </a:fld>
            <a:endParaRPr lang="en-US"/>
          </a:p>
        </p:txBody>
      </p:sp>
      <p:sp>
        <p:nvSpPr>
          <p:cNvPr id="5" name="Footer Placeholder 4">
            <a:extLst>
              <a:ext uri="{FF2B5EF4-FFF2-40B4-BE49-F238E27FC236}">
                <a16:creationId xmlns:a16="http://schemas.microsoft.com/office/drawing/2014/main" id="{8BAA8F6F-CFB2-B544-BD5F-0929A65A1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16D1E1-52F6-1C4A-86E6-65B77FB82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92E0A-8690-0E45-B7E9-6589756F5D0B}" type="slidenum">
              <a:rPr lang="en-US" smtClean="0"/>
              <a:t>‹#›</a:t>
            </a:fld>
            <a:endParaRPr lang="en-US"/>
          </a:p>
        </p:txBody>
      </p:sp>
    </p:spTree>
    <p:extLst>
      <p:ext uri="{BB962C8B-B14F-4D97-AF65-F5344CB8AC3E}">
        <p14:creationId xmlns:p14="http://schemas.microsoft.com/office/powerpoint/2010/main" val="167428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www.wan-ifra.org/articles/2013/08/19/more-people-are-reading-the-morning-paper-the-night-befor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NUL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33.emf"/><Relationship Id="rId4" Type="http://schemas.openxmlformats.org/officeDocument/2006/relationships/image" Target="../media/image32.emf"/></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18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emf"/><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3.emf"/><Relationship Id="rId4" Type="http://schemas.openxmlformats.org/officeDocument/2006/relationships/image" Target="../media/image3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285750" y="893761"/>
            <a:ext cx="11620500" cy="238760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6000"/>
            </a:pPr>
            <a:r>
              <a:rPr lang="en-US" sz="5400" dirty="0"/>
              <a:t>Using Semantics of Textbook Highlights to Predict Student Comprehension</a:t>
            </a:r>
            <a:br>
              <a:rPr lang="en-US" sz="5400" dirty="0"/>
            </a:br>
            <a:r>
              <a:rPr lang="en-US" sz="5400" dirty="0"/>
              <a:t>and Knowledge Retention</a:t>
            </a:r>
            <a:endParaRPr sz="5000" dirty="0"/>
          </a:p>
        </p:txBody>
      </p:sp>
      <p:sp>
        <p:nvSpPr>
          <p:cNvPr id="84" name="Google Shape;8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r>
              <a:rPr lang="en-US" dirty="0"/>
              <a:t>David Y.J. Kim</a:t>
            </a:r>
          </a:p>
          <a:p>
            <a:r>
              <a:rPr lang="en-US" dirty="0"/>
              <a:t>Tyler R. Scott, </a:t>
            </a:r>
            <a:r>
              <a:rPr lang="en-US" dirty="0" err="1"/>
              <a:t>Debshila</a:t>
            </a:r>
            <a:r>
              <a:rPr lang="en-US" dirty="0"/>
              <a:t> </a:t>
            </a:r>
            <a:r>
              <a:rPr lang="en-US" dirty="0" err="1"/>
              <a:t>Basu</a:t>
            </a:r>
            <a:r>
              <a:rPr lang="en-US" dirty="0"/>
              <a:t> Mallick, and Michael C. </a:t>
            </a:r>
            <a:r>
              <a:rPr lang="en-US" dirty="0" err="1"/>
              <a:t>Mozer</a:t>
            </a:r>
            <a:endParaRPr lang="en-US" dirty="0"/>
          </a:p>
          <a:p>
            <a:pPr marL="0" lvl="0" indent="0" algn="ctr" rtl="0">
              <a:lnSpc>
                <a:spcPct val="90000"/>
              </a:lnSpc>
              <a:spcBef>
                <a:spcPts val="0"/>
              </a:spcBef>
              <a:spcAft>
                <a:spcPts val="0"/>
              </a:spcAft>
              <a:buClr>
                <a:schemeClr val="dk1"/>
              </a:buClr>
              <a:buSzPts val="2400"/>
              <a:buNone/>
            </a:pPr>
            <a:endParaRPr dirty="0"/>
          </a:p>
        </p:txBody>
      </p:sp>
      <p:grpSp>
        <p:nvGrpSpPr>
          <p:cNvPr id="3" name="Group 2">
            <a:extLst>
              <a:ext uri="{FF2B5EF4-FFF2-40B4-BE49-F238E27FC236}">
                <a16:creationId xmlns:a16="http://schemas.microsoft.com/office/drawing/2014/main" id="{486AFDF2-A661-3043-83CE-14DC9C8FB10B}"/>
              </a:ext>
            </a:extLst>
          </p:cNvPr>
          <p:cNvGrpSpPr/>
          <p:nvPr/>
        </p:nvGrpSpPr>
        <p:grpSpPr>
          <a:xfrm>
            <a:off x="1565375" y="5926296"/>
            <a:ext cx="9061250" cy="747305"/>
            <a:chOff x="1527588" y="5926296"/>
            <a:chExt cx="9061250" cy="747305"/>
          </a:xfrm>
        </p:grpSpPr>
        <p:pic>
          <p:nvPicPr>
            <p:cNvPr id="6" name="Picture 5">
              <a:extLst>
                <a:ext uri="{FF2B5EF4-FFF2-40B4-BE49-F238E27FC236}">
                  <a16:creationId xmlns:a16="http://schemas.microsoft.com/office/drawing/2014/main" id="{310106A9-749B-5D45-ABA8-C9BCE390D940}"/>
                </a:ext>
              </a:extLst>
            </p:cNvPr>
            <p:cNvPicPr>
              <a:picLocks noChangeAspect="1"/>
            </p:cNvPicPr>
            <p:nvPr/>
          </p:nvPicPr>
          <p:blipFill>
            <a:blip r:embed="rId3"/>
            <a:stretch>
              <a:fillRect/>
            </a:stretch>
          </p:blipFill>
          <p:spPr>
            <a:xfrm>
              <a:off x="7733384" y="6082182"/>
              <a:ext cx="1395874" cy="517214"/>
            </a:xfrm>
            <a:prstGeom prst="rect">
              <a:avLst/>
            </a:prstGeom>
          </p:spPr>
        </p:pic>
        <p:pic>
          <p:nvPicPr>
            <p:cNvPr id="4" name="Picture 3">
              <a:extLst>
                <a:ext uri="{FF2B5EF4-FFF2-40B4-BE49-F238E27FC236}">
                  <a16:creationId xmlns:a16="http://schemas.microsoft.com/office/drawing/2014/main" id="{446188A7-2D5C-1F44-B662-D57B6F4EFB56}"/>
                </a:ext>
              </a:extLst>
            </p:cNvPr>
            <p:cNvPicPr>
              <a:picLocks noChangeAspect="1"/>
            </p:cNvPicPr>
            <p:nvPr/>
          </p:nvPicPr>
          <p:blipFill>
            <a:blip r:embed="rId4"/>
            <a:stretch>
              <a:fillRect/>
            </a:stretch>
          </p:blipFill>
          <p:spPr>
            <a:xfrm>
              <a:off x="5153644" y="6093619"/>
              <a:ext cx="1785784" cy="408612"/>
            </a:xfrm>
            <a:prstGeom prst="rect">
              <a:avLst/>
            </a:prstGeom>
          </p:spPr>
        </p:pic>
        <p:pic>
          <p:nvPicPr>
            <p:cNvPr id="5" name="Picture 4">
              <a:extLst>
                <a:ext uri="{FF2B5EF4-FFF2-40B4-BE49-F238E27FC236}">
                  <a16:creationId xmlns:a16="http://schemas.microsoft.com/office/drawing/2014/main" id="{1A58326F-7F3A-9C43-AC51-AA03BBE94B02}"/>
                </a:ext>
              </a:extLst>
            </p:cNvPr>
            <p:cNvPicPr>
              <a:picLocks noChangeAspect="1"/>
            </p:cNvPicPr>
            <p:nvPr/>
          </p:nvPicPr>
          <p:blipFill>
            <a:blip r:embed="rId5"/>
            <a:stretch>
              <a:fillRect/>
            </a:stretch>
          </p:blipFill>
          <p:spPr>
            <a:xfrm>
              <a:off x="9923214" y="6007977"/>
              <a:ext cx="665624" cy="665624"/>
            </a:xfrm>
            <a:prstGeom prst="rect">
              <a:avLst/>
            </a:prstGeom>
          </p:spPr>
        </p:pic>
        <p:pic>
          <p:nvPicPr>
            <p:cNvPr id="2" name="Picture 1">
              <a:extLst>
                <a:ext uri="{FF2B5EF4-FFF2-40B4-BE49-F238E27FC236}">
                  <a16:creationId xmlns:a16="http://schemas.microsoft.com/office/drawing/2014/main" id="{C8D00849-1288-B842-9CD2-021AA8351093}"/>
                </a:ext>
              </a:extLst>
            </p:cNvPr>
            <p:cNvPicPr>
              <a:picLocks noChangeAspect="1"/>
            </p:cNvPicPr>
            <p:nvPr/>
          </p:nvPicPr>
          <p:blipFill>
            <a:blip r:embed="rId6"/>
            <a:stretch>
              <a:fillRect/>
            </a:stretch>
          </p:blipFill>
          <p:spPr>
            <a:xfrm>
              <a:off x="1527588" y="5926296"/>
              <a:ext cx="2832100" cy="6731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6ABD-A135-AF42-A0BD-03B9CCA5A3DB}"/>
              </a:ext>
            </a:extLst>
          </p:cNvPr>
          <p:cNvSpPr>
            <a:spLocks noGrp="1"/>
          </p:cNvSpPr>
          <p:nvPr>
            <p:ph type="title"/>
          </p:nvPr>
        </p:nvSpPr>
        <p:spPr/>
        <p:txBody>
          <a:bodyPr/>
          <a:lstStyle/>
          <a:p>
            <a:r>
              <a:rPr lang="en-US" b="0" i="0" dirty="0">
                <a:solidFill>
                  <a:srgbClr val="202124"/>
                </a:solidFill>
                <a:effectLst/>
              </a:rPr>
              <a:t>Framework for the semantic analysis</a:t>
            </a:r>
            <a:endParaRPr lang="en-US" dirty="0"/>
          </a:p>
        </p:txBody>
      </p:sp>
      <p:pic>
        <p:nvPicPr>
          <p:cNvPr id="11" name="Picture 10" descr="Text&#10;&#10;Description automatically generated">
            <a:extLst>
              <a:ext uri="{FF2B5EF4-FFF2-40B4-BE49-F238E27FC236}">
                <a16:creationId xmlns:a16="http://schemas.microsoft.com/office/drawing/2014/main" id="{0810ED70-A237-6541-AE75-77B2FAC77B17}"/>
              </a:ext>
            </a:extLst>
          </p:cNvPr>
          <p:cNvPicPr>
            <a:picLocks noChangeAspect="1"/>
          </p:cNvPicPr>
          <p:nvPr/>
        </p:nvPicPr>
        <p:blipFill rotWithShape="1">
          <a:blip r:embed="rId3">
            <a:extLst>
              <a:ext uri="{28A0092B-C50C-407E-A947-70E740481C1C}">
                <a14:useLocalDpi xmlns:a14="http://schemas.microsoft.com/office/drawing/2010/main" val="0"/>
              </a:ext>
            </a:extLst>
          </a:blip>
          <a:srcRect r="50587"/>
          <a:stretch/>
        </p:blipFill>
        <p:spPr>
          <a:xfrm>
            <a:off x="914401" y="1247113"/>
            <a:ext cx="4208006" cy="4058035"/>
          </a:xfrm>
          <a:prstGeom prst="rect">
            <a:avLst/>
          </a:prstGeom>
        </p:spPr>
      </p:pic>
      <p:pic>
        <p:nvPicPr>
          <p:cNvPr id="12" name="Picture 11" descr="Text&#10;&#10;Description automatically generated">
            <a:extLst>
              <a:ext uri="{FF2B5EF4-FFF2-40B4-BE49-F238E27FC236}">
                <a16:creationId xmlns:a16="http://schemas.microsoft.com/office/drawing/2014/main" id="{55F197C8-27E9-E940-99FD-65DDBCB65B22}"/>
              </a:ext>
            </a:extLst>
          </p:cNvPr>
          <p:cNvPicPr>
            <a:picLocks noChangeAspect="1"/>
          </p:cNvPicPr>
          <p:nvPr/>
        </p:nvPicPr>
        <p:blipFill rotWithShape="1">
          <a:blip r:embed="rId3">
            <a:extLst>
              <a:ext uri="{28A0092B-C50C-407E-A947-70E740481C1C}">
                <a14:useLocalDpi xmlns:a14="http://schemas.microsoft.com/office/drawing/2010/main" val="0"/>
              </a:ext>
            </a:extLst>
          </a:blip>
          <a:srcRect l="52072" b="67609"/>
          <a:stretch/>
        </p:blipFill>
        <p:spPr>
          <a:xfrm>
            <a:off x="1056190" y="5319012"/>
            <a:ext cx="4101878" cy="1320994"/>
          </a:xfrm>
          <a:prstGeom prst="rect">
            <a:avLst/>
          </a:prstGeom>
        </p:spPr>
      </p:pic>
      <p:grpSp>
        <p:nvGrpSpPr>
          <p:cNvPr id="13" name="Group 12">
            <a:extLst>
              <a:ext uri="{FF2B5EF4-FFF2-40B4-BE49-F238E27FC236}">
                <a16:creationId xmlns:a16="http://schemas.microsoft.com/office/drawing/2014/main" id="{B7957412-C289-A748-BCC3-1F7026E57BAA}"/>
              </a:ext>
            </a:extLst>
          </p:cNvPr>
          <p:cNvGrpSpPr/>
          <p:nvPr/>
        </p:nvGrpSpPr>
        <p:grpSpPr>
          <a:xfrm>
            <a:off x="8938415" y="2724483"/>
            <a:ext cx="1119985" cy="3581401"/>
            <a:chOff x="8024015" y="2509330"/>
            <a:chExt cx="1119985" cy="3581401"/>
          </a:xfrm>
        </p:grpSpPr>
        <p:grpSp>
          <p:nvGrpSpPr>
            <p:cNvPr id="14" name="Group 13">
              <a:extLst>
                <a:ext uri="{FF2B5EF4-FFF2-40B4-BE49-F238E27FC236}">
                  <a16:creationId xmlns:a16="http://schemas.microsoft.com/office/drawing/2014/main" id="{6ACFA8BB-6C53-0C49-9A26-86D2DB65398C}"/>
                </a:ext>
              </a:extLst>
            </p:cNvPr>
            <p:cNvGrpSpPr/>
            <p:nvPr/>
          </p:nvGrpSpPr>
          <p:grpSpPr>
            <a:xfrm>
              <a:off x="8024015" y="2509330"/>
              <a:ext cx="1119985" cy="3581401"/>
              <a:chOff x="8024015" y="2509330"/>
              <a:chExt cx="1119985" cy="3581401"/>
            </a:xfrm>
          </p:grpSpPr>
          <p:cxnSp>
            <p:nvCxnSpPr>
              <p:cNvPr id="16" name="Straight Arrow Connector 15">
                <a:extLst>
                  <a:ext uri="{FF2B5EF4-FFF2-40B4-BE49-F238E27FC236}">
                    <a16:creationId xmlns:a16="http://schemas.microsoft.com/office/drawing/2014/main" id="{B891A9DC-7176-4548-95F0-7F646F88ECD4}"/>
                  </a:ext>
                </a:extLst>
              </p:cNvPr>
              <p:cNvCxnSpPr>
                <a:cxnSpLocks/>
              </p:cNvCxnSpPr>
              <p:nvPr/>
            </p:nvCxnSpPr>
            <p:spPr>
              <a:xfrm>
                <a:off x="8024015" y="5457818"/>
                <a:ext cx="329375"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2FC583-A8CD-5C4E-ABC9-9750F398F1B5}"/>
                  </a:ext>
                </a:extLst>
              </p:cNvPr>
              <p:cNvCxnSpPr>
                <a:cxnSpLocks/>
              </p:cNvCxnSpPr>
              <p:nvPr/>
            </p:nvCxnSpPr>
            <p:spPr>
              <a:xfrm>
                <a:off x="8024015" y="2995616"/>
                <a:ext cx="329375"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riangle 17">
                <a:extLst>
                  <a:ext uri="{FF2B5EF4-FFF2-40B4-BE49-F238E27FC236}">
                    <a16:creationId xmlns:a16="http://schemas.microsoft.com/office/drawing/2014/main" id="{150BDC9A-B0B3-B141-8077-75C545117A39}"/>
                  </a:ext>
                </a:extLst>
              </p:cNvPr>
              <p:cNvSpPr/>
              <p:nvPr/>
            </p:nvSpPr>
            <p:spPr>
              <a:xfrm rot="5400000">
                <a:off x="6957994" y="3904726"/>
                <a:ext cx="3581401" cy="790610"/>
              </a:xfrm>
              <a:prstGeom prst="triangle">
                <a:avLst>
                  <a:gd name="adj" fmla="val 52363"/>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grpSp>
        <p:sp>
          <p:nvSpPr>
            <p:cNvPr id="15" name="TextBox 14">
              <a:extLst>
                <a:ext uri="{FF2B5EF4-FFF2-40B4-BE49-F238E27FC236}">
                  <a16:creationId xmlns:a16="http://schemas.microsoft.com/office/drawing/2014/main" id="{6F9DF25B-CA16-FA4F-B075-148F27C21198}"/>
                </a:ext>
              </a:extLst>
            </p:cNvPr>
            <p:cNvSpPr txBox="1"/>
            <p:nvPr/>
          </p:nvSpPr>
          <p:spPr>
            <a:xfrm>
              <a:off x="8367919" y="3292062"/>
              <a:ext cx="393056" cy="2015936"/>
            </a:xfrm>
            <a:prstGeom prst="rect">
              <a:avLst/>
            </a:prstGeom>
            <a:noFill/>
          </p:spPr>
          <p:txBody>
            <a:bodyPr wrap="none" rtlCol="0">
              <a:spAutoFit/>
            </a:bodyPr>
            <a:lstStyle/>
            <a:p>
              <a:pPr>
                <a:lnSpc>
                  <a:spcPts val="1500"/>
                </a:lnSpc>
              </a:pPr>
              <a:r>
                <a:rPr lang="en-US" b="1" dirty="0"/>
                <a:t>c</a:t>
              </a:r>
              <a:br>
                <a:rPr lang="en-US" b="1" dirty="0"/>
              </a:br>
              <a:r>
                <a:rPr lang="en-US" b="1" dirty="0"/>
                <a:t>o</a:t>
              </a:r>
              <a:br>
                <a:rPr lang="en-US" b="1" dirty="0"/>
              </a:br>
              <a:r>
                <a:rPr lang="en-US" b="1" dirty="0"/>
                <a:t>m</a:t>
              </a:r>
              <a:br>
                <a:rPr lang="en-US" b="1" dirty="0"/>
              </a:br>
              <a:r>
                <a:rPr lang="en-US" b="1" dirty="0"/>
                <a:t>p</a:t>
              </a:r>
              <a:br>
                <a:rPr lang="en-US" b="1" dirty="0"/>
              </a:br>
              <a:r>
                <a:rPr lang="en-US" b="1" dirty="0"/>
                <a:t>a</a:t>
              </a:r>
              <a:br>
                <a:rPr lang="en-US" b="1" dirty="0"/>
              </a:br>
              <a:r>
                <a:rPr lang="en-US" b="1" dirty="0"/>
                <a:t>r</a:t>
              </a:r>
              <a:br>
                <a:rPr lang="en-US" b="1" dirty="0"/>
              </a:br>
              <a:r>
                <a:rPr lang="en-US" b="1" dirty="0" err="1"/>
                <a:t>i</a:t>
              </a:r>
              <a:br>
                <a:rPr lang="en-US" b="1" dirty="0"/>
              </a:br>
              <a:r>
                <a:rPr lang="en-US" b="1" dirty="0"/>
                <a:t>s</a:t>
              </a:r>
              <a:br>
                <a:rPr lang="en-US" b="1" dirty="0"/>
              </a:br>
              <a:r>
                <a:rPr lang="en-US" b="1" dirty="0"/>
                <a:t>o</a:t>
              </a:r>
              <a:br>
                <a:rPr lang="en-US" b="1" dirty="0"/>
              </a:br>
              <a:r>
                <a:rPr lang="en-US" b="1" dirty="0"/>
                <a:t>n</a:t>
              </a:r>
              <a:endParaRPr lang="en-US" sz="2400" b="1" dirty="0"/>
            </a:p>
          </p:txBody>
        </p:sp>
      </p:grpSp>
      <p:cxnSp>
        <p:nvCxnSpPr>
          <p:cNvPr id="19" name="Straight Arrow Connector 18">
            <a:extLst>
              <a:ext uri="{FF2B5EF4-FFF2-40B4-BE49-F238E27FC236}">
                <a16:creationId xmlns:a16="http://schemas.microsoft.com/office/drawing/2014/main" id="{1049EAF9-0FF6-6F48-9AE5-C786073CC7E9}"/>
              </a:ext>
            </a:extLst>
          </p:cNvPr>
          <p:cNvCxnSpPr>
            <a:cxnSpLocks/>
          </p:cNvCxnSpPr>
          <p:nvPr/>
        </p:nvCxnSpPr>
        <p:spPr>
          <a:xfrm>
            <a:off x="10037380" y="4592881"/>
            <a:ext cx="486700" cy="0"/>
          </a:xfrm>
          <a:prstGeom prst="straightConnector1">
            <a:avLst/>
          </a:prstGeom>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5794BC-110E-6C4C-BB72-B2063120CF0B}"/>
              </a:ext>
            </a:extLst>
          </p:cNvPr>
          <p:cNvSpPr txBox="1"/>
          <p:nvPr/>
        </p:nvSpPr>
        <p:spPr>
          <a:xfrm rot="16200000">
            <a:off x="9847672" y="3706577"/>
            <a:ext cx="1492716" cy="416011"/>
          </a:xfrm>
          <a:prstGeom prst="rect">
            <a:avLst/>
          </a:prstGeom>
          <a:noFill/>
        </p:spPr>
        <p:txBody>
          <a:bodyPr wrap="none" rtlCol="0">
            <a:spAutoFit/>
          </a:bodyPr>
          <a:lstStyle/>
          <a:p>
            <a:pPr>
              <a:lnSpc>
                <a:spcPct val="150000"/>
              </a:lnSpc>
            </a:pPr>
            <a:r>
              <a:rPr lang="en-US" sz="1600" b="1" dirty="0">
                <a:latin typeface="Arial" panose="020B0604020202020204" pitchFamily="34" charset="0"/>
                <a:cs typeface="Arial" panose="020B0604020202020204" pitchFamily="34" charset="0"/>
              </a:rPr>
              <a:t>match</a:t>
            </a:r>
            <a:r>
              <a:rPr lang="en-US" sz="12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scores</a:t>
            </a:r>
          </a:p>
        </p:txBody>
      </p:sp>
      <p:cxnSp>
        <p:nvCxnSpPr>
          <p:cNvPr id="21" name="Straight Arrow Connector 20">
            <a:extLst>
              <a:ext uri="{FF2B5EF4-FFF2-40B4-BE49-F238E27FC236}">
                <a16:creationId xmlns:a16="http://schemas.microsoft.com/office/drawing/2014/main" id="{A8CD5B32-7B8F-394D-9CB8-E6A010F71E77}"/>
              </a:ext>
            </a:extLst>
          </p:cNvPr>
          <p:cNvCxnSpPr>
            <a:cxnSpLocks/>
          </p:cNvCxnSpPr>
          <p:nvPr/>
        </p:nvCxnSpPr>
        <p:spPr>
          <a:xfrm flipV="1">
            <a:off x="10524080" y="3125042"/>
            <a:ext cx="0" cy="145732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3E3139-C572-144F-A480-75ADDE3DE0E1}"/>
              </a:ext>
            </a:extLst>
          </p:cNvPr>
          <p:cNvSpPr/>
          <p:nvPr/>
        </p:nvSpPr>
        <p:spPr>
          <a:xfrm>
            <a:off x="10058400" y="2335501"/>
            <a:ext cx="940904" cy="789541"/>
          </a:xfrm>
          <a:prstGeom prst="rect">
            <a:avLst/>
          </a:prstGeom>
          <a:solidFill>
            <a:schemeClr val="bg1"/>
          </a:solidFill>
          <a:ln>
            <a:solidFill>
              <a:srgbClr val="0300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rgbClr val="0300FF"/>
              </a:solidFill>
            </a:endParaRPr>
          </a:p>
        </p:txBody>
      </p:sp>
      <p:cxnSp>
        <p:nvCxnSpPr>
          <p:cNvPr id="23" name="Straight Arrow Connector 22">
            <a:extLst>
              <a:ext uri="{FF2B5EF4-FFF2-40B4-BE49-F238E27FC236}">
                <a16:creationId xmlns:a16="http://schemas.microsoft.com/office/drawing/2014/main" id="{12A10226-5905-6B42-8959-DF305294657C}"/>
              </a:ext>
            </a:extLst>
          </p:cNvPr>
          <p:cNvCxnSpPr>
            <a:cxnSpLocks/>
            <a:stCxn id="22" idx="0"/>
          </p:cNvCxnSpPr>
          <p:nvPr/>
        </p:nvCxnSpPr>
        <p:spPr>
          <a:xfrm flipV="1">
            <a:off x="10528852" y="1580981"/>
            <a:ext cx="0" cy="754520"/>
          </a:xfrm>
          <a:prstGeom prst="straightConnector1">
            <a:avLst/>
          </a:prstGeom>
          <a:ln w="63500">
            <a:solidFill>
              <a:srgbClr val="0300FF"/>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A3A52A2-1021-9840-99D8-3770383A3F93}"/>
              </a:ext>
            </a:extLst>
          </p:cNvPr>
          <p:cNvSpPr txBox="1"/>
          <p:nvPr/>
        </p:nvSpPr>
        <p:spPr>
          <a:xfrm>
            <a:off x="9777721" y="877089"/>
            <a:ext cx="1492717" cy="646331"/>
          </a:xfrm>
          <a:prstGeom prst="rect">
            <a:avLst/>
          </a:prstGeom>
          <a:noFill/>
        </p:spPr>
        <p:txBody>
          <a:bodyPr wrap="none" rtlCol="0">
            <a:spAutoFit/>
          </a:bodyPr>
          <a:lstStyle/>
          <a:p>
            <a:pPr algn="r"/>
            <a:r>
              <a:rPr lang="en-US" b="1" dirty="0">
                <a:solidFill>
                  <a:srgbClr val="0300FF"/>
                </a:solidFill>
                <a:latin typeface="Arial" panose="020B0604020202020204" pitchFamily="34" charset="0"/>
                <a:cs typeface="Arial" panose="020B0604020202020204" pitchFamily="34" charset="0"/>
              </a:rPr>
              <a:t>correctness</a:t>
            </a:r>
          </a:p>
          <a:p>
            <a:pPr algn="r"/>
            <a:r>
              <a:rPr lang="en-US" b="1" dirty="0">
                <a:solidFill>
                  <a:srgbClr val="0300FF"/>
                </a:solidFill>
                <a:latin typeface="Arial" panose="020B0604020202020204" pitchFamily="34" charset="0"/>
                <a:cs typeface="Arial" panose="020B0604020202020204" pitchFamily="34" charset="0"/>
              </a:rPr>
              <a:t>prediction</a:t>
            </a:r>
          </a:p>
        </p:txBody>
      </p:sp>
      <p:sp>
        <p:nvSpPr>
          <p:cNvPr id="25" name="Rectangle 24">
            <a:extLst>
              <a:ext uri="{FF2B5EF4-FFF2-40B4-BE49-F238E27FC236}">
                <a16:creationId xmlns:a16="http://schemas.microsoft.com/office/drawing/2014/main" id="{E5DBBB69-946E-E24B-9632-250B92EE3489}"/>
              </a:ext>
            </a:extLst>
          </p:cNvPr>
          <p:cNvSpPr/>
          <p:nvPr/>
        </p:nvSpPr>
        <p:spPr>
          <a:xfrm>
            <a:off x="10058400" y="2352426"/>
            <a:ext cx="940904" cy="789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rgbClr val="0300FF"/>
                </a:solidFill>
              </a:rPr>
              <a:t>regression</a:t>
            </a:r>
          </a:p>
          <a:p>
            <a:pPr algn="ctr"/>
            <a:r>
              <a:rPr lang="en-US" sz="1600" b="1" dirty="0">
                <a:solidFill>
                  <a:srgbClr val="0300FF"/>
                </a:solidFill>
              </a:rPr>
              <a:t>model</a:t>
            </a:r>
          </a:p>
        </p:txBody>
      </p:sp>
      <p:grpSp>
        <p:nvGrpSpPr>
          <p:cNvPr id="26" name="Group 25">
            <a:extLst>
              <a:ext uri="{FF2B5EF4-FFF2-40B4-BE49-F238E27FC236}">
                <a16:creationId xmlns:a16="http://schemas.microsoft.com/office/drawing/2014/main" id="{6363E899-58A2-FF43-9345-28D62C63040A}"/>
              </a:ext>
            </a:extLst>
          </p:cNvPr>
          <p:cNvGrpSpPr/>
          <p:nvPr/>
        </p:nvGrpSpPr>
        <p:grpSpPr>
          <a:xfrm>
            <a:off x="5251237" y="1818479"/>
            <a:ext cx="1386186" cy="1088567"/>
            <a:chOff x="4569763" y="-203656"/>
            <a:chExt cx="1386186" cy="1088567"/>
          </a:xfrm>
        </p:grpSpPr>
        <p:grpSp>
          <p:nvGrpSpPr>
            <p:cNvPr id="27" name="Group 26">
              <a:extLst>
                <a:ext uri="{FF2B5EF4-FFF2-40B4-BE49-F238E27FC236}">
                  <a16:creationId xmlns:a16="http://schemas.microsoft.com/office/drawing/2014/main" id="{9360C3F1-57C1-884E-A8CE-6E01B6414659}"/>
                </a:ext>
              </a:extLst>
            </p:cNvPr>
            <p:cNvGrpSpPr/>
            <p:nvPr/>
          </p:nvGrpSpPr>
          <p:grpSpPr>
            <a:xfrm>
              <a:off x="4569763" y="-203656"/>
              <a:ext cx="1081386" cy="763652"/>
              <a:chOff x="4569763" y="-203656"/>
              <a:chExt cx="1081386" cy="763652"/>
            </a:xfrm>
          </p:grpSpPr>
          <p:sp>
            <p:nvSpPr>
              <p:cNvPr id="34" name="Rectangle 33">
                <a:extLst>
                  <a:ext uri="{FF2B5EF4-FFF2-40B4-BE49-F238E27FC236}">
                    <a16:creationId xmlns:a16="http://schemas.microsoft.com/office/drawing/2014/main" id="{97F6EB16-0375-564E-8C54-325BF8BE71E4}"/>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5" name="TextBox 34">
                <a:extLst>
                  <a:ext uri="{FF2B5EF4-FFF2-40B4-BE49-F238E27FC236}">
                    <a16:creationId xmlns:a16="http://schemas.microsoft.com/office/drawing/2014/main" id="{28376969-ADF4-C343-BC38-310DE245FFF5}"/>
                  </a:ext>
                </a:extLst>
              </p:cNvPr>
              <p:cNvSpPr txBox="1"/>
              <p:nvPr/>
            </p:nvSpPr>
            <p:spPr>
              <a:xfrm>
                <a:off x="4616217" y="-203656"/>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nvGrpSpPr>
            <p:cNvPr id="28" name="Group 27">
              <a:extLst>
                <a:ext uri="{FF2B5EF4-FFF2-40B4-BE49-F238E27FC236}">
                  <a16:creationId xmlns:a16="http://schemas.microsoft.com/office/drawing/2014/main" id="{03A78EEF-7ACD-6E41-BC49-2A1688E2973F}"/>
                </a:ext>
              </a:extLst>
            </p:cNvPr>
            <p:cNvGrpSpPr/>
            <p:nvPr/>
          </p:nvGrpSpPr>
          <p:grpSpPr>
            <a:xfrm>
              <a:off x="4722163" y="-51256"/>
              <a:ext cx="1081386" cy="763652"/>
              <a:chOff x="4569763" y="-203656"/>
              <a:chExt cx="1081386" cy="763652"/>
            </a:xfrm>
          </p:grpSpPr>
          <p:sp>
            <p:nvSpPr>
              <p:cNvPr id="32" name="Rectangle 31">
                <a:extLst>
                  <a:ext uri="{FF2B5EF4-FFF2-40B4-BE49-F238E27FC236}">
                    <a16:creationId xmlns:a16="http://schemas.microsoft.com/office/drawing/2014/main" id="{9857AF5D-F8D0-F249-9001-0CCA6B15BF17}"/>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3" name="TextBox 32">
                <a:extLst>
                  <a:ext uri="{FF2B5EF4-FFF2-40B4-BE49-F238E27FC236}">
                    <a16:creationId xmlns:a16="http://schemas.microsoft.com/office/drawing/2014/main" id="{A183DE63-7790-6643-853C-D22B6AD994F6}"/>
                  </a:ext>
                </a:extLst>
              </p:cNvPr>
              <p:cNvSpPr txBox="1"/>
              <p:nvPr/>
            </p:nvSpPr>
            <p:spPr>
              <a:xfrm>
                <a:off x="4596051" y="-203656"/>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nvGrpSpPr>
            <p:cNvPr id="29" name="Group 28">
              <a:extLst>
                <a:ext uri="{FF2B5EF4-FFF2-40B4-BE49-F238E27FC236}">
                  <a16:creationId xmlns:a16="http://schemas.microsoft.com/office/drawing/2014/main" id="{36BB21AE-2B90-4B4D-B25C-7FEA3C82105C}"/>
                </a:ext>
              </a:extLst>
            </p:cNvPr>
            <p:cNvGrpSpPr/>
            <p:nvPr/>
          </p:nvGrpSpPr>
          <p:grpSpPr>
            <a:xfrm>
              <a:off x="4874563" y="126132"/>
              <a:ext cx="1081386" cy="758779"/>
              <a:chOff x="4569763" y="-178668"/>
              <a:chExt cx="1081386" cy="758779"/>
            </a:xfrm>
          </p:grpSpPr>
          <p:sp>
            <p:nvSpPr>
              <p:cNvPr id="30" name="Rectangle 29">
                <a:extLst>
                  <a:ext uri="{FF2B5EF4-FFF2-40B4-BE49-F238E27FC236}">
                    <a16:creationId xmlns:a16="http://schemas.microsoft.com/office/drawing/2014/main" id="{D7FCAEC5-2C14-754C-A168-106BF09322D8}"/>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1" name="TextBox 30">
                <a:extLst>
                  <a:ext uri="{FF2B5EF4-FFF2-40B4-BE49-F238E27FC236}">
                    <a16:creationId xmlns:a16="http://schemas.microsoft.com/office/drawing/2014/main" id="{76119D29-84FD-1E4F-865E-B1CD10A79049}"/>
                  </a:ext>
                </a:extLst>
              </p:cNvPr>
              <p:cNvSpPr txBox="1"/>
              <p:nvPr/>
            </p:nvSpPr>
            <p:spPr>
              <a:xfrm>
                <a:off x="4614743" y="-158553"/>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grpSp>
        <p:nvGrpSpPr>
          <p:cNvPr id="37" name="Group 36">
            <a:extLst>
              <a:ext uri="{FF2B5EF4-FFF2-40B4-BE49-F238E27FC236}">
                <a16:creationId xmlns:a16="http://schemas.microsoft.com/office/drawing/2014/main" id="{71A2B9A7-9122-F74D-9662-4210BC6673D8}"/>
              </a:ext>
            </a:extLst>
          </p:cNvPr>
          <p:cNvGrpSpPr/>
          <p:nvPr/>
        </p:nvGrpSpPr>
        <p:grpSpPr>
          <a:xfrm>
            <a:off x="5239431" y="2172545"/>
            <a:ext cx="3698984" cy="2076447"/>
            <a:chOff x="4325031" y="1957392"/>
            <a:chExt cx="3698984" cy="2076447"/>
          </a:xfrm>
        </p:grpSpPr>
        <p:pic>
          <p:nvPicPr>
            <p:cNvPr id="39" name="Picture 2" descr="BERT Explained – A list of Frequently Asked Questions – Let the Machines  Learn">
              <a:extLst>
                <a:ext uri="{FF2B5EF4-FFF2-40B4-BE49-F238E27FC236}">
                  <a16:creationId xmlns:a16="http://schemas.microsoft.com/office/drawing/2014/main" id="{25D2D600-6426-D84A-B87A-8921055595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309"/>
            <a:stretch/>
          </p:blipFill>
          <p:spPr bwMode="auto">
            <a:xfrm rot="5400000">
              <a:off x="6247769" y="2257594"/>
              <a:ext cx="2076447" cy="147604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353E9CAA-5E9C-B343-874A-E2D352A03BCE}"/>
                </a:ext>
              </a:extLst>
            </p:cNvPr>
            <p:cNvGrpSpPr/>
            <p:nvPr/>
          </p:nvGrpSpPr>
          <p:grpSpPr>
            <a:xfrm>
              <a:off x="4325031" y="3062289"/>
              <a:ext cx="1478518" cy="889575"/>
              <a:chOff x="4325031" y="3062289"/>
              <a:chExt cx="1478518" cy="889575"/>
            </a:xfrm>
          </p:grpSpPr>
          <p:sp>
            <p:nvSpPr>
              <p:cNvPr id="42" name="TextBox 41">
                <a:extLst>
                  <a:ext uri="{FF2B5EF4-FFF2-40B4-BE49-F238E27FC236}">
                    <a16:creationId xmlns:a16="http://schemas.microsoft.com/office/drawing/2014/main" id="{768E2A3B-F12B-F34E-BC20-0FFEDBDA293C}"/>
                  </a:ext>
                </a:extLst>
              </p:cNvPr>
              <p:cNvSpPr txBox="1"/>
              <p:nvPr/>
            </p:nvSpPr>
            <p:spPr>
              <a:xfrm>
                <a:off x="4325031" y="30622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sp>
            <p:nvSpPr>
              <p:cNvPr id="43" name="TextBox 42">
                <a:extLst>
                  <a:ext uri="{FF2B5EF4-FFF2-40B4-BE49-F238E27FC236}">
                    <a16:creationId xmlns:a16="http://schemas.microsoft.com/office/drawing/2014/main" id="{D5766F23-DA0A-2F48-9709-7E7899E15CB8}"/>
                  </a:ext>
                </a:extLst>
              </p:cNvPr>
              <p:cNvSpPr txBox="1"/>
              <p:nvPr/>
            </p:nvSpPr>
            <p:spPr>
              <a:xfrm>
                <a:off x="4477431" y="32146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sp>
            <p:nvSpPr>
              <p:cNvPr id="44" name="TextBox 43">
                <a:extLst>
                  <a:ext uri="{FF2B5EF4-FFF2-40B4-BE49-F238E27FC236}">
                    <a16:creationId xmlns:a16="http://schemas.microsoft.com/office/drawing/2014/main" id="{62B99AD9-E7AB-744B-8694-45DB23DCEE32}"/>
                  </a:ext>
                </a:extLst>
              </p:cNvPr>
              <p:cNvSpPr txBox="1"/>
              <p:nvPr/>
            </p:nvSpPr>
            <p:spPr>
              <a:xfrm>
                <a:off x="4629831" y="33670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cxnSp>
          <p:nvCxnSpPr>
            <p:cNvPr id="41" name="Straight Arrow Connector 40">
              <a:extLst>
                <a:ext uri="{FF2B5EF4-FFF2-40B4-BE49-F238E27FC236}">
                  <a16:creationId xmlns:a16="http://schemas.microsoft.com/office/drawing/2014/main" id="{85B0238E-55A9-6248-BBC5-7F77D47051AE}"/>
                </a:ext>
              </a:extLst>
            </p:cNvPr>
            <p:cNvCxnSpPr/>
            <p:nvPr/>
          </p:nvCxnSpPr>
          <p:spPr>
            <a:xfrm>
              <a:off x="5872159" y="2995616"/>
              <a:ext cx="55721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6524C52-D31A-744F-8CB7-8C8032127CD7}"/>
              </a:ext>
            </a:extLst>
          </p:cNvPr>
          <p:cNvGrpSpPr/>
          <p:nvPr/>
        </p:nvGrpSpPr>
        <p:grpSpPr>
          <a:xfrm>
            <a:off x="5239431" y="4582371"/>
            <a:ext cx="3698984" cy="2076447"/>
            <a:chOff x="4325031" y="4367218"/>
            <a:chExt cx="3698984" cy="2076447"/>
          </a:xfrm>
        </p:grpSpPr>
        <p:grpSp>
          <p:nvGrpSpPr>
            <p:cNvPr id="46" name="Group 45">
              <a:extLst>
                <a:ext uri="{FF2B5EF4-FFF2-40B4-BE49-F238E27FC236}">
                  <a16:creationId xmlns:a16="http://schemas.microsoft.com/office/drawing/2014/main" id="{779E1A6A-2ACD-5047-BD91-FA5CF2CEA7F7}"/>
                </a:ext>
              </a:extLst>
            </p:cNvPr>
            <p:cNvGrpSpPr/>
            <p:nvPr/>
          </p:nvGrpSpPr>
          <p:grpSpPr>
            <a:xfrm>
              <a:off x="4325031" y="4367218"/>
              <a:ext cx="3698984" cy="2076447"/>
              <a:chOff x="4325031" y="4367218"/>
              <a:chExt cx="3698984" cy="2076447"/>
            </a:xfrm>
          </p:grpSpPr>
          <p:pic>
            <p:nvPicPr>
              <p:cNvPr id="48" name="Picture 2" descr="BERT Explained – A list of Frequently Asked Questions – Let the Machines  Learn">
                <a:extLst>
                  <a:ext uri="{FF2B5EF4-FFF2-40B4-BE49-F238E27FC236}">
                    <a16:creationId xmlns:a16="http://schemas.microsoft.com/office/drawing/2014/main" id="{DBC84E95-6B66-5F46-BE1B-773D607A8C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309"/>
              <a:stretch/>
            </p:blipFill>
            <p:spPr bwMode="auto">
              <a:xfrm rot="5400000">
                <a:off x="6247769" y="4667420"/>
                <a:ext cx="2076447" cy="1476044"/>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id="{E4A0CF6F-FD13-1D48-96D8-A3DDBECFC50A}"/>
                  </a:ext>
                </a:extLst>
              </p:cNvPr>
              <p:cNvCxnSpPr>
                <a:cxnSpLocks/>
              </p:cNvCxnSpPr>
              <p:nvPr/>
            </p:nvCxnSpPr>
            <p:spPr>
              <a:xfrm>
                <a:off x="4325031" y="5443535"/>
                <a:ext cx="219244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F0A3E630-59AE-434F-858F-88825571531B}"/>
                </a:ext>
              </a:extLst>
            </p:cNvPr>
            <p:cNvSpPr txBox="1"/>
            <p:nvPr/>
          </p:nvSpPr>
          <p:spPr>
            <a:xfrm rot="5400000">
              <a:off x="7123740" y="4951508"/>
              <a:ext cx="300491" cy="304702"/>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S</a:t>
              </a:r>
              <a:endParaRPr lang="en-US" sz="1200" dirty="0">
                <a:latin typeface="Arial" panose="020B0604020202020204" pitchFamily="34" charset="0"/>
                <a:cs typeface="Arial" panose="020B0604020202020204" pitchFamily="34" charset="0"/>
              </a:endParaRPr>
            </a:p>
          </p:txBody>
        </p:sp>
      </p:grpSp>
      <p:sp>
        <p:nvSpPr>
          <p:cNvPr id="89" name="TextBox 88">
            <a:extLst>
              <a:ext uri="{FF2B5EF4-FFF2-40B4-BE49-F238E27FC236}">
                <a16:creationId xmlns:a16="http://schemas.microsoft.com/office/drawing/2014/main" id="{B1513E6B-202F-E046-995A-FD173974A622}"/>
              </a:ext>
            </a:extLst>
          </p:cNvPr>
          <p:cNvSpPr txBox="1"/>
          <p:nvPr/>
        </p:nvSpPr>
        <p:spPr>
          <a:xfrm rot="5400000">
            <a:off x="8038140" y="2754395"/>
            <a:ext cx="300491" cy="304702"/>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49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F541-F1E5-1649-A476-EA02F4E79911}"/>
              </a:ext>
            </a:extLst>
          </p:cNvPr>
          <p:cNvSpPr>
            <a:spLocks noGrp="1"/>
          </p:cNvSpPr>
          <p:nvPr>
            <p:ph type="title"/>
          </p:nvPr>
        </p:nvSpPr>
        <p:spPr/>
        <p:txBody>
          <a:bodyPr>
            <a:normAutofit/>
          </a:bodyPr>
          <a:lstStyle/>
          <a:p>
            <a:r>
              <a:rPr lang="en-US" dirty="0"/>
              <a:t>Which sentence of the text best matches the question according to SBERT?</a:t>
            </a:r>
          </a:p>
        </p:txBody>
      </p:sp>
      <p:pic>
        <p:nvPicPr>
          <p:cNvPr id="4" name="Content Placeholder 3">
            <a:extLst>
              <a:ext uri="{FF2B5EF4-FFF2-40B4-BE49-F238E27FC236}">
                <a16:creationId xmlns:a16="http://schemas.microsoft.com/office/drawing/2014/main" id="{8972490C-DA9C-FE4A-91A7-E9181DDF4C48}"/>
              </a:ext>
            </a:extLst>
          </p:cNvPr>
          <p:cNvPicPr>
            <a:picLocks noGrp="1" noChangeAspect="1"/>
          </p:cNvPicPr>
          <p:nvPr>
            <p:ph idx="1"/>
          </p:nvPr>
        </p:nvPicPr>
        <p:blipFill>
          <a:blip r:embed="rId3"/>
          <a:stretch>
            <a:fillRect/>
          </a:stretch>
        </p:blipFill>
        <p:spPr>
          <a:xfrm>
            <a:off x="1767168" y="1997016"/>
            <a:ext cx="8496300" cy="3949700"/>
          </a:xfrm>
          <a:prstGeom prst="rect">
            <a:avLst/>
          </a:prstGeom>
        </p:spPr>
      </p:pic>
    </p:spTree>
    <p:extLst>
      <p:ext uri="{BB962C8B-B14F-4D97-AF65-F5344CB8AC3E}">
        <p14:creationId xmlns:p14="http://schemas.microsoft.com/office/powerpoint/2010/main" val="271264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4BC2-C04E-954D-A93E-A6056EDDA6D8}"/>
              </a:ext>
            </a:extLst>
          </p:cNvPr>
          <p:cNvSpPr>
            <a:spLocks noGrp="1"/>
          </p:cNvSpPr>
          <p:nvPr>
            <p:ph type="title"/>
          </p:nvPr>
        </p:nvSpPr>
        <p:spPr>
          <a:xfrm>
            <a:off x="838200" y="247895"/>
            <a:ext cx="10515600" cy="1325563"/>
          </a:xfrm>
        </p:spPr>
        <p:txBody>
          <a:bodyPr/>
          <a:lstStyle/>
          <a:p>
            <a:r>
              <a:rPr lang="en-US" dirty="0"/>
              <a:t>When multiple sentences are highlighted, how do we summarize the match scores?</a:t>
            </a:r>
          </a:p>
        </p:txBody>
      </p:sp>
      <p:pic>
        <p:nvPicPr>
          <p:cNvPr id="4" name="Picture 3" descr="Graphical user interface, text, application&#10;&#10;Description automatically generated">
            <a:extLst>
              <a:ext uri="{FF2B5EF4-FFF2-40B4-BE49-F238E27FC236}">
                <a16:creationId xmlns:a16="http://schemas.microsoft.com/office/drawing/2014/main" id="{2C75B139-8E58-264D-B96E-EC30D16F5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72" y="1690689"/>
            <a:ext cx="5348519" cy="501023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C74CED-E8AD-9A48-A9CB-2B8575F5E1E3}"/>
                  </a:ext>
                </a:extLst>
              </p:cNvPr>
              <p:cNvSpPr txBox="1"/>
              <p:nvPr/>
            </p:nvSpPr>
            <p:spPr>
              <a:xfrm>
                <a:off x="5810491" y="1779537"/>
                <a:ext cx="5807078" cy="5447645"/>
              </a:xfrm>
              <a:prstGeom prst="rect">
                <a:avLst/>
              </a:prstGeom>
              <a:noFill/>
            </p:spPr>
            <p:txBody>
              <a:bodyPr wrap="square" rtlCol="0">
                <a:spAutoFit/>
              </a:bodyPr>
              <a:lstStyle/>
              <a:p>
                <a:pPr marL="285750" indent="-285750">
                  <a:buFont typeface="Arial" panose="020B0604020202020204" pitchFamily="34" charset="0"/>
                  <a:buChar char="•"/>
                </a:pPr>
                <a:r>
                  <a:rPr lang="en-US" sz="2200" b="0" i="0" dirty="0">
                    <a:effectLst/>
                    <a:latin typeface="Arial" panose="020B0604020202020204" pitchFamily="34" charset="0"/>
                  </a:rPr>
                  <a:t>Each sentence </a:t>
                </a:r>
                <a14:m>
                  <m:oMath xmlns:m="http://schemas.openxmlformats.org/officeDocument/2006/math">
                    <m:r>
                      <a:rPr lang="en-US" sz="2200" b="0" i="1" smtClean="0">
                        <a:solidFill>
                          <a:srgbClr val="C00000"/>
                        </a:solidFill>
                        <a:effectLst/>
                        <a:latin typeface="Cambria Math" panose="02040503050406030204" pitchFamily="18" charset="0"/>
                      </a:rPr>
                      <m:t>𝑠</m:t>
                    </m:r>
                  </m:oMath>
                </a14:m>
                <a:r>
                  <a:rPr lang="en-US" sz="2200" b="0" i="0" dirty="0">
                    <a:effectLst/>
                    <a:latin typeface="Arial" panose="020B0604020202020204" pitchFamily="34" charset="0"/>
                  </a:rPr>
                  <a:t> is matched to question </a:t>
                </a:r>
                <a14:m>
                  <m:oMath xmlns:m="http://schemas.openxmlformats.org/officeDocument/2006/math">
                    <m:r>
                      <a:rPr lang="en-US" sz="2200" b="0" i="1" smtClean="0">
                        <a:solidFill>
                          <a:srgbClr val="7030A0"/>
                        </a:solidFill>
                        <a:effectLst/>
                        <a:latin typeface="Cambria Math" panose="02040503050406030204" pitchFamily="18" charset="0"/>
                      </a:rPr>
                      <m:t>𝑞</m:t>
                    </m:r>
                  </m:oMath>
                </a14:m>
                <a:r>
                  <a:rPr lang="en-US" sz="2200" b="0" i="0" dirty="0">
                    <a:effectLst/>
                    <a:latin typeface="Arial" panose="020B0604020202020204" pitchFamily="34" charset="0"/>
                  </a:rPr>
                  <a:t> to obtain SBERT match score </a:t>
                </a:r>
                <a14:m>
                  <m:oMath xmlns:m="http://schemas.openxmlformats.org/officeDocument/2006/math">
                    <m:r>
                      <a:rPr lang="en-US" sz="2200" b="0" i="1" smtClean="0">
                        <a:effectLst/>
                        <a:latin typeface="Cambria Math" panose="02040503050406030204" pitchFamily="18" charset="0"/>
                      </a:rPr>
                      <m:t>𝐵</m:t>
                    </m:r>
                    <m:r>
                      <a:rPr lang="en-US" sz="2200" b="0" i="1" smtClean="0">
                        <a:effectLst/>
                        <a:latin typeface="Cambria Math" panose="02040503050406030204" pitchFamily="18" charset="0"/>
                      </a:rPr>
                      <m:t>(</m:t>
                    </m:r>
                    <m:r>
                      <a:rPr lang="en-US" sz="2200" b="0" i="1" smtClean="0">
                        <a:solidFill>
                          <a:srgbClr val="C00000"/>
                        </a:solidFill>
                        <a:effectLst/>
                        <a:latin typeface="Cambria Math" panose="02040503050406030204" pitchFamily="18" charset="0"/>
                      </a:rPr>
                      <m:t>𝑠</m:t>
                    </m:r>
                    <m:r>
                      <a:rPr lang="en-US" sz="2200" b="0" i="1" smtClean="0">
                        <a:effectLst/>
                        <a:latin typeface="Cambria Math" panose="02040503050406030204" pitchFamily="18" charset="0"/>
                      </a:rPr>
                      <m:t>,</m:t>
                    </m:r>
                    <m:r>
                      <a:rPr lang="en-US" sz="2200" b="0" i="1" smtClean="0">
                        <a:effectLst/>
                        <a:latin typeface="Cambria Math" panose="02040503050406030204" pitchFamily="18" charset="0"/>
                      </a:rPr>
                      <m:t>𝑞</m:t>
                    </m:r>
                    <m:r>
                      <a:rPr lang="en-US" sz="2200" b="0" i="1" smtClean="0">
                        <a:effectLst/>
                        <a:latin typeface="Cambria Math" panose="02040503050406030204" pitchFamily="18" charset="0"/>
                      </a:rPr>
                      <m:t>)</m:t>
                    </m:r>
                  </m:oMath>
                </a14:m>
                <a:endParaRPr lang="en-US" sz="2200" b="0" i="0" dirty="0">
                  <a:effectLst/>
                  <a:latin typeface="Arial" panose="020B0604020202020204" pitchFamily="34" charset="0"/>
                </a:endParaRPr>
              </a:p>
              <a:p>
                <a:pPr marL="285750" indent="-285750">
                  <a:buFont typeface="Arial" panose="020B0604020202020204" pitchFamily="34" charset="0"/>
                  <a:buChar char="•"/>
                </a:pPr>
                <a:endParaRPr lang="en-US" sz="2200" dirty="0">
                  <a:latin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rPr>
                  <a:t>In the example here, we obtain four scores.</a:t>
                </a:r>
                <a:endParaRPr lang="en-US" sz="2200" i="1" dirty="0">
                  <a:latin typeface="Arial" panose="020B0604020202020204" pitchFamily="34" charset="0"/>
                </a:endParaRPr>
              </a:p>
              <a:p>
                <a:pPr marL="285750" indent="-285750">
                  <a:buFont typeface="Arial" panose="020B0604020202020204" pitchFamily="34" charset="0"/>
                  <a:buChar char="•"/>
                </a:pPr>
                <a:endParaRPr lang="en-US" sz="2200" dirty="0">
                  <a:latin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rPr>
                  <a:t>What is a good summary statistic?</a:t>
                </a:r>
              </a:p>
              <a:p>
                <a:pPr marL="285750" indent="-285750">
                  <a:buFont typeface="Arial" panose="020B0604020202020204" pitchFamily="34" charset="0"/>
                  <a:buChar char="•"/>
                </a:pPr>
                <a:endParaRPr lang="en-US" sz="2200" dirty="0">
                  <a:latin typeface="Arial" panose="020B0604020202020204" pitchFamily="34" charset="0"/>
                </a:endParaRPr>
              </a:p>
              <a:p>
                <a:pPr marL="742950" lvl="1" indent="-285750">
                  <a:buFont typeface="Arial" panose="020B0604020202020204" pitchFamily="34" charset="0"/>
                  <a:buChar char="•"/>
                </a:pPr>
                <a:r>
                  <a:rPr lang="en-US" sz="2200" dirty="0">
                    <a:latin typeface="Arial" panose="020B0604020202020204" pitchFamily="34" charset="0"/>
                  </a:rPr>
                  <a:t>The mean will tell us the average relevance of sentences the student highlighted.</a:t>
                </a:r>
              </a:p>
              <a:p>
                <a:pPr marL="742950" lvl="1" indent="-285750">
                  <a:buFont typeface="Arial" panose="020B0604020202020204" pitchFamily="34" charset="0"/>
                  <a:buChar char="•"/>
                </a:pPr>
                <a:endParaRPr lang="en-US" sz="2200" dirty="0">
                  <a:latin typeface="Arial" panose="020B0604020202020204" pitchFamily="34" charset="0"/>
                </a:endParaRPr>
              </a:p>
              <a:p>
                <a:pPr marL="742950" lvl="1" indent="-285750">
                  <a:buFont typeface="Arial" panose="020B0604020202020204" pitchFamily="34" charset="0"/>
                  <a:buChar char="•"/>
                </a:pPr>
                <a:r>
                  <a:rPr lang="en-US" sz="2200" dirty="0">
                    <a:latin typeface="Arial" panose="020B0604020202020204" pitchFamily="34" charset="0"/>
                  </a:rPr>
                  <a:t>The maximum will tell us the most relevant highlighted sentence.</a:t>
                </a:r>
                <a:endParaRPr lang="en-US" sz="2200" dirty="0"/>
              </a:p>
              <a:p>
                <a:endParaRPr lang="en-US" sz="2200" dirty="0"/>
              </a:p>
              <a:p>
                <a:endParaRPr lang="en-US" dirty="0"/>
              </a:p>
            </p:txBody>
          </p:sp>
        </mc:Choice>
        <mc:Fallback xmlns="">
          <p:sp>
            <p:nvSpPr>
              <p:cNvPr id="6" name="TextBox 5">
                <a:extLst>
                  <a:ext uri="{FF2B5EF4-FFF2-40B4-BE49-F238E27FC236}">
                    <a16:creationId xmlns:a16="http://schemas.microsoft.com/office/drawing/2014/main" id="{97C74CED-E8AD-9A48-A9CB-2B8575F5E1E3}"/>
                  </a:ext>
                </a:extLst>
              </p:cNvPr>
              <p:cNvSpPr txBox="1">
                <a:spLocks noRot="1" noChangeAspect="1" noMove="1" noResize="1" noEditPoints="1" noAdjustHandles="1" noChangeArrowheads="1" noChangeShapeType="1" noTextEdit="1"/>
              </p:cNvSpPr>
              <p:nvPr/>
            </p:nvSpPr>
            <p:spPr>
              <a:xfrm>
                <a:off x="5810491" y="1779537"/>
                <a:ext cx="5807078" cy="5447645"/>
              </a:xfrm>
              <a:prstGeom prst="rect">
                <a:avLst/>
              </a:prstGeom>
              <a:blipFill>
                <a:blip r:embed="rId4"/>
                <a:stretch>
                  <a:fillRect l="-1092" t="-930"/>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68DBDC77-B359-4F5C-96C2-F757C4E37C8E}"/>
              </a:ext>
            </a:extLst>
          </p:cNvPr>
          <p:cNvSpPr/>
          <p:nvPr/>
        </p:nvSpPr>
        <p:spPr>
          <a:xfrm>
            <a:off x="4305300" y="2806700"/>
            <a:ext cx="2667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a:extLst>
              <a:ext uri="{FF2B5EF4-FFF2-40B4-BE49-F238E27FC236}">
                <a16:creationId xmlns:a16="http://schemas.microsoft.com/office/drawing/2014/main" id="{34ACA1D6-4451-4114-A57F-F85F6D36B144}"/>
              </a:ext>
            </a:extLst>
          </p:cNvPr>
          <p:cNvSpPr/>
          <p:nvPr/>
        </p:nvSpPr>
        <p:spPr>
          <a:xfrm>
            <a:off x="3187031" y="3598564"/>
            <a:ext cx="2667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F783A424-F099-4CE3-B518-297596CA7F19}"/>
              </a:ext>
            </a:extLst>
          </p:cNvPr>
          <p:cNvSpPr/>
          <p:nvPr/>
        </p:nvSpPr>
        <p:spPr>
          <a:xfrm>
            <a:off x="1866900" y="4195807"/>
            <a:ext cx="2667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Rectangle 8">
            <a:extLst>
              <a:ext uri="{FF2B5EF4-FFF2-40B4-BE49-F238E27FC236}">
                <a16:creationId xmlns:a16="http://schemas.microsoft.com/office/drawing/2014/main" id="{5985BFFE-9DAD-420F-9B7E-3AD14A46EDC9}"/>
              </a:ext>
            </a:extLst>
          </p:cNvPr>
          <p:cNvSpPr/>
          <p:nvPr/>
        </p:nvSpPr>
        <p:spPr>
          <a:xfrm>
            <a:off x="1877832" y="5981700"/>
            <a:ext cx="2667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9404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CCB11A3-32F2-C948-91DD-E73D1BD0CE62}"/>
                  </a:ext>
                </a:extLst>
              </p:cNvPr>
              <p:cNvSpPr>
                <a:spLocks noGrp="1"/>
              </p:cNvSpPr>
              <p:nvPr>
                <p:ph idx="1"/>
              </p:nvPr>
            </p:nvSpPr>
            <p:spPr>
              <a:xfrm>
                <a:off x="956953" y="471837"/>
                <a:ext cx="10515600" cy="4351338"/>
              </a:xfrm>
            </p:spPr>
            <p:txBody>
              <a:bodyPr/>
              <a:lstStyle/>
              <a:p>
                <a:pPr marL="0" indent="0" algn="ctr">
                  <a:buNone/>
                </a:pPr>
                <a:r>
                  <a:rPr lang="en-US" dirty="0"/>
                  <a:t>For a set of sentences </a:t>
                </a:r>
                <a14:m>
                  <m:oMath xmlns:m="http://schemas.openxmlformats.org/officeDocument/2006/math">
                    <m:r>
                      <a:rPr lang="en-US" b="0" i="1" smtClean="0">
                        <a:solidFill>
                          <a:srgbClr val="C00000"/>
                        </a:solidFill>
                        <a:latin typeface="Cambria Math" panose="02040503050406030204" pitchFamily="18" charset="0"/>
                      </a:rPr>
                      <m:t>𝑆</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 …,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e>
                    </m:d>
                    <m:r>
                      <a:rPr lang="en-US" b="0" i="1" smtClean="0">
                        <a:latin typeface="Cambria Math" panose="02040503050406030204" pitchFamily="18" charset="0"/>
                      </a:rPr>
                      <m:t>,</m:t>
                    </m:r>
                  </m:oMath>
                </a14:m>
                <a:endParaRPr lang="en-US" b="0" dirty="0"/>
              </a:p>
              <a:p>
                <a:pPr marL="0" indent="0" algn="ctr">
                  <a:buNone/>
                </a:pPr>
                <a:r>
                  <a:rPr lang="en-US" dirty="0"/>
                  <a:t>if </a:t>
                </a:r>
                <a14:m>
                  <m:oMath xmlns:m="http://schemas.openxmlformats.org/officeDocument/2006/math">
                    <m:r>
                      <a:rPr lang="en-US" b="0" i="1" smtClean="0">
                        <a:latin typeface="Cambria Math" panose="02040503050406030204" pitchFamily="18" charset="0"/>
                      </a:rPr>
                      <m:t>𝑥</m:t>
                    </m:r>
                  </m:oMath>
                </a14:m>
                <a:r>
                  <a:rPr lang="en-US" dirty="0"/>
                  <a:t> is the vector of BERT match scores</a:t>
                </a:r>
                <a:br>
                  <a:rPr lang="en-US" dirty="0"/>
                </a:br>
                <a:r>
                  <a:rPr lang="en-US" dirty="0"/>
                  <a:t>between each sentence and question </a:t>
                </a:r>
                <a14:m>
                  <m:oMath xmlns:m="http://schemas.openxmlformats.org/officeDocument/2006/math">
                    <m:r>
                      <a:rPr lang="en-US" i="1" dirty="0" smtClean="0">
                        <a:solidFill>
                          <a:srgbClr val="7030A0"/>
                        </a:solidFill>
                        <a:latin typeface="Cambria Math" panose="02040503050406030204" pitchFamily="18" charset="0"/>
                      </a:rPr>
                      <m:t>𝑞</m:t>
                    </m:r>
                  </m:oMath>
                </a14:m>
                <a:r>
                  <a:rPr lang="en-US" dirty="0"/>
                  <a:t>,</a:t>
                </a:r>
              </a:p>
              <a:p>
                <a:pPr marL="0" indent="0" algn="ctr">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d>
                          <m:dPr>
                            <m:ctrlPr>
                              <a:rPr lang="en-US" b="0" i="1" smtClean="0">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r>
                              <a:rPr lang="en-US" b="0" i="1" smtClean="0">
                                <a:latin typeface="Cambria Math" panose="02040503050406030204" pitchFamily="18" charset="0"/>
                              </a:rPr>
                              <m:t>,</m:t>
                            </m:r>
                            <m:r>
                              <a:rPr lang="en-US" b="0" i="1" smtClean="0">
                                <a:solidFill>
                                  <a:srgbClr val="7030A0"/>
                                </a:solidFill>
                                <a:latin typeface="Cambria Math" panose="02040503050406030204" pitchFamily="18" charset="0"/>
                              </a:rPr>
                              <m:t>𝑞</m:t>
                            </m:r>
                          </m:e>
                        </m:d>
                        <m:r>
                          <a:rPr lang="en-US" b="0" i="1" smtClean="0">
                            <a:latin typeface="Cambria Math" panose="02040503050406030204" pitchFamily="18" charset="0"/>
                          </a:rPr>
                          <m:t> </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2</m:t>
                                </m:r>
                              </m:sub>
                            </m:sSub>
                            <m:r>
                              <a:rPr lang="en-US" b="0" i="1" smtClean="0">
                                <a:latin typeface="Cambria Math" panose="02040503050406030204" pitchFamily="18" charset="0"/>
                              </a:rPr>
                              <m:t>,</m:t>
                            </m:r>
                            <m:r>
                              <a:rPr lang="en-US" b="0" i="1" smtClean="0">
                                <a:solidFill>
                                  <a:srgbClr val="7030A0"/>
                                </a:solidFill>
                                <a:latin typeface="Cambria Math" panose="02040503050406030204" pitchFamily="18" charset="0"/>
                              </a:rPr>
                              <m:t>𝑞</m:t>
                            </m:r>
                          </m:e>
                        </m:d>
                        <m:r>
                          <a:rPr lang="en-US" b="0" i="1" smtClean="0">
                            <a:latin typeface="Cambria Math" panose="02040503050406030204" pitchFamily="18" charset="0"/>
                          </a:rPr>
                          <m:t> …</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r>
                              <a:rPr lang="en-US" b="0" i="1" smtClean="0">
                                <a:latin typeface="Cambria Math" panose="02040503050406030204" pitchFamily="18" charset="0"/>
                              </a:rPr>
                              <m:t>,</m:t>
                            </m:r>
                            <m:r>
                              <a:rPr lang="en-US" b="0" i="1" smtClean="0">
                                <a:solidFill>
                                  <a:srgbClr val="7030A0"/>
                                </a:solidFill>
                                <a:latin typeface="Cambria Math" panose="02040503050406030204" pitchFamily="18" charset="0"/>
                              </a:rPr>
                              <m:t>𝑞</m:t>
                            </m:r>
                          </m:e>
                        </m:d>
                      </m:e>
                    </m:d>
                  </m:oMath>
                </a14:m>
                <a:endParaRPr lang="en-US" dirty="0"/>
              </a:p>
            </p:txBody>
          </p:sp>
        </mc:Choice>
        <mc:Fallback xmlns="">
          <p:sp>
            <p:nvSpPr>
              <p:cNvPr id="8" name="Content Placeholder 7">
                <a:extLst>
                  <a:ext uri="{FF2B5EF4-FFF2-40B4-BE49-F238E27FC236}">
                    <a16:creationId xmlns:a16="http://schemas.microsoft.com/office/drawing/2014/main" id="{5CCB11A3-32F2-C948-91DD-E73D1BD0CE62}"/>
                  </a:ext>
                </a:extLst>
              </p:cNvPr>
              <p:cNvSpPr>
                <a:spLocks noGrp="1" noRot="1" noChangeAspect="1" noMove="1" noResize="1" noEditPoints="1" noAdjustHandles="1" noChangeArrowheads="1" noChangeShapeType="1" noTextEdit="1"/>
              </p:cNvSpPr>
              <p:nvPr>
                <p:ph idx="1"/>
              </p:nvPr>
            </p:nvSpPr>
            <p:spPr>
              <a:xfrm>
                <a:off x="956953" y="471837"/>
                <a:ext cx="10515600" cy="4351338"/>
              </a:xfrm>
              <a:blipFill>
                <a:blip r:embed="rId3"/>
                <a:stretch>
                  <a:fillRect t="-2326"/>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180EA916-E30F-DF43-AB9C-6C356A45EA60}"/>
              </a:ext>
            </a:extLst>
          </p:cNvPr>
          <p:cNvGrpSpPr/>
          <p:nvPr/>
        </p:nvGrpSpPr>
        <p:grpSpPr>
          <a:xfrm>
            <a:off x="2167128" y="2671383"/>
            <a:ext cx="1673215" cy="1837914"/>
            <a:chOff x="2167128" y="3277025"/>
            <a:chExt cx="1673215" cy="1837914"/>
          </a:xfrm>
        </p:grpSpPr>
        <p:grpSp>
          <p:nvGrpSpPr>
            <p:cNvPr id="16" name="Group 15">
              <a:extLst>
                <a:ext uri="{FF2B5EF4-FFF2-40B4-BE49-F238E27FC236}">
                  <a16:creationId xmlns:a16="http://schemas.microsoft.com/office/drawing/2014/main" id="{61595AC0-DE71-ED4A-AD22-EA1B48C7A56F}"/>
                </a:ext>
              </a:extLst>
            </p:cNvPr>
            <p:cNvGrpSpPr/>
            <p:nvPr/>
          </p:nvGrpSpPr>
          <p:grpSpPr>
            <a:xfrm>
              <a:off x="2262129" y="3277025"/>
              <a:ext cx="1422794" cy="1837914"/>
              <a:chOff x="2262129" y="3277025"/>
              <a:chExt cx="1422794" cy="1837914"/>
            </a:xfrm>
          </p:grpSpPr>
          <p:sp>
            <p:nvSpPr>
              <p:cNvPr id="6" name="Rectangle 5">
                <a:extLst>
                  <a:ext uri="{FF2B5EF4-FFF2-40B4-BE49-F238E27FC236}">
                    <a16:creationId xmlns:a16="http://schemas.microsoft.com/office/drawing/2014/main" id="{A8D34CA5-8109-AE44-8198-976DA907064E}"/>
                  </a:ext>
                </a:extLst>
              </p:cNvPr>
              <p:cNvSpPr/>
              <p:nvPr/>
            </p:nvSpPr>
            <p:spPr>
              <a:xfrm>
                <a:off x="2262129" y="3277025"/>
                <a:ext cx="1422794" cy="1837914"/>
              </a:xfrm>
              <a:prstGeom prst="rect">
                <a:avLst/>
              </a:prstGeom>
              <a:solidFill>
                <a:schemeClr val="accent4">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24CBCE-B49C-E04D-8184-5BECFC9F8BBB}"/>
                  </a:ext>
                </a:extLst>
              </p:cNvPr>
              <p:cNvSpPr txBox="1"/>
              <p:nvPr/>
            </p:nvSpPr>
            <p:spPr>
              <a:xfrm>
                <a:off x="2508069" y="4456571"/>
                <a:ext cx="893193" cy="461665"/>
              </a:xfrm>
              <a:prstGeom prst="rect">
                <a:avLst/>
              </a:prstGeom>
              <a:noFill/>
            </p:spPr>
            <p:txBody>
              <a:bodyPr wrap="none" rtlCol="0">
                <a:spAutoFit/>
              </a:bodyPr>
              <a:lstStyle/>
              <a:p>
                <a:r>
                  <a:rPr lang="en-US" sz="2400" dirty="0">
                    <a:solidFill>
                      <a:schemeClr val="accent4">
                        <a:lumMod val="75000"/>
                      </a:schemeClr>
                    </a:solidFill>
                  </a:rPr>
                  <a:t>mean</a:t>
                </a: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948C775-58E8-7841-A7E0-35CB4A1225C9}"/>
                    </a:ext>
                  </a:extLst>
                </p:cNvPr>
                <p:cNvSpPr txBox="1"/>
                <p:nvPr/>
              </p:nvSpPr>
              <p:spPr>
                <a:xfrm>
                  <a:off x="2167128" y="3686896"/>
                  <a:ext cx="1673215"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latin typeface="Cambria Math" panose="02040503050406030204" pitchFamily="18" charset="0"/>
                              </a:rPr>
                            </m:ctrlPr>
                          </m:sSupPr>
                          <m:e>
                            <m:r>
                              <a:rPr lang="en-US" sz="3000" i="1" smtClean="0">
                                <a:latin typeface="Cambria Math" panose="02040503050406030204" pitchFamily="18" charset="0"/>
                              </a:rPr>
                              <m:t>𝑛</m:t>
                            </m:r>
                          </m:e>
                          <m:sup>
                            <m:r>
                              <a:rPr lang="en-US" sz="3000" b="0" i="1" smtClean="0">
                                <a:latin typeface="Cambria Math" panose="02040503050406030204" pitchFamily="18" charset="0"/>
                              </a:rPr>
                              <m:t>−1</m:t>
                            </m:r>
                          </m:sup>
                        </m:sSup>
                        <m:sSub>
                          <m:sSubPr>
                            <m:ctrlPr>
                              <a:rPr lang="en-US" sz="3000" i="1" smtClean="0">
                                <a:latin typeface="Cambria Math" panose="02040503050406030204" pitchFamily="18" charset="0"/>
                              </a:rPr>
                            </m:ctrlPr>
                          </m:sSub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b>
                            <m:r>
                              <a:rPr lang="en-US" sz="3000" b="0" i="1" smtClean="0">
                                <a:latin typeface="Cambria Math" panose="02040503050406030204" pitchFamily="18" charset="0"/>
                              </a:rPr>
                              <m:t>1</m:t>
                            </m:r>
                          </m:sub>
                        </m:sSub>
                      </m:oMath>
                    </m:oMathPara>
                  </a14:m>
                  <a:endParaRPr lang="en-US" sz="3000" dirty="0"/>
                </a:p>
              </p:txBody>
            </p:sp>
          </mc:Choice>
          <mc:Fallback xmlns="">
            <p:sp>
              <p:nvSpPr>
                <p:cNvPr id="24" name="TextBox 23">
                  <a:extLst>
                    <a:ext uri="{FF2B5EF4-FFF2-40B4-BE49-F238E27FC236}">
                      <a16:creationId xmlns:a16="http://schemas.microsoft.com/office/drawing/2014/main" id="{9948C775-58E8-7841-A7E0-35CB4A1225C9}"/>
                    </a:ext>
                  </a:extLst>
                </p:cNvPr>
                <p:cNvSpPr txBox="1">
                  <a:spLocks noRot="1" noChangeAspect="1" noMove="1" noResize="1" noEditPoints="1" noAdjustHandles="1" noChangeArrowheads="1" noChangeShapeType="1" noTextEdit="1"/>
                </p:cNvSpPr>
                <p:nvPr/>
              </p:nvSpPr>
              <p:spPr>
                <a:xfrm>
                  <a:off x="2167128" y="3686896"/>
                  <a:ext cx="1673215" cy="553998"/>
                </a:xfrm>
                <a:prstGeom prst="rect">
                  <a:avLst/>
                </a:prstGeom>
                <a:blipFill>
                  <a:blip r:embed="rId4"/>
                  <a:stretch>
                    <a:fillRect b="-222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A4E289-45E2-A84A-8655-DC2F28AD57A0}"/>
                  </a:ext>
                </a:extLst>
              </p:cNvPr>
              <p:cNvSpPr txBox="1"/>
              <p:nvPr/>
            </p:nvSpPr>
            <p:spPr>
              <a:xfrm>
                <a:off x="3792457" y="3082979"/>
                <a:ext cx="5529719" cy="5712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rPr>
                            <m:t>𝑛</m:t>
                          </m:r>
                        </m:e>
                        <m:sup>
                          <m:r>
                            <a:rPr lang="en-US" sz="3000" b="0" i="1" smtClean="0">
                              <a:latin typeface="Cambria Math" panose="02040503050406030204" pitchFamily="18" charset="0"/>
                            </a:rPr>
                            <m:t>−1/2</m:t>
                          </m:r>
                        </m:sup>
                      </m:sSup>
                      <m:sSub>
                        <m:sSubPr>
                          <m:ctrlPr>
                            <a:rPr lang="en-US" sz="3000" i="1" smtClean="0">
                              <a:latin typeface="Cambria Math" panose="02040503050406030204" pitchFamily="18" charset="0"/>
                            </a:rPr>
                          </m:ctrlPr>
                        </m:sSub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𝑛</m:t>
                          </m:r>
                        </m:e>
                        <m:sup>
                          <m:r>
                            <a:rPr lang="en-US" sz="3000" i="1">
                              <a:latin typeface="Cambria Math" panose="02040503050406030204" pitchFamily="18" charset="0"/>
                            </a:rPr>
                            <m:t>−</m:t>
                          </m:r>
                          <m:r>
                            <a:rPr lang="en-US" sz="3000" b="0" i="1" smtClean="0">
                              <a:latin typeface="Cambria Math" panose="02040503050406030204" pitchFamily="18" charset="0"/>
                            </a:rPr>
                            <m:t>2</m:t>
                          </m:r>
                          <m:r>
                            <a:rPr lang="en-US" sz="3000" i="1">
                              <a:latin typeface="Cambria Math" panose="02040503050406030204" pitchFamily="18" charset="0"/>
                            </a:rPr>
                            <m:t>/</m:t>
                          </m:r>
                          <m:r>
                            <a:rPr lang="en-US" sz="3000" b="0" i="1" smtClean="0">
                              <a:latin typeface="Cambria Math" panose="02040503050406030204" pitchFamily="18" charset="0"/>
                            </a:rPr>
                            <m:t>3</m:t>
                          </m:r>
                        </m:sup>
                      </m:sSup>
                      <m:sSub>
                        <m:sSubPr>
                          <m:ctrlPr>
                            <a:rPr lang="en-US" sz="3000" i="1">
                              <a:latin typeface="Cambria Math" panose="02040503050406030204" pitchFamily="18" charset="0"/>
                            </a:rPr>
                          </m:ctrlPr>
                        </m:sSub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b>
                          <m:r>
                            <a:rPr lang="en-US" sz="3000" b="0" i="1" smtClean="0">
                              <a:latin typeface="Cambria Math" panose="02040503050406030204" pitchFamily="18" charset="0"/>
                            </a:rPr>
                            <m:t>3</m:t>
                          </m:r>
                        </m:sub>
                      </m:sSub>
                      <m:r>
                        <a:rPr lang="en-US" sz="3000" i="1" smtClean="0">
                          <a:latin typeface="Cambria Math" panose="02040503050406030204" pitchFamily="18" charset="0"/>
                          <a:ea typeface="Cambria Math" panose="02040503050406030204" pitchFamily="18" charset="0"/>
                        </a:rPr>
                        <m:t>≤⋯</m:t>
                      </m:r>
                    </m:oMath>
                  </m:oMathPara>
                </a14:m>
                <a:endParaRPr lang="en-US" sz="3000" dirty="0"/>
              </a:p>
            </p:txBody>
          </p:sp>
        </mc:Choice>
        <mc:Fallback xmlns="">
          <p:sp>
            <p:nvSpPr>
              <p:cNvPr id="25" name="TextBox 24">
                <a:extLst>
                  <a:ext uri="{FF2B5EF4-FFF2-40B4-BE49-F238E27FC236}">
                    <a16:creationId xmlns:a16="http://schemas.microsoft.com/office/drawing/2014/main" id="{45A4E289-45E2-A84A-8655-DC2F28AD57A0}"/>
                  </a:ext>
                </a:extLst>
              </p:cNvPr>
              <p:cNvSpPr txBox="1">
                <a:spLocks noRot="1" noChangeAspect="1" noMove="1" noResize="1" noEditPoints="1" noAdjustHandles="1" noChangeArrowheads="1" noChangeShapeType="1" noTextEdit="1"/>
              </p:cNvSpPr>
              <p:nvPr/>
            </p:nvSpPr>
            <p:spPr>
              <a:xfrm>
                <a:off x="3792457" y="3082979"/>
                <a:ext cx="5529719" cy="571247"/>
              </a:xfrm>
              <a:prstGeom prst="rect">
                <a:avLst/>
              </a:prstGeom>
              <a:blipFill>
                <a:blip r:embed="rId5"/>
                <a:stretch>
                  <a:fillRect b="-4348"/>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9216346F-4DB7-E74A-AAFB-46219915250A}"/>
              </a:ext>
            </a:extLst>
          </p:cNvPr>
          <p:cNvGrpSpPr/>
          <p:nvPr/>
        </p:nvGrpSpPr>
        <p:grpSpPr>
          <a:xfrm>
            <a:off x="9170926" y="2671383"/>
            <a:ext cx="1170641" cy="1837914"/>
            <a:chOff x="9170926" y="3277025"/>
            <a:chExt cx="1170641" cy="1837914"/>
          </a:xfrm>
        </p:grpSpPr>
        <p:grpSp>
          <p:nvGrpSpPr>
            <p:cNvPr id="18" name="Group 17">
              <a:extLst>
                <a:ext uri="{FF2B5EF4-FFF2-40B4-BE49-F238E27FC236}">
                  <a16:creationId xmlns:a16="http://schemas.microsoft.com/office/drawing/2014/main" id="{BB356BCD-1DC3-3D4A-91ED-2066EB025CD0}"/>
                </a:ext>
              </a:extLst>
            </p:cNvPr>
            <p:cNvGrpSpPr/>
            <p:nvPr/>
          </p:nvGrpSpPr>
          <p:grpSpPr>
            <a:xfrm>
              <a:off x="9253321" y="3277025"/>
              <a:ext cx="1060704" cy="1837914"/>
              <a:chOff x="9134568" y="3277025"/>
              <a:chExt cx="1060704" cy="1837914"/>
            </a:xfrm>
          </p:grpSpPr>
          <p:sp>
            <p:nvSpPr>
              <p:cNvPr id="11" name="TextBox 10">
                <a:extLst>
                  <a:ext uri="{FF2B5EF4-FFF2-40B4-BE49-F238E27FC236}">
                    <a16:creationId xmlns:a16="http://schemas.microsoft.com/office/drawing/2014/main" id="{E3FD08E1-49CF-2B4A-B7C5-BFCEF718EA75}"/>
                  </a:ext>
                </a:extLst>
              </p:cNvPr>
              <p:cNvSpPr txBox="1"/>
              <p:nvPr/>
            </p:nvSpPr>
            <p:spPr>
              <a:xfrm>
                <a:off x="9285171" y="4456571"/>
                <a:ext cx="707566" cy="461665"/>
              </a:xfrm>
              <a:prstGeom prst="rect">
                <a:avLst/>
              </a:prstGeom>
              <a:noFill/>
            </p:spPr>
            <p:txBody>
              <a:bodyPr wrap="none" rtlCol="0">
                <a:spAutoFit/>
              </a:bodyPr>
              <a:lstStyle/>
              <a:p>
                <a:r>
                  <a:rPr lang="en-US" sz="2400" dirty="0">
                    <a:solidFill>
                      <a:schemeClr val="accent5">
                        <a:lumMod val="75000"/>
                      </a:schemeClr>
                    </a:solidFill>
                  </a:rPr>
                  <a:t>max</a:t>
                </a:r>
              </a:p>
            </p:txBody>
          </p:sp>
          <p:sp>
            <p:nvSpPr>
              <p:cNvPr id="14" name="Rectangle 13">
                <a:extLst>
                  <a:ext uri="{FF2B5EF4-FFF2-40B4-BE49-F238E27FC236}">
                    <a16:creationId xmlns:a16="http://schemas.microsoft.com/office/drawing/2014/main" id="{988B0A74-A2F9-3048-B140-BF70B1B4F53B}"/>
                  </a:ext>
                </a:extLst>
              </p:cNvPr>
              <p:cNvSpPr/>
              <p:nvPr/>
            </p:nvSpPr>
            <p:spPr>
              <a:xfrm>
                <a:off x="9134568" y="3277025"/>
                <a:ext cx="1060704" cy="1837914"/>
              </a:xfrm>
              <a:prstGeom prst="rect">
                <a:avLst/>
              </a:prstGeom>
              <a:solidFill>
                <a:schemeClr val="accent5">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8A5F57C-D835-C740-8B57-22C704E8FD92}"/>
                    </a:ext>
                  </a:extLst>
                </p:cNvPr>
                <p:cNvSpPr txBox="1"/>
                <p:nvPr/>
              </p:nvSpPr>
              <p:spPr>
                <a:xfrm>
                  <a:off x="9170926" y="3707595"/>
                  <a:ext cx="1170641"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b>
                            <m:r>
                              <a:rPr lang="en-US" sz="3000" b="0" i="1" smtClean="0">
                                <a:latin typeface="Cambria Math" panose="02040503050406030204" pitchFamily="18" charset="0"/>
                                <a:ea typeface="Cambria Math" panose="02040503050406030204" pitchFamily="18" charset="0"/>
                              </a:rPr>
                              <m:t>∞</m:t>
                            </m:r>
                          </m:sub>
                        </m:sSub>
                      </m:oMath>
                    </m:oMathPara>
                  </a14:m>
                  <a:endParaRPr lang="en-US" sz="3000" dirty="0"/>
                </a:p>
              </p:txBody>
            </p:sp>
          </mc:Choice>
          <mc:Fallback xmlns="">
            <p:sp>
              <p:nvSpPr>
                <p:cNvPr id="26" name="TextBox 25">
                  <a:extLst>
                    <a:ext uri="{FF2B5EF4-FFF2-40B4-BE49-F238E27FC236}">
                      <a16:creationId xmlns:a16="http://schemas.microsoft.com/office/drawing/2014/main" id="{18A5F57C-D835-C740-8B57-22C704E8FD92}"/>
                    </a:ext>
                  </a:extLst>
                </p:cNvPr>
                <p:cNvSpPr txBox="1">
                  <a:spLocks noRot="1" noChangeAspect="1" noMove="1" noResize="1" noEditPoints="1" noAdjustHandles="1" noChangeArrowheads="1" noChangeShapeType="1" noTextEdit="1"/>
                </p:cNvSpPr>
                <p:nvPr/>
              </p:nvSpPr>
              <p:spPr>
                <a:xfrm>
                  <a:off x="9170926" y="3707595"/>
                  <a:ext cx="1170641" cy="553998"/>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4EC01E2-83AB-584A-A076-B77D7979F4E5}"/>
                  </a:ext>
                </a:extLst>
              </p:cNvPr>
              <p:cNvSpPr txBox="1"/>
              <p:nvPr/>
            </p:nvSpPr>
            <p:spPr>
              <a:xfrm>
                <a:off x="624005" y="5347387"/>
                <a:ext cx="6732997"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𝑆𝑢𝑚𝑚𝑎𝑟𝑦</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𝑆𝑐𝑜𝑟𝑒</m:t>
                              </m:r>
                            </m:e>
                            <m:sub>
                              <m:r>
                                <a:rPr lang="en-US" sz="3000" b="0" i="1" smtClean="0">
                                  <a:latin typeface="Cambria Math" panose="02040503050406030204" pitchFamily="18" charset="0"/>
                                </a:rPr>
                                <m:t>𝑝</m:t>
                              </m:r>
                              <m:r>
                                <a:rPr lang="en-US" sz="3000" b="0" i="1" smtClean="0">
                                  <a:latin typeface="Cambria Math" panose="02040503050406030204" pitchFamily="18" charset="0"/>
                                </a:rPr>
                                <m:t>,</m:t>
                              </m:r>
                              <m:r>
                                <a:rPr lang="en-US" sz="3000" b="0" i="1" smtClean="0">
                                  <a:latin typeface="Cambria Math" panose="02040503050406030204" pitchFamily="18" charset="0"/>
                                </a:rPr>
                                <m:t>𝑞</m:t>
                              </m:r>
                            </m:sub>
                          </m:sSub>
                          <m:r>
                            <a:rPr lang="en-US" sz="3000" b="0" i="1" smtClean="0">
                              <a:latin typeface="Cambria Math" panose="02040503050406030204" pitchFamily="18" charset="0"/>
                            </a:rPr>
                            <m:t>(</m:t>
                          </m:r>
                          <m:r>
                            <a:rPr lang="en-US" sz="3000" b="0" i="1" smtClean="0">
                              <a:latin typeface="Cambria Math" panose="02040503050406030204" pitchFamily="18" charset="0"/>
                            </a:rPr>
                            <m:t>𝑆</m:t>
                          </m:r>
                          <m:r>
                            <a:rPr lang="en-US" sz="3000" b="0" i="1" smtClean="0">
                              <a:latin typeface="Cambria Math" panose="02040503050406030204" pitchFamily="18" charset="0"/>
                            </a:rPr>
                            <m:t>)=</m:t>
                          </m:r>
                          <m:r>
                            <a:rPr lang="en-US" sz="3000" i="1" smtClean="0">
                              <a:latin typeface="Cambria Math" panose="02040503050406030204" pitchFamily="18" charset="0"/>
                            </a:rPr>
                            <m:t>𝑛</m:t>
                          </m:r>
                        </m:e>
                        <m:sup>
                          <m:r>
                            <a:rPr lang="en-US" sz="3000" b="0" i="1" smtClean="0">
                              <a:latin typeface="Cambria Math" panose="02040503050406030204" pitchFamily="18" charset="0"/>
                            </a:rPr>
                            <m:t>−(</m:t>
                          </m:r>
                          <m:r>
                            <a:rPr lang="en-US" sz="3000" b="0" i="1" smtClean="0">
                              <a:latin typeface="Cambria Math" panose="02040503050406030204" pitchFamily="18" charset="0"/>
                            </a:rPr>
                            <m:t>𝑝</m:t>
                          </m:r>
                          <m:r>
                            <a:rPr lang="en-US" sz="3000" b="0" i="1" smtClean="0">
                              <a:latin typeface="Cambria Math" panose="02040503050406030204" pitchFamily="18" charset="0"/>
                            </a:rPr>
                            <m:t>−1)/</m:t>
                          </m:r>
                          <m:r>
                            <a:rPr lang="en-US" sz="3000" b="0" i="1" smtClean="0">
                              <a:latin typeface="Cambria Math" panose="02040503050406030204" pitchFamily="18" charset="0"/>
                            </a:rPr>
                            <m:t>𝑝</m:t>
                          </m:r>
                        </m:sup>
                      </m:sSup>
                      <m:sSub>
                        <m:sSubPr>
                          <m:ctrlPr>
                            <a:rPr lang="en-US" sz="3000" i="1" smtClean="0">
                              <a:latin typeface="Cambria Math" panose="02040503050406030204" pitchFamily="18" charset="0"/>
                            </a:rPr>
                          </m:ctrlPr>
                        </m:sSub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b>
                          <m:r>
                            <a:rPr lang="en-US" sz="3000" b="0" i="1" smtClean="0">
                              <a:latin typeface="Cambria Math" panose="02040503050406030204" pitchFamily="18" charset="0"/>
                            </a:rPr>
                            <m:t>𝑝</m:t>
                          </m:r>
                        </m:sub>
                      </m:sSub>
                    </m:oMath>
                  </m:oMathPara>
                </a14:m>
                <a:endParaRPr lang="en-US" sz="3000" dirty="0"/>
              </a:p>
            </p:txBody>
          </p:sp>
        </mc:Choice>
        <mc:Fallback xmlns="">
          <p:sp>
            <p:nvSpPr>
              <p:cNvPr id="29" name="TextBox 28">
                <a:extLst>
                  <a:ext uri="{FF2B5EF4-FFF2-40B4-BE49-F238E27FC236}">
                    <a16:creationId xmlns:a16="http://schemas.microsoft.com/office/drawing/2014/main" id="{44EC01E2-83AB-584A-A076-B77D7979F4E5}"/>
                  </a:ext>
                </a:extLst>
              </p:cNvPr>
              <p:cNvSpPr txBox="1">
                <a:spLocks noRot="1" noChangeAspect="1" noMove="1" noResize="1" noEditPoints="1" noAdjustHandles="1" noChangeArrowheads="1" noChangeShapeType="1" noTextEdit="1"/>
              </p:cNvSpPr>
              <p:nvPr/>
            </p:nvSpPr>
            <p:spPr>
              <a:xfrm>
                <a:off x="624005" y="5347387"/>
                <a:ext cx="6732997" cy="619400"/>
              </a:xfrm>
              <a:prstGeom prst="rect">
                <a:avLst/>
              </a:prstGeom>
              <a:blipFill>
                <a:blip r:embed="rId7"/>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DCEAF-CEAD-2D41-AE35-9B0CF01DA363}"/>
                  </a:ext>
                </a:extLst>
              </p:cNvPr>
              <p:cNvSpPr txBox="1"/>
              <p:nvPr/>
            </p:nvSpPr>
            <p:spPr>
              <a:xfrm>
                <a:off x="7096293" y="5121267"/>
                <a:ext cx="4431791" cy="10716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d>
                            <m:dPr>
                              <m:begChr m:val="["/>
                              <m:endChr m:val="]"/>
                              <m:ctrlPr>
                                <a:rPr lang="en-US" sz="3000" b="0" i="1" smtClean="0">
                                  <a:latin typeface="Cambria Math" panose="02040503050406030204" pitchFamily="18" charset="0"/>
                                </a:rPr>
                              </m:ctrlPr>
                            </m:dPr>
                            <m:e>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𝑛</m:t>
                                  </m:r>
                                </m:e>
                                <m:sup>
                                  <m:r>
                                    <a:rPr lang="en-US" sz="3000" b="0" i="1" smtClean="0">
                                      <a:latin typeface="Cambria Math" panose="02040503050406030204" pitchFamily="18" charset="0"/>
                                    </a:rPr>
                                    <m:t>−1</m:t>
                                  </m:r>
                                </m:sup>
                              </m:sSup>
                              <m:nary>
                                <m:naryPr>
                                  <m:chr m:val="∑"/>
                                  <m:limLoc m:val="subSup"/>
                                  <m:supHide m:val="on"/>
                                  <m:ctrlPr>
                                    <a:rPr lang="en-US" sz="3000" b="0" i="1" smtClean="0">
                                      <a:latin typeface="Cambria Math" panose="02040503050406030204" pitchFamily="18" charset="0"/>
                                    </a:rPr>
                                  </m:ctrlPr>
                                </m:naryPr>
                                <m:sub>
                                  <m:r>
                                    <m:rPr>
                                      <m:brk m:alnAt="9"/>
                                    </m:rPr>
                                    <a:rPr lang="en-US" sz="3000" b="0" i="1" smtClean="0">
                                      <a:latin typeface="Cambria Math" panose="02040503050406030204" pitchFamily="18" charset="0"/>
                                    </a:rPr>
                                    <m:t>𝑠</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𝑆</m:t>
                                  </m:r>
                                </m:sub>
                                <m:sup/>
                                <m:e>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𝑠</m:t>
                                      </m:r>
                                      <m:r>
                                        <a:rPr lang="en-US" sz="3000" b="0" i="1" smtClean="0">
                                          <a:latin typeface="Cambria Math" panose="02040503050406030204" pitchFamily="18" charset="0"/>
                                        </a:rPr>
                                        <m:t>,</m:t>
                                      </m:r>
                                      <m:r>
                                        <a:rPr lang="en-US" sz="3000" b="0" i="1" smtClean="0">
                                          <a:latin typeface="Cambria Math" panose="02040503050406030204" pitchFamily="18" charset="0"/>
                                        </a:rPr>
                                        <m:t>𝑞</m:t>
                                      </m:r>
                                      <m:r>
                                        <a:rPr lang="en-US" sz="3000" b="0" i="1" smtClean="0">
                                          <a:latin typeface="Cambria Math" panose="02040503050406030204" pitchFamily="18" charset="0"/>
                                        </a:rPr>
                                        <m:t>)</m:t>
                                      </m:r>
                                    </m:e>
                                    <m:sup>
                                      <m:r>
                                        <a:rPr lang="en-US" sz="3000" b="0" i="1" smtClean="0">
                                          <a:latin typeface="Cambria Math" panose="02040503050406030204" pitchFamily="18" charset="0"/>
                                        </a:rPr>
                                        <m:t>𝑝</m:t>
                                      </m:r>
                                    </m:sup>
                                  </m:sSup>
                                </m:e>
                              </m:nary>
                            </m:e>
                          </m:d>
                        </m:e>
                        <m:sup>
                          <m:r>
                            <a:rPr lang="en-US" sz="3000" b="0" i="1" smtClean="0">
                              <a:latin typeface="Cambria Math" panose="02040503050406030204" pitchFamily="18" charset="0"/>
                            </a:rPr>
                            <m:t>1/</m:t>
                          </m:r>
                          <m:r>
                            <a:rPr lang="en-US" sz="3000" b="0" i="1" smtClean="0">
                              <a:latin typeface="Cambria Math" panose="02040503050406030204" pitchFamily="18" charset="0"/>
                            </a:rPr>
                            <m:t>𝑝</m:t>
                          </m:r>
                        </m:sup>
                      </m:sSup>
                    </m:oMath>
                  </m:oMathPara>
                </a14:m>
                <a:endParaRPr lang="en-US" sz="3000" dirty="0"/>
              </a:p>
            </p:txBody>
          </p:sp>
        </mc:Choice>
        <mc:Fallback xmlns="">
          <p:sp>
            <p:nvSpPr>
              <p:cNvPr id="30" name="TextBox 29">
                <a:extLst>
                  <a:ext uri="{FF2B5EF4-FFF2-40B4-BE49-F238E27FC236}">
                    <a16:creationId xmlns:a16="http://schemas.microsoft.com/office/drawing/2014/main" id="{722DCEAF-CEAD-2D41-AE35-9B0CF01DA363}"/>
                  </a:ext>
                </a:extLst>
              </p:cNvPr>
              <p:cNvSpPr txBox="1">
                <a:spLocks noRot="1" noChangeAspect="1" noMove="1" noResize="1" noEditPoints="1" noAdjustHandles="1" noChangeArrowheads="1" noChangeShapeType="1" noTextEdit="1"/>
              </p:cNvSpPr>
              <p:nvPr/>
            </p:nvSpPr>
            <p:spPr>
              <a:xfrm>
                <a:off x="7096293" y="5121267"/>
                <a:ext cx="4431791" cy="1071640"/>
              </a:xfrm>
              <a:prstGeom prst="rect">
                <a:avLst/>
              </a:prstGeom>
              <a:blipFill>
                <a:blip r:embed="rId8"/>
                <a:stretch>
                  <a:fillRect l="-2000" t="-147059" b="-224706"/>
                </a:stretch>
              </a:blipFill>
            </p:spPr>
            <p:txBody>
              <a:bodyPr/>
              <a:lstStyle/>
              <a:p>
                <a:r>
                  <a:rPr lang="en-US">
                    <a:noFill/>
                  </a:rPr>
                  <a:t> </a:t>
                </a:r>
              </a:p>
            </p:txBody>
          </p:sp>
        </mc:Fallback>
      </mc:AlternateContent>
    </p:spTree>
    <p:extLst>
      <p:ext uri="{BB962C8B-B14F-4D97-AF65-F5344CB8AC3E}">
        <p14:creationId xmlns:p14="http://schemas.microsoft.com/office/powerpoint/2010/main" val="47139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6DE0BB-6A6E-4BDD-928D-629404152831}"/>
                  </a:ext>
                </a:extLst>
              </p:cNvPr>
              <p:cNvSpPr>
                <a:spLocks noGrp="1"/>
              </p:cNvSpPr>
              <p:nvPr>
                <p:ph idx="1"/>
              </p:nvPr>
            </p:nvSpPr>
            <p:spPr>
              <a:xfrm>
                <a:off x="533400" y="1204301"/>
                <a:ext cx="11072446" cy="4887409"/>
              </a:xfrm>
            </p:spPr>
            <p:txBody>
              <a:bodyPr>
                <a:noAutofit/>
              </a:bodyPr>
              <a:lstStyle/>
              <a:p>
                <a:r>
                  <a:rPr lang="en-US" dirty="0"/>
                  <a:t>Match of question to set of highlighted sentences </a:t>
                </a:r>
                <a14:m>
                  <m:oMath xmlns:m="http://schemas.openxmlformats.org/officeDocument/2006/math">
                    <m:r>
                      <a:rPr lang="en-US" b="0" i="1" smtClean="0">
                        <a:solidFill>
                          <a:srgbClr val="5694C0"/>
                        </a:solidFill>
                        <a:latin typeface="Cambria Math" panose="02040503050406030204" pitchFamily="18" charset="0"/>
                      </a:rPr>
                      <m:t>𝑆</m:t>
                    </m:r>
                  </m:oMath>
                </a14:m>
                <a:endParaRPr lang="en-US" dirty="0"/>
              </a:p>
              <a:p>
                <a:pPr marL="231775" lvl="1" indent="0">
                  <a:buNone/>
                </a:pPr>
                <a:br>
                  <a:rPr lang="en-US" sz="2800" i="1" dirty="0">
                    <a:latin typeface="Cambria Math" panose="02040503050406030204" pitchFamily="18" charset="0"/>
                  </a:rPr>
                </a:br>
                <a14:m>
                  <m:oMath xmlns:m="http://schemas.openxmlformats.org/officeDocument/2006/math">
                    <m:sSub>
                      <m:sSubPr>
                        <m:ctrlPr>
                          <a:rPr lang="en-US" sz="2800" i="1">
                            <a:latin typeface="Cambria Math" panose="02040503050406030204" pitchFamily="18" charset="0"/>
                          </a:rPr>
                        </m:ctrlPr>
                      </m:sSubPr>
                      <m:e>
                        <m:r>
                          <a:rPr lang="en-US" sz="2800" i="1">
                            <a:solidFill>
                              <a:srgbClr val="0070C0"/>
                            </a:solidFill>
                            <a:latin typeface="Cambria Math" panose="02040503050406030204" pitchFamily="18" charset="0"/>
                          </a:rPr>
                          <m:t>𝐻𝑀𝑆</m:t>
                        </m:r>
                      </m:e>
                      <m:sub>
                        <m:r>
                          <a:rPr lang="en-US" sz="2800" i="1">
                            <a:latin typeface="Cambria Math" panose="02040503050406030204" pitchFamily="18" charset="0"/>
                          </a:rPr>
                          <m:t>𝑞</m:t>
                        </m:r>
                      </m:sub>
                    </m:sSub>
                    <m:r>
                      <a:rPr lang="en-US" sz="2800" i="1">
                        <a:latin typeface="Cambria Math" panose="02040503050406030204" pitchFamily="18" charset="0"/>
                      </a:rPr>
                      <m:t>=</m:t>
                    </m:r>
                  </m:oMath>
                </a14:m>
                <a:r>
                  <a:rPr lang="en-US" sz="2800" dirty="0"/>
                  <a:t> </a:t>
                </a:r>
                <a14:m>
                  <m:oMath xmlns:m="http://schemas.openxmlformats.org/officeDocument/2006/math">
                    <m:nary>
                      <m:naryPr>
                        <m:chr m:val="∑"/>
                        <m:supHide m:val="on"/>
                        <m:ctrlPr>
                          <a:rPr lang="en-US" sz="2800" i="1" dirty="0">
                            <a:latin typeface="Cambria Math" panose="02040503050406030204" pitchFamily="18" charset="0"/>
                          </a:rPr>
                        </m:ctrlPr>
                      </m:naryPr>
                      <m:sub>
                        <m:r>
                          <m:rPr>
                            <m:brk m:alnAt="7"/>
                          </m:rPr>
                          <a:rPr lang="en-US" sz="2800" i="1" dirty="0">
                            <a:latin typeface="Cambria Math" panose="02040503050406030204" pitchFamily="18" charset="0"/>
                          </a:rPr>
                          <m:t>𝑗</m:t>
                        </m:r>
                      </m:sub>
                      <m:sup/>
                      <m:e>
                        <m:sSub>
                          <m:sSubPr>
                            <m:ctrlPr>
                              <a:rPr lang="en-US" sz="2800" i="1" dirty="0">
                                <a:latin typeface="Cambria Math" panose="02040503050406030204" pitchFamily="18" charset="0"/>
                              </a:rPr>
                            </m:ctrlPr>
                          </m:sSubPr>
                          <m:e>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𝛼</m:t>
                                </m:r>
                              </m:e>
                              <m:sub>
                                <m:r>
                                  <a:rPr lang="en-US" sz="2800" i="1" dirty="0">
                                    <a:latin typeface="Cambria Math" panose="02040503050406030204" pitchFamily="18" charset="0"/>
                                    <a:ea typeface="Cambria Math" panose="02040503050406030204" pitchFamily="18" charset="0"/>
                                  </a:rPr>
                                  <m:t>𝑞</m:t>
                                </m:r>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𝑗</m:t>
                                </m:r>
                              </m:sub>
                            </m:sSub>
                            <m:r>
                              <a:rPr lang="en-US" sz="2800" b="0" i="1" dirty="0" smtClean="0">
                                <a:latin typeface="Cambria Math" panose="02040503050406030204" pitchFamily="18" charset="0"/>
                                <a:ea typeface="Cambria Math" panose="02040503050406030204" pitchFamily="18" charset="0"/>
                              </a:rPr>
                              <m:t>𝑆𝑢𝑚𝑚𝑎𝑟𝑦𝑆𝑐𝑜𝑟𝑒</m:t>
                            </m:r>
                          </m:e>
                          <m: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𝑝</m:t>
                                </m:r>
                              </m:e>
                              <m:sub>
                                <m:r>
                                  <a:rPr lang="en-US" sz="2800" i="1" dirty="0">
                                    <a:latin typeface="Cambria Math" panose="02040503050406030204" pitchFamily="18" charset="0"/>
                                  </a:rPr>
                                  <m:t>𝑗</m:t>
                                </m:r>
                              </m:sub>
                            </m:sSub>
                            <m:r>
                              <a:rPr lang="en-US" sz="2800" b="0" i="1" dirty="0" smtClean="0">
                                <a:latin typeface="Cambria Math" panose="02040503050406030204" pitchFamily="18" charset="0"/>
                              </a:rPr>
                              <m:t>,</m:t>
                            </m:r>
                            <m:r>
                              <a:rPr lang="en-US" sz="2800" i="1" dirty="0">
                                <a:latin typeface="Cambria Math" panose="02040503050406030204" pitchFamily="18" charset="0"/>
                              </a:rPr>
                              <m:t>𝑞</m:t>
                            </m:r>
                          </m:sub>
                        </m:sSub>
                        <m:r>
                          <a:rPr lang="en-US" sz="2800" b="0" i="1" dirty="0" smtClean="0">
                            <a:latin typeface="Cambria Math" panose="02040503050406030204" pitchFamily="18" charset="0"/>
                          </a:rPr>
                          <m:t>(</m:t>
                        </m:r>
                        <m:r>
                          <a:rPr lang="en-US" sz="2800" b="0" i="1" dirty="0" smtClean="0">
                            <a:solidFill>
                              <a:srgbClr val="5694C0"/>
                            </a:solidFill>
                            <a:latin typeface="Cambria Math" panose="02040503050406030204" pitchFamily="18" charset="0"/>
                          </a:rPr>
                          <m:t>𝑆</m:t>
                        </m:r>
                        <m:r>
                          <a:rPr lang="en-US" sz="2800" b="0" i="1" dirty="0" smtClean="0">
                            <a:latin typeface="Cambria Math" panose="02040503050406030204" pitchFamily="18" charset="0"/>
                          </a:rPr>
                          <m:t>)</m:t>
                        </m:r>
                      </m:e>
                    </m:nary>
                  </m:oMath>
                </a14:m>
                <a:endParaRPr lang="en-US" sz="2800" dirty="0"/>
              </a:p>
              <a:p>
                <a:pPr marL="231775" lvl="1" indent="0">
                  <a:buNone/>
                </a:pPr>
                <a:endParaRPr lang="en-US" sz="2800" dirty="0"/>
              </a:p>
              <a:p>
                <a:r>
                  <a:rPr lang="en-US" dirty="0"/>
                  <a:t>Match of question to set of non-highlighted sentences (</a:t>
                </a:r>
                <a14:m>
                  <m:oMath xmlns:m="http://schemas.openxmlformats.org/officeDocument/2006/math">
                    <m:acc>
                      <m:accPr>
                        <m:chr m:val="̅"/>
                        <m:ctrlPr>
                          <a:rPr lang="en-US" i="1" smtClean="0">
                            <a:solidFill>
                              <a:srgbClr val="FF5D48"/>
                            </a:solidFill>
                            <a:latin typeface="Cambria Math" panose="02040503050406030204" pitchFamily="18" charset="0"/>
                          </a:rPr>
                        </m:ctrlPr>
                      </m:accPr>
                      <m:e>
                        <m:r>
                          <a:rPr lang="en-US" i="1">
                            <a:solidFill>
                              <a:srgbClr val="FF5D48"/>
                            </a:solidFill>
                            <a:latin typeface="Cambria Math" panose="02040503050406030204" pitchFamily="18" charset="0"/>
                          </a:rPr>
                          <m:t>𝑆</m:t>
                        </m:r>
                      </m:e>
                    </m:acc>
                  </m:oMath>
                </a14:m>
                <a:r>
                  <a:rPr lang="en-US" dirty="0"/>
                  <a:t>)</a:t>
                </a:r>
              </a:p>
              <a:p>
                <a:pPr marL="231775" lvl="1" indent="0">
                  <a:buNone/>
                </a:pPr>
                <a:br>
                  <a:rPr lang="en-US" sz="2800" i="1" dirty="0">
                    <a:latin typeface="Cambria Math" panose="02040503050406030204" pitchFamily="18" charset="0"/>
                  </a:rPr>
                </a:br>
                <a14:m>
                  <m:oMath xmlns:m="http://schemas.openxmlformats.org/officeDocument/2006/math">
                    <m:sSub>
                      <m:sSubPr>
                        <m:ctrlPr>
                          <a:rPr lang="en-US" sz="2800" i="1">
                            <a:latin typeface="Cambria Math" panose="02040503050406030204" pitchFamily="18" charset="0"/>
                          </a:rPr>
                        </m:ctrlPr>
                      </m:sSubPr>
                      <m:e>
                        <m:r>
                          <a:rPr lang="en-US" sz="2800" i="1">
                            <a:solidFill>
                              <a:srgbClr val="FF0000"/>
                            </a:solidFill>
                            <a:latin typeface="Cambria Math" panose="02040503050406030204" pitchFamily="18" charset="0"/>
                          </a:rPr>
                          <m:t>𝑁𝐻𝑀𝑆</m:t>
                        </m:r>
                      </m:e>
                      <m:sub>
                        <m:r>
                          <a:rPr lang="en-US" sz="2800" i="1">
                            <a:latin typeface="Cambria Math" panose="02040503050406030204" pitchFamily="18" charset="0"/>
                          </a:rPr>
                          <m:t>𝑞</m:t>
                        </m:r>
                      </m:sub>
                    </m:sSub>
                    <m:r>
                      <a:rPr lang="en-US" sz="2800" i="1" smtClean="0">
                        <a:latin typeface="Cambria Math" panose="02040503050406030204" pitchFamily="18" charset="0"/>
                      </a:rPr>
                      <m:t>=</m:t>
                    </m:r>
                  </m:oMath>
                </a14:m>
                <a:r>
                  <a:rPr lang="en-US" sz="2800" dirty="0"/>
                  <a:t> </a:t>
                </a:r>
                <a14:m>
                  <m:oMath xmlns:m="http://schemas.openxmlformats.org/officeDocument/2006/math">
                    <m:nary>
                      <m:naryPr>
                        <m:chr m:val="∑"/>
                        <m:supHide m:val="on"/>
                        <m:ctrlPr>
                          <a:rPr lang="en-US" sz="2800" i="1" dirty="0">
                            <a:latin typeface="Cambria Math" panose="02040503050406030204" pitchFamily="18" charset="0"/>
                          </a:rPr>
                        </m:ctrlPr>
                      </m:naryPr>
                      <m:sub>
                        <m:r>
                          <m:rPr>
                            <m:brk m:alnAt="7"/>
                          </m:rPr>
                          <a:rPr lang="en-US" sz="2800" i="1" dirty="0">
                            <a:latin typeface="Cambria Math" panose="02040503050406030204" pitchFamily="18" charset="0"/>
                          </a:rPr>
                          <m:t>𝑗</m:t>
                        </m:r>
                      </m:sub>
                      <m:sup/>
                      <m:e>
                        <m:sSub>
                          <m:sSubPr>
                            <m:ctrlPr>
                              <a:rPr lang="en-US" sz="2800" i="1" dirty="0">
                                <a:latin typeface="Cambria Math" panose="02040503050406030204" pitchFamily="18" charset="0"/>
                              </a:rPr>
                            </m:ctrlPr>
                          </m:sSubPr>
                          <m:e>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𝛽</m:t>
                                </m:r>
                              </m:e>
                              <m:sub>
                                <m:r>
                                  <a:rPr lang="en-US" sz="2800" i="1" dirty="0">
                                    <a:latin typeface="Cambria Math" panose="02040503050406030204" pitchFamily="18" charset="0"/>
                                    <a:ea typeface="Cambria Math" panose="02040503050406030204" pitchFamily="18" charset="0"/>
                                  </a:rPr>
                                  <m:t>𝑞</m:t>
                                </m:r>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𝑗</m:t>
                                </m:r>
                              </m:sub>
                            </m:sSub>
                            <m:r>
                              <a:rPr lang="en-US" sz="2800" b="0" i="1" dirty="0" smtClean="0">
                                <a:latin typeface="Cambria Math" panose="02040503050406030204" pitchFamily="18" charset="0"/>
                                <a:ea typeface="Cambria Math" panose="02040503050406030204" pitchFamily="18" charset="0"/>
                              </a:rPr>
                              <m:t>𝑆𝑢𝑚𝑚𝑎𝑟𝑦𝑆𝑐𝑜𝑟𝑒</m:t>
                            </m:r>
                          </m:e>
                          <m: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𝑝</m:t>
                                </m:r>
                              </m:e>
                              <m:sub>
                                <m:r>
                                  <a:rPr lang="en-US" sz="2800" i="1" dirty="0">
                                    <a:latin typeface="Cambria Math" panose="02040503050406030204" pitchFamily="18" charset="0"/>
                                  </a:rPr>
                                  <m:t>𝑗</m:t>
                                </m:r>
                              </m:sub>
                            </m:sSub>
                            <m:r>
                              <a:rPr lang="en-US" sz="2800" b="0" i="1" dirty="0" smtClean="0">
                                <a:latin typeface="Cambria Math" panose="02040503050406030204" pitchFamily="18" charset="0"/>
                              </a:rPr>
                              <m:t>,</m:t>
                            </m:r>
                            <m:r>
                              <a:rPr lang="en-US" sz="2800" i="1" dirty="0">
                                <a:latin typeface="Cambria Math" panose="02040503050406030204" pitchFamily="18" charset="0"/>
                              </a:rPr>
                              <m:t>𝑞</m:t>
                            </m:r>
                          </m:sub>
                        </m:sSub>
                        <m:r>
                          <a:rPr lang="en-US" sz="2800" b="0" i="1" dirty="0" smtClean="0">
                            <a:latin typeface="Cambria Math" panose="02040503050406030204" pitchFamily="18" charset="0"/>
                          </a:rPr>
                          <m:t>(</m:t>
                        </m:r>
                        <m:acc>
                          <m:accPr>
                            <m:chr m:val="̅"/>
                            <m:ctrlPr>
                              <a:rPr lang="en-US" sz="2800" i="1" smtClean="0">
                                <a:solidFill>
                                  <a:srgbClr val="FF5D48"/>
                                </a:solidFill>
                                <a:latin typeface="Cambria Math" panose="02040503050406030204" pitchFamily="18" charset="0"/>
                              </a:rPr>
                            </m:ctrlPr>
                          </m:accPr>
                          <m:e>
                            <m:r>
                              <a:rPr lang="en-US" sz="2800" i="1">
                                <a:solidFill>
                                  <a:srgbClr val="FF5D48"/>
                                </a:solidFill>
                                <a:latin typeface="Cambria Math" panose="02040503050406030204" pitchFamily="18" charset="0"/>
                              </a:rPr>
                              <m:t>𝑆</m:t>
                            </m:r>
                          </m:e>
                        </m:acc>
                        <m:r>
                          <a:rPr lang="en-US" sz="2800" b="0" i="1" dirty="0" smtClean="0">
                            <a:latin typeface="Cambria Math" panose="02040503050406030204" pitchFamily="18" charset="0"/>
                          </a:rPr>
                          <m:t>)</m:t>
                        </m:r>
                      </m:e>
                    </m:nary>
                  </m:oMath>
                </a14:m>
                <a:endParaRPr lang="en-US" sz="2800" dirty="0"/>
              </a:p>
              <a:p>
                <a:pPr marL="457200" lvl="1" indent="-225425">
                  <a:buNone/>
                </a:pPr>
                <a:endParaRPr lang="en-US" sz="2800" dirty="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𝑙𝑜𝑔𝑖𝑠𝑡𝑖𝑐</m:t>
                    </m:r>
                    <m:r>
                      <a:rPr lang="en-US" i="1">
                        <a:latin typeface="Cambria Math" panose="02040503050406030204" pitchFamily="18" charset="0"/>
                      </a:rPr>
                      <m:t>(</m:t>
                    </m:r>
                    <m:r>
                      <a:rPr lang="en-US" b="0" i="1" smtClean="0">
                        <a:latin typeface="Cambria Math" panose="02040503050406030204" pitchFamily="18" charset="0"/>
                      </a:rPr>
                      <m:t>𝑎𝑏𝑖𝑙𝑖𝑡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i="1">
                        <a:latin typeface="Cambria Math" panose="02040503050406030204" pitchFamily="18" charset="0"/>
                      </a:rPr>
                      <m:t>−</m:t>
                    </m:r>
                    <m:r>
                      <a:rPr lang="en-US" b="0" i="1" smtClean="0">
                        <a:latin typeface="Cambria Math" panose="02040503050406030204" pitchFamily="18" charset="0"/>
                      </a:rPr>
                      <m:t>𝑑𝑖𝑓𝑓𝑖𝑐𝑢𝑙𝑡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𝑞</m:t>
                        </m:r>
                      </m:sub>
                    </m:sSub>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solidFill>
                              <a:srgbClr val="0070C0"/>
                            </a:solidFill>
                            <a:latin typeface="Cambria Math" panose="02040503050406030204" pitchFamily="18" charset="0"/>
                          </a:rPr>
                          <m:t>𝐻𝑀𝑆</m:t>
                        </m:r>
                      </m:e>
                      <m:sub>
                        <m:r>
                          <a:rPr lang="en-US" i="1">
                            <a:latin typeface="Cambria Math" panose="02040503050406030204" pitchFamily="18" charset="0"/>
                          </a:rPr>
                          <m:t>𝑞</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solidFill>
                              <a:srgbClr val="FF0000"/>
                            </a:solidFill>
                            <a:latin typeface="Cambria Math" panose="02040503050406030204" pitchFamily="18" charset="0"/>
                          </a:rPr>
                          <m:t>𝑁𝐻𝑀𝑆</m:t>
                        </m:r>
                      </m:e>
                      <m:sub>
                        <m:r>
                          <a:rPr lang="en-US" i="1">
                            <a:latin typeface="Cambria Math" panose="02040503050406030204" pitchFamily="18" charset="0"/>
                          </a:rPr>
                          <m:t>𝑞</m:t>
                        </m:r>
                      </m:sub>
                    </m:sSub>
                    <m:r>
                      <a:rPr lang="en-US" i="1">
                        <a:latin typeface="Cambria Math" panose="02040503050406030204" pitchFamily="18" charset="0"/>
                      </a:rPr>
                      <m:t>)</m:t>
                    </m:r>
                  </m:oMath>
                </a14:m>
                <a:endParaRPr lang="en-US" dirty="0"/>
              </a:p>
              <a:p>
                <a:pPr marL="0" indent="0">
                  <a:buNone/>
                </a:pPr>
                <a:endParaRPr lang="en-US" dirty="0"/>
              </a:p>
            </p:txBody>
          </p:sp>
        </mc:Choice>
        <mc:Fallback xmlns="">
          <p:sp>
            <p:nvSpPr>
              <p:cNvPr id="6" name="Content Placeholder 5">
                <a:extLst>
                  <a:ext uri="{FF2B5EF4-FFF2-40B4-BE49-F238E27FC236}">
                    <a16:creationId xmlns:a16="http://schemas.microsoft.com/office/drawing/2014/main" id="{216DE0BB-6A6E-4BDD-928D-629404152831}"/>
                  </a:ext>
                </a:extLst>
              </p:cNvPr>
              <p:cNvSpPr>
                <a:spLocks noGrp="1" noRot="1" noChangeAspect="1" noMove="1" noResize="1" noEditPoints="1" noAdjustHandles="1" noChangeArrowheads="1" noChangeShapeType="1" noTextEdit="1"/>
              </p:cNvSpPr>
              <p:nvPr>
                <p:ph idx="1"/>
              </p:nvPr>
            </p:nvSpPr>
            <p:spPr>
              <a:xfrm>
                <a:off x="533400" y="1204301"/>
                <a:ext cx="11072446" cy="4887409"/>
              </a:xfrm>
              <a:blipFill>
                <a:blip r:embed="rId3"/>
                <a:stretch>
                  <a:fillRect l="-1032" t="-2338"/>
                </a:stretch>
              </a:blipFill>
            </p:spPr>
            <p:txBody>
              <a:bodyPr/>
              <a:lstStyle/>
              <a:p>
                <a:r>
                  <a:rPr lang="en-US">
                    <a:noFill/>
                  </a:rPr>
                  <a:t> </a:t>
                </a:r>
              </a:p>
            </p:txBody>
          </p:sp>
        </mc:Fallback>
      </mc:AlternateContent>
    </p:spTree>
    <p:extLst>
      <p:ext uri="{BB962C8B-B14F-4D97-AF65-F5344CB8AC3E}">
        <p14:creationId xmlns:p14="http://schemas.microsoft.com/office/powerpoint/2010/main" val="357649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FEF7-8F0F-F847-9423-9DFC31284E7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608E60A-F838-F645-8A79-9754D4FFE880}"/>
              </a:ext>
            </a:extLst>
          </p:cNvPr>
          <p:cNvSpPr>
            <a:spLocks noGrp="1"/>
          </p:cNvSpPr>
          <p:nvPr>
            <p:ph idx="1"/>
          </p:nvPr>
        </p:nvSpPr>
        <p:spPr/>
        <p:txBody>
          <a:bodyPr/>
          <a:lstStyle/>
          <a:p>
            <a:r>
              <a:rPr lang="en-US" dirty="0"/>
              <a:t>Model each section separately</a:t>
            </a:r>
          </a:p>
          <a:p>
            <a:r>
              <a:rPr lang="en-US" dirty="0"/>
              <a:t>Perform 5-fold cross validation on each section</a:t>
            </a:r>
          </a:p>
          <a:p>
            <a:pPr lvl="1"/>
            <a:r>
              <a:rPr lang="en-US" dirty="0"/>
              <a:t>train on 4 partitions of data</a:t>
            </a:r>
          </a:p>
          <a:p>
            <a:pPr lvl="1"/>
            <a:r>
              <a:rPr lang="en-US" dirty="0"/>
              <a:t>test on remaining</a:t>
            </a:r>
          </a:p>
          <a:p>
            <a:pPr lvl="1"/>
            <a:r>
              <a:rPr lang="en-US" dirty="0"/>
              <a:t>repeat 5 times</a:t>
            </a:r>
          </a:p>
          <a:p>
            <a:r>
              <a:rPr lang="en-US" dirty="0"/>
              <a:t>Two evaluation measures, each with some advantages</a:t>
            </a:r>
          </a:p>
          <a:p>
            <a:pPr lvl="1"/>
            <a:r>
              <a:rPr lang="en-US" dirty="0"/>
              <a:t>AUC – area under the ROC curve</a:t>
            </a:r>
          </a:p>
          <a:p>
            <a:pPr lvl="1"/>
            <a:r>
              <a:rPr lang="en-US" dirty="0"/>
              <a:t>PRC –  precision recall curve</a:t>
            </a:r>
          </a:p>
        </p:txBody>
      </p:sp>
    </p:spTree>
    <p:extLst>
      <p:ext uri="{BB962C8B-B14F-4D97-AF65-F5344CB8AC3E}">
        <p14:creationId xmlns:p14="http://schemas.microsoft.com/office/powerpoint/2010/main" val="293633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8BFF-DF6B-4090-A0AC-3C46549216B5}"/>
              </a:ext>
            </a:extLst>
          </p:cNvPr>
          <p:cNvSpPr>
            <a:spLocks noGrp="1"/>
          </p:cNvSpPr>
          <p:nvPr>
            <p:ph type="title"/>
          </p:nvPr>
        </p:nvSpPr>
        <p:spPr/>
        <p:txBody>
          <a:bodyPr>
            <a:normAutofit/>
          </a:bodyPr>
          <a:lstStyle/>
          <a:p>
            <a:r>
              <a:rPr lang="en-US" dirty="0"/>
              <a:t>Cross validation on {student, question} pairs</a:t>
            </a:r>
          </a:p>
        </p:txBody>
      </p:sp>
      <p:pic>
        <p:nvPicPr>
          <p:cNvPr id="1026" name="Picture 2">
            <a:extLst>
              <a:ext uri="{FF2B5EF4-FFF2-40B4-BE49-F238E27FC236}">
                <a16:creationId xmlns:a16="http://schemas.microsoft.com/office/drawing/2014/main" id="{1AF34102-8614-4302-98D8-E31BC2492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83" y="2222685"/>
            <a:ext cx="5161356" cy="34626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F52ED44-8623-47E2-9FBF-0EAF935FC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439" y="2172445"/>
            <a:ext cx="5312698" cy="356421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5E76FFC2-A1DA-DC4D-9C47-43BB2E02257E}"/>
              </a:ext>
            </a:extLst>
          </p:cNvPr>
          <p:cNvSpPr/>
          <p:nvPr/>
        </p:nvSpPr>
        <p:spPr>
          <a:xfrm>
            <a:off x="1770185" y="2098431"/>
            <a:ext cx="3751384" cy="4337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50D6AF1-77B7-2443-AC1B-82E2CAF871A2}"/>
              </a:ext>
            </a:extLst>
          </p:cNvPr>
          <p:cNvSpPr/>
          <p:nvPr/>
        </p:nvSpPr>
        <p:spPr>
          <a:xfrm>
            <a:off x="6904892" y="2040977"/>
            <a:ext cx="3751384" cy="4337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02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C066-3B29-4F47-8CD3-5742C4696068}"/>
              </a:ext>
            </a:extLst>
          </p:cNvPr>
          <p:cNvSpPr>
            <a:spLocks noGrp="1"/>
          </p:cNvSpPr>
          <p:nvPr>
            <p:ph type="title"/>
          </p:nvPr>
        </p:nvSpPr>
        <p:spPr/>
        <p:txBody>
          <a:bodyPr/>
          <a:lstStyle/>
          <a:p>
            <a:r>
              <a:rPr lang="en-US" dirty="0"/>
              <a:t>Cross validation on held out students</a:t>
            </a:r>
          </a:p>
        </p:txBody>
      </p:sp>
      <p:pic>
        <p:nvPicPr>
          <p:cNvPr id="5" name="Picture 4">
            <a:extLst>
              <a:ext uri="{FF2B5EF4-FFF2-40B4-BE49-F238E27FC236}">
                <a16:creationId xmlns:a16="http://schemas.microsoft.com/office/drawing/2014/main" id="{AC021A28-FAF3-8E4A-A547-81733D2A8062}"/>
              </a:ext>
            </a:extLst>
          </p:cNvPr>
          <p:cNvPicPr>
            <a:picLocks noChangeAspect="1"/>
          </p:cNvPicPr>
          <p:nvPr/>
        </p:nvPicPr>
        <p:blipFill>
          <a:blip r:embed="rId2"/>
          <a:stretch>
            <a:fillRect/>
          </a:stretch>
        </p:blipFill>
        <p:spPr>
          <a:xfrm>
            <a:off x="519952" y="1896036"/>
            <a:ext cx="5829299" cy="3886199"/>
          </a:xfrm>
          <a:prstGeom prst="rect">
            <a:avLst/>
          </a:prstGeom>
        </p:spPr>
      </p:pic>
      <p:pic>
        <p:nvPicPr>
          <p:cNvPr id="7" name="Picture 6">
            <a:extLst>
              <a:ext uri="{FF2B5EF4-FFF2-40B4-BE49-F238E27FC236}">
                <a16:creationId xmlns:a16="http://schemas.microsoft.com/office/drawing/2014/main" id="{300CDB6E-7494-D946-87F2-1685FFBDDB56}"/>
              </a:ext>
            </a:extLst>
          </p:cNvPr>
          <p:cNvPicPr>
            <a:picLocks noChangeAspect="1"/>
          </p:cNvPicPr>
          <p:nvPr/>
        </p:nvPicPr>
        <p:blipFill>
          <a:blip r:embed="rId3"/>
          <a:stretch>
            <a:fillRect/>
          </a:stretch>
        </p:blipFill>
        <p:spPr>
          <a:xfrm>
            <a:off x="6095999" y="1896036"/>
            <a:ext cx="5829297" cy="3886198"/>
          </a:xfrm>
          <a:prstGeom prst="rect">
            <a:avLst/>
          </a:prstGeom>
        </p:spPr>
      </p:pic>
      <p:sp>
        <p:nvSpPr>
          <p:cNvPr id="6" name="Rounded Rectangle 5">
            <a:extLst>
              <a:ext uri="{FF2B5EF4-FFF2-40B4-BE49-F238E27FC236}">
                <a16:creationId xmlns:a16="http://schemas.microsoft.com/office/drawing/2014/main" id="{A9BE56BB-7C8B-E341-A57A-0F1C7235807A}"/>
              </a:ext>
            </a:extLst>
          </p:cNvPr>
          <p:cNvSpPr/>
          <p:nvPr/>
        </p:nvSpPr>
        <p:spPr>
          <a:xfrm>
            <a:off x="1887415" y="1934309"/>
            <a:ext cx="3751384" cy="4337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FCD5B134-0333-C744-B427-24833A3FF088}"/>
              </a:ext>
            </a:extLst>
          </p:cNvPr>
          <p:cNvSpPr/>
          <p:nvPr/>
        </p:nvSpPr>
        <p:spPr>
          <a:xfrm>
            <a:off x="6928338" y="1876855"/>
            <a:ext cx="3751384" cy="4337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479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1D2B-09E4-6044-ADBA-4BB03E38539A}"/>
              </a:ext>
            </a:extLst>
          </p:cNvPr>
          <p:cNvSpPr>
            <a:spLocks noGrp="1"/>
          </p:cNvSpPr>
          <p:nvPr>
            <p:ph type="title"/>
          </p:nvPr>
        </p:nvSpPr>
        <p:spPr/>
        <p:txBody>
          <a:bodyPr/>
          <a:lstStyle/>
          <a:p>
            <a:r>
              <a:rPr lang="en-US" dirty="0"/>
              <a:t>Cross validation on held out questions</a:t>
            </a:r>
          </a:p>
        </p:txBody>
      </p:sp>
      <p:pic>
        <p:nvPicPr>
          <p:cNvPr id="5" name="Picture 4">
            <a:extLst>
              <a:ext uri="{FF2B5EF4-FFF2-40B4-BE49-F238E27FC236}">
                <a16:creationId xmlns:a16="http://schemas.microsoft.com/office/drawing/2014/main" id="{9627931C-BFAC-DB41-AE92-3A20E07C5891}"/>
              </a:ext>
            </a:extLst>
          </p:cNvPr>
          <p:cNvPicPr>
            <a:picLocks noChangeAspect="1"/>
          </p:cNvPicPr>
          <p:nvPr/>
        </p:nvPicPr>
        <p:blipFill>
          <a:blip r:embed="rId2"/>
          <a:stretch>
            <a:fillRect/>
          </a:stretch>
        </p:blipFill>
        <p:spPr>
          <a:xfrm>
            <a:off x="444920" y="1911431"/>
            <a:ext cx="5752419" cy="3834946"/>
          </a:xfrm>
          <a:prstGeom prst="rect">
            <a:avLst/>
          </a:prstGeom>
        </p:spPr>
      </p:pic>
      <p:pic>
        <p:nvPicPr>
          <p:cNvPr id="7" name="Picture 6">
            <a:extLst>
              <a:ext uri="{FF2B5EF4-FFF2-40B4-BE49-F238E27FC236}">
                <a16:creationId xmlns:a16="http://schemas.microsoft.com/office/drawing/2014/main" id="{B1F8FE13-270B-B64F-8638-4483992EEA3F}"/>
              </a:ext>
            </a:extLst>
          </p:cNvPr>
          <p:cNvPicPr>
            <a:picLocks noChangeAspect="1"/>
          </p:cNvPicPr>
          <p:nvPr/>
        </p:nvPicPr>
        <p:blipFill>
          <a:blip r:embed="rId3"/>
          <a:stretch>
            <a:fillRect/>
          </a:stretch>
        </p:blipFill>
        <p:spPr>
          <a:xfrm>
            <a:off x="6096000" y="1911431"/>
            <a:ext cx="5752418" cy="3834945"/>
          </a:xfrm>
          <a:prstGeom prst="rect">
            <a:avLst/>
          </a:prstGeom>
        </p:spPr>
      </p:pic>
      <p:sp>
        <p:nvSpPr>
          <p:cNvPr id="6" name="Rounded Rectangle 5">
            <a:extLst>
              <a:ext uri="{FF2B5EF4-FFF2-40B4-BE49-F238E27FC236}">
                <a16:creationId xmlns:a16="http://schemas.microsoft.com/office/drawing/2014/main" id="{7C4B2D4C-2381-9443-982C-79BD5CECF402}"/>
              </a:ext>
            </a:extLst>
          </p:cNvPr>
          <p:cNvSpPr/>
          <p:nvPr/>
        </p:nvSpPr>
        <p:spPr>
          <a:xfrm>
            <a:off x="1770185" y="1957755"/>
            <a:ext cx="3751384" cy="4337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68E7103-17CC-B045-9C70-3F3B17BAE266}"/>
              </a:ext>
            </a:extLst>
          </p:cNvPr>
          <p:cNvSpPr/>
          <p:nvPr/>
        </p:nvSpPr>
        <p:spPr>
          <a:xfrm>
            <a:off x="6811108" y="1900301"/>
            <a:ext cx="3751384" cy="4337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49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50D9-4070-4F84-9F71-0C6AFDB4214F}"/>
              </a:ext>
            </a:extLst>
          </p:cNvPr>
          <p:cNvSpPr>
            <a:spLocks noGrp="1"/>
          </p:cNvSpPr>
          <p:nvPr>
            <p:ph type="title"/>
          </p:nvPr>
        </p:nvSpPr>
        <p:spPr/>
        <p:txBody>
          <a:bodyPr/>
          <a:lstStyle/>
          <a:p>
            <a:r>
              <a:rPr lang="en-US" dirty="0"/>
              <a:t>Highlighting improves predictions across levels of the Bloom taxonomy</a:t>
            </a:r>
          </a:p>
        </p:txBody>
      </p:sp>
      <p:pic>
        <p:nvPicPr>
          <p:cNvPr id="3" name="Picture 2">
            <a:extLst>
              <a:ext uri="{FF2B5EF4-FFF2-40B4-BE49-F238E27FC236}">
                <a16:creationId xmlns:a16="http://schemas.microsoft.com/office/drawing/2014/main" id="{FBDCAE8D-751D-7640-88E3-D1A19DB72442}"/>
              </a:ext>
            </a:extLst>
          </p:cNvPr>
          <p:cNvPicPr>
            <a:picLocks noChangeAspect="1"/>
          </p:cNvPicPr>
          <p:nvPr/>
        </p:nvPicPr>
        <p:blipFill>
          <a:blip r:embed="rId2"/>
          <a:stretch>
            <a:fillRect/>
          </a:stretch>
        </p:blipFill>
        <p:spPr>
          <a:xfrm>
            <a:off x="609600" y="2095597"/>
            <a:ext cx="5486400" cy="3657600"/>
          </a:xfrm>
          <a:prstGeom prst="rect">
            <a:avLst/>
          </a:prstGeom>
        </p:spPr>
      </p:pic>
      <p:pic>
        <p:nvPicPr>
          <p:cNvPr id="4" name="Picture 3">
            <a:extLst>
              <a:ext uri="{FF2B5EF4-FFF2-40B4-BE49-F238E27FC236}">
                <a16:creationId xmlns:a16="http://schemas.microsoft.com/office/drawing/2014/main" id="{283DE3F7-7D40-9642-8095-7F014F5B6B84}"/>
              </a:ext>
            </a:extLst>
          </p:cNvPr>
          <p:cNvPicPr>
            <a:picLocks noChangeAspect="1"/>
          </p:cNvPicPr>
          <p:nvPr/>
        </p:nvPicPr>
        <p:blipFill>
          <a:blip r:embed="rId3"/>
          <a:stretch>
            <a:fillRect/>
          </a:stretch>
        </p:blipFill>
        <p:spPr>
          <a:xfrm>
            <a:off x="6185453" y="2095597"/>
            <a:ext cx="5486400" cy="3657600"/>
          </a:xfrm>
          <a:prstGeom prst="rect">
            <a:avLst/>
          </a:prstGeom>
        </p:spPr>
      </p:pic>
      <p:sp>
        <p:nvSpPr>
          <p:cNvPr id="6" name="Rectangle 5">
            <a:extLst>
              <a:ext uri="{FF2B5EF4-FFF2-40B4-BE49-F238E27FC236}">
                <a16:creationId xmlns:a16="http://schemas.microsoft.com/office/drawing/2014/main" id="{6C06F7FD-1EBD-8943-9067-EC746ACCFF5B}"/>
              </a:ext>
            </a:extLst>
          </p:cNvPr>
          <p:cNvSpPr/>
          <p:nvPr/>
        </p:nvSpPr>
        <p:spPr>
          <a:xfrm>
            <a:off x="2004646" y="2119043"/>
            <a:ext cx="2883877" cy="389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73A4D7-41CB-2640-AD65-1B6DC91E04DB}"/>
              </a:ext>
            </a:extLst>
          </p:cNvPr>
          <p:cNvSpPr/>
          <p:nvPr/>
        </p:nvSpPr>
        <p:spPr>
          <a:xfrm>
            <a:off x="7643446" y="2119043"/>
            <a:ext cx="2883877" cy="389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0E751E-5173-E94D-BDE7-7C233F4241AF}"/>
              </a:ext>
            </a:extLst>
          </p:cNvPr>
          <p:cNvSpPr txBox="1"/>
          <p:nvPr/>
        </p:nvSpPr>
        <p:spPr>
          <a:xfrm>
            <a:off x="7186716" y="5569545"/>
            <a:ext cx="3840988" cy="923330"/>
          </a:xfrm>
          <a:prstGeom prst="rect">
            <a:avLst/>
          </a:prstGeom>
          <a:noFill/>
        </p:spPr>
        <p:txBody>
          <a:bodyPr wrap="none" rtlCol="0">
            <a:spAutoFit/>
          </a:bodyPr>
          <a:lstStyle/>
          <a:p>
            <a:r>
              <a:rPr lang="en-US" dirty="0"/>
              <a:t>recall             understand        synthesize</a:t>
            </a:r>
          </a:p>
          <a:p>
            <a:r>
              <a:rPr lang="en-US" dirty="0"/>
              <a:t>                           apply                evaluate</a:t>
            </a:r>
          </a:p>
          <a:p>
            <a:r>
              <a:rPr lang="en-US" dirty="0"/>
              <a:t>                                                      create</a:t>
            </a:r>
          </a:p>
        </p:txBody>
      </p:sp>
      <p:sp>
        <p:nvSpPr>
          <p:cNvPr id="10" name="TextBox 9">
            <a:extLst>
              <a:ext uri="{FF2B5EF4-FFF2-40B4-BE49-F238E27FC236}">
                <a16:creationId xmlns:a16="http://schemas.microsoft.com/office/drawing/2014/main" id="{433F6EED-FF46-1E4F-9763-57FFA99B96E5}"/>
              </a:ext>
            </a:extLst>
          </p:cNvPr>
          <p:cNvSpPr txBox="1"/>
          <p:nvPr/>
        </p:nvSpPr>
        <p:spPr>
          <a:xfrm>
            <a:off x="1608151" y="5569545"/>
            <a:ext cx="3840988" cy="923330"/>
          </a:xfrm>
          <a:prstGeom prst="rect">
            <a:avLst/>
          </a:prstGeom>
          <a:noFill/>
        </p:spPr>
        <p:txBody>
          <a:bodyPr wrap="none" rtlCol="0">
            <a:spAutoFit/>
          </a:bodyPr>
          <a:lstStyle/>
          <a:p>
            <a:r>
              <a:rPr lang="en-US" dirty="0"/>
              <a:t>recall             understand        synthesize</a:t>
            </a:r>
          </a:p>
          <a:p>
            <a:r>
              <a:rPr lang="en-US" dirty="0"/>
              <a:t>                           apply                evaluate</a:t>
            </a:r>
          </a:p>
          <a:p>
            <a:r>
              <a:rPr lang="en-US" dirty="0"/>
              <a:t>                                                      create</a:t>
            </a:r>
          </a:p>
        </p:txBody>
      </p:sp>
    </p:spTree>
    <p:extLst>
      <p:ext uri="{BB962C8B-B14F-4D97-AF65-F5344CB8AC3E}">
        <p14:creationId xmlns:p14="http://schemas.microsoft.com/office/powerpoint/2010/main" val="15761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605117"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Motivation</a:t>
            </a:r>
            <a:endParaRPr dirty="0"/>
          </a:p>
        </p:txBody>
      </p:sp>
      <p:sp>
        <p:nvSpPr>
          <p:cNvPr id="90" name="Google Shape;90;p14"/>
          <p:cNvSpPr txBox="1">
            <a:spLocks noGrp="1"/>
          </p:cNvSpPr>
          <p:nvPr>
            <p:ph type="body" idx="1"/>
          </p:nvPr>
        </p:nvSpPr>
        <p:spPr>
          <a:xfrm>
            <a:off x="605118" y="1706401"/>
            <a:ext cx="10515600" cy="4351200"/>
          </a:xfrm>
          <a:prstGeom prst="rect">
            <a:avLst/>
          </a:prstGeom>
        </p:spPr>
        <p:txBody>
          <a:bodyPr spcFirstLastPara="1" wrap="square" lIns="91425" tIns="45700" rIns="91425" bIns="45700" anchor="t" anchorCtr="0">
            <a:noAutofit/>
          </a:bodyPr>
          <a:lstStyle/>
          <a:p>
            <a:pPr marL="0" indent="0">
              <a:lnSpc>
                <a:spcPct val="100000"/>
              </a:lnSpc>
              <a:spcBef>
                <a:spcPts val="800"/>
              </a:spcBef>
              <a:buNone/>
            </a:pPr>
            <a:r>
              <a:rPr lang="en-US" dirty="0"/>
              <a:t>With adoption of </a:t>
            </a:r>
            <a:r>
              <a:rPr lang="en-US" i="1" dirty="0"/>
              <a:t>digital </a:t>
            </a:r>
            <a:br>
              <a:rPr lang="en-US" i="1" dirty="0"/>
            </a:br>
            <a:r>
              <a:rPr lang="en-US" i="1" dirty="0"/>
              <a:t>textbooks</a:t>
            </a:r>
            <a:r>
              <a:rPr lang="en-US" dirty="0"/>
              <a:t>, we have the opportunity</a:t>
            </a:r>
            <a:br>
              <a:rPr lang="en-US" dirty="0"/>
            </a:br>
            <a:r>
              <a:rPr lang="en-US" dirty="0"/>
              <a:t>to observe students as they first</a:t>
            </a:r>
            <a:br>
              <a:rPr lang="en-US" dirty="0"/>
            </a:br>
            <a:r>
              <a:rPr lang="en-US" dirty="0"/>
              <a:t>engage with material.</a:t>
            </a:r>
          </a:p>
          <a:p>
            <a:pPr marL="0" indent="0">
              <a:lnSpc>
                <a:spcPct val="100000"/>
              </a:lnSpc>
              <a:spcBef>
                <a:spcPts val="2000"/>
              </a:spcBef>
              <a:buNone/>
            </a:pPr>
            <a:r>
              <a:rPr lang="en-US" dirty="0"/>
              <a:t>Observations include highlights,</a:t>
            </a:r>
            <a:br>
              <a:rPr lang="en-US" dirty="0"/>
            </a:br>
            <a:r>
              <a:rPr lang="en-US" dirty="0"/>
              <a:t>gaze, scrolling patterns, etc.</a:t>
            </a:r>
          </a:p>
          <a:p>
            <a:pPr marL="0" indent="0">
              <a:lnSpc>
                <a:spcPct val="100000"/>
              </a:lnSpc>
              <a:spcBef>
                <a:spcPts val="2000"/>
              </a:spcBef>
              <a:buNone/>
            </a:pPr>
            <a:r>
              <a:rPr lang="en-US" dirty="0"/>
              <a:t>Can these observations be useful for</a:t>
            </a:r>
            <a:br>
              <a:rPr lang="en-US" dirty="0"/>
            </a:br>
            <a:r>
              <a:rPr lang="en-US" dirty="0"/>
              <a:t>predicting comprehension and</a:t>
            </a:r>
            <a:br>
              <a:rPr lang="en-US" dirty="0"/>
            </a:br>
            <a:r>
              <a:rPr lang="en-US" dirty="0"/>
              <a:t>knowledge retention?</a:t>
            </a:r>
          </a:p>
        </p:txBody>
      </p:sp>
      <p:pic>
        <p:nvPicPr>
          <p:cNvPr id="6" name="Google Shape;99;p15">
            <a:extLst>
              <a:ext uri="{FF2B5EF4-FFF2-40B4-BE49-F238E27FC236}">
                <a16:creationId xmlns:a16="http://schemas.microsoft.com/office/drawing/2014/main" id="{34AF04B4-7F8B-DC46-8F8D-896FE32C86A6}"/>
              </a:ext>
            </a:extLst>
          </p:cNvPr>
          <p:cNvPicPr preferRelativeResize="0"/>
          <p:nvPr/>
        </p:nvPicPr>
        <p:blipFill>
          <a:blip r:embed="rId3">
            <a:alphaModFix/>
          </a:blip>
          <a:stretch>
            <a:fillRect/>
          </a:stretch>
        </p:blipFill>
        <p:spPr>
          <a:xfrm>
            <a:off x="8617915" y="-12842"/>
            <a:ext cx="3574085" cy="2173654"/>
          </a:xfrm>
          <a:prstGeom prst="rect">
            <a:avLst/>
          </a:prstGeom>
          <a:noFill/>
          <a:ln>
            <a:noFill/>
          </a:ln>
        </p:spPr>
      </p:pic>
      <p:sp>
        <p:nvSpPr>
          <p:cNvPr id="7" name="Google Shape;100;p15">
            <a:extLst>
              <a:ext uri="{FF2B5EF4-FFF2-40B4-BE49-F238E27FC236}">
                <a16:creationId xmlns:a16="http://schemas.microsoft.com/office/drawing/2014/main" id="{BF316374-ED1C-1B48-ABE9-4365C925617B}"/>
              </a:ext>
            </a:extLst>
          </p:cNvPr>
          <p:cNvSpPr txBox="1"/>
          <p:nvPr/>
        </p:nvSpPr>
        <p:spPr>
          <a:xfrm>
            <a:off x="5414963" y="6527588"/>
            <a:ext cx="7339575"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u="sng" dirty="0">
                <a:solidFill>
                  <a:schemeClr val="hlink"/>
                </a:solidFill>
                <a:hlinkClick r:id="rId4"/>
              </a:rPr>
              <a:t>https://www.wan-ifra.org/articles/2013/08/19/more-people-are-reading-the-morning-paper-the-night-before</a:t>
            </a:r>
            <a:endParaRPr dirty="0">
              <a:latin typeface="Calibri"/>
              <a:ea typeface="Calibri"/>
              <a:cs typeface="Calibri"/>
              <a:sym typeface="Calibri"/>
            </a:endParaRPr>
          </a:p>
        </p:txBody>
      </p:sp>
      <p:pic>
        <p:nvPicPr>
          <p:cNvPr id="8" name="Google Shape;91;p14">
            <a:extLst>
              <a:ext uri="{FF2B5EF4-FFF2-40B4-BE49-F238E27FC236}">
                <a16:creationId xmlns:a16="http://schemas.microsoft.com/office/drawing/2014/main" id="{C5B20459-71F1-0643-A32A-924664973FFD}"/>
              </a:ext>
            </a:extLst>
          </p:cNvPr>
          <p:cNvPicPr preferRelativeResize="0"/>
          <p:nvPr/>
        </p:nvPicPr>
        <p:blipFill rotWithShape="1">
          <a:blip r:embed="rId5">
            <a:alphaModFix/>
          </a:blip>
          <a:srcRect l="11339" t="3107" r="11927"/>
          <a:stretch/>
        </p:blipFill>
        <p:spPr>
          <a:xfrm>
            <a:off x="6354326" y="2380019"/>
            <a:ext cx="4527177" cy="332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9C50-5B96-4D9B-B1AC-0678BF3F077D}"/>
              </a:ext>
            </a:extLst>
          </p:cNvPr>
          <p:cNvSpPr>
            <a:spLocks noGrp="1"/>
          </p:cNvSpPr>
          <p:nvPr>
            <p:ph type="title"/>
          </p:nvPr>
        </p:nvSpPr>
        <p:spPr/>
        <p:txBody>
          <a:bodyPr>
            <a:normAutofit/>
          </a:bodyPr>
          <a:lstStyle/>
          <a:p>
            <a:r>
              <a:rPr lang="en-US" dirty="0"/>
              <a:t>Comparing positional and semantic representations of highlights</a:t>
            </a:r>
          </a:p>
        </p:txBody>
      </p:sp>
      <p:pic>
        <p:nvPicPr>
          <p:cNvPr id="4" name="Picture 3">
            <a:extLst>
              <a:ext uri="{FF2B5EF4-FFF2-40B4-BE49-F238E27FC236}">
                <a16:creationId xmlns:a16="http://schemas.microsoft.com/office/drawing/2014/main" id="{6DC995D0-51FD-AE44-9107-E6832DD77F20}"/>
              </a:ext>
            </a:extLst>
          </p:cNvPr>
          <p:cNvPicPr>
            <a:picLocks noChangeAspect="1"/>
          </p:cNvPicPr>
          <p:nvPr/>
        </p:nvPicPr>
        <p:blipFill>
          <a:blip r:embed="rId2"/>
          <a:stretch>
            <a:fillRect/>
          </a:stretch>
        </p:blipFill>
        <p:spPr>
          <a:xfrm>
            <a:off x="904188" y="2105467"/>
            <a:ext cx="5486400" cy="3657600"/>
          </a:xfrm>
          <a:prstGeom prst="rect">
            <a:avLst/>
          </a:prstGeom>
        </p:spPr>
      </p:pic>
      <p:pic>
        <p:nvPicPr>
          <p:cNvPr id="6" name="Picture 5">
            <a:extLst>
              <a:ext uri="{FF2B5EF4-FFF2-40B4-BE49-F238E27FC236}">
                <a16:creationId xmlns:a16="http://schemas.microsoft.com/office/drawing/2014/main" id="{822E8DE7-D930-D744-A8F5-BD2AEEC1E571}"/>
              </a:ext>
            </a:extLst>
          </p:cNvPr>
          <p:cNvPicPr>
            <a:picLocks noChangeAspect="1"/>
          </p:cNvPicPr>
          <p:nvPr/>
        </p:nvPicPr>
        <p:blipFill>
          <a:blip r:embed="rId3"/>
          <a:stretch>
            <a:fillRect/>
          </a:stretch>
        </p:blipFill>
        <p:spPr>
          <a:xfrm>
            <a:off x="6390588" y="2105467"/>
            <a:ext cx="5486400" cy="3657600"/>
          </a:xfrm>
          <a:prstGeom prst="rect">
            <a:avLst/>
          </a:prstGeom>
        </p:spPr>
      </p:pic>
      <p:sp>
        <p:nvSpPr>
          <p:cNvPr id="5" name="Rectangle 4">
            <a:extLst>
              <a:ext uri="{FF2B5EF4-FFF2-40B4-BE49-F238E27FC236}">
                <a16:creationId xmlns:a16="http://schemas.microsoft.com/office/drawing/2014/main" id="{F8383347-B919-AE4A-8F0E-625A2621C6D2}"/>
              </a:ext>
            </a:extLst>
          </p:cNvPr>
          <p:cNvSpPr/>
          <p:nvPr/>
        </p:nvSpPr>
        <p:spPr>
          <a:xfrm>
            <a:off x="2004646" y="2119043"/>
            <a:ext cx="2883877" cy="389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93FA70-CA97-174B-8E6E-F16A9B5A75B5}"/>
              </a:ext>
            </a:extLst>
          </p:cNvPr>
          <p:cNvSpPr/>
          <p:nvPr/>
        </p:nvSpPr>
        <p:spPr>
          <a:xfrm>
            <a:off x="7643446" y="2119043"/>
            <a:ext cx="2883877" cy="389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AA2BBA-2935-8949-961E-698C722226A1}"/>
              </a:ext>
            </a:extLst>
          </p:cNvPr>
          <p:cNvSpPr txBox="1"/>
          <p:nvPr/>
        </p:nvSpPr>
        <p:spPr>
          <a:xfrm>
            <a:off x="1652954" y="5393735"/>
            <a:ext cx="979755" cy="369332"/>
          </a:xfrm>
          <a:prstGeom prst="rect">
            <a:avLst/>
          </a:prstGeom>
          <a:solidFill>
            <a:schemeClr val="bg1"/>
          </a:solidFill>
        </p:spPr>
        <p:txBody>
          <a:bodyPr wrap="none" rtlCol="0">
            <a:spAutoFit/>
          </a:bodyPr>
          <a:lstStyle/>
          <a:p>
            <a:r>
              <a:rPr lang="en-US" b="1" dirty="0"/>
              <a:t>baseline</a:t>
            </a:r>
          </a:p>
        </p:txBody>
      </p:sp>
      <p:sp>
        <p:nvSpPr>
          <p:cNvPr id="8" name="TextBox 7">
            <a:extLst>
              <a:ext uri="{FF2B5EF4-FFF2-40B4-BE49-F238E27FC236}">
                <a16:creationId xmlns:a16="http://schemas.microsoft.com/office/drawing/2014/main" id="{AA47BDC4-BB25-B84D-B043-F7E3C4DCB5A6}"/>
              </a:ext>
            </a:extLst>
          </p:cNvPr>
          <p:cNvSpPr txBox="1"/>
          <p:nvPr/>
        </p:nvSpPr>
        <p:spPr>
          <a:xfrm>
            <a:off x="3081369" y="5393735"/>
            <a:ext cx="1132040" cy="923330"/>
          </a:xfrm>
          <a:prstGeom prst="rect">
            <a:avLst/>
          </a:prstGeom>
          <a:solidFill>
            <a:schemeClr val="bg1"/>
          </a:solidFill>
        </p:spPr>
        <p:txBody>
          <a:bodyPr wrap="none" rtlCol="0">
            <a:spAutoFit/>
          </a:bodyPr>
          <a:lstStyle/>
          <a:p>
            <a:pPr algn="ctr"/>
            <a:r>
              <a:rPr lang="en-US" b="1" dirty="0"/>
              <a:t>positional</a:t>
            </a:r>
          </a:p>
          <a:p>
            <a:pPr algn="ctr"/>
            <a:r>
              <a:rPr lang="en-US" dirty="0"/>
              <a:t>highlight</a:t>
            </a:r>
          </a:p>
          <a:p>
            <a:pPr algn="ctr"/>
            <a:r>
              <a:rPr lang="en-US" dirty="0"/>
              <a:t>features</a:t>
            </a:r>
          </a:p>
        </p:txBody>
      </p:sp>
      <p:sp>
        <p:nvSpPr>
          <p:cNvPr id="9" name="TextBox 8">
            <a:extLst>
              <a:ext uri="{FF2B5EF4-FFF2-40B4-BE49-F238E27FC236}">
                <a16:creationId xmlns:a16="http://schemas.microsoft.com/office/drawing/2014/main" id="{A11818F4-EF45-1148-BCCE-0D71EE17EA14}"/>
              </a:ext>
            </a:extLst>
          </p:cNvPr>
          <p:cNvSpPr txBox="1"/>
          <p:nvPr/>
        </p:nvSpPr>
        <p:spPr>
          <a:xfrm>
            <a:off x="4712107" y="5393735"/>
            <a:ext cx="1046569" cy="923330"/>
          </a:xfrm>
          <a:prstGeom prst="rect">
            <a:avLst/>
          </a:prstGeom>
          <a:solidFill>
            <a:schemeClr val="bg1"/>
          </a:solidFill>
        </p:spPr>
        <p:txBody>
          <a:bodyPr wrap="none" rtlCol="0">
            <a:spAutoFit/>
          </a:bodyPr>
          <a:lstStyle/>
          <a:p>
            <a:pPr algn="ctr"/>
            <a:r>
              <a:rPr lang="en-US" b="1" dirty="0"/>
              <a:t>semantic</a:t>
            </a:r>
          </a:p>
          <a:p>
            <a:pPr algn="ctr"/>
            <a:r>
              <a:rPr lang="en-US" dirty="0"/>
              <a:t>highlight</a:t>
            </a:r>
          </a:p>
          <a:p>
            <a:pPr algn="ctr"/>
            <a:r>
              <a:rPr lang="en-US" dirty="0"/>
              <a:t>features</a:t>
            </a:r>
          </a:p>
        </p:txBody>
      </p:sp>
      <p:sp>
        <p:nvSpPr>
          <p:cNvPr id="10" name="TextBox 9">
            <a:extLst>
              <a:ext uri="{FF2B5EF4-FFF2-40B4-BE49-F238E27FC236}">
                <a16:creationId xmlns:a16="http://schemas.microsoft.com/office/drawing/2014/main" id="{334AC90F-64AE-9E46-A6AB-2C632FEC88C4}"/>
              </a:ext>
            </a:extLst>
          </p:cNvPr>
          <p:cNvSpPr txBox="1"/>
          <p:nvPr/>
        </p:nvSpPr>
        <p:spPr>
          <a:xfrm>
            <a:off x="7162800" y="5393735"/>
            <a:ext cx="979755" cy="369332"/>
          </a:xfrm>
          <a:prstGeom prst="rect">
            <a:avLst/>
          </a:prstGeom>
          <a:solidFill>
            <a:schemeClr val="bg1"/>
          </a:solidFill>
        </p:spPr>
        <p:txBody>
          <a:bodyPr wrap="none" rtlCol="0">
            <a:spAutoFit/>
          </a:bodyPr>
          <a:lstStyle/>
          <a:p>
            <a:r>
              <a:rPr lang="en-US" b="1" dirty="0"/>
              <a:t>baseline</a:t>
            </a:r>
          </a:p>
        </p:txBody>
      </p:sp>
      <p:sp>
        <p:nvSpPr>
          <p:cNvPr id="11" name="TextBox 10">
            <a:extLst>
              <a:ext uri="{FF2B5EF4-FFF2-40B4-BE49-F238E27FC236}">
                <a16:creationId xmlns:a16="http://schemas.microsoft.com/office/drawing/2014/main" id="{D86F19C1-8967-8946-B47A-BA1CD6A0046E}"/>
              </a:ext>
            </a:extLst>
          </p:cNvPr>
          <p:cNvSpPr txBox="1"/>
          <p:nvPr/>
        </p:nvSpPr>
        <p:spPr>
          <a:xfrm>
            <a:off x="8591214" y="5393735"/>
            <a:ext cx="1132040" cy="923330"/>
          </a:xfrm>
          <a:prstGeom prst="rect">
            <a:avLst/>
          </a:prstGeom>
          <a:solidFill>
            <a:schemeClr val="bg1"/>
          </a:solidFill>
        </p:spPr>
        <p:txBody>
          <a:bodyPr wrap="none" rtlCol="0">
            <a:spAutoFit/>
          </a:bodyPr>
          <a:lstStyle/>
          <a:p>
            <a:pPr algn="ctr"/>
            <a:r>
              <a:rPr lang="en-US" b="1" dirty="0"/>
              <a:t>positional</a:t>
            </a:r>
          </a:p>
          <a:p>
            <a:pPr algn="ctr"/>
            <a:r>
              <a:rPr lang="en-US" dirty="0"/>
              <a:t>highlight</a:t>
            </a:r>
          </a:p>
          <a:p>
            <a:pPr algn="ctr"/>
            <a:r>
              <a:rPr lang="en-US" dirty="0"/>
              <a:t>features</a:t>
            </a:r>
          </a:p>
        </p:txBody>
      </p:sp>
      <p:sp>
        <p:nvSpPr>
          <p:cNvPr id="12" name="TextBox 11">
            <a:extLst>
              <a:ext uri="{FF2B5EF4-FFF2-40B4-BE49-F238E27FC236}">
                <a16:creationId xmlns:a16="http://schemas.microsoft.com/office/drawing/2014/main" id="{DC827823-3D78-D54E-AB1D-B4B233ECFC76}"/>
              </a:ext>
            </a:extLst>
          </p:cNvPr>
          <p:cNvSpPr txBox="1"/>
          <p:nvPr/>
        </p:nvSpPr>
        <p:spPr>
          <a:xfrm>
            <a:off x="10221954" y="5393735"/>
            <a:ext cx="1046569" cy="923330"/>
          </a:xfrm>
          <a:prstGeom prst="rect">
            <a:avLst/>
          </a:prstGeom>
          <a:solidFill>
            <a:schemeClr val="bg1"/>
          </a:solidFill>
        </p:spPr>
        <p:txBody>
          <a:bodyPr wrap="none" rtlCol="0">
            <a:spAutoFit/>
          </a:bodyPr>
          <a:lstStyle/>
          <a:p>
            <a:pPr algn="ctr"/>
            <a:r>
              <a:rPr lang="en-US" b="1" dirty="0"/>
              <a:t>semantic</a:t>
            </a:r>
          </a:p>
          <a:p>
            <a:pPr algn="ctr"/>
            <a:r>
              <a:rPr lang="en-US" dirty="0"/>
              <a:t>highlight</a:t>
            </a:r>
          </a:p>
          <a:p>
            <a:pPr algn="ctr"/>
            <a:r>
              <a:rPr lang="en-US" dirty="0"/>
              <a:t>features</a:t>
            </a:r>
          </a:p>
        </p:txBody>
      </p:sp>
    </p:spTree>
    <p:extLst>
      <p:ext uri="{BB962C8B-B14F-4D97-AF65-F5344CB8AC3E}">
        <p14:creationId xmlns:p14="http://schemas.microsoft.com/office/powerpoint/2010/main" val="93209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981A-5DF0-42A3-A42C-378C303CBA0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985264B-DE65-4312-B8D1-53EE8EEBA611}"/>
              </a:ext>
            </a:extLst>
          </p:cNvPr>
          <p:cNvSpPr>
            <a:spLocks noGrp="1"/>
          </p:cNvSpPr>
          <p:nvPr>
            <p:ph idx="1"/>
          </p:nvPr>
        </p:nvSpPr>
        <p:spPr>
          <a:xfrm>
            <a:off x="838200" y="1547445"/>
            <a:ext cx="10515600" cy="4817086"/>
          </a:xfrm>
        </p:spPr>
        <p:txBody>
          <a:bodyPr>
            <a:normAutofit fontScale="92500" lnSpcReduction="10000"/>
          </a:bodyPr>
          <a:lstStyle/>
          <a:p>
            <a:pPr>
              <a:lnSpc>
                <a:spcPct val="100000"/>
              </a:lnSpc>
            </a:pPr>
            <a:r>
              <a:rPr lang="en-US" dirty="0"/>
              <a:t>We explored the relationship between student highlighting patterns and question-answering performance using an encoding of highlights based on deep neural net embeddings of text and question content.</a:t>
            </a:r>
          </a:p>
          <a:p>
            <a:pPr>
              <a:lnSpc>
                <a:spcPct val="100000"/>
              </a:lnSpc>
            </a:pPr>
            <a:r>
              <a:rPr lang="en-US" dirty="0"/>
              <a:t>Augmenting a baseline model with highlighting features improves predictions of whether a student will answer a specific question correctly.</a:t>
            </a:r>
          </a:p>
          <a:p>
            <a:pPr lvl="1">
              <a:lnSpc>
                <a:spcPct val="100000"/>
              </a:lnSpc>
            </a:pPr>
            <a:r>
              <a:rPr lang="en-US" dirty="0"/>
              <a:t>This improvement is found for held out student-question pairs and held out students, but not held out questions.</a:t>
            </a:r>
          </a:p>
          <a:p>
            <a:pPr>
              <a:lnSpc>
                <a:spcPct val="100000"/>
              </a:lnSpc>
            </a:pPr>
            <a:r>
              <a:rPr lang="en-US" dirty="0"/>
              <a:t>Our models predict well for across all levels of the Bloom Taxonomy (conceptual difficulty)</a:t>
            </a:r>
          </a:p>
          <a:p>
            <a:pPr>
              <a:lnSpc>
                <a:spcPct val="100000"/>
              </a:lnSpc>
            </a:pPr>
            <a:r>
              <a:rPr lang="en-US" dirty="0"/>
              <a:t>We found that the semantic encoding of highlights is superior to a positional encoding.</a:t>
            </a:r>
          </a:p>
          <a:p>
            <a:pPr lvl="1">
              <a:lnSpc>
                <a:spcPct val="100000"/>
              </a:lnSpc>
            </a:pPr>
            <a:r>
              <a:rPr lang="en-US" dirty="0"/>
              <a:t>We haven’t yet looked at the combination but are anxious to do so!</a:t>
            </a:r>
          </a:p>
        </p:txBody>
      </p:sp>
    </p:spTree>
    <p:extLst>
      <p:ext uri="{BB962C8B-B14F-4D97-AF65-F5344CB8AC3E}">
        <p14:creationId xmlns:p14="http://schemas.microsoft.com/office/powerpoint/2010/main" val="133732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A08BE9-90FE-4C91-B7F6-5624A8437C47}"/>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2903291D-AC2E-42DA-9B16-7251130B165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669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0C95-56D1-4A83-81BD-96984D047639}"/>
              </a:ext>
            </a:extLst>
          </p:cNvPr>
          <p:cNvSpPr>
            <a:spLocks noGrp="1"/>
          </p:cNvSpPr>
          <p:nvPr>
            <p:ph type="title"/>
          </p:nvPr>
        </p:nvSpPr>
        <p:spPr/>
        <p:txBody>
          <a:bodyPr/>
          <a:lstStyle/>
          <a:p>
            <a:r>
              <a:rPr lang="en-US" dirty="0"/>
              <a:t>Q. How can we capture the semantic encoding?</a:t>
            </a:r>
          </a:p>
        </p:txBody>
      </p:sp>
      <p:sp>
        <p:nvSpPr>
          <p:cNvPr id="3" name="Content Placeholder 2">
            <a:extLst>
              <a:ext uri="{FF2B5EF4-FFF2-40B4-BE49-F238E27FC236}">
                <a16:creationId xmlns:a16="http://schemas.microsoft.com/office/drawing/2014/main" id="{E6C07AA6-B1B3-4D08-A3C7-C02C785FADE8}"/>
              </a:ext>
            </a:extLst>
          </p:cNvPr>
          <p:cNvSpPr>
            <a:spLocks noGrp="1"/>
          </p:cNvSpPr>
          <p:nvPr>
            <p:ph idx="1"/>
          </p:nvPr>
        </p:nvSpPr>
        <p:spPr/>
        <p:txBody>
          <a:bodyPr/>
          <a:lstStyle/>
          <a:p>
            <a:r>
              <a:rPr lang="en-US" b="0" i="0" dirty="0">
                <a:effectLst/>
                <a:latin typeface="Arial" panose="020B0604020202020204" pitchFamily="34" charset="0"/>
              </a:rPr>
              <a:t>BERT is a pre-trained transformer network that has produced numerous state-of-the-art results in various NLP tasks</a:t>
            </a:r>
            <a:endParaRPr lang="en-US" dirty="0">
              <a:latin typeface="Arial" panose="020B0604020202020204" pitchFamily="34" charset="0"/>
            </a:endParaRPr>
          </a:p>
          <a:p>
            <a:r>
              <a:rPr lang="en-US" b="0" i="0" dirty="0">
                <a:effectLst/>
                <a:latin typeface="Arial" panose="020B0604020202020204" pitchFamily="34" charset="0"/>
              </a:rPr>
              <a:t>Sentence-BERT (SBERT) is a modification of the pre-trained BERT network that derive semantically meaningful sentence embeddings that can be compared using cosine-similarity</a:t>
            </a:r>
            <a:endParaRPr lang="en-US" dirty="0">
              <a:latin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95636C66-A174-47C6-896F-2D57F3513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288" y="3982988"/>
            <a:ext cx="3669657" cy="2875012"/>
          </a:xfrm>
          <a:prstGeom prst="rect">
            <a:avLst/>
          </a:prstGeom>
          <a:noFill/>
        </p:spPr>
      </p:pic>
    </p:spTree>
    <p:extLst>
      <p:ext uri="{BB962C8B-B14F-4D97-AF65-F5344CB8AC3E}">
        <p14:creationId xmlns:p14="http://schemas.microsoft.com/office/powerpoint/2010/main" val="449018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91CF-4C8F-4963-BDDE-E34CE21A3480}"/>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32EA5B6-0B7A-41E9-8500-96532E457D7A}"/>
              </a:ext>
            </a:extLst>
          </p:cNvPr>
          <p:cNvSpPr>
            <a:spLocks noGrp="1"/>
          </p:cNvSpPr>
          <p:nvPr>
            <p:ph idx="1"/>
          </p:nvPr>
        </p:nvSpPr>
        <p:spPr/>
        <p:txBody>
          <a:bodyPr/>
          <a:lstStyle/>
          <a:p>
            <a:r>
              <a:rPr lang="en-US" dirty="0"/>
              <a:t>Explore several methodological decisions</a:t>
            </a:r>
          </a:p>
          <a:p>
            <a:pPr lvl="1"/>
            <a:r>
              <a:rPr lang="en-US" dirty="0"/>
              <a:t>Whether the correct decomposition of highlights is at the level of sentences </a:t>
            </a:r>
          </a:p>
          <a:p>
            <a:endParaRPr lang="en-US" dirty="0"/>
          </a:p>
          <a:p>
            <a:r>
              <a:rPr lang="en-US" dirty="0"/>
              <a:t>Build section-free model</a:t>
            </a:r>
          </a:p>
          <a:p>
            <a:endParaRPr lang="en-US" dirty="0"/>
          </a:p>
          <a:p>
            <a:r>
              <a:rPr lang="en-US" dirty="0"/>
              <a:t>Combine semantic and positional information into one model</a:t>
            </a:r>
          </a:p>
          <a:p>
            <a:endParaRPr lang="en-US" dirty="0"/>
          </a:p>
          <a:p>
            <a:endParaRPr lang="en-US" dirty="0"/>
          </a:p>
          <a:p>
            <a:endParaRPr lang="en-US" dirty="0"/>
          </a:p>
        </p:txBody>
      </p:sp>
    </p:spTree>
    <p:extLst>
      <p:ext uri="{BB962C8B-B14F-4D97-AF65-F5344CB8AC3E}">
        <p14:creationId xmlns:p14="http://schemas.microsoft.com/office/powerpoint/2010/main" val="3080826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09C3-037B-474A-86A9-AB7C49B2DF69}"/>
              </a:ext>
            </a:extLst>
          </p:cNvPr>
          <p:cNvSpPr>
            <a:spLocks noGrp="1"/>
          </p:cNvSpPr>
          <p:nvPr>
            <p:ph type="title"/>
          </p:nvPr>
        </p:nvSpPr>
        <p:spPr/>
        <p:txBody>
          <a:bodyPr/>
          <a:lstStyle/>
          <a:p>
            <a:r>
              <a:rPr lang="en-US" dirty="0"/>
              <a:t>Investigating </a:t>
            </a:r>
            <a:r>
              <a:rPr lang="en-US" b="0" i="1" dirty="0" err="1">
                <a:solidFill>
                  <a:srgbClr val="000000"/>
                </a:solidFill>
                <a:effectLst/>
                <a:latin typeface="Linux Libertine"/>
              </a:rPr>
              <a:t>L</a:t>
            </a:r>
            <a:r>
              <a:rPr lang="en-US" b="0" i="1" baseline="30000" dirty="0" err="1">
                <a:solidFill>
                  <a:srgbClr val="000000"/>
                </a:solidFill>
                <a:effectLst/>
                <a:latin typeface="Linux Libertine"/>
              </a:rPr>
              <a:t>p</a:t>
            </a:r>
            <a:r>
              <a:rPr lang="en-US" baseline="30000" dirty="0">
                <a:solidFill>
                  <a:srgbClr val="000000"/>
                </a:solidFill>
                <a:latin typeface="Linux Libertine"/>
              </a:rPr>
              <a:t> </a:t>
            </a:r>
            <a:r>
              <a:rPr lang="en-US" dirty="0"/>
              <a:t>space </a:t>
            </a:r>
          </a:p>
        </p:txBody>
      </p:sp>
      <p:pic>
        <p:nvPicPr>
          <p:cNvPr id="5" name="Picture 4" descr="Graphical user interface, text&#10;&#10;Description automatically generated">
            <a:extLst>
              <a:ext uri="{FF2B5EF4-FFF2-40B4-BE49-F238E27FC236}">
                <a16:creationId xmlns:a16="http://schemas.microsoft.com/office/drawing/2014/main" id="{F104DD1D-9A44-F942-900C-AEAC7DE9B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1428187"/>
            <a:ext cx="10718800" cy="3098800"/>
          </a:xfrm>
          <a:prstGeom prst="rect">
            <a:avLst/>
          </a:prstGeom>
          <a:ln>
            <a:solidFill>
              <a:schemeClr val="accent1">
                <a:lumMod val="50000"/>
              </a:schemeClr>
            </a:solidFill>
          </a:ln>
        </p:spPr>
      </p:pic>
      <p:sp>
        <p:nvSpPr>
          <p:cNvPr id="7" name="TextBox 6">
            <a:extLst>
              <a:ext uri="{FF2B5EF4-FFF2-40B4-BE49-F238E27FC236}">
                <a16:creationId xmlns:a16="http://schemas.microsoft.com/office/drawing/2014/main" id="{89250E69-4E63-BC4B-825B-FE1A15BD39E1}"/>
              </a:ext>
            </a:extLst>
          </p:cNvPr>
          <p:cNvSpPr txBox="1"/>
          <p:nvPr/>
        </p:nvSpPr>
        <p:spPr>
          <a:xfrm>
            <a:off x="7651579" y="4249988"/>
            <a:ext cx="3796104" cy="276999"/>
          </a:xfrm>
          <a:prstGeom prst="rect">
            <a:avLst/>
          </a:prstGeom>
          <a:noFill/>
          <a:ln>
            <a:solidFill>
              <a:schemeClr val="accent1">
                <a:lumMod val="50000"/>
              </a:schemeClr>
            </a:solidFill>
          </a:ln>
        </p:spPr>
        <p:txBody>
          <a:bodyPr wrap="none" rtlCol="0">
            <a:spAutoFit/>
          </a:bodyPr>
          <a:lstStyle/>
          <a:p>
            <a:r>
              <a:rPr lang="en-US" sz="1200" dirty="0"/>
              <a:t>From Wikipedia “https://</a:t>
            </a:r>
            <a:r>
              <a:rPr lang="en-US" sz="1200" dirty="0" err="1"/>
              <a:t>en.wikipedia.org</a:t>
            </a:r>
            <a:r>
              <a:rPr lang="en-US" sz="1200" dirty="0"/>
              <a:t>/wiki/</a:t>
            </a:r>
            <a:r>
              <a:rPr lang="en-US" sz="1200" dirty="0" err="1"/>
              <a:t>Lp_space</a:t>
            </a:r>
            <a:r>
              <a:rPr lang="en-US" sz="1200" dirty="0"/>
              <a:t>”</a:t>
            </a:r>
          </a:p>
        </p:txBody>
      </p:sp>
    </p:spTree>
    <p:extLst>
      <p:ext uri="{BB962C8B-B14F-4D97-AF65-F5344CB8AC3E}">
        <p14:creationId xmlns:p14="http://schemas.microsoft.com/office/powerpoint/2010/main" val="283715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09C3-037B-474A-86A9-AB7C49B2DF69}"/>
              </a:ext>
            </a:extLst>
          </p:cNvPr>
          <p:cNvSpPr>
            <a:spLocks noGrp="1"/>
          </p:cNvSpPr>
          <p:nvPr>
            <p:ph type="title"/>
          </p:nvPr>
        </p:nvSpPr>
        <p:spPr/>
        <p:txBody>
          <a:bodyPr/>
          <a:lstStyle/>
          <a:p>
            <a:r>
              <a:rPr lang="en-US" dirty="0"/>
              <a:t>Investigating </a:t>
            </a:r>
            <a:r>
              <a:rPr lang="en-US" b="0" i="1" dirty="0" err="1">
                <a:solidFill>
                  <a:srgbClr val="000000"/>
                </a:solidFill>
                <a:effectLst/>
                <a:latin typeface="Linux Libertine"/>
              </a:rPr>
              <a:t>L</a:t>
            </a:r>
            <a:r>
              <a:rPr lang="en-US" b="0" i="1" baseline="30000" dirty="0" err="1">
                <a:solidFill>
                  <a:srgbClr val="000000"/>
                </a:solidFill>
                <a:effectLst/>
                <a:latin typeface="Linux Libertine"/>
              </a:rPr>
              <a:t>p</a:t>
            </a:r>
            <a:r>
              <a:rPr lang="en-US" baseline="30000" dirty="0">
                <a:solidFill>
                  <a:srgbClr val="000000"/>
                </a:solidFill>
                <a:latin typeface="Linux Libertine"/>
              </a:rPr>
              <a:t> </a:t>
            </a:r>
            <a:r>
              <a:rPr lang="en-US" dirty="0"/>
              <a:t>space </a:t>
            </a:r>
          </a:p>
        </p:txBody>
      </p:sp>
      <p:pic>
        <p:nvPicPr>
          <p:cNvPr id="5" name="Picture 4" descr="Graphical user interface, text&#10;&#10;Description automatically generated">
            <a:extLst>
              <a:ext uri="{FF2B5EF4-FFF2-40B4-BE49-F238E27FC236}">
                <a16:creationId xmlns:a16="http://schemas.microsoft.com/office/drawing/2014/main" id="{F104DD1D-9A44-F942-900C-AEAC7DE9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428187"/>
            <a:ext cx="10718800" cy="3098800"/>
          </a:xfrm>
          <a:prstGeom prst="rect">
            <a:avLst/>
          </a:prstGeom>
          <a:ln>
            <a:solidFill>
              <a:schemeClr val="accent1">
                <a:lumMod val="50000"/>
              </a:schemeClr>
            </a:solidFill>
          </a:ln>
        </p:spPr>
      </p:pic>
      <p:sp>
        <p:nvSpPr>
          <p:cNvPr id="7" name="TextBox 6">
            <a:extLst>
              <a:ext uri="{FF2B5EF4-FFF2-40B4-BE49-F238E27FC236}">
                <a16:creationId xmlns:a16="http://schemas.microsoft.com/office/drawing/2014/main" id="{89250E69-4E63-BC4B-825B-FE1A15BD39E1}"/>
              </a:ext>
            </a:extLst>
          </p:cNvPr>
          <p:cNvSpPr txBox="1"/>
          <p:nvPr/>
        </p:nvSpPr>
        <p:spPr>
          <a:xfrm>
            <a:off x="7651579" y="4249988"/>
            <a:ext cx="3796104" cy="276999"/>
          </a:xfrm>
          <a:prstGeom prst="rect">
            <a:avLst/>
          </a:prstGeom>
          <a:noFill/>
          <a:ln>
            <a:solidFill>
              <a:schemeClr val="tx1"/>
            </a:solidFill>
          </a:ln>
        </p:spPr>
        <p:txBody>
          <a:bodyPr wrap="none" rtlCol="0">
            <a:spAutoFit/>
          </a:bodyPr>
          <a:lstStyle/>
          <a:p>
            <a:r>
              <a:rPr lang="en-US" sz="1200" dirty="0"/>
              <a:t>From Wikipedia “https://</a:t>
            </a:r>
            <a:r>
              <a:rPr lang="en-US" sz="1200" dirty="0" err="1"/>
              <a:t>en.wikipedia.org</a:t>
            </a:r>
            <a:r>
              <a:rPr lang="en-US" sz="1200" dirty="0"/>
              <a:t>/wiki/</a:t>
            </a:r>
            <a:r>
              <a:rPr lang="en-US" sz="1200" dirty="0" err="1"/>
              <a:t>Lp_space</a:t>
            </a:r>
            <a:r>
              <a:rPr lang="en-US" sz="1200" dirty="0"/>
              <a:t>”</a:t>
            </a:r>
          </a:p>
        </p:txBody>
      </p:sp>
      <p:sp>
        <p:nvSpPr>
          <p:cNvPr id="4" name="Rectangle 3">
            <a:extLst>
              <a:ext uri="{FF2B5EF4-FFF2-40B4-BE49-F238E27FC236}">
                <a16:creationId xmlns:a16="http://schemas.microsoft.com/office/drawing/2014/main" id="{767C6C38-DCA6-4D78-9E54-67A6056C3094}"/>
              </a:ext>
            </a:extLst>
          </p:cNvPr>
          <p:cNvSpPr/>
          <p:nvPr/>
        </p:nvSpPr>
        <p:spPr>
          <a:xfrm>
            <a:off x="977900" y="3689987"/>
            <a:ext cx="3098800" cy="399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337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8BFF-DF6B-4090-A0AC-3C46549216B5}"/>
              </a:ext>
            </a:extLst>
          </p:cNvPr>
          <p:cNvSpPr>
            <a:spLocks noGrp="1"/>
          </p:cNvSpPr>
          <p:nvPr>
            <p:ph type="title"/>
          </p:nvPr>
        </p:nvSpPr>
        <p:spPr/>
        <p:txBody>
          <a:bodyPr/>
          <a:lstStyle/>
          <a:p>
            <a:r>
              <a:rPr lang="en-US" dirty="0"/>
              <a:t>Cross validation on {student, question} pairs</a:t>
            </a:r>
          </a:p>
        </p:txBody>
      </p:sp>
      <p:pic>
        <p:nvPicPr>
          <p:cNvPr id="1026" name="Picture 2">
            <a:extLst>
              <a:ext uri="{FF2B5EF4-FFF2-40B4-BE49-F238E27FC236}">
                <a16:creationId xmlns:a16="http://schemas.microsoft.com/office/drawing/2014/main" id="{1AF34102-8614-4302-98D8-E31BC2492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83" y="2223211"/>
            <a:ext cx="5161356" cy="34626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F52ED44-8623-47E2-9FBF-0EAF935FC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439" y="2172445"/>
            <a:ext cx="5312698" cy="356421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BF6FE2FB-C69F-4F26-91FD-905FF5256E03}"/>
              </a:ext>
            </a:extLst>
          </p:cNvPr>
          <p:cNvCxnSpPr>
            <a:cxnSpLocks/>
          </p:cNvCxnSpPr>
          <p:nvPr/>
        </p:nvCxnSpPr>
        <p:spPr>
          <a:xfrm flipV="1">
            <a:off x="2393468" y="3429000"/>
            <a:ext cx="0" cy="11829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5507DBC-2EEB-4D8C-BDC7-1509424FA3E2}"/>
              </a:ext>
            </a:extLst>
          </p:cNvPr>
          <p:cNvCxnSpPr>
            <a:cxnSpLocks/>
          </p:cNvCxnSpPr>
          <p:nvPr/>
        </p:nvCxnSpPr>
        <p:spPr>
          <a:xfrm flipV="1">
            <a:off x="5343936" y="3237258"/>
            <a:ext cx="0" cy="2964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537DAA0-2396-4668-ABB6-B5745100F668}"/>
              </a:ext>
            </a:extLst>
          </p:cNvPr>
          <p:cNvCxnSpPr>
            <a:cxnSpLocks/>
          </p:cNvCxnSpPr>
          <p:nvPr/>
        </p:nvCxnSpPr>
        <p:spPr>
          <a:xfrm flipV="1">
            <a:off x="3841817" y="3375212"/>
            <a:ext cx="0" cy="1825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6907526-3C87-40F3-A15D-4BF5E6D9E3A7}"/>
              </a:ext>
            </a:extLst>
          </p:cNvPr>
          <p:cNvCxnSpPr>
            <a:cxnSpLocks/>
          </p:cNvCxnSpPr>
          <p:nvPr/>
        </p:nvCxnSpPr>
        <p:spPr>
          <a:xfrm flipV="1">
            <a:off x="7612655" y="3375212"/>
            <a:ext cx="0" cy="8650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30CAF3-588A-4773-A625-7704E1718181}"/>
              </a:ext>
            </a:extLst>
          </p:cNvPr>
          <p:cNvCxnSpPr>
            <a:cxnSpLocks/>
          </p:cNvCxnSpPr>
          <p:nvPr/>
        </p:nvCxnSpPr>
        <p:spPr>
          <a:xfrm flipV="1">
            <a:off x="9120593" y="3375212"/>
            <a:ext cx="0" cy="18259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1DC5C46-9BB5-4329-A568-83AFC1370196}"/>
              </a:ext>
            </a:extLst>
          </p:cNvPr>
          <p:cNvCxnSpPr>
            <a:cxnSpLocks/>
          </p:cNvCxnSpPr>
          <p:nvPr/>
        </p:nvCxnSpPr>
        <p:spPr>
          <a:xfrm flipV="1">
            <a:off x="10638189" y="3315107"/>
            <a:ext cx="0" cy="2186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9E0DEA51-A3F5-DD48-A7BF-7559162F1B14}"/>
              </a:ext>
            </a:extLst>
          </p:cNvPr>
          <p:cNvSpPr/>
          <p:nvPr/>
        </p:nvSpPr>
        <p:spPr>
          <a:xfrm>
            <a:off x="1770185" y="2098431"/>
            <a:ext cx="3751384" cy="4337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4988A12E-8B04-E349-9399-67AD4C311AFC}"/>
              </a:ext>
            </a:extLst>
          </p:cNvPr>
          <p:cNvSpPr/>
          <p:nvPr/>
        </p:nvSpPr>
        <p:spPr>
          <a:xfrm>
            <a:off x="6811108" y="2040977"/>
            <a:ext cx="3751384" cy="43375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000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09C3-037B-474A-86A9-AB7C49B2DF69}"/>
              </a:ext>
            </a:extLst>
          </p:cNvPr>
          <p:cNvSpPr>
            <a:spLocks noGrp="1"/>
          </p:cNvSpPr>
          <p:nvPr>
            <p:ph type="title"/>
          </p:nvPr>
        </p:nvSpPr>
        <p:spPr/>
        <p:txBody>
          <a:bodyPr/>
          <a:lstStyle/>
          <a:p>
            <a:r>
              <a:rPr lang="en-US" dirty="0"/>
              <a:t>Investigating </a:t>
            </a:r>
            <a:r>
              <a:rPr lang="en-US" b="0" i="1" dirty="0" err="1">
                <a:solidFill>
                  <a:srgbClr val="000000"/>
                </a:solidFill>
                <a:effectLst/>
                <a:latin typeface="Linux Libertine"/>
              </a:rPr>
              <a:t>L</a:t>
            </a:r>
            <a:r>
              <a:rPr lang="en-US" b="0" i="1" baseline="30000" dirty="0" err="1">
                <a:solidFill>
                  <a:srgbClr val="000000"/>
                </a:solidFill>
                <a:effectLst/>
                <a:latin typeface="Linux Libertine"/>
              </a:rPr>
              <a:t>p</a:t>
            </a:r>
            <a:r>
              <a:rPr lang="en-US" baseline="30000" dirty="0">
                <a:solidFill>
                  <a:srgbClr val="000000"/>
                </a:solidFill>
                <a:latin typeface="Linux Libertine"/>
              </a:rPr>
              <a:t> </a:t>
            </a:r>
            <a:r>
              <a:rPr lang="en-US" dirty="0"/>
              <a:t>space </a:t>
            </a:r>
          </a:p>
        </p:txBody>
      </p:sp>
      <p:pic>
        <p:nvPicPr>
          <p:cNvPr id="5" name="Picture 4" descr="Graphical user interface, text&#10;&#10;Description automatically generated">
            <a:extLst>
              <a:ext uri="{FF2B5EF4-FFF2-40B4-BE49-F238E27FC236}">
                <a16:creationId xmlns:a16="http://schemas.microsoft.com/office/drawing/2014/main" id="{F104DD1D-9A44-F942-900C-AEAC7DE9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428187"/>
            <a:ext cx="10718800" cy="3098800"/>
          </a:xfrm>
          <a:prstGeom prst="rect">
            <a:avLst/>
          </a:prstGeom>
          <a:ln>
            <a:solidFill>
              <a:schemeClr val="accent1">
                <a:lumMod val="50000"/>
              </a:schemeClr>
            </a:solid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F4C62C-8413-6248-BB5C-59C7FBE6586F}"/>
                  </a:ext>
                </a:extLst>
              </p:cNvPr>
              <p:cNvSpPr txBox="1"/>
              <p:nvPr/>
            </p:nvSpPr>
            <p:spPr>
              <a:xfrm>
                <a:off x="1018573" y="4745740"/>
                <a:ext cx="5283306" cy="465320"/>
              </a:xfrm>
              <a:prstGeom prst="rect">
                <a:avLst/>
              </a:prstGeom>
              <a:noFill/>
              <a:ln>
                <a:solidFill>
                  <a:schemeClr val="accent1">
                    <a:lumMod val="50000"/>
                  </a:schemeClr>
                </a:solidFill>
              </a:ln>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m:rPr>
                            <m:brk m:alnAt="7"/>
                          </m:rPr>
                          <a:rPr lang="en-US" b="0" i="1" smtClean="0">
                            <a:latin typeface="Cambria Math" panose="02040503050406030204" pitchFamily="18" charset="0"/>
                            <a:ea typeface="Cambria Math" panose="02040503050406030204" pitchFamily="18" charset="0"/>
                          </a:rPr>
                          <m:t>3</m:t>
                        </m:r>
                      </m:deg>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rad>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…(1)</m:t>
                    </m:r>
                  </m:oMath>
                </a14:m>
                <a:r>
                  <a:rPr lang="en-US" dirty="0"/>
                  <a:t>  </a:t>
                </a:r>
              </a:p>
            </p:txBody>
          </p:sp>
        </mc:Choice>
        <mc:Fallback xmlns="">
          <p:sp>
            <p:nvSpPr>
              <p:cNvPr id="6" name="TextBox 5">
                <a:extLst>
                  <a:ext uri="{FF2B5EF4-FFF2-40B4-BE49-F238E27FC236}">
                    <a16:creationId xmlns:a16="http://schemas.microsoft.com/office/drawing/2014/main" id="{5BF4C62C-8413-6248-BB5C-59C7FBE6586F}"/>
                  </a:ext>
                </a:extLst>
              </p:cNvPr>
              <p:cNvSpPr txBox="1">
                <a:spLocks noRot="1" noChangeAspect="1" noMove="1" noResize="1" noEditPoints="1" noAdjustHandles="1" noChangeArrowheads="1" noChangeShapeType="1" noTextEdit="1"/>
              </p:cNvSpPr>
              <p:nvPr/>
            </p:nvSpPr>
            <p:spPr>
              <a:xfrm>
                <a:off x="1018573" y="4745740"/>
                <a:ext cx="5283306" cy="465320"/>
              </a:xfrm>
              <a:prstGeom prst="rect">
                <a:avLst/>
              </a:prstGeom>
              <a:blipFill>
                <a:blip r:embed="rId4"/>
                <a:stretch>
                  <a:fillRect l="-239" b="-2632"/>
                </a:stretch>
              </a:blipFill>
              <a:ln>
                <a:solidFill>
                  <a:schemeClr val="accent1">
                    <a:lumMod val="50000"/>
                  </a:schemeClr>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89250E69-4E63-BC4B-825B-FE1A15BD39E1}"/>
              </a:ext>
            </a:extLst>
          </p:cNvPr>
          <p:cNvSpPr txBox="1"/>
          <p:nvPr/>
        </p:nvSpPr>
        <p:spPr>
          <a:xfrm>
            <a:off x="7651579" y="4249988"/>
            <a:ext cx="3796104" cy="276999"/>
          </a:xfrm>
          <a:prstGeom prst="rect">
            <a:avLst/>
          </a:prstGeom>
          <a:noFill/>
          <a:ln>
            <a:solidFill>
              <a:schemeClr val="tx1"/>
            </a:solidFill>
          </a:ln>
        </p:spPr>
        <p:txBody>
          <a:bodyPr wrap="none" rtlCol="0">
            <a:spAutoFit/>
          </a:bodyPr>
          <a:lstStyle/>
          <a:p>
            <a:r>
              <a:rPr lang="en-US" sz="1200" dirty="0"/>
              <a:t>From Wikipedia “https://</a:t>
            </a:r>
            <a:r>
              <a:rPr lang="en-US" sz="1200" dirty="0" err="1"/>
              <a:t>en.wikipedia.org</a:t>
            </a:r>
            <a:r>
              <a:rPr lang="en-US" sz="1200" dirty="0"/>
              <a:t>/wiki/</a:t>
            </a:r>
            <a:r>
              <a:rPr lang="en-US" sz="1200" dirty="0" err="1"/>
              <a:t>Lp_space</a:t>
            </a:r>
            <a:r>
              <a:rPr lang="en-US" sz="1200" dirty="0"/>
              <a:t>”</a:t>
            </a:r>
          </a:p>
        </p:txBody>
      </p:sp>
      <p:sp>
        <p:nvSpPr>
          <p:cNvPr id="4" name="Rectangle 3">
            <a:extLst>
              <a:ext uri="{FF2B5EF4-FFF2-40B4-BE49-F238E27FC236}">
                <a16:creationId xmlns:a16="http://schemas.microsoft.com/office/drawing/2014/main" id="{767C6C38-DCA6-4D78-9E54-67A6056C3094}"/>
              </a:ext>
            </a:extLst>
          </p:cNvPr>
          <p:cNvSpPr/>
          <p:nvPr/>
        </p:nvSpPr>
        <p:spPr>
          <a:xfrm>
            <a:off x="977900" y="3689987"/>
            <a:ext cx="3098800" cy="399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026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4BC2-C04E-954D-A93E-A6056EDDA6D8}"/>
              </a:ext>
            </a:extLst>
          </p:cNvPr>
          <p:cNvSpPr>
            <a:spLocks noGrp="1"/>
          </p:cNvSpPr>
          <p:nvPr>
            <p:ph type="title"/>
          </p:nvPr>
        </p:nvSpPr>
        <p:spPr/>
        <p:txBody>
          <a:bodyPr/>
          <a:lstStyle/>
          <a:p>
            <a:r>
              <a:rPr lang="en-US" dirty="0"/>
              <a:t>Problems with multiple BERT scores</a:t>
            </a:r>
          </a:p>
        </p:txBody>
      </p:sp>
      <p:pic>
        <p:nvPicPr>
          <p:cNvPr id="4" name="Picture 3" descr="Graphical user interface, text, application&#10;&#10;Description automatically generated">
            <a:extLst>
              <a:ext uri="{FF2B5EF4-FFF2-40B4-BE49-F238E27FC236}">
                <a16:creationId xmlns:a16="http://schemas.microsoft.com/office/drawing/2014/main" id="{2C75B139-8E58-264D-B96E-EC30D16F5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72" y="1690689"/>
            <a:ext cx="5348519" cy="5010236"/>
          </a:xfrm>
          <a:prstGeom prst="rect">
            <a:avLst/>
          </a:prstGeom>
        </p:spPr>
      </p:pic>
      <p:sp>
        <p:nvSpPr>
          <p:cNvPr id="6" name="TextBox 5">
            <a:extLst>
              <a:ext uri="{FF2B5EF4-FFF2-40B4-BE49-F238E27FC236}">
                <a16:creationId xmlns:a16="http://schemas.microsoft.com/office/drawing/2014/main" id="{97C74CED-E8AD-9A48-A9CB-2B8575F5E1E3}"/>
              </a:ext>
            </a:extLst>
          </p:cNvPr>
          <p:cNvSpPr txBox="1"/>
          <p:nvPr/>
        </p:nvSpPr>
        <p:spPr>
          <a:xfrm>
            <a:off x="5810491" y="1779538"/>
            <a:ext cx="5348519"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rPr>
              <a:t>Students may highlight multiple segments, and these multiple highlights produce multiple BERT scores B(</a:t>
            </a:r>
            <a:r>
              <a:rPr lang="en-US" b="0" i="0" dirty="0" err="1">
                <a:effectLst/>
                <a:latin typeface="Arial" panose="020B0604020202020204" pitchFamily="34" charset="0"/>
              </a:rPr>
              <a:t>s,q</a:t>
            </a:r>
            <a:r>
              <a:rPr lang="en-US" b="0" i="0" dirty="0">
                <a:effectLst/>
                <a:latin typeface="Arial" panose="020B0604020202020204" pitchFamily="34" charset="0"/>
              </a:rPr>
              <a:t>)</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In the case on the left we would get, 4 </a:t>
            </a:r>
            <a:r>
              <a:rPr lang="en-US" i="1" dirty="0">
                <a:latin typeface="Arial" panose="020B0604020202020204" pitchFamily="34" charset="0"/>
              </a:rPr>
              <a:t>B(</a:t>
            </a:r>
            <a:r>
              <a:rPr lang="en-US" i="1" dirty="0" err="1">
                <a:latin typeface="Arial" panose="020B0604020202020204" pitchFamily="34" charset="0"/>
              </a:rPr>
              <a:t>s,q</a:t>
            </a:r>
            <a:r>
              <a:rPr lang="en-US" i="1" dirty="0">
                <a:latin typeface="Arial" panose="020B0604020202020204" pitchFamily="34" charset="0"/>
              </a:rPr>
              <a:t>)</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Need to figure out a sensible way to combine these numbers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The maximum will tell us the most relevant segment the student attended to whereas the average will tell us the average relevance of segments</a:t>
            </a:r>
          </a:p>
          <a:p>
            <a:endParaRPr lang="en-US" dirty="0"/>
          </a:p>
          <a:p>
            <a:endParaRPr lang="en-US" dirty="0"/>
          </a:p>
          <a:p>
            <a:endParaRPr lang="en-US" dirty="0"/>
          </a:p>
        </p:txBody>
      </p:sp>
      <p:sp>
        <p:nvSpPr>
          <p:cNvPr id="3" name="Rectangle 2">
            <a:extLst>
              <a:ext uri="{FF2B5EF4-FFF2-40B4-BE49-F238E27FC236}">
                <a16:creationId xmlns:a16="http://schemas.microsoft.com/office/drawing/2014/main" id="{68DBDC77-B359-4F5C-96C2-F757C4E37C8E}"/>
              </a:ext>
            </a:extLst>
          </p:cNvPr>
          <p:cNvSpPr/>
          <p:nvPr/>
        </p:nvSpPr>
        <p:spPr>
          <a:xfrm>
            <a:off x="4305300" y="2806700"/>
            <a:ext cx="2667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a:extLst>
              <a:ext uri="{FF2B5EF4-FFF2-40B4-BE49-F238E27FC236}">
                <a16:creationId xmlns:a16="http://schemas.microsoft.com/office/drawing/2014/main" id="{34ACA1D6-4451-4114-A57F-F85F6D36B144}"/>
              </a:ext>
            </a:extLst>
          </p:cNvPr>
          <p:cNvSpPr/>
          <p:nvPr/>
        </p:nvSpPr>
        <p:spPr>
          <a:xfrm>
            <a:off x="3187031" y="3598564"/>
            <a:ext cx="2667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F783A424-F099-4CE3-B518-297596CA7F19}"/>
              </a:ext>
            </a:extLst>
          </p:cNvPr>
          <p:cNvSpPr/>
          <p:nvPr/>
        </p:nvSpPr>
        <p:spPr>
          <a:xfrm>
            <a:off x="1866900" y="4195807"/>
            <a:ext cx="2667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Rectangle 8">
            <a:extLst>
              <a:ext uri="{FF2B5EF4-FFF2-40B4-BE49-F238E27FC236}">
                <a16:creationId xmlns:a16="http://schemas.microsoft.com/office/drawing/2014/main" id="{5985BFFE-9DAD-420F-9B7E-3AD14A46EDC9}"/>
              </a:ext>
            </a:extLst>
          </p:cNvPr>
          <p:cNvSpPr/>
          <p:nvPr/>
        </p:nvSpPr>
        <p:spPr>
          <a:xfrm>
            <a:off x="1877832" y="5981700"/>
            <a:ext cx="266700"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46894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 name="Title 1">
            <a:extLst>
              <a:ext uri="{FF2B5EF4-FFF2-40B4-BE49-F238E27FC236}">
                <a16:creationId xmlns:a16="http://schemas.microsoft.com/office/drawing/2014/main" id="{35DADB07-23EE-8540-A740-38BD94E8D4E0}"/>
              </a:ext>
            </a:extLst>
          </p:cNvPr>
          <p:cNvSpPr>
            <a:spLocks noGrp="1"/>
          </p:cNvSpPr>
          <p:nvPr>
            <p:ph type="title"/>
          </p:nvPr>
        </p:nvSpPr>
        <p:spPr/>
        <p:txBody>
          <a:bodyPr/>
          <a:lstStyle/>
          <a:p>
            <a:r>
              <a:rPr lang="en-US" dirty="0"/>
              <a:t>Past Research</a:t>
            </a:r>
          </a:p>
        </p:txBody>
      </p:sp>
      <p:sp>
        <p:nvSpPr>
          <p:cNvPr id="120" name="Google Shape;120;p18"/>
          <p:cNvSpPr txBox="1">
            <a:spLocks noGrp="1"/>
          </p:cNvSpPr>
          <p:nvPr>
            <p:ph type="body" idx="1"/>
          </p:nvPr>
        </p:nvSpPr>
        <p:spPr>
          <a:xfrm>
            <a:off x="838200" y="1539867"/>
            <a:ext cx="10515600" cy="4953008"/>
          </a:xfrm>
          <a:prstGeom prst="rect">
            <a:avLst/>
          </a:prstGeom>
        </p:spPr>
        <p:txBody>
          <a:bodyPr spcFirstLastPara="1" wrap="square" lIns="91425" tIns="45700" rIns="91425" bIns="45700" anchor="t" anchorCtr="0">
            <a:noAutofit/>
          </a:bodyPr>
          <a:lstStyle/>
          <a:p>
            <a:pPr marL="0" indent="0">
              <a:buNone/>
            </a:pPr>
            <a:r>
              <a:rPr lang="en-US" sz="2400" dirty="0"/>
              <a:t>Winchell et al. (2020)</a:t>
            </a:r>
          </a:p>
          <a:p>
            <a:pPr indent="-457200"/>
            <a:r>
              <a:rPr lang="en-US" sz="2400" dirty="0"/>
              <a:t>30-minute </a:t>
            </a:r>
            <a:r>
              <a:rPr lang="en-US" sz="2400" i="1" dirty="0"/>
              <a:t>Mechanical Turk experiment</a:t>
            </a:r>
          </a:p>
          <a:p>
            <a:pPr indent="-457200"/>
            <a:r>
              <a:rPr lang="en-US" sz="2400" dirty="0"/>
              <a:t>Use highlight pattern to predict accuracy on individual quiz questions</a:t>
            </a:r>
            <a:endParaRPr lang="en-US" sz="2400" i="1" dirty="0"/>
          </a:p>
          <a:p>
            <a:pPr marL="0" indent="0">
              <a:spcBef>
                <a:spcPts val="1600"/>
              </a:spcBef>
              <a:buNone/>
            </a:pPr>
            <a:r>
              <a:rPr lang="en-US" sz="2400" dirty="0"/>
              <a:t>Waters et al. (2020)</a:t>
            </a:r>
          </a:p>
          <a:p>
            <a:pPr indent="-457200"/>
            <a:r>
              <a:rPr lang="en-US" sz="2400" dirty="0"/>
              <a:t>Data from OpenStax </a:t>
            </a:r>
            <a:r>
              <a:rPr lang="en-US" sz="2400" i="1" dirty="0"/>
              <a:t>(authentic learning environment)</a:t>
            </a:r>
            <a:r>
              <a:rPr lang="en-US" sz="2400" dirty="0"/>
              <a:t> </a:t>
            </a:r>
          </a:p>
          <a:p>
            <a:pPr indent="-457200"/>
            <a:r>
              <a:rPr lang="en-US" sz="2400" dirty="0"/>
              <a:t>Did highlighting a sentence in the text improve memory for that sentence?</a:t>
            </a:r>
          </a:p>
          <a:p>
            <a:pPr marL="0" indent="0">
              <a:spcBef>
                <a:spcPts val="1600"/>
              </a:spcBef>
              <a:buNone/>
            </a:pPr>
            <a:r>
              <a:rPr lang="en-US" sz="2400" dirty="0"/>
              <a:t>Kim et al. (2020)</a:t>
            </a:r>
          </a:p>
          <a:p>
            <a:pPr marL="452438" indent="-452438"/>
            <a:r>
              <a:rPr lang="en-US" sz="2400" dirty="0"/>
              <a:t>Data from OpenStax</a:t>
            </a:r>
            <a:endParaRPr lang="en-US" sz="2400" i="1" dirty="0"/>
          </a:p>
          <a:p>
            <a:pPr indent="-457200"/>
            <a:r>
              <a:rPr lang="en-US" sz="2400" dirty="0"/>
              <a:t>Use highlight pattern to predict overall quiz accuracy</a:t>
            </a:r>
          </a:p>
        </p:txBody>
      </p:sp>
      <p:pic>
        <p:nvPicPr>
          <p:cNvPr id="4" name="Google Shape;101;p15">
            <a:extLst>
              <a:ext uri="{FF2B5EF4-FFF2-40B4-BE49-F238E27FC236}">
                <a16:creationId xmlns:a16="http://schemas.microsoft.com/office/drawing/2014/main" id="{6DAF4EEC-F4D9-1245-AF4D-5CB23743B7E4}"/>
              </a:ext>
            </a:extLst>
          </p:cNvPr>
          <p:cNvPicPr preferRelativeResize="0"/>
          <p:nvPr/>
        </p:nvPicPr>
        <p:blipFill>
          <a:blip r:embed="rId3">
            <a:alphaModFix/>
          </a:blip>
          <a:stretch>
            <a:fillRect/>
          </a:stretch>
        </p:blipFill>
        <p:spPr>
          <a:xfrm>
            <a:off x="9569500" y="4714"/>
            <a:ext cx="2622500" cy="1841774"/>
          </a:xfrm>
          <a:prstGeom prst="rect">
            <a:avLst/>
          </a:prstGeom>
          <a:noFill/>
          <a:ln>
            <a:noFill/>
          </a:ln>
        </p:spPr>
      </p:pic>
    </p:spTree>
    <p:extLst>
      <p:ext uri="{BB962C8B-B14F-4D97-AF65-F5344CB8AC3E}">
        <p14:creationId xmlns:p14="http://schemas.microsoft.com/office/powerpoint/2010/main" val="2431434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09C3-037B-474A-86A9-AB7C49B2DF69}"/>
              </a:ext>
            </a:extLst>
          </p:cNvPr>
          <p:cNvSpPr>
            <a:spLocks noGrp="1"/>
          </p:cNvSpPr>
          <p:nvPr>
            <p:ph type="title"/>
          </p:nvPr>
        </p:nvSpPr>
        <p:spPr/>
        <p:txBody>
          <a:bodyPr/>
          <a:lstStyle/>
          <a:p>
            <a:r>
              <a:rPr lang="en-US" dirty="0"/>
              <a:t>Investigating </a:t>
            </a:r>
            <a:r>
              <a:rPr lang="en-US" b="0" i="1" dirty="0" err="1">
                <a:solidFill>
                  <a:srgbClr val="000000"/>
                </a:solidFill>
                <a:effectLst/>
                <a:latin typeface="Linux Libertine"/>
              </a:rPr>
              <a:t>L</a:t>
            </a:r>
            <a:r>
              <a:rPr lang="en-US" b="0" i="1" baseline="30000" dirty="0" err="1">
                <a:solidFill>
                  <a:srgbClr val="000000"/>
                </a:solidFill>
                <a:effectLst/>
                <a:latin typeface="Linux Libertine"/>
              </a:rPr>
              <a:t>p</a:t>
            </a:r>
            <a:r>
              <a:rPr lang="en-US" baseline="30000" dirty="0">
                <a:solidFill>
                  <a:srgbClr val="000000"/>
                </a:solidFill>
                <a:latin typeface="Linux Libertine"/>
              </a:rPr>
              <a:t> </a:t>
            </a:r>
            <a:r>
              <a:rPr lang="en-US" dirty="0"/>
              <a:t>space </a:t>
            </a:r>
          </a:p>
        </p:txBody>
      </p:sp>
      <p:pic>
        <p:nvPicPr>
          <p:cNvPr id="5" name="Picture 4" descr="Graphical user interface, text&#10;&#10;Description automatically generated">
            <a:extLst>
              <a:ext uri="{FF2B5EF4-FFF2-40B4-BE49-F238E27FC236}">
                <a16:creationId xmlns:a16="http://schemas.microsoft.com/office/drawing/2014/main" id="{F104DD1D-9A44-F942-900C-AEAC7DE9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428187"/>
            <a:ext cx="10718800" cy="3098800"/>
          </a:xfrm>
          <a:prstGeom prst="rect">
            <a:avLst/>
          </a:prstGeom>
          <a:ln>
            <a:solidFill>
              <a:schemeClr val="accent1">
                <a:lumMod val="50000"/>
              </a:schemeClr>
            </a:solid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F4C62C-8413-6248-BB5C-59C7FBE6586F}"/>
                  </a:ext>
                </a:extLst>
              </p:cNvPr>
              <p:cNvSpPr txBox="1"/>
              <p:nvPr/>
            </p:nvSpPr>
            <p:spPr>
              <a:xfrm>
                <a:off x="1018573" y="4745740"/>
                <a:ext cx="5283306" cy="465320"/>
              </a:xfrm>
              <a:prstGeom prst="rect">
                <a:avLst/>
              </a:prstGeom>
              <a:noFill/>
              <a:ln>
                <a:solidFill>
                  <a:schemeClr val="accent1">
                    <a:lumMod val="50000"/>
                  </a:schemeClr>
                </a:solidFill>
              </a:ln>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m:rPr>
                            <m:brk m:alnAt="7"/>
                          </m:rPr>
                          <a:rPr lang="en-US" b="0" i="1" smtClean="0">
                            <a:latin typeface="Cambria Math" panose="02040503050406030204" pitchFamily="18" charset="0"/>
                            <a:ea typeface="Cambria Math" panose="02040503050406030204" pitchFamily="18" charset="0"/>
                          </a:rPr>
                          <m:t>3</m:t>
                        </m:r>
                      </m:deg>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rad>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…(1)</m:t>
                    </m:r>
                  </m:oMath>
                </a14:m>
                <a:r>
                  <a:rPr lang="en-US" dirty="0"/>
                  <a:t>  </a:t>
                </a:r>
              </a:p>
            </p:txBody>
          </p:sp>
        </mc:Choice>
        <mc:Fallback xmlns="">
          <p:sp>
            <p:nvSpPr>
              <p:cNvPr id="6" name="TextBox 5">
                <a:extLst>
                  <a:ext uri="{FF2B5EF4-FFF2-40B4-BE49-F238E27FC236}">
                    <a16:creationId xmlns:a16="http://schemas.microsoft.com/office/drawing/2014/main" id="{5BF4C62C-8413-6248-BB5C-59C7FBE6586F}"/>
                  </a:ext>
                </a:extLst>
              </p:cNvPr>
              <p:cNvSpPr txBox="1">
                <a:spLocks noRot="1" noChangeAspect="1" noMove="1" noResize="1" noEditPoints="1" noAdjustHandles="1" noChangeArrowheads="1" noChangeShapeType="1" noTextEdit="1"/>
              </p:cNvSpPr>
              <p:nvPr/>
            </p:nvSpPr>
            <p:spPr>
              <a:xfrm>
                <a:off x="1018573" y="4745740"/>
                <a:ext cx="5283306" cy="465320"/>
              </a:xfrm>
              <a:prstGeom prst="rect">
                <a:avLst/>
              </a:prstGeom>
              <a:blipFill>
                <a:blip r:embed="rId4"/>
                <a:stretch>
                  <a:fillRect l="-239" b="-2632"/>
                </a:stretch>
              </a:blipFill>
              <a:ln>
                <a:solidFill>
                  <a:schemeClr val="accent1">
                    <a:lumMod val="50000"/>
                  </a:schemeClr>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89250E69-4E63-BC4B-825B-FE1A15BD39E1}"/>
              </a:ext>
            </a:extLst>
          </p:cNvPr>
          <p:cNvSpPr txBox="1"/>
          <p:nvPr/>
        </p:nvSpPr>
        <p:spPr>
          <a:xfrm>
            <a:off x="7651579" y="4249988"/>
            <a:ext cx="3796104" cy="276999"/>
          </a:xfrm>
          <a:prstGeom prst="rect">
            <a:avLst/>
          </a:prstGeom>
          <a:noFill/>
          <a:ln>
            <a:solidFill>
              <a:schemeClr val="tx1"/>
            </a:solidFill>
          </a:ln>
        </p:spPr>
        <p:txBody>
          <a:bodyPr wrap="none" rtlCol="0">
            <a:spAutoFit/>
          </a:bodyPr>
          <a:lstStyle/>
          <a:p>
            <a:r>
              <a:rPr lang="en-US" sz="1200" dirty="0"/>
              <a:t>From Wikipedia “https://</a:t>
            </a:r>
            <a:r>
              <a:rPr lang="en-US" sz="1200" dirty="0" err="1"/>
              <a:t>en.wikipedia.org</a:t>
            </a:r>
            <a:r>
              <a:rPr lang="en-US" sz="1200" dirty="0"/>
              <a:t>/wiki/</a:t>
            </a:r>
            <a:r>
              <a:rPr lang="en-US" sz="1200" dirty="0" err="1"/>
              <a:t>Lp_space</a:t>
            </a:r>
            <a:r>
              <a:rPr lang="en-US" sz="12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CB462B-6051-E148-9366-35F95E9F575C}"/>
                  </a:ext>
                </a:extLst>
              </p:cNvPr>
              <p:cNvSpPr txBox="1"/>
              <p:nvPr/>
            </p:nvSpPr>
            <p:spPr>
              <a:xfrm>
                <a:off x="1018573" y="5429813"/>
                <a:ext cx="5345822" cy="685188"/>
              </a:xfrm>
              <a:prstGeom prst="rect">
                <a:avLst/>
              </a:prstGeom>
              <a:noFill/>
              <a:ln>
                <a:solidFill>
                  <a:schemeClr val="accent1">
                    <a:lumMod val="5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b>
                        <m:sSubPr>
                          <m:ctrlPr>
                            <a:rPr lang="en-US" i="1" smtClean="0">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num>
                        <m:den>
                          <m:r>
                            <a:rPr lang="en-US" b="0" i="1" smtClean="0">
                              <a:latin typeface="Cambria Math" panose="02040503050406030204" pitchFamily="18" charset="0"/>
                              <a:ea typeface="Cambria Math" panose="02040503050406030204" pitchFamily="18" charset="0"/>
                            </a:rPr>
                            <m:t>𝑛</m:t>
                          </m:r>
                        </m:den>
                      </m:f>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ad>
                            <m:radPr>
                              <m:ctrlPr>
                                <a:rPr lang="en-US" i="1">
                                  <a:latin typeface="Cambria Math" panose="02040503050406030204" pitchFamily="18" charset="0"/>
                                  <a:ea typeface="Cambria Math" panose="02040503050406030204" pitchFamily="18" charset="0"/>
                                </a:rPr>
                              </m:ctrlPr>
                            </m:radPr>
                            <m:deg>
                              <m:r>
                                <m:rPr>
                                  <m:brk m:alnAt="7"/>
                                </m:rPr>
                                <a:rPr lang="en-US" i="1">
                                  <a:latin typeface="Cambria Math" panose="02040503050406030204" pitchFamily="18" charset="0"/>
                                  <a:ea typeface="Cambria Math" panose="02040503050406030204" pitchFamily="18" charset="0"/>
                                </a:rPr>
                                <m:t>3</m:t>
                              </m:r>
                            </m:deg>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rad>
                        </m:num>
                        <m:den>
                          <m:r>
                            <a:rPr lang="en-US" i="1">
                              <a:latin typeface="Cambria Math" panose="02040503050406030204" pitchFamily="18" charset="0"/>
                              <a:ea typeface="Cambria Math" panose="02040503050406030204" pitchFamily="18" charset="0"/>
                            </a:rPr>
                            <m:t>𝑛</m:t>
                          </m:r>
                        </m:den>
                      </m:f>
                      <m:sSub>
                        <m:sSubPr>
                          <m:ctrlPr>
                            <a:rPr lang="en-US" i="1">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8" name="TextBox 7">
                <a:extLst>
                  <a:ext uri="{FF2B5EF4-FFF2-40B4-BE49-F238E27FC236}">
                    <a16:creationId xmlns:a16="http://schemas.microsoft.com/office/drawing/2014/main" id="{E5CB462B-6051-E148-9366-35F95E9F575C}"/>
                  </a:ext>
                </a:extLst>
              </p:cNvPr>
              <p:cNvSpPr txBox="1">
                <a:spLocks noRot="1" noChangeAspect="1" noMove="1" noResize="1" noEditPoints="1" noAdjustHandles="1" noChangeArrowheads="1" noChangeShapeType="1" noTextEdit="1"/>
              </p:cNvSpPr>
              <p:nvPr/>
            </p:nvSpPr>
            <p:spPr>
              <a:xfrm>
                <a:off x="1018573" y="5429813"/>
                <a:ext cx="5345822" cy="685188"/>
              </a:xfrm>
              <a:prstGeom prst="rect">
                <a:avLst/>
              </a:prstGeom>
              <a:blipFill>
                <a:blip r:embed="rId5"/>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5A800A-DF1A-DF43-9946-586FD9074244}"/>
                  </a:ext>
                </a:extLst>
              </p:cNvPr>
              <p:cNvSpPr txBox="1"/>
              <p:nvPr/>
            </p:nvSpPr>
            <p:spPr>
              <a:xfrm>
                <a:off x="6806235" y="4727313"/>
                <a:ext cx="4641448" cy="1387688"/>
              </a:xfrm>
              <a:prstGeom prst="rect">
                <a:avLst/>
              </a:prstGeom>
              <a:noFill/>
              <a:ln>
                <a:solidFill>
                  <a:schemeClr val="accent1">
                    <a:lumMod val="50000"/>
                  </a:schemeClr>
                </a:solidFill>
              </a:ln>
            </p:spPr>
            <p:txBody>
              <a:bodyPr wrap="square" rtlCol="0">
                <a:spAutoFit/>
              </a:bodyPr>
              <a:lstStyle/>
              <a:p>
                <a:r>
                  <a:rPr lang="en-US" dirty="0"/>
                  <a:t>In equation (2) the left side(</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sSub>
                      <m:sSubPr>
                        <m:ctrlPr>
                          <a:rPr lang="en-US" i="1">
                            <a:latin typeface="Cambria Math" panose="02040503050406030204" pitchFamily="18" charset="0"/>
                          </a:rPr>
                        </m:ctrlPr>
                      </m:sSub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sub>
                        <m:r>
                          <a:rPr lang="en-US" i="1">
                            <a:latin typeface="Cambria Math" panose="02040503050406030204" pitchFamily="18" charset="0"/>
                          </a:rPr>
                          <m:t>1</m:t>
                        </m:r>
                      </m:sub>
                    </m:sSub>
                  </m:oMath>
                </a14:m>
                <a:r>
                  <a:rPr lang="en-US" dirty="0"/>
                  <a:t>) is the mean, and the right side(</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e>
                      <m:sub>
                        <m:r>
                          <a:rPr lang="en-US" i="1">
                            <a:latin typeface="Cambria Math" panose="02040503050406030204" pitchFamily="18" charset="0"/>
                            <a:ea typeface="Cambria Math" panose="02040503050406030204" pitchFamily="18" charset="0"/>
                          </a:rPr>
                          <m:t>∞</m:t>
                        </m:r>
                      </m:sub>
                    </m:sSub>
                  </m:oMath>
                </a14:m>
                <a:r>
                  <a:rPr lang="en-US" dirty="0"/>
                  <a:t>) is the max. Anything between them means something in the middle of the two.</a:t>
                </a:r>
              </a:p>
            </p:txBody>
          </p:sp>
        </mc:Choice>
        <mc:Fallback xmlns="">
          <p:sp>
            <p:nvSpPr>
              <p:cNvPr id="3" name="TextBox 2">
                <a:extLst>
                  <a:ext uri="{FF2B5EF4-FFF2-40B4-BE49-F238E27FC236}">
                    <a16:creationId xmlns:a16="http://schemas.microsoft.com/office/drawing/2014/main" id="{FD5A800A-DF1A-DF43-9946-586FD9074244}"/>
                  </a:ext>
                </a:extLst>
              </p:cNvPr>
              <p:cNvSpPr txBox="1">
                <a:spLocks noRot="1" noChangeAspect="1" noMove="1" noResize="1" noEditPoints="1" noAdjustHandles="1" noChangeArrowheads="1" noChangeShapeType="1" noTextEdit="1"/>
              </p:cNvSpPr>
              <p:nvPr/>
            </p:nvSpPr>
            <p:spPr>
              <a:xfrm>
                <a:off x="6806235" y="4727313"/>
                <a:ext cx="4641448" cy="1387688"/>
              </a:xfrm>
              <a:prstGeom prst="rect">
                <a:avLst/>
              </a:prstGeom>
              <a:blipFill>
                <a:blip r:embed="rId6"/>
                <a:stretch>
                  <a:fillRect l="-1090" b="-6306"/>
                </a:stretch>
              </a:blipFill>
              <a:ln>
                <a:solidFill>
                  <a:schemeClr val="accent1">
                    <a:lumMod val="50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767C6C38-DCA6-4D78-9E54-67A6056C3094}"/>
              </a:ext>
            </a:extLst>
          </p:cNvPr>
          <p:cNvSpPr/>
          <p:nvPr/>
        </p:nvSpPr>
        <p:spPr>
          <a:xfrm>
            <a:off x="977900" y="3689987"/>
            <a:ext cx="3098800" cy="399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509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09C3-037B-474A-86A9-AB7C49B2DF69}"/>
              </a:ext>
            </a:extLst>
          </p:cNvPr>
          <p:cNvSpPr>
            <a:spLocks noGrp="1"/>
          </p:cNvSpPr>
          <p:nvPr>
            <p:ph type="title"/>
          </p:nvPr>
        </p:nvSpPr>
        <p:spPr/>
        <p:txBody>
          <a:bodyPr/>
          <a:lstStyle/>
          <a:p>
            <a:r>
              <a:rPr lang="en-US" dirty="0"/>
              <a:t>Investigating </a:t>
            </a:r>
            <a:r>
              <a:rPr lang="en-US" b="0" i="1" dirty="0" err="1">
                <a:solidFill>
                  <a:srgbClr val="000000"/>
                </a:solidFill>
                <a:effectLst/>
                <a:latin typeface="Linux Libertine"/>
              </a:rPr>
              <a:t>L</a:t>
            </a:r>
            <a:r>
              <a:rPr lang="en-US" b="0" i="1" baseline="30000" dirty="0" err="1">
                <a:solidFill>
                  <a:srgbClr val="000000"/>
                </a:solidFill>
                <a:effectLst/>
                <a:latin typeface="Linux Libertine"/>
              </a:rPr>
              <a:t>p</a:t>
            </a:r>
            <a:r>
              <a:rPr lang="en-US" baseline="30000" dirty="0">
                <a:solidFill>
                  <a:srgbClr val="000000"/>
                </a:solidFill>
                <a:latin typeface="Linux Libertine"/>
              </a:rPr>
              <a:t> </a:t>
            </a:r>
            <a:r>
              <a:rPr lang="en-US" dirty="0"/>
              <a:t>space </a:t>
            </a:r>
          </a:p>
        </p:txBody>
      </p:sp>
      <p:pic>
        <p:nvPicPr>
          <p:cNvPr id="5" name="Picture 4" descr="Graphical user interface, text&#10;&#10;Description automatically generated">
            <a:extLst>
              <a:ext uri="{FF2B5EF4-FFF2-40B4-BE49-F238E27FC236}">
                <a16:creationId xmlns:a16="http://schemas.microsoft.com/office/drawing/2014/main" id="{F104DD1D-9A44-F942-900C-AEAC7DE9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428187"/>
            <a:ext cx="10718800" cy="3098800"/>
          </a:xfrm>
          <a:prstGeom prst="rect">
            <a:avLst/>
          </a:prstGeom>
          <a:ln>
            <a:solidFill>
              <a:schemeClr val="accent1">
                <a:lumMod val="50000"/>
              </a:schemeClr>
            </a:solid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F4C62C-8413-6248-BB5C-59C7FBE6586F}"/>
                  </a:ext>
                </a:extLst>
              </p:cNvPr>
              <p:cNvSpPr txBox="1"/>
              <p:nvPr/>
            </p:nvSpPr>
            <p:spPr>
              <a:xfrm>
                <a:off x="1018573" y="4745740"/>
                <a:ext cx="5283306" cy="465320"/>
              </a:xfrm>
              <a:prstGeom prst="rect">
                <a:avLst/>
              </a:prstGeom>
              <a:noFill/>
              <a:ln>
                <a:solidFill>
                  <a:schemeClr val="accent1">
                    <a:lumMod val="50000"/>
                  </a:schemeClr>
                </a:solidFill>
              </a:ln>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m:rPr>
                            <m:brk m:alnAt="7"/>
                          </m:rPr>
                          <a:rPr lang="en-US" b="0" i="1" smtClean="0">
                            <a:latin typeface="Cambria Math" panose="02040503050406030204" pitchFamily="18" charset="0"/>
                            <a:ea typeface="Cambria Math" panose="02040503050406030204" pitchFamily="18" charset="0"/>
                          </a:rPr>
                          <m:t>3</m:t>
                        </m:r>
                      </m:deg>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rad>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…(1)</m:t>
                    </m:r>
                  </m:oMath>
                </a14:m>
                <a:r>
                  <a:rPr lang="en-US" dirty="0"/>
                  <a:t>  </a:t>
                </a:r>
              </a:p>
            </p:txBody>
          </p:sp>
        </mc:Choice>
        <mc:Fallback xmlns="">
          <p:sp>
            <p:nvSpPr>
              <p:cNvPr id="6" name="TextBox 5">
                <a:extLst>
                  <a:ext uri="{FF2B5EF4-FFF2-40B4-BE49-F238E27FC236}">
                    <a16:creationId xmlns:a16="http://schemas.microsoft.com/office/drawing/2014/main" id="{5BF4C62C-8413-6248-BB5C-59C7FBE6586F}"/>
                  </a:ext>
                </a:extLst>
              </p:cNvPr>
              <p:cNvSpPr txBox="1">
                <a:spLocks noRot="1" noChangeAspect="1" noMove="1" noResize="1" noEditPoints="1" noAdjustHandles="1" noChangeArrowheads="1" noChangeShapeType="1" noTextEdit="1"/>
              </p:cNvSpPr>
              <p:nvPr/>
            </p:nvSpPr>
            <p:spPr>
              <a:xfrm>
                <a:off x="1018573" y="4745740"/>
                <a:ext cx="5283306" cy="465320"/>
              </a:xfrm>
              <a:prstGeom prst="rect">
                <a:avLst/>
              </a:prstGeom>
              <a:blipFill>
                <a:blip r:embed="rId4"/>
                <a:stretch>
                  <a:fillRect l="-239" b="-2632"/>
                </a:stretch>
              </a:blipFill>
              <a:ln>
                <a:solidFill>
                  <a:schemeClr val="accent1">
                    <a:lumMod val="50000"/>
                  </a:schemeClr>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89250E69-4E63-BC4B-825B-FE1A15BD39E1}"/>
              </a:ext>
            </a:extLst>
          </p:cNvPr>
          <p:cNvSpPr txBox="1"/>
          <p:nvPr/>
        </p:nvSpPr>
        <p:spPr>
          <a:xfrm>
            <a:off x="7651579" y="4249988"/>
            <a:ext cx="3796104" cy="276999"/>
          </a:xfrm>
          <a:prstGeom prst="rect">
            <a:avLst/>
          </a:prstGeom>
          <a:noFill/>
          <a:ln>
            <a:solidFill>
              <a:schemeClr val="tx1"/>
            </a:solidFill>
          </a:ln>
        </p:spPr>
        <p:txBody>
          <a:bodyPr wrap="none" rtlCol="0">
            <a:spAutoFit/>
          </a:bodyPr>
          <a:lstStyle/>
          <a:p>
            <a:r>
              <a:rPr lang="en-US" sz="1200" dirty="0"/>
              <a:t>From Wikipedia “https://</a:t>
            </a:r>
            <a:r>
              <a:rPr lang="en-US" sz="1200" dirty="0" err="1"/>
              <a:t>en.wikipedia.org</a:t>
            </a:r>
            <a:r>
              <a:rPr lang="en-US" sz="1200" dirty="0"/>
              <a:t>/wiki/</a:t>
            </a:r>
            <a:r>
              <a:rPr lang="en-US" sz="1200" dirty="0" err="1"/>
              <a:t>Lp_space</a:t>
            </a:r>
            <a:r>
              <a:rPr lang="en-US" sz="12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CB462B-6051-E148-9366-35F95E9F575C}"/>
                  </a:ext>
                </a:extLst>
              </p:cNvPr>
              <p:cNvSpPr txBox="1"/>
              <p:nvPr/>
            </p:nvSpPr>
            <p:spPr>
              <a:xfrm>
                <a:off x="1018573" y="5429813"/>
                <a:ext cx="5345822" cy="685188"/>
              </a:xfrm>
              <a:prstGeom prst="rect">
                <a:avLst/>
              </a:prstGeom>
              <a:noFill/>
              <a:ln>
                <a:solidFill>
                  <a:schemeClr val="accent1">
                    <a:lumMod val="5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b>
                        <m:sSubPr>
                          <m:ctrlPr>
                            <a:rPr lang="en-US" i="1" smtClean="0">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num>
                        <m:den>
                          <m:r>
                            <a:rPr lang="en-US" b="0" i="1" smtClean="0">
                              <a:latin typeface="Cambria Math" panose="02040503050406030204" pitchFamily="18" charset="0"/>
                              <a:ea typeface="Cambria Math" panose="02040503050406030204" pitchFamily="18" charset="0"/>
                            </a:rPr>
                            <m:t>𝑛</m:t>
                          </m:r>
                        </m:den>
                      </m:f>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ad>
                            <m:radPr>
                              <m:ctrlPr>
                                <a:rPr lang="en-US" i="1">
                                  <a:latin typeface="Cambria Math" panose="02040503050406030204" pitchFamily="18" charset="0"/>
                                  <a:ea typeface="Cambria Math" panose="02040503050406030204" pitchFamily="18" charset="0"/>
                                </a:rPr>
                              </m:ctrlPr>
                            </m:radPr>
                            <m:deg>
                              <m:r>
                                <m:rPr>
                                  <m:brk m:alnAt="7"/>
                                </m:rPr>
                                <a:rPr lang="en-US" i="1">
                                  <a:latin typeface="Cambria Math" panose="02040503050406030204" pitchFamily="18" charset="0"/>
                                  <a:ea typeface="Cambria Math" panose="02040503050406030204" pitchFamily="18" charset="0"/>
                                </a:rPr>
                                <m:t>3</m:t>
                              </m:r>
                            </m:deg>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rad>
                        </m:num>
                        <m:den>
                          <m:r>
                            <a:rPr lang="en-US" i="1">
                              <a:latin typeface="Cambria Math" panose="02040503050406030204" pitchFamily="18" charset="0"/>
                              <a:ea typeface="Cambria Math" panose="02040503050406030204" pitchFamily="18" charset="0"/>
                            </a:rPr>
                            <m:t>𝑛</m:t>
                          </m:r>
                        </m:den>
                      </m:f>
                      <m:sSub>
                        <m:sSubPr>
                          <m:ctrlPr>
                            <a:rPr lang="en-US" i="1">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8" name="TextBox 7">
                <a:extLst>
                  <a:ext uri="{FF2B5EF4-FFF2-40B4-BE49-F238E27FC236}">
                    <a16:creationId xmlns:a16="http://schemas.microsoft.com/office/drawing/2014/main" id="{E5CB462B-6051-E148-9366-35F95E9F575C}"/>
                  </a:ext>
                </a:extLst>
              </p:cNvPr>
              <p:cNvSpPr txBox="1">
                <a:spLocks noRot="1" noChangeAspect="1" noMove="1" noResize="1" noEditPoints="1" noAdjustHandles="1" noChangeArrowheads="1" noChangeShapeType="1" noTextEdit="1"/>
              </p:cNvSpPr>
              <p:nvPr/>
            </p:nvSpPr>
            <p:spPr>
              <a:xfrm>
                <a:off x="1018573" y="5429813"/>
                <a:ext cx="5345822" cy="685188"/>
              </a:xfrm>
              <a:prstGeom prst="rect">
                <a:avLst/>
              </a:prstGeom>
              <a:blipFill>
                <a:blip r:embed="rId5"/>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5A800A-DF1A-DF43-9946-586FD9074244}"/>
                  </a:ext>
                </a:extLst>
              </p:cNvPr>
              <p:cNvSpPr txBox="1"/>
              <p:nvPr/>
            </p:nvSpPr>
            <p:spPr>
              <a:xfrm>
                <a:off x="6806235" y="4727313"/>
                <a:ext cx="4641448" cy="1387688"/>
              </a:xfrm>
              <a:prstGeom prst="rect">
                <a:avLst/>
              </a:prstGeom>
              <a:noFill/>
              <a:ln>
                <a:solidFill>
                  <a:schemeClr val="accent1">
                    <a:lumMod val="50000"/>
                  </a:schemeClr>
                </a:solidFill>
              </a:ln>
            </p:spPr>
            <p:txBody>
              <a:bodyPr wrap="square" rtlCol="0">
                <a:spAutoFit/>
              </a:bodyPr>
              <a:lstStyle/>
              <a:p>
                <a:r>
                  <a:rPr lang="en-US" dirty="0"/>
                  <a:t>In equation (2) the left side(</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sSub>
                      <m:sSubPr>
                        <m:ctrlPr>
                          <a:rPr lang="en-US" i="1">
                            <a:latin typeface="Cambria Math" panose="02040503050406030204" pitchFamily="18" charset="0"/>
                          </a:rPr>
                        </m:ctrlPr>
                      </m:sSub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sub>
                        <m:r>
                          <a:rPr lang="en-US" i="1">
                            <a:latin typeface="Cambria Math" panose="02040503050406030204" pitchFamily="18" charset="0"/>
                          </a:rPr>
                          <m:t>1</m:t>
                        </m:r>
                      </m:sub>
                    </m:sSub>
                  </m:oMath>
                </a14:m>
                <a:r>
                  <a:rPr lang="en-US" dirty="0"/>
                  <a:t>) is the mean, and the right side(</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e>
                      <m:sub>
                        <m:r>
                          <a:rPr lang="en-US" i="1">
                            <a:latin typeface="Cambria Math" panose="02040503050406030204" pitchFamily="18" charset="0"/>
                            <a:ea typeface="Cambria Math" panose="02040503050406030204" pitchFamily="18" charset="0"/>
                          </a:rPr>
                          <m:t>∞</m:t>
                        </m:r>
                      </m:sub>
                    </m:sSub>
                  </m:oMath>
                </a14:m>
                <a:r>
                  <a:rPr lang="en-US" dirty="0"/>
                  <a:t>) is the max. Anything between them means something in the middle of the two.</a:t>
                </a:r>
              </a:p>
            </p:txBody>
          </p:sp>
        </mc:Choice>
        <mc:Fallback xmlns="">
          <p:sp>
            <p:nvSpPr>
              <p:cNvPr id="3" name="TextBox 2">
                <a:extLst>
                  <a:ext uri="{FF2B5EF4-FFF2-40B4-BE49-F238E27FC236}">
                    <a16:creationId xmlns:a16="http://schemas.microsoft.com/office/drawing/2014/main" id="{FD5A800A-DF1A-DF43-9946-586FD9074244}"/>
                  </a:ext>
                </a:extLst>
              </p:cNvPr>
              <p:cNvSpPr txBox="1">
                <a:spLocks noRot="1" noChangeAspect="1" noMove="1" noResize="1" noEditPoints="1" noAdjustHandles="1" noChangeArrowheads="1" noChangeShapeType="1" noTextEdit="1"/>
              </p:cNvSpPr>
              <p:nvPr/>
            </p:nvSpPr>
            <p:spPr>
              <a:xfrm>
                <a:off x="6806235" y="4727313"/>
                <a:ext cx="4641448" cy="1387688"/>
              </a:xfrm>
              <a:prstGeom prst="rect">
                <a:avLst/>
              </a:prstGeom>
              <a:blipFill>
                <a:blip r:embed="rId6"/>
                <a:stretch>
                  <a:fillRect l="-1090" b="-6306"/>
                </a:stretch>
              </a:blipFill>
              <a:ln>
                <a:solidFill>
                  <a:schemeClr val="accent1">
                    <a:lumMod val="50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767C6C38-DCA6-4D78-9E54-67A6056C3094}"/>
              </a:ext>
            </a:extLst>
          </p:cNvPr>
          <p:cNvSpPr/>
          <p:nvPr/>
        </p:nvSpPr>
        <p:spPr>
          <a:xfrm>
            <a:off x="977900" y="3689987"/>
            <a:ext cx="3098800" cy="399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ame 9">
            <a:extLst>
              <a:ext uri="{FF2B5EF4-FFF2-40B4-BE49-F238E27FC236}">
                <a16:creationId xmlns:a16="http://schemas.microsoft.com/office/drawing/2014/main" id="{5BA3C8AA-2E2E-1A4B-8B19-55FD0D925E6C}"/>
              </a:ext>
            </a:extLst>
          </p:cNvPr>
          <p:cNvSpPr/>
          <p:nvPr/>
        </p:nvSpPr>
        <p:spPr>
          <a:xfrm>
            <a:off x="838200" y="5289176"/>
            <a:ext cx="1205753" cy="1138518"/>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7157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09C3-037B-474A-86A9-AB7C49B2DF69}"/>
              </a:ext>
            </a:extLst>
          </p:cNvPr>
          <p:cNvSpPr>
            <a:spLocks noGrp="1"/>
          </p:cNvSpPr>
          <p:nvPr>
            <p:ph type="title"/>
          </p:nvPr>
        </p:nvSpPr>
        <p:spPr/>
        <p:txBody>
          <a:bodyPr/>
          <a:lstStyle/>
          <a:p>
            <a:r>
              <a:rPr lang="en-US" dirty="0"/>
              <a:t>Investigating </a:t>
            </a:r>
            <a:r>
              <a:rPr lang="en-US" b="0" i="1" dirty="0" err="1">
                <a:solidFill>
                  <a:srgbClr val="000000"/>
                </a:solidFill>
                <a:effectLst/>
                <a:latin typeface="Linux Libertine"/>
              </a:rPr>
              <a:t>L</a:t>
            </a:r>
            <a:r>
              <a:rPr lang="en-US" b="0" i="1" baseline="30000" dirty="0" err="1">
                <a:solidFill>
                  <a:srgbClr val="000000"/>
                </a:solidFill>
                <a:effectLst/>
                <a:latin typeface="Linux Libertine"/>
              </a:rPr>
              <a:t>p</a:t>
            </a:r>
            <a:r>
              <a:rPr lang="en-US" baseline="30000" dirty="0">
                <a:solidFill>
                  <a:srgbClr val="000000"/>
                </a:solidFill>
                <a:latin typeface="Linux Libertine"/>
              </a:rPr>
              <a:t> </a:t>
            </a:r>
            <a:r>
              <a:rPr lang="en-US" dirty="0"/>
              <a:t>space </a:t>
            </a:r>
          </a:p>
        </p:txBody>
      </p:sp>
      <p:pic>
        <p:nvPicPr>
          <p:cNvPr id="5" name="Picture 4" descr="Graphical user interface, text&#10;&#10;Description automatically generated">
            <a:extLst>
              <a:ext uri="{FF2B5EF4-FFF2-40B4-BE49-F238E27FC236}">
                <a16:creationId xmlns:a16="http://schemas.microsoft.com/office/drawing/2014/main" id="{F104DD1D-9A44-F942-900C-AEAC7DE9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428187"/>
            <a:ext cx="10718800" cy="3098800"/>
          </a:xfrm>
          <a:prstGeom prst="rect">
            <a:avLst/>
          </a:prstGeom>
          <a:ln>
            <a:solidFill>
              <a:schemeClr val="accent1">
                <a:lumMod val="50000"/>
              </a:schemeClr>
            </a:solid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F4C62C-8413-6248-BB5C-59C7FBE6586F}"/>
                  </a:ext>
                </a:extLst>
              </p:cNvPr>
              <p:cNvSpPr txBox="1"/>
              <p:nvPr/>
            </p:nvSpPr>
            <p:spPr>
              <a:xfrm>
                <a:off x="1018573" y="4745740"/>
                <a:ext cx="5283306" cy="465320"/>
              </a:xfrm>
              <a:prstGeom prst="rect">
                <a:avLst/>
              </a:prstGeom>
              <a:noFill/>
              <a:ln>
                <a:solidFill>
                  <a:schemeClr val="accent1">
                    <a:lumMod val="50000"/>
                  </a:schemeClr>
                </a:solidFill>
              </a:ln>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ad>
                      <m:radPr>
                        <m:ctrlPr>
                          <a:rPr lang="en-US" i="1" smtClean="0">
                            <a:latin typeface="Cambria Math" panose="02040503050406030204" pitchFamily="18" charset="0"/>
                            <a:ea typeface="Cambria Math" panose="02040503050406030204" pitchFamily="18" charset="0"/>
                          </a:rPr>
                        </m:ctrlPr>
                      </m:radPr>
                      <m:deg>
                        <m:r>
                          <m:rPr>
                            <m:brk m:alnAt="7"/>
                          </m:rPr>
                          <a:rPr lang="en-US" b="0" i="1" smtClean="0">
                            <a:latin typeface="Cambria Math" panose="02040503050406030204" pitchFamily="18" charset="0"/>
                            <a:ea typeface="Cambria Math" panose="02040503050406030204" pitchFamily="18" charset="0"/>
                          </a:rPr>
                          <m:t>3</m:t>
                        </m:r>
                      </m:deg>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rad>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…(1)</m:t>
                    </m:r>
                  </m:oMath>
                </a14:m>
                <a:r>
                  <a:rPr lang="en-US" dirty="0"/>
                  <a:t>  </a:t>
                </a:r>
              </a:p>
            </p:txBody>
          </p:sp>
        </mc:Choice>
        <mc:Fallback xmlns="">
          <p:sp>
            <p:nvSpPr>
              <p:cNvPr id="6" name="TextBox 5">
                <a:extLst>
                  <a:ext uri="{FF2B5EF4-FFF2-40B4-BE49-F238E27FC236}">
                    <a16:creationId xmlns:a16="http://schemas.microsoft.com/office/drawing/2014/main" id="{5BF4C62C-8413-6248-BB5C-59C7FBE6586F}"/>
                  </a:ext>
                </a:extLst>
              </p:cNvPr>
              <p:cNvSpPr txBox="1">
                <a:spLocks noRot="1" noChangeAspect="1" noMove="1" noResize="1" noEditPoints="1" noAdjustHandles="1" noChangeArrowheads="1" noChangeShapeType="1" noTextEdit="1"/>
              </p:cNvSpPr>
              <p:nvPr/>
            </p:nvSpPr>
            <p:spPr>
              <a:xfrm>
                <a:off x="1018573" y="4745740"/>
                <a:ext cx="5283306" cy="465320"/>
              </a:xfrm>
              <a:prstGeom prst="rect">
                <a:avLst/>
              </a:prstGeom>
              <a:blipFill>
                <a:blip r:embed="rId4"/>
                <a:stretch>
                  <a:fillRect l="-239" b="-2632"/>
                </a:stretch>
              </a:blipFill>
              <a:ln>
                <a:solidFill>
                  <a:schemeClr val="accent1">
                    <a:lumMod val="50000"/>
                  </a:schemeClr>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89250E69-4E63-BC4B-825B-FE1A15BD39E1}"/>
              </a:ext>
            </a:extLst>
          </p:cNvPr>
          <p:cNvSpPr txBox="1"/>
          <p:nvPr/>
        </p:nvSpPr>
        <p:spPr>
          <a:xfrm>
            <a:off x="7651579" y="4249988"/>
            <a:ext cx="3796104" cy="276999"/>
          </a:xfrm>
          <a:prstGeom prst="rect">
            <a:avLst/>
          </a:prstGeom>
          <a:noFill/>
          <a:ln>
            <a:solidFill>
              <a:schemeClr val="tx1"/>
            </a:solidFill>
          </a:ln>
        </p:spPr>
        <p:txBody>
          <a:bodyPr wrap="none" rtlCol="0">
            <a:spAutoFit/>
          </a:bodyPr>
          <a:lstStyle/>
          <a:p>
            <a:r>
              <a:rPr lang="en-US" sz="1200" dirty="0"/>
              <a:t>From Wikipedia “https://</a:t>
            </a:r>
            <a:r>
              <a:rPr lang="en-US" sz="1200" dirty="0" err="1"/>
              <a:t>en.wikipedia.org</a:t>
            </a:r>
            <a:r>
              <a:rPr lang="en-US" sz="1200" dirty="0"/>
              <a:t>/wiki/</a:t>
            </a:r>
            <a:r>
              <a:rPr lang="en-US" sz="1200" dirty="0" err="1"/>
              <a:t>Lp_space</a:t>
            </a:r>
            <a:r>
              <a:rPr lang="en-US" sz="12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CB462B-6051-E148-9366-35F95E9F575C}"/>
                  </a:ext>
                </a:extLst>
              </p:cNvPr>
              <p:cNvSpPr txBox="1"/>
              <p:nvPr/>
            </p:nvSpPr>
            <p:spPr>
              <a:xfrm>
                <a:off x="1018573" y="5429813"/>
                <a:ext cx="5345822" cy="685188"/>
              </a:xfrm>
              <a:prstGeom prst="rect">
                <a:avLst/>
              </a:prstGeom>
              <a:noFill/>
              <a:ln>
                <a:solidFill>
                  <a:schemeClr val="accent1">
                    <a:lumMod val="5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b>
                        <m:sSubPr>
                          <m:ctrlPr>
                            <a:rPr lang="en-US" i="1" smtClean="0">
                              <a:latin typeface="Cambria Math" panose="02040503050406030204" pitchFamily="18" charset="0"/>
                            </a:rPr>
                          </m:ctrlPr>
                        </m:sSub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num>
                        <m:den>
                          <m:r>
                            <a:rPr lang="en-US" b="0" i="1" smtClean="0">
                              <a:latin typeface="Cambria Math" panose="02040503050406030204" pitchFamily="18" charset="0"/>
                              <a:ea typeface="Cambria Math" panose="02040503050406030204" pitchFamily="18" charset="0"/>
                            </a:rPr>
                            <m:t>𝑛</m:t>
                          </m:r>
                        </m:den>
                      </m:f>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ad>
                            <m:radPr>
                              <m:ctrlPr>
                                <a:rPr lang="en-US" i="1">
                                  <a:latin typeface="Cambria Math" panose="02040503050406030204" pitchFamily="18" charset="0"/>
                                  <a:ea typeface="Cambria Math" panose="02040503050406030204" pitchFamily="18" charset="0"/>
                                </a:rPr>
                              </m:ctrlPr>
                            </m:radPr>
                            <m:deg>
                              <m:r>
                                <m:rPr>
                                  <m:brk m:alnAt="7"/>
                                </m:rPr>
                                <a:rPr lang="en-US" i="1">
                                  <a:latin typeface="Cambria Math" panose="02040503050406030204" pitchFamily="18" charset="0"/>
                                  <a:ea typeface="Cambria Math" panose="02040503050406030204" pitchFamily="18" charset="0"/>
                                </a:rPr>
                                <m:t>3</m:t>
                              </m:r>
                            </m:deg>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rad>
                        </m:num>
                        <m:den>
                          <m:r>
                            <a:rPr lang="en-US" i="1">
                              <a:latin typeface="Cambria Math" panose="02040503050406030204" pitchFamily="18" charset="0"/>
                              <a:ea typeface="Cambria Math" panose="02040503050406030204" pitchFamily="18" charset="0"/>
                            </a:rPr>
                            <m:t>𝑛</m:t>
                          </m:r>
                        </m:den>
                      </m:f>
                      <m:sSub>
                        <m:sSubPr>
                          <m:ctrlPr>
                            <a:rPr lang="en-US" i="1">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8" name="TextBox 7">
                <a:extLst>
                  <a:ext uri="{FF2B5EF4-FFF2-40B4-BE49-F238E27FC236}">
                    <a16:creationId xmlns:a16="http://schemas.microsoft.com/office/drawing/2014/main" id="{E5CB462B-6051-E148-9366-35F95E9F575C}"/>
                  </a:ext>
                </a:extLst>
              </p:cNvPr>
              <p:cNvSpPr txBox="1">
                <a:spLocks noRot="1" noChangeAspect="1" noMove="1" noResize="1" noEditPoints="1" noAdjustHandles="1" noChangeArrowheads="1" noChangeShapeType="1" noTextEdit="1"/>
              </p:cNvSpPr>
              <p:nvPr/>
            </p:nvSpPr>
            <p:spPr>
              <a:xfrm>
                <a:off x="1018573" y="5429813"/>
                <a:ext cx="5345822" cy="685188"/>
              </a:xfrm>
              <a:prstGeom prst="rect">
                <a:avLst/>
              </a:prstGeom>
              <a:blipFill>
                <a:blip r:embed="rId5"/>
                <a:stretch>
                  <a:fillRect/>
                </a:stretch>
              </a:blipFill>
              <a:ln>
                <a:solidFill>
                  <a:schemeClr val="accent1">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5A800A-DF1A-DF43-9946-586FD9074244}"/>
                  </a:ext>
                </a:extLst>
              </p:cNvPr>
              <p:cNvSpPr txBox="1"/>
              <p:nvPr/>
            </p:nvSpPr>
            <p:spPr>
              <a:xfrm>
                <a:off x="6806235" y="4727313"/>
                <a:ext cx="4641448" cy="1387688"/>
              </a:xfrm>
              <a:prstGeom prst="rect">
                <a:avLst/>
              </a:prstGeom>
              <a:noFill/>
              <a:ln>
                <a:solidFill>
                  <a:schemeClr val="accent1">
                    <a:lumMod val="50000"/>
                  </a:schemeClr>
                </a:solidFill>
              </a:ln>
            </p:spPr>
            <p:txBody>
              <a:bodyPr wrap="square" rtlCol="0">
                <a:spAutoFit/>
              </a:bodyPr>
              <a:lstStyle/>
              <a:p>
                <a:r>
                  <a:rPr lang="en-US" dirty="0"/>
                  <a:t>In equation (2) the left side(</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sSub>
                      <m:sSubPr>
                        <m:ctrlPr>
                          <a:rPr lang="en-US" i="1">
                            <a:latin typeface="Cambria Math" panose="02040503050406030204" pitchFamily="18" charset="0"/>
                          </a:rPr>
                        </m:ctrlPr>
                      </m:sSub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sub>
                        <m:r>
                          <a:rPr lang="en-US" i="1">
                            <a:latin typeface="Cambria Math" panose="02040503050406030204" pitchFamily="18" charset="0"/>
                          </a:rPr>
                          <m:t>1</m:t>
                        </m:r>
                      </m:sub>
                    </m:sSub>
                  </m:oMath>
                </a14:m>
                <a:r>
                  <a:rPr lang="en-US" dirty="0"/>
                  <a:t>) is the mean, and the right side(</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e>
                      <m:sub>
                        <m:r>
                          <a:rPr lang="en-US" i="1">
                            <a:latin typeface="Cambria Math" panose="02040503050406030204" pitchFamily="18" charset="0"/>
                            <a:ea typeface="Cambria Math" panose="02040503050406030204" pitchFamily="18" charset="0"/>
                          </a:rPr>
                          <m:t>∞</m:t>
                        </m:r>
                      </m:sub>
                    </m:sSub>
                  </m:oMath>
                </a14:m>
                <a:r>
                  <a:rPr lang="en-US" dirty="0"/>
                  <a:t>) is the max. Anything between them means something in the middle of the two.</a:t>
                </a:r>
              </a:p>
            </p:txBody>
          </p:sp>
        </mc:Choice>
        <mc:Fallback xmlns="">
          <p:sp>
            <p:nvSpPr>
              <p:cNvPr id="3" name="TextBox 2">
                <a:extLst>
                  <a:ext uri="{FF2B5EF4-FFF2-40B4-BE49-F238E27FC236}">
                    <a16:creationId xmlns:a16="http://schemas.microsoft.com/office/drawing/2014/main" id="{FD5A800A-DF1A-DF43-9946-586FD9074244}"/>
                  </a:ext>
                </a:extLst>
              </p:cNvPr>
              <p:cNvSpPr txBox="1">
                <a:spLocks noRot="1" noChangeAspect="1" noMove="1" noResize="1" noEditPoints="1" noAdjustHandles="1" noChangeArrowheads="1" noChangeShapeType="1" noTextEdit="1"/>
              </p:cNvSpPr>
              <p:nvPr/>
            </p:nvSpPr>
            <p:spPr>
              <a:xfrm>
                <a:off x="6806235" y="4727313"/>
                <a:ext cx="4641448" cy="1387688"/>
              </a:xfrm>
              <a:prstGeom prst="rect">
                <a:avLst/>
              </a:prstGeom>
              <a:blipFill>
                <a:blip r:embed="rId6"/>
                <a:stretch>
                  <a:fillRect l="-1090" b="-6306"/>
                </a:stretch>
              </a:blipFill>
              <a:ln>
                <a:solidFill>
                  <a:schemeClr val="accent1">
                    <a:lumMod val="50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767C6C38-DCA6-4D78-9E54-67A6056C3094}"/>
              </a:ext>
            </a:extLst>
          </p:cNvPr>
          <p:cNvSpPr/>
          <p:nvPr/>
        </p:nvSpPr>
        <p:spPr>
          <a:xfrm>
            <a:off x="977900" y="3689987"/>
            <a:ext cx="3098800" cy="3992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CE795CC5-4C1A-A64D-A79E-73BF00EFF716}"/>
              </a:ext>
            </a:extLst>
          </p:cNvPr>
          <p:cNvSpPr/>
          <p:nvPr/>
        </p:nvSpPr>
        <p:spPr>
          <a:xfrm>
            <a:off x="4745428" y="5273813"/>
            <a:ext cx="1205753" cy="1138518"/>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721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2340-0C11-4B44-A9D5-BB7ECD806916}"/>
              </a:ext>
            </a:extLst>
          </p:cNvPr>
          <p:cNvSpPr>
            <a:spLocks noGrp="1"/>
          </p:cNvSpPr>
          <p:nvPr>
            <p:ph type="title"/>
          </p:nvPr>
        </p:nvSpPr>
        <p:spPr/>
        <p:txBody>
          <a:bodyPr/>
          <a:lstStyle/>
          <a:p>
            <a:r>
              <a:rPr lang="en-US" dirty="0"/>
              <a:t>Investigating </a:t>
            </a:r>
            <a:r>
              <a:rPr lang="en-US" baseline="30000" dirty="0">
                <a:solidFill>
                  <a:srgbClr val="000000"/>
                </a:solidFill>
                <a:latin typeface="Linux Libertine"/>
              </a:rPr>
              <a:t>           </a:t>
            </a:r>
            <a:r>
              <a:rPr lang="en-US" dirty="0"/>
              <a:t>space </a:t>
            </a:r>
          </a:p>
        </p:txBody>
      </p:sp>
      <p:pic>
        <p:nvPicPr>
          <p:cNvPr id="13" name="Picture 12">
            <a:extLst>
              <a:ext uri="{FF2B5EF4-FFF2-40B4-BE49-F238E27FC236}">
                <a16:creationId xmlns:a16="http://schemas.microsoft.com/office/drawing/2014/main" id="{B320029A-9F89-B64C-80E5-38769DE285E1}"/>
              </a:ext>
            </a:extLst>
          </p:cNvPr>
          <p:cNvPicPr>
            <a:picLocks noChangeAspect="1"/>
          </p:cNvPicPr>
          <p:nvPr/>
        </p:nvPicPr>
        <p:blipFill>
          <a:blip r:embed="rId2"/>
          <a:stretch>
            <a:fillRect/>
          </a:stretch>
        </p:blipFill>
        <p:spPr>
          <a:xfrm>
            <a:off x="3772946" y="594019"/>
            <a:ext cx="989631" cy="706879"/>
          </a:xfrm>
          <a:prstGeom prst="rect">
            <a:avLst/>
          </a:prstGeom>
        </p:spPr>
      </p:pic>
      <p:pic>
        <p:nvPicPr>
          <p:cNvPr id="15" name="Picture 14">
            <a:extLst>
              <a:ext uri="{FF2B5EF4-FFF2-40B4-BE49-F238E27FC236}">
                <a16:creationId xmlns:a16="http://schemas.microsoft.com/office/drawing/2014/main" id="{5FC1C961-8BBC-B848-85F3-4CFF3D02B7EE}"/>
              </a:ext>
            </a:extLst>
          </p:cNvPr>
          <p:cNvPicPr>
            <a:picLocks noChangeAspect="1"/>
          </p:cNvPicPr>
          <p:nvPr/>
        </p:nvPicPr>
        <p:blipFill>
          <a:blip r:embed="rId3"/>
          <a:stretch>
            <a:fillRect/>
          </a:stretch>
        </p:blipFill>
        <p:spPr>
          <a:xfrm>
            <a:off x="1103966" y="2716264"/>
            <a:ext cx="6327589" cy="862853"/>
          </a:xfrm>
          <a:prstGeom prst="rect">
            <a:avLst/>
          </a:prstGeom>
        </p:spPr>
      </p:pic>
      <p:pic>
        <p:nvPicPr>
          <p:cNvPr id="17" name="Picture 16">
            <a:extLst>
              <a:ext uri="{FF2B5EF4-FFF2-40B4-BE49-F238E27FC236}">
                <a16:creationId xmlns:a16="http://schemas.microsoft.com/office/drawing/2014/main" id="{88BD61C8-3304-C547-BD5C-17236C5C877D}"/>
              </a:ext>
            </a:extLst>
          </p:cNvPr>
          <p:cNvPicPr>
            <a:picLocks noChangeAspect="1"/>
          </p:cNvPicPr>
          <p:nvPr/>
        </p:nvPicPr>
        <p:blipFill>
          <a:blip r:embed="rId4"/>
          <a:stretch>
            <a:fillRect/>
          </a:stretch>
        </p:blipFill>
        <p:spPr>
          <a:xfrm>
            <a:off x="1039523" y="4361718"/>
            <a:ext cx="7913315" cy="980710"/>
          </a:xfrm>
          <a:prstGeom prst="rect">
            <a:avLst/>
          </a:prstGeom>
        </p:spPr>
      </p:pic>
      <p:pic>
        <p:nvPicPr>
          <p:cNvPr id="19" name="Picture 18">
            <a:extLst>
              <a:ext uri="{FF2B5EF4-FFF2-40B4-BE49-F238E27FC236}">
                <a16:creationId xmlns:a16="http://schemas.microsoft.com/office/drawing/2014/main" id="{266A3590-9D16-194C-9825-F80E1C5E38A6}"/>
              </a:ext>
            </a:extLst>
          </p:cNvPr>
          <p:cNvPicPr>
            <a:picLocks noChangeAspect="1"/>
          </p:cNvPicPr>
          <p:nvPr/>
        </p:nvPicPr>
        <p:blipFill>
          <a:blip r:embed="rId5"/>
          <a:stretch>
            <a:fillRect/>
          </a:stretch>
        </p:blipFill>
        <p:spPr>
          <a:xfrm>
            <a:off x="1140100" y="2182425"/>
            <a:ext cx="3856081" cy="288098"/>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B44A0F-8B94-B64F-A339-1BE531AA454A}"/>
                  </a:ext>
                </a:extLst>
              </p:cNvPr>
              <p:cNvSpPr txBox="1"/>
              <p:nvPr/>
            </p:nvSpPr>
            <p:spPr>
              <a:xfrm>
                <a:off x="838199" y="5633843"/>
                <a:ext cx="9793941" cy="761940"/>
              </a:xfrm>
              <a:prstGeom prst="rect">
                <a:avLst/>
              </a:prstGeom>
              <a:noFill/>
              <a:ln>
                <a:solidFill>
                  <a:schemeClr val="accent1">
                    <a:lumMod val="50000"/>
                  </a:schemeClr>
                </a:solidFill>
              </a:ln>
            </p:spPr>
            <p:txBody>
              <a:bodyPr wrap="square" rtlCol="0">
                <a:spAutoFit/>
              </a:bodyPr>
              <a:lstStyle/>
              <a:p>
                <a:r>
                  <a:rPr lang="en-US" dirty="0"/>
                  <a:t>In the equation above the left side(</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sSub>
                      <m:sSubPr>
                        <m:ctrlPr>
                          <a:rPr lang="en-US" i="1">
                            <a:latin typeface="Cambria Math" panose="02040503050406030204" pitchFamily="18" charset="0"/>
                          </a:rPr>
                        </m:ctrlPr>
                      </m:sSub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sub>
                        <m:r>
                          <a:rPr lang="en-US" i="1">
                            <a:latin typeface="Cambria Math" panose="02040503050406030204" pitchFamily="18" charset="0"/>
                          </a:rPr>
                          <m:t>1</m:t>
                        </m:r>
                      </m:sub>
                    </m:sSub>
                  </m:oMath>
                </a14:m>
                <a:r>
                  <a:rPr lang="en-US" dirty="0"/>
                  <a:t>) is the mean, and the right side(</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e>
                      <m:sub>
                        <m:r>
                          <a:rPr lang="en-US" i="1">
                            <a:latin typeface="Cambria Math" panose="02040503050406030204" pitchFamily="18" charset="0"/>
                            <a:ea typeface="Cambria Math" panose="02040503050406030204" pitchFamily="18" charset="0"/>
                          </a:rPr>
                          <m:t>∞</m:t>
                        </m:r>
                      </m:sub>
                    </m:sSub>
                  </m:oMath>
                </a14:m>
                <a:r>
                  <a:rPr lang="en-US" dirty="0"/>
                  <a:t>) is the max. </a:t>
                </a:r>
              </a:p>
              <a:p>
                <a:r>
                  <a:rPr lang="en-US" dirty="0"/>
                  <a:t>Anything between them means something in the middle of the two.</a:t>
                </a:r>
              </a:p>
            </p:txBody>
          </p:sp>
        </mc:Choice>
        <mc:Fallback xmlns="">
          <p:sp>
            <p:nvSpPr>
              <p:cNvPr id="20" name="TextBox 19">
                <a:extLst>
                  <a:ext uri="{FF2B5EF4-FFF2-40B4-BE49-F238E27FC236}">
                    <a16:creationId xmlns:a16="http://schemas.microsoft.com/office/drawing/2014/main" id="{24B44A0F-8B94-B64F-A339-1BE531AA454A}"/>
                  </a:ext>
                </a:extLst>
              </p:cNvPr>
              <p:cNvSpPr txBox="1">
                <a:spLocks noRot="1" noChangeAspect="1" noMove="1" noResize="1" noEditPoints="1" noAdjustHandles="1" noChangeArrowheads="1" noChangeShapeType="1" noTextEdit="1"/>
              </p:cNvSpPr>
              <p:nvPr/>
            </p:nvSpPr>
            <p:spPr>
              <a:xfrm>
                <a:off x="838199" y="5633843"/>
                <a:ext cx="9793941" cy="761940"/>
              </a:xfrm>
              <a:prstGeom prst="rect">
                <a:avLst/>
              </a:prstGeom>
              <a:blipFill>
                <a:blip r:embed="rId6"/>
                <a:stretch>
                  <a:fillRect l="-517" b="-9677"/>
                </a:stretch>
              </a:blipFill>
              <a:ln>
                <a:solidFill>
                  <a:schemeClr val="accent1">
                    <a:lumMod val="50000"/>
                  </a:schemeClr>
                </a:solidFill>
              </a:ln>
            </p:spPr>
            <p:txBody>
              <a:bodyPr/>
              <a:lstStyle/>
              <a:p>
                <a:r>
                  <a:rPr lang="en-US">
                    <a:noFill/>
                  </a:rPr>
                  <a:t> </a:t>
                </a:r>
              </a:p>
            </p:txBody>
          </p:sp>
        </mc:Fallback>
      </mc:AlternateContent>
      <p:sp>
        <p:nvSpPr>
          <p:cNvPr id="5" name="Connector 4">
            <a:extLst>
              <a:ext uri="{FF2B5EF4-FFF2-40B4-BE49-F238E27FC236}">
                <a16:creationId xmlns:a16="http://schemas.microsoft.com/office/drawing/2014/main" id="{A6CC0635-7DCC-3F4C-9DDD-611DEA91B37F}"/>
              </a:ext>
            </a:extLst>
          </p:cNvPr>
          <p:cNvSpPr/>
          <p:nvPr/>
        </p:nvSpPr>
        <p:spPr>
          <a:xfrm>
            <a:off x="838199" y="4327594"/>
            <a:ext cx="1407459" cy="1160541"/>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065231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2340-0C11-4B44-A9D5-BB7ECD806916}"/>
              </a:ext>
            </a:extLst>
          </p:cNvPr>
          <p:cNvSpPr>
            <a:spLocks noGrp="1"/>
          </p:cNvSpPr>
          <p:nvPr>
            <p:ph type="title"/>
          </p:nvPr>
        </p:nvSpPr>
        <p:spPr/>
        <p:txBody>
          <a:bodyPr/>
          <a:lstStyle/>
          <a:p>
            <a:r>
              <a:rPr lang="en-US" dirty="0"/>
              <a:t>Investigating </a:t>
            </a:r>
            <a:r>
              <a:rPr lang="en-US" baseline="30000" dirty="0">
                <a:solidFill>
                  <a:srgbClr val="000000"/>
                </a:solidFill>
                <a:latin typeface="Linux Libertine"/>
              </a:rPr>
              <a:t>           </a:t>
            </a:r>
            <a:r>
              <a:rPr lang="en-US" dirty="0"/>
              <a:t>space </a:t>
            </a:r>
          </a:p>
        </p:txBody>
      </p:sp>
      <p:pic>
        <p:nvPicPr>
          <p:cNvPr id="13" name="Picture 12">
            <a:extLst>
              <a:ext uri="{FF2B5EF4-FFF2-40B4-BE49-F238E27FC236}">
                <a16:creationId xmlns:a16="http://schemas.microsoft.com/office/drawing/2014/main" id="{B320029A-9F89-B64C-80E5-38769DE285E1}"/>
              </a:ext>
            </a:extLst>
          </p:cNvPr>
          <p:cNvPicPr>
            <a:picLocks noChangeAspect="1"/>
          </p:cNvPicPr>
          <p:nvPr/>
        </p:nvPicPr>
        <p:blipFill>
          <a:blip r:embed="rId3"/>
          <a:stretch>
            <a:fillRect/>
          </a:stretch>
        </p:blipFill>
        <p:spPr>
          <a:xfrm>
            <a:off x="3772946" y="594019"/>
            <a:ext cx="989631" cy="706879"/>
          </a:xfrm>
          <a:prstGeom prst="rect">
            <a:avLst/>
          </a:prstGeom>
        </p:spPr>
      </p:pic>
      <p:pic>
        <p:nvPicPr>
          <p:cNvPr id="15" name="Picture 14">
            <a:extLst>
              <a:ext uri="{FF2B5EF4-FFF2-40B4-BE49-F238E27FC236}">
                <a16:creationId xmlns:a16="http://schemas.microsoft.com/office/drawing/2014/main" id="{5FC1C961-8BBC-B848-85F3-4CFF3D02B7EE}"/>
              </a:ext>
            </a:extLst>
          </p:cNvPr>
          <p:cNvPicPr>
            <a:picLocks noChangeAspect="1"/>
          </p:cNvPicPr>
          <p:nvPr/>
        </p:nvPicPr>
        <p:blipFill>
          <a:blip r:embed="rId4"/>
          <a:stretch>
            <a:fillRect/>
          </a:stretch>
        </p:blipFill>
        <p:spPr>
          <a:xfrm>
            <a:off x="1103966" y="2716264"/>
            <a:ext cx="6327589" cy="862853"/>
          </a:xfrm>
          <a:prstGeom prst="rect">
            <a:avLst/>
          </a:prstGeom>
        </p:spPr>
      </p:pic>
      <p:pic>
        <p:nvPicPr>
          <p:cNvPr id="17" name="Picture 16">
            <a:extLst>
              <a:ext uri="{FF2B5EF4-FFF2-40B4-BE49-F238E27FC236}">
                <a16:creationId xmlns:a16="http://schemas.microsoft.com/office/drawing/2014/main" id="{88BD61C8-3304-C547-BD5C-17236C5C877D}"/>
              </a:ext>
            </a:extLst>
          </p:cNvPr>
          <p:cNvPicPr>
            <a:picLocks noChangeAspect="1"/>
          </p:cNvPicPr>
          <p:nvPr/>
        </p:nvPicPr>
        <p:blipFill>
          <a:blip r:embed="rId5"/>
          <a:stretch>
            <a:fillRect/>
          </a:stretch>
        </p:blipFill>
        <p:spPr>
          <a:xfrm>
            <a:off x="1039523" y="4361718"/>
            <a:ext cx="7913315" cy="980710"/>
          </a:xfrm>
          <a:prstGeom prst="rect">
            <a:avLst/>
          </a:prstGeom>
        </p:spPr>
      </p:pic>
      <p:pic>
        <p:nvPicPr>
          <p:cNvPr id="19" name="Picture 18">
            <a:extLst>
              <a:ext uri="{FF2B5EF4-FFF2-40B4-BE49-F238E27FC236}">
                <a16:creationId xmlns:a16="http://schemas.microsoft.com/office/drawing/2014/main" id="{266A3590-9D16-194C-9825-F80E1C5E38A6}"/>
              </a:ext>
            </a:extLst>
          </p:cNvPr>
          <p:cNvPicPr>
            <a:picLocks noChangeAspect="1"/>
          </p:cNvPicPr>
          <p:nvPr/>
        </p:nvPicPr>
        <p:blipFill>
          <a:blip r:embed="rId6"/>
          <a:stretch>
            <a:fillRect/>
          </a:stretch>
        </p:blipFill>
        <p:spPr>
          <a:xfrm>
            <a:off x="1140100" y="2182425"/>
            <a:ext cx="3856081" cy="288098"/>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B44A0F-8B94-B64F-A339-1BE531AA454A}"/>
                  </a:ext>
                </a:extLst>
              </p:cNvPr>
              <p:cNvSpPr txBox="1"/>
              <p:nvPr/>
            </p:nvSpPr>
            <p:spPr>
              <a:xfrm>
                <a:off x="838199" y="5633843"/>
                <a:ext cx="9793941" cy="761940"/>
              </a:xfrm>
              <a:prstGeom prst="rect">
                <a:avLst/>
              </a:prstGeom>
              <a:noFill/>
              <a:ln>
                <a:solidFill>
                  <a:schemeClr val="accent1">
                    <a:lumMod val="50000"/>
                  </a:schemeClr>
                </a:solidFill>
              </a:ln>
            </p:spPr>
            <p:txBody>
              <a:bodyPr wrap="square" rtlCol="0">
                <a:spAutoFit/>
              </a:bodyPr>
              <a:lstStyle/>
              <a:p>
                <a:r>
                  <a:rPr lang="en-US" dirty="0"/>
                  <a:t>In the equation above the left side(</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sSub>
                      <m:sSubPr>
                        <m:ctrlPr>
                          <a:rPr lang="en-US" i="1">
                            <a:latin typeface="Cambria Math" panose="02040503050406030204" pitchFamily="18" charset="0"/>
                          </a:rPr>
                        </m:ctrlPr>
                      </m:sSub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sub>
                        <m:r>
                          <a:rPr lang="en-US" i="1">
                            <a:latin typeface="Cambria Math" panose="02040503050406030204" pitchFamily="18" charset="0"/>
                          </a:rPr>
                          <m:t>1</m:t>
                        </m:r>
                      </m:sub>
                    </m:sSub>
                  </m:oMath>
                </a14:m>
                <a:r>
                  <a:rPr lang="en-US" dirty="0"/>
                  <a:t>) is the mean, and the right side(</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e>
                      <m:sub>
                        <m:r>
                          <a:rPr lang="en-US" i="1">
                            <a:latin typeface="Cambria Math" panose="02040503050406030204" pitchFamily="18" charset="0"/>
                            <a:ea typeface="Cambria Math" panose="02040503050406030204" pitchFamily="18" charset="0"/>
                          </a:rPr>
                          <m:t>∞</m:t>
                        </m:r>
                      </m:sub>
                    </m:sSub>
                  </m:oMath>
                </a14:m>
                <a:r>
                  <a:rPr lang="en-US" dirty="0"/>
                  <a:t>) is the max. </a:t>
                </a:r>
              </a:p>
              <a:p>
                <a:r>
                  <a:rPr lang="en-US" dirty="0"/>
                  <a:t>Anything between them means something in the middle of the two.</a:t>
                </a:r>
              </a:p>
            </p:txBody>
          </p:sp>
        </mc:Choice>
        <mc:Fallback xmlns="">
          <p:sp>
            <p:nvSpPr>
              <p:cNvPr id="20" name="TextBox 19">
                <a:extLst>
                  <a:ext uri="{FF2B5EF4-FFF2-40B4-BE49-F238E27FC236}">
                    <a16:creationId xmlns:a16="http://schemas.microsoft.com/office/drawing/2014/main" id="{24B44A0F-8B94-B64F-A339-1BE531AA454A}"/>
                  </a:ext>
                </a:extLst>
              </p:cNvPr>
              <p:cNvSpPr txBox="1">
                <a:spLocks noRot="1" noChangeAspect="1" noMove="1" noResize="1" noEditPoints="1" noAdjustHandles="1" noChangeArrowheads="1" noChangeShapeType="1" noTextEdit="1"/>
              </p:cNvSpPr>
              <p:nvPr/>
            </p:nvSpPr>
            <p:spPr>
              <a:xfrm>
                <a:off x="838199" y="5633843"/>
                <a:ext cx="9793941" cy="761940"/>
              </a:xfrm>
              <a:prstGeom prst="rect">
                <a:avLst/>
              </a:prstGeom>
              <a:blipFill>
                <a:blip r:embed="rId7"/>
                <a:stretch>
                  <a:fillRect l="-517" b="-9677"/>
                </a:stretch>
              </a:blipFill>
              <a:ln>
                <a:solidFill>
                  <a:schemeClr val="accent1">
                    <a:lumMod val="50000"/>
                  </a:schemeClr>
                </a:solidFill>
              </a:ln>
            </p:spPr>
            <p:txBody>
              <a:bodyPr/>
              <a:lstStyle/>
              <a:p>
                <a:r>
                  <a:rPr lang="en-US">
                    <a:noFill/>
                  </a:rPr>
                  <a:t> </a:t>
                </a:r>
              </a:p>
            </p:txBody>
          </p:sp>
        </mc:Fallback>
      </mc:AlternateContent>
      <p:sp>
        <p:nvSpPr>
          <p:cNvPr id="8" name="Connector 7">
            <a:extLst>
              <a:ext uri="{FF2B5EF4-FFF2-40B4-BE49-F238E27FC236}">
                <a16:creationId xmlns:a16="http://schemas.microsoft.com/office/drawing/2014/main" id="{6B2C1514-1AC4-8B4F-8144-A85B95B56E44}"/>
              </a:ext>
            </a:extLst>
          </p:cNvPr>
          <p:cNvSpPr/>
          <p:nvPr/>
        </p:nvSpPr>
        <p:spPr>
          <a:xfrm>
            <a:off x="7812740" y="4361718"/>
            <a:ext cx="1407459" cy="1160541"/>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07738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2340-0C11-4B44-A9D5-BB7ECD806916}"/>
              </a:ext>
            </a:extLst>
          </p:cNvPr>
          <p:cNvSpPr>
            <a:spLocks noGrp="1"/>
          </p:cNvSpPr>
          <p:nvPr>
            <p:ph type="title"/>
          </p:nvPr>
        </p:nvSpPr>
        <p:spPr/>
        <p:txBody>
          <a:bodyPr/>
          <a:lstStyle/>
          <a:p>
            <a:r>
              <a:rPr lang="en-US" dirty="0"/>
              <a:t>Investigating </a:t>
            </a:r>
            <a:r>
              <a:rPr lang="en-US" baseline="30000" dirty="0">
                <a:solidFill>
                  <a:srgbClr val="000000"/>
                </a:solidFill>
                <a:latin typeface="Linux Libertine"/>
              </a:rPr>
              <a:t>           </a:t>
            </a:r>
            <a:r>
              <a:rPr lang="en-US" dirty="0"/>
              <a:t>space </a:t>
            </a:r>
          </a:p>
        </p:txBody>
      </p:sp>
      <p:pic>
        <p:nvPicPr>
          <p:cNvPr id="13" name="Picture 12">
            <a:extLst>
              <a:ext uri="{FF2B5EF4-FFF2-40B4-BE49-F238E27FC236}">
                <a16:creationId xmlns:a16="http://schemas.microsoft.com/office/drawing/2014/main" id="{B320029A-9F89-B64C-80E5-38769DE285E1}"/>
              </a:ext>
            </a:extLst>
          </p:cNvPr>
          <p:cNvPicPr>
            <a:picLocks noChangeAspect="1"/>
          </p:cNvPicPr>
          <p:nvPr/>
        </p:nvPicPr>
        <p:blipFill>
          <a:blip r:embed="rId3"/>
          <a:stretch>
            <a:fillRect/>
          </a:stretch>
        </p:blipFill>
        <p:spPr>
          <a:xfrm>
            <a:off x="3772946" y="594019"/>
            <a:ext cx="989631" cy="706879"/>
          </a:xfrm>
          <a:prstGeom prst="rect">
            <a:avLst/>
          </a:prstGeom>
        </p:spPr>
      </p:pic>
      <p:pic>
        <p:nvPicPr>
          <p:cNvPr id="15" name="Picture 14">
            <a:extLst>
              <a:ext uri="{FF2B5EF4-FFF2-40B4-BE49-F238E27FC236}">
                <a16:creationId xmlns:a16="http://schemas.microsoft.com/office/drawing/2014/main" id="{5FC1C961-8BBC-B848-85F3-4CFF3D02B7EE}"/>
              </a:ext>
            </a:extLst>
          </p:cNvPr>
          <p:cNvPicPr>
            <a:picLocks noChangeAspect="1"/>
          </p:cNvPicPr>
          <p:nvPr/>
        </p:nvPicPr>
        <p:blipFill>
          <a:blip r:embed="rId4"/>
          <a:stretch>
            <a:fillRect/>
          </a:stretch>
        </p:blipFill>
        <p:spPr>
          <a:xfrm>
            <a:off x="1188049" y="2759734"/>
            <a:ext cx="4907951" cy="669266"/>
          </a:xfrm>
          <a:prstGeom prst="rect">
            <a:avLst/>
          </a:prstGeom>
        </p:spPr>
      </p:pic>
      <p:pic>
        <p:nvPicPr>
          <p:cNvPr id="19" name="Picture 18">
            <a:extLst>
              <a:ext uri="{FF2B5EF4-FFF2-40B4-BE49-F238E27FC236}">
                <a16:creationId xmlns:a16="http://schemas.microsoft.com/office/drawing/2014/main" id="{266A3590-9D16-194C-9825-F80E1C5E38A6}"/>
              </a:ext>
            </a:extLst>
          </p:cNvPr>
          <p:cNvPicPr>
            <a:picLocks noChangeAspect="1"/>
          </p:cNvPicPr>
          <p:nvPr/>
        </p:nvPicPr>
        <p:blipFill>
          <a:blip r:embed="rId5"/>
          <a:stretch>
            <a:fillRect/>
          </a:stretch>
        </p:blipFill>
        <p:spPr>
          <a:xfrm>
            <a:off x="1140100" y="2182425"/>
            <a:ext cx="3856081" cy="288098"/>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352925C-7A15-4A4C-878E-8C3268F4409A}"/>
                  </a:ext>
                </a:extLst>
              </p:cNvPr>
              <p:cNvSpPr txBox="1"/>
              <p:nvPr/>
            </p:nvSpPr>
            <p:spPr>
              <a:xfrm>
                <a:off x="1347774" y="4101855"/>
                <a:ext cx="8193594" cy="5712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rPr>
                            <m:t>𝑛</m:t>
                          </m:r>
                        </m:e>
                        <m:sup>
                          <m:r>
                            <a:rPr lang="en-US" sz="3000" b="0" i="1" smtClean="0">
                              <a:latin typeface="Cambria Math" panose="02040503050406030204" pitchFamily="18" charset="0"/>
                            </a:rPr>
                            <m:t>−1/2</m:t>
                          </m:r>
                        </m:sup>
                      </m:sSup>
                      <m:sSub>
                        <m:sSubPr>
                          <m:ctrlPr>
                            <a:rPr lang="en-US" sz="3000" i="1" smtClean="0">
                              <a:latin typeface="Cambria Math" panose="02040503050406030204" pitchFamily="18" charset="0"/>
                            </a:rPr>
                          </m:ctrlPr>
                        </m:sSub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𝑛</m:t>
                          </m:r>
                        </m:e>
                        <m:sup>
                          <m:r>
                            <a:rPr lang="en-US" sz="3000" i="1">
                              <a:latin typeface="Cambria Math" panose="02040503050406030204" pitchFamily="18" charset="0"/>
                            </a:rPr>
                            <m:t>−</m:t>
                          </m:r>
                          <m:r>
                            <a:rPr lang="en-US" sz="3000" b="0" i="1" smtClean="0">
                              <a:latin typeface="Cambria Math" panose="02040503050406030204" pitchFamily="18" charset="0"/>
                            </a:rPr>
                            <m:t>2</m:t>
                          </m:r>
                          <m:r>
                            <a:rPr lang="en-US" sz="3000" i="1">
                              <a:latin typeface="Cambria Math" panose="02040503050406030204" pitchFamily="18" charset="0"/>
                            </a:rPr>
                            <m:t>/</m:t>
                          </m:r>
                          <m:r>
                            <a:rPr lang="en-US" sz="3000" b="0" i="1" smtClean="0">
                              <a:latin typeface="Cambria Math" panose="02040503050406030204" pitchFamily="18" charset="0"/>
                            </a:rPr>
                            <m:t>3</m:t>
                          </m:r>
                        </m:sup>
                      </m:sSup>
                      <m:sSub>
                        <m:sSubPr>
                          <m:ctrlPr>
                            <a:rPr lang="en-US" sz="3000" i="1">
                              <a:latin typeface="Cambria Math" panose="02040503050406030204" pitchFamily="18" charset="0"/>
                            </a:rPr>
                          </m:ctrlPr>
                        </m:sSub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b>
                          <m:r>
                            <a:rPr lang="en-US" sz="3000" b="0" i="1" smtClean="0">
                              <a:latin typeface="Cambria Math" panose="02040503050406030204" pitchFamily="18" charset="0"/>
                            </a:rPr>
                            <m:t>3</m:t>
                          </m:r>
                        </m:sub>
                      </m:sSub>
                      <m:r>
                        <a:rPr lang="en-US" sz="3000" i="1" smtClean="0">
                          <a:latin typeface="Cambria Math" panose="02040503050406030204" pitchFamily="18" charset="0"/>
                          <a:ea typeface="Cambria Math" panose="02040503050406030204" pitchFamily="18" charset="0"/>
                        </a:rPr>
                        <m:t>≤⋯</m:t>
                      </m:r>
                    </m:oMath>
                  </m:oMathPara>
                </a14:m>
                <a:endParaRPr lang="en-US" sz="3000" dirty="0"/>
              </a:p>
            </p:txBody>
          </p:sp>
        </mc:Choice>
        <mc:Fallback xmlns="">
          <p:sp>
            <p:nvSpPr>
              <p:cNvPr id="14" name="TextBox 13">
                <a:extLst>
                  <a:ext uri="{FF2B5EF4-FFF2-40B4-BE49-F238E27FC236}">
                    <a16:creationId xmlns:a16="http://schemas.microsoft.com/office/drawing/2014/main" id="{C352925C-7A15-4A4C-878E-8C3268F4409A}"/>
                  </a:ext>
                </a:extLst>
              </p:cNvPr>
              <p:cNvSpPr txBox="1">
                <a:spLocks noRot="1" noChangeAspect="1" noMove="1" noResize="1" noEditPoints="1" noAdjustHandles="1" noChangeArrowheads="1" noChangeShapeType="1" noTextEdit="1"/>
              </p:cNvSpPr>
              <p:nvPr/>
            </p:nvSpPr>
            <p:spPr>
              <a:xfrm>
                <a:off x="1347774" y="4101855"/>
                <a:ext cx="8193594" cy="571247"/>
              </a:xfrm>
              <a:prstGeom prst="rect">
                <a:avLst/>
              </a:prstGeom>
              <a:blipFill>
                <a:blip r:embed="rId6"/>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6D1725D-03AF-354A-9699-C8F404711E2C}"/>
                  </a:ext>
                </a:extLst>
              </p:cNvPr>
              <p:cNvSpPr txBox="1"/>
              <p:nvPr/>
            </p:nvSpPr>
            <p:spPr>
              <a:xfrm>
                <a:off x="567938" y="4101855"/>
                <a:ext cx="2711021" cy="571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latin typeface="Cambria Math" panose="02040503050406030204" pitchFamily="18" charset="0"/>
                            </a:rPr>
                          </m:ctrlPr>
                        </m:sSupPr>
                        <m:e>
                          <m:r>
                            <a:rPr lang="en-US" sz="3000" i="1" smtClean="0">
                              <a:latin typeface="Cambria Math" panose="02040503050406030204" pitchFamily="18" charset="0"/>
                            </a:rPr>
                            <m:t>𝑛</m:t>
                          </m:r>
                        </m:e>
                        <m:sup>
                          <m:r>
                            <a:rPr lang="en-US" sz="3000" b="0" i="1" smtClean="0">
                              <a:latin typeface="Cambria Math" panose="02040503050406030204" pitchFamily="18" charset="0"/>
                            </a:rPr>
                            <m:t>−1</m:t>
                          </m:r>
                        </m:sup>
                      </m:sSup>
                      <m:sSub>
                        <m:sSubPr>
                          <m:ctrlPr>
                            <a:rPr lang="en-US" sz="3000" i="1" smtClean="0">
                              <a:latin typeface="Cambria Math" panose="02040503050406030204" pitchFamily="18" charset="0"/>
                            </a:rPr>
                          </m:ctrlPr>
                        </m:sSub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b>
                          <m:r>
                            <a:rPr lang="en-US" sz="3000" b="0" i="1" smtClean="0">
                              <a:latin typeface="Cambria Math" panose="02040503050406030204" pitchFamily="18" charset="0"/>
                            </a:rPr>
                            <m:t>1</m:t>
                          </m:r>
                        </m:sub>
                      </m:sSub>
                    </m:oMath>
                  </m:oMathPara>
                </a14:m>
                <a:endParaRPr lang="en-US" sz="3000" dirty="0"/>
              </a:p>
            </p:txBody>
          </p:sp>
        </mc:Choice>
        <mc:Fallback xmlns="">
          <p:sp>
            <p:nvSpPr>
              <p:cNvPr id="24" name="TextBox 23">
                <a:extLst>
                  <a:ext uri="{FF2B5EF4-FFF2-40B4-BE49-F238E27FC236}">
                    <a16:creationId xmlns:a16="http://schemas.microsoft.com/office/drawing/2014/main" id="{86D1725D-03AF-354A-9699-C8F404711E2C}"/>
                  </a:ext>
                </a:extLst>
              </p:cNvPr>
              <p:cNvSpPr txBox="1">
                <a:spLocks noRot="1" noChangeAspect="1" noMove="1" noResize="1" noEditPoints="1" noAdjustHandles="1" noChangeArrowheads="1" noChangeShapeType="1" noTextEdit="1"/>
              </p:cNvSpPr>
              <p:nvPr/>
            </p:nvSpPr>
            <p:spPr>
              <a:xfrm>
                <a:off x="567938" y="4101855"/>
                <a:ext cx="2711021" cy="5712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3EE0E46-55B5-1748-B33F-F2AC7037D8FC}"/>
                  </a:ext>
                </a:extLst>
              </p:cNvPr>
              <p:cNvSpPr txBox="1"/>
              <p:nvPr/>
            </p:nvSpPr>
            <p:spPr>
              <a:xfrm>
                <a:off x="7806785" y="4119103"/>
                <a:ext cx="1734583"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b>
                          <m:r>
                            <a:rPr lang="en-US" sz="3000" b="0" i="1" smtClean="0">
                              <a:latin typeface="Cambria Math" panose="02040503050406030204" pitchFamily="18" charset="0"/>
                              <a:ea typeface="Cambria Math" panose="02040503050406030204" pitchFamily="18" charset="0"/>
                            </a:rPr>
                            <m:t>∞</m:t>
                          </m:r>
                        </m:sub>
                      </m:sSub>
                    </m:oMath>
                  </m:oMathPara>
                </a14:m>
                <a:endParaRPr lang="en-US" sz="3000" dirty="0"/>
              </a:p>
            </p:txBody>
          </p:sp>
        </mc:Choice>
        <mc:Fallback xmlns="">
          <p:sp>
            <p:nvSpPr>
              <p:cNvPr id="25" name="TextBox 24">
                <a:extLst>
                  <a:ext uri="{FF2B5EF4-FFF2-40B4-BE49-F238E27FC236}">
                    <a16:creationId xmlns:a16="http://schemas.microsoft.com/office/drawing/2014/main" id="{F3EE0E46-55B5-1748-B33F-F2AC7037D8FC}"/>
                  </a:ext>
                </a:extLst>
              </p:cNvPr>
              <p:cNvSpPr txBox="1">
                <a:spLocks noRot="1" noChangeAspect="1" noMove="1" noResize="1" noEditPoints="1" noAdjustHandles="1" noChangeArrowheads="1" noChangeShapeType="1" noTextEdit="1"/>
              </p:cNvSpPr>
              <p:nvPr/>
            </p:nvSpPr>
            <p:spPr>
              <a:xfrm>
                <a:off x="7806785" y="4119103"/>
                <a:ext cx="1734583" cy="55399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293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6292-90D0-1E42-B7C0-B7B2B32C39AE}"/>
              </a:ext>
            </a:extLst>
          </p:cNvPr>
          <p:cNvSpPr>
            <a:spLocks noGrp="1"/>
          </p:cNvSpPr>
          <p:nvPr>
            <p:ph type="title"/>
          </p:nvPr>
        </p:nvSpPr>
        <p:spPr/>
        <p:txBody>
          <a:bodyPr/>
          <a:lstStyle/>
          <a:p>
            <a:r>
              <a:rPr lang="en-US" dirty="0"/>
              <a:t>Limitations of past research</a:t>
            </a:r>
          </a:p>
        </p:txBody>
      </p:sp>
      <p:sp>
        <p:nvSpPr>
          <p:cNvPr id="3" name="Content Placeholder 2">
            <a:extLst>
              <a:ext uri="{FF2B5EF4-FFF2-40B4-BE49-F238E27FC236}">
                <a16:creationId xmlns:a16="http://schemas.microsoft.com/office/drawing/2014/main" id="{A051B76E-4F2F-9243-820B-407CCA6C429D}"/>
              </a:ext>
            </a:extLst>
          </p:cNvPr>
          <p:cNvSpPr>
            <a:spLocks noGrp="1"/>
          </p:cNvSpPr>
          <p:nvPr>
            <p:ph idx="1"/>
          </p:nvPr>
        </p:nvSpPr>
        <p:spPr/>
        <p:txBody>
          <a:bodyPr>
            <a:normAutofit lnSpcReduction="10000"/>
          </a:bodyPr>
          <a:lstStyle/>
          <a:p>
            <a:r>
              <a:rPr lang="en-US" dirty="0"/>
              <a:t>All models used a </a:t>
            </a:r>
            <a:r>
              <a:rPr lang="en-US" i="1" dirty="0">
                <a:solidFill>
                  <a:srgbClr val="FF5D48"/>
                </a:solidFill>
              </a:rPr>
              <a:t>positional encoding</a:t>
            </a:r>
            <a:r>
              <a:rPr lang="en-US" dirty="0"/>
              <a:t> of highlights</a:t>
            </a:r>
          </a:p>
          <a:p>
            <a:pPr lvl="1"/>
            <a:r>
              <a:rPr lang="en-US" dirty="0"/>
              <a:t>E.g., sentences 14, 27, and 36 were highlighted</a:t>
            </a:r>
          </a:p>
          <a:p>
            <a:pPr lvl="1"/>
            <a:r>
              <a:rPr lang="en-US" dirty="0"/>
              <a:t>E.g., words 19-25, 45-60, and 191-212 were highlighted</a:t>
            </a:r>
          </a:p>
          <a:p>
            <a:pPr marL="0" indent="230188">
              <a:buNone/>
            </a:pPr>
            <a:r>
              <a:rPr lang="en-US" dirty="0">
                <a:solidFill>
                  <a:schemeClr val="bg1">
                    <a:lumMod val="50000"/>
                  </a:schemeClr>
                </a:solidFill>
              </a:rPr>
              <a:t>To overcome</a:t>
            </a:r>
          </a:p>
          <a:p>
            <a:pPr lvl="1"/>
            <a:r>
              <a:rPr lang="en-US" dirty="0">
                <a:solidFill>
                  <a:schemeClr val="bg1">
                    <a:lumMod val="50000"/>
                  </a:schemeClr>
                </a:solidFill>
              </a:rPr>
              <a:t>Use </a:t>
            </a:r>
            <a:r>
              <a:rPr lang="en-US" i="1" dirty="0">
                <a:solidFill>
                  <a:srgbClr val="FF5D48"/>
                </a:solidFill>
              </a:rPr>
              <a:t>semantic encoding</a:t>
            </a:r>
            <a:br>
              <a:rPr lang="en-US" i="1" dirty="0">
                <a:solidFill>
                  <a:srgbClr val="FF5D48"/>
                </a:solidFill>
              </a:rPr>
            </a:br>
            <a:endParaRPr lang="en-US" i="1" dirty="0">
              <a:solidFill>
                <a:srgbClr val="FF5D48"/>
              </a:solidFill>
            </a:endParaRPr>
          </a:p>
          <a:p>
            <a:r>
              <a:rPr lang="en-US" dirty="0"/>
              <a:t>Concern about the </a:t>
            </a:r>
            <a:r>
              <a:rPr lang="en-US" i="1" dirty="0">
                <a:solidFill>
                  <a:srgbClr val="5694C0"/>
                </a:solidFill>
              </a:rPr>
              <a:t>nature of information </a:t>
            </a:r>
            <a:r>
              <a:rPr lang="en-US" dirty="0"/>
              <a:t>that highlights provide</a:t>
            </a:r>
          </a:p>
          <a:p>
            <a:pPr lvl="1"/>
            <a:r>
              <a:rPr lang="en-US" dirty="0"/>
              <a:t>Perhaps students who highlight score better because generally they are more motivated, not because specific highlights reflect better understanding</a:t>
            </a:r>
          </a:p>
          <a:p>
            <a:pPr marL="230188" indent="0">
              <a:buNone/>
            </a:pPr>
            <a:r>
              <a:rPr lang="en-US" dirty="0">
                <a:solidFill>
                  <a:schemeClr val="bg1">
                    <a:lumMod val="50000"/>
                  </a:schemeClr>
                </a:solidFill>
              </a:rPr>
              <a:t>To overcome</a:t>
            </a:r>
          </a:p>
          <a:p>
            <a:pPr marL="692150" lvl="2" indent="-227013"/>
            <a:r>
              <a:rPr lang="en-US" dirty="0">
                <a:solidFill>
                  <a:schemeClr val="bg1">
                    <a:lumMod val="50000"/>
                  </a:schemeClr>
                </a:solidFill>
              </a:rPr>
              <a:t>Incorporate latent factor representing a student’s ability (as in item-response theory)</a:t>
            </a:r>
          </a:p>
        </p:txBody>
      </p:sp>
    </p:spTree>
    <p:extLst>
      <p:ext uri="{BB962C8B-B14F-4D97-AF65-F5344CB8AC3E}">
        <p14:creationId xmlns:p14="http://schemas.microsoft.com/office/powerpoint/2010/main" val="100823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CE5C-9AC2-456F-A7BB-C5E8DDDAE72C}"/>
              </a:ext>
            </a:extLst>
          </p:cNvPr>
          <p:cNvSpPr>
            <a:spLocks noGrp="1"/>
          </p:cNvSpPr>
          <p:nvPr>
            <p:ph type="title"/>
          </p:nvPr>
        </p:nvSpPr>
        <p:spPr>
          <a:xfrm>
            <a:off x="463296" y="365125"/>
            <a:ext cx="10515600" cy="1325563"/>
          </a:xfrm>
        </p:spPr>
        <p:txBody>
          <a:bodyPr/>
          <a:lstStyle/>
          <a:p>
            <a:r>
              <a:rPr lang="en-US" dirty="0"/>
              <a:t>Data</a:t>
            </a:r>
            <a:r>
              <a:rPr lang="ko-KR" altLang="en-US" dirty="0"/>
              <a:t> </a:t>
            </a:r>
            <a:r>
              <a:rPr lang="en-US" altLang="ko-KR" dirty="0"/>
              <a:t>(OpenStax 2019)</a:t>
            </a:r>
            <a:endParaRPr lang="en-US" dirty="0"/>
          </a:p>
        </p:txBody>
      </p:sp>
      <p:pic>
        <p:nvPicPr>
          <p:cNvPr id="5" name="Picture 4" descr="Timeline&#10;&#10;Description automatically generated">
            <a:extLst>
              <a:ext uri="{FF2B5EF4-FFF2-40B4-BE49-F238E27FC236}">
                <a16:creationId xmlns:a16="http://schemas.microsoft.com/office/drawing/2014/main" id="{5267D077-3718-4C65-B217-FA1AFF2C9BCC}"/>
              </a:ext>
            </a:extLst>
          </p:cNvPr>
          <p:cNvPicPr>
            <a:picLocks noChangeAspect="1"/>
          </p:cNvPicPr>
          <p:nvPr/>
        </p:nvPicPr>
        <p:blipFill rotWithShape="1">
          <a:blip r:embed="rId3">
            <a:extLst>
              <a:ext uri="{28A0092B-C50C-407E-A947-70E740481C1C}">
                <a14:useLocalDpi xmlns:a14="http://schemas.microsoft.com/office/drawing/2010/main" val="0"/>
              </a:ext>
            </a:extLst>
          </a:blip>
          <a:srcRect b="14886"/>
          <a:stretch/>
        </p:blipFill>
        <p:spPr>
          <a:xfrm>
            <a:off x="279301" y="1624135"/>
            <a:ext cx="7130029" cy="3758443"/>
          </a:xfrm>
          <a:prstGeom prst="rect">
            <a:avLst/>
          </a:prstGeom>
        </p:spPr>
      </p:pic>
      <p:sp>
        <p:nvSpPr>
          <p:cNvPr id="6" name="TextBox 5">
            <a:extLst>
              <a:ext uri="{FF2B5EF4-FFF2-40B4-BE49-F238E27FC236}">
                <a16:creationId xmlns:a16="http://schemas.microsoft.com/office/drawing/2014/main" id="{8CE399C7-C894-4C78-9310-93A4ACBD6F1C}"/>
              </a:ext>
            </a:extLst>
          </p:cNvPr>
          <p:cNvSpPr txBox="1"/>
          <p:nvPr/>
        </p:nvSpPr>
        <p:spPr>
          <a:xfrm>
            <a:off x="0" y="6488668"/>
            <a:ext cx="1727200" cy="307777"/>
          </a:xfrm>
          <a:prstGeom prst="rect">
            <a:avLst/>
          </a:prstGeom>
          <a:noFill/>
          <a:ln>
            <a:solidFill>
              <a:schemeClr val="bg1"/>
            </a:solidFill>
          </a:ln>
        </p:spPr>
        <p:txBody>
          <a:bodyPr wrap="square" rtlCol="0">
            <a:spAutoFit/>
          </a:bodyPr>
          <a:lstStyle/>
          <a:p>
            <a:r>
              <a:rPr lang="en-US" sz="1400" dirty="0"/>
              <a:t>Waters et al.(2020)</a:t>
            </a:r>
          </a:p>
        </p:txBody>
      </p:sp>
      <p:graphicFrame>
        <p:nvGraphicFramePr>
          <p:cNvPr id="4" name="Table 6">
            <a:extLst>
              <a:ext uri="{FF2B5EF4-FFF2-40B4-BE49-F238E27FC236}">
                <a16:creationId xmlns:a16="http://schemas.microsoft.com/office/drawing/2014/main" id="{61788FB7-F40F-5540-BD6A-632DE1E7979E}"/>
              </a:ext>
            </a:extLst>
          </p:cNvPr>
          <p:cNvGraphicFramePr>
            <a:graphicFrameLocks noGrp="1"/>
          </p:cNvGraphicFramePr>
          <p:nvPr>
            <p:extLst>
              <p:ext uri="{D42A27DB-BD31-4B8C-83A1-F6EECF244321}">
                <p14:modId xmlns:p14="http://schemas.microsoft.com/office/powerpoint/2010/main" val="1356260582"/>
              </p:ext>
            </p:extLst>
          </p:nvPr>
        </p:nvGraphicFramePr>
        <p:xfrm>
          <a:off x="7409330" y="1624135"/>
          <a:ext cx="4354606" cy="3861300"/>
        </p:xfrm>
        <a:graphic>
          <a:graphicData uri="http://schemas.openxmlformats.org/drawingml/2006/table">
            <a:tbl>
              <a:tblPr firstRow="1" bandRow="1">
                <a:tableStyleId>{1FECB4D8-DB02-4DC6-A0A2-4F2EBAE1DC90}</a:tableStyleId>
              </a:tblPr>
              <a:tblGrid>
                <a:gridCol w="2819399">
                  <a:extLst>
                    <a:ext uri="{9D8B030D-6E8A-4147-A177-3AD203B41FA5}">
                      <a16:colId xmlns:a16="http://schemas.microsoft.com/office/drawing/2014/main" val="2251304936"/>
                    </a:ext>
                  </a:extLst>
                </a:gridCol>
                <a:gridCol w="1535207">
                  <a:extLst>
                    <a:ext uri="{9D8B030D-6E8A-4147-A177-3AD203B41FA5}">
                      <a16:colId xmlns:a16="http://schemas.microsoft.com/office/drawing/2014/main" val="2412090738"/>
                    </a:ext>
                  </a:extLst>
                </a:gridCol>
              </a:tblGrid>
              <a:tr h="772260">
                <a:tc>
                  <a:txBody>
                    <a:bodyPr/>
                    <a:lstStyle/>
                    <a:p>
                      <a:pPr algn="ctr"/>
                      <a:r>
                        <a:rPr lang="en-US" dirty="0"/>
                        <a:t>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042438"/>
                  </a:ext>
                </a:extLst>
              </a:tr>
              <a:tr h="772260">
                <a:tc>
                  <a:txBody>
                    <a:bodyPr/>
                    <a:lstStyle/>
                    <a:p>
                      <a:pPr algn="ctr"/>
                      <a:r>
                        <a:rPr lang="en-US" dirty="0"/>
                        <a:t>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868619"/>
                  </a:ext>
                </a:extLst>
              </a:tr>
              <a:tr h="772260">
                <a:tc>
                  <a:txBody>
                    <a:bodyPr/>
                    <a:lstStyle/>
                    <a:p>
                      <a:pPr algn="ctr"/>
                      <a:r>
                        <a:rPr lang="en-US" dirty="0"/>
                        <a:t>Sections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67980"/>
                  </a:ext>
                </a:extLst>
              </a:tr>
              <a:tr h="772260">
                <a:tc>
                  <a:txBody>
                    <a:bodyPr/>
                    <a:lstStyle/>
                    <a:p>
                      <a:pPr algn="ctr"/>
                      <a:r>
                        <a:rPr lang="en-US" dirty="0"/>
                        <a:t>Student-Sections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830,320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000013"/>
                  </a:ext>
                </a:extLst>
              </a:tr>
              <a:tr h="772260">
                <a:tc>
                  <a:txBody>
                    <a:bodyPr/>
                    <a:lstStyle/>
                    <a:p>
                      <a:pPr algn="ctr"/>
                      <a:r>
                        <a:rPr lang="en-US" dirty="0"/>
                        <a:t>Student-Sections</a:t>
                      </a:r>
                      <a:br>
                        <a:rPr lang="en-US" dirty="0"/>
                      </a:br>
                      <a:r>
                        <a:rPr lang="en-US" dirty="0"/>
                        <a:t>With Highlights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27,019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724173"/>
                  </a:ext>
                </a:extLst>
              </a:tr>
            </a:tbl>
          </a:graphicData>
        </a:graphic>
      </p:graphicFrame>
    </p:spTree>
    <p:extLst>
      <p:ext uri="{BB962C8B-B14F-4D97-AF65-F5344CB8AC3E}">
        <p14:creationId xmlns:p14="http://schemas.microsoft.com/office/powerpoint/2010/main" val="239721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Q. What is semantic information in highlights? </a:t>
            </a:r>
            <a:endParaRPr dirty="0"/>
          </a:p>
        </p:txBody>
      </p:sp>
      <p:pic>
        <p:nvPicPr>
          <p:cNvPr id="5" name="Picture 4" descr="Text&#10;&#10;Description automatically generated">
            <a:extLst>
              <a:ext uri="{FF2B5EF4-FFF2-40B4-BE49-F238E27FC236}">
                <a16:creationId xmlns:a16="http://schemas.microsoft.com/office/drawing/2014/main" id="{EF6B551A-C75D-CA47-AC87-0C56CDF5833B}"/>
              </a:ext>
            </a:extLst>
          </p:cNvPr>
          <p:cNvPicPr>
            <a:picLocks noChangeAspect="1"/>
          </p:cNvPicPr>
          <p:nvPr/>
        </p:nvPicPr>
        <p:blipFill rotWithShape="1">
          <a:blip r:embed="rId3">
            <a:extLst>
              <a:ext uri="{28A0092B-C50C-407E-A947-70E740481C1C}">
                <a14:useLocalDpi xmlns:a14="http://schemas.microsoft.com/office/drawing/2010/main" val="0"/>
              </a:ext>
            </a:extLst>
          </a:blip>
          <a:srcRect l="52072" b="67609"/>
          <a:stretch/>
        </p:blipFill>
        <p:spPr>
          <a:xfrm>
            <a:off x="6260203" y="1909482"/>
            <a:ext cx="4101878" cy="1320994"/>
          </a:xfrm>
          <a:prstGeom prst="rect">
            <a:avLst/>
          </a:prstGeom>
        </p:spPr>
      </p:pic>
      <p:sp>
        <p:nvSpPr>
          <p:cNvPr id="2" name="TextBox 1">
            <a:extLst>
              <a:ext uri="{FF2B5EF4-FFF2-40B4-BE49-F238E27FC236}">
                <a16:creationId xmlns:a16="http://schemas.microsoft.com/office/drawing/2014/main" id="{779B90F2-7AF6-074D-83BC-EF7F605AD924}"/>
              </a:ext>
            </a:extLst>
          </p:cNvPr>
          <p:cNvSpPr txBox="1"/>
          <p:nvPr/>
        </p:nvSpPr>
        <p:spPr>
          <a:xfrm>
            <a:off x="838200" y="1909482"/>
            <a:ext cx="5093599" cy="4455066"/>
          </a:xfrm>
          <a:prstGeom prst="rect">
            <a:avLst/>
          </a:prstGeom>
          <a:noFill/>
          <a:ln>
            <a:solidFill>
              <a:schemeClr val="tx1"/>
            </a:solidFill>
          </a:ln>
        </p:spPr>
        <p:txBody>
          <a:bodyPr wrap="square" rtlCol="0">
            <a:spAutoFit/>
          </a:bodyPr>
          <a:lstStyle/>
          <a:p>
            <a:r>
              <a:rPr lang="en-US" sz="1050" dirty="0"/>
              <a:t>On a global scale, many researchers are committed to finding ways to</a:t>
            </a:r>
            <a:r>
              <a:rPr lang="en-US" sz="1050" dirty="0">
                <a:highlight>
                  <a:srgbClr val="808000"/>
                </a:highlight>
              </a:rPr>
              <a:t> protect the planet, solve environmental issues, and reduce the effects of climate change. All of these diverse endeavors are related to different facets of the discipline of biology.</a:t>
            </a:r>
            <a:r>
              <a:rPr lang="en-US" sz="1050" dirty="0"/>
              <a:t> Escherichia coli (E. coli) bacteria, in this scanning electron micrograph, are normal residents of our digestive tracts that aid in absorbing vitamin K and other nutrients. However, virulent strains are sometimes responsible for disease outbreaks. (credit: Eric </a:t>
            </a:r>
            <a:r>
              <a:rPr lang="en-US" sz="1050" dirty="0" err="1"/>
              <a:t>Erbe</a:t>
            </a:r>
            <a:r>
              <a:rPr lang="en-US" sz="1050" dirty="0"/>
              <a:t>, digital colorization by Christopher Pooley, both of USDA, ARS, EMU) The Process of Science Biology is a science, but what exactly is science? What does the study of biology share with other scientific disciplines? We can define science (from the Latin </a:t>
            </a:r>
            <a:r>
              <a:rPr lang="en-US" sz="1050" dirty="0" err="1"/>
              <a:t>scientia</a:t>
            </a:r>
            <a:r>
              <a:rPr lang="en-US" sz="1050" dirty="0"/>
              <a:t>, meaning “knowledge”) as knowledge that covers general truths or the operation of general laws, especially when acquired and tested by the scientific method. It becomes clear from this definition that applying scientific method plays a major role in science. </a:t>
            </a:r>
            <a:r>
              <a:rPr lang="en-US" sz="1050" dirty="0">
                <a:highlight>
                  <a:srgbClr val="FFFF00"/>
                </a:highlight>
              </a:rPr>
              <a:t>The scientific method is a method of research with defined steps that include experiments and careful observation. We will examine scientific method steps in detail later, but one of the most important aspects of this method is the testing of hypotheses by means of repeatable experiments. </a:t>
            </a:r>
            <a:r>
              <a:rPr lang="en-US" sz="1050" dirty="0"/>
              <a:t>A hypothesis is a suggested explanation for an event, which one can test. Although using the scientific method is inherent to science, it is inadequate in determining what science is. This is because it is relatively easy to apply the scientific method to disciplines such as physics and chemistry, but when it comes to disciplines like archaeology, psychology, and geology, </a:t>
            </a:r>
            <a:r>
              <a:rPr lang="en-US" sz="1050" dirty="0">
                <a:highlight>
                  <a:srgbClr val="FFFF00"/>
                </a:highlight>
              </a:rPr>
              <a:t>the scientific method becomes less applicable as repeating experiments becomes more difficult.</a:t>
            </a:r>
            <a:r>
              <a:rPr lang="en-US" sz="1050" dirty="0"/>
              <a:t> These areas of study are still sciences, however. Consider archaeology—even though one cannot perform repeatable experiments, hypotheses may still be supported. For instance, an archaeologist can hypothesize that an ancient culture existed based on finding a piece of pottery. He or she could make further hypotheses about various characteristics of this culture, which could be correct or false through continued support or contradictions from other findings. A hypothesis may become a verified theory. A theory is a tested and confirmed explanation for observations or phenomena.</a:t>
            </a:r>
          </a:p>
        </p:txBody>
      </p:sp>
      <p:sp>
        <p:nvSpPr>
          <p:cNvPr id="3" name="TextBox 2">
            <a:extLst>
              <a:ext uri="{FF2B5EF4-FFF2-40B4-BE49-F238E27FC236}">
                <a16:creationId xmlns:a16="http://schemas.microsoft.com/office/drawing/2014/main" id="{D5249F47-7D8F-2F4E-AE14-9BC0C2F98888}"/>
              </a:ext>
            </a:extLst>
          </p:cNvPr>
          <p:cNvSpPr txBox="1"/>
          <p:nvPr/>
        </p:nvSpPr>
        <p:spPr>
          <a:xfrm>
            <a:off x="6260203" y="4887220"/>
            <a:ext cx="3576917" cy="1477328"/>
          </a:xfrm>
          <a:prstGeom prst="rect">
            <a:avLst/>
          </a:prstGeom>
          <a:noFill/>
        </p:spPr>
        <p:txBody>
          <a:bodyPr wrap="square" rtlCol="0">
            <a:spAutoFit/>
          </a:bodyPr>
          <a:lstStyle/>
          <a:p>
            <a:r>
              <a:rPr lang="en-US" dirty="0"/>
              <a:t>Dark Yellow : less related to the question</a:t>
            </a:r>
          </a:p>
          <a:p>
            <a:endParaRPr lang="en-US" dirty="0"/>
          </a:p>
          <a:p>
            <a:r>
              <a:rPr lang="en-US" dirty="0"/>
              <a:t>Light Yellow : more related to the question</a:t>
            </a:r>
          </a:p>
        </p:txBody>
      </p:sp>
    </p:spTree>
    <p:extLst>
      <p:ext uri="{BB962C8B-B14F-4D97-AF65-F5344CB8AC3E}">
        <p14:creationId xmlns:p14="http://schemas.microsoft.com/office/powerpoint/2010/main" val="420928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6ABD-A135-AF42-A0BD-03B9CCA5A3DB}"/>
              </a:ext>
            </a:extLst>
          </p:cNvPr>
          <p:cNvSpPr>
            <a:spLocks noGrp="1"/>
          </p:cNvSpPr>
          <p:nvPr>
            <p:ph type="title"/>
          </p:nvPr>
        </p:nvSpPr>
        <p:spPr/>
        <p:txBody>
          <a:bodyPr/>
          <a:lstStyle/>
          <a:p>
            <a:r>
              <a:rPr lang="en-US" b="0" i="0" dirty="0">
                <a:solidFill>
                  <a:srgbClr val="202124"/>
                </a:solidFill>
                <a:effectLst/>
              </a:rPr>
              <a:t>Framework for the semantic analysis</a:t>
            </a:r>
            <a:endParaRPr lang="en-US" dirty="0"/>
          </a:p>
        </p:txBody>
      </p:sp>
      <p:pic>
        <p:nvPicPr>
          <p:cNvPr id="11" name="Picture 10" descr="Text&#10;&#10;Description automatically generated">
            <a:extLst>
              <a:ext uri="{FF2B5EF4-FFF2-40B4-BE49-F238E27FC236}">
                <a16:creationId xmlns:a16="http://schemas.microsoft.com/office/drawing/2014/main" id="{0810ED70-A237-6541-AE75-77B2FAC77B17}"/>
              </a:ext>
            </a:extLst>
          </p:cNvPr>
          <p:cNvPicPr>
            <a:picLocks noChangeAspect="1"/>
          </p:cNvPicPr>
          <p:nvPr/>
        </p:nvPicPr>
        <p:blipFill rotWithShape="1">
          <a:blip r:embed="rId3">
            <a:extLst>
              <a:ext uri="{28A0092B-C50C-407E-A947-70E740481C1C}">
                <a14:useLocalDpi xmlns:a14="http://schemas.microsoft.com/office/drawing/2010/main" val="0"/>
              </a:ext>
            </a:extLst>
          </a:blip>
          <a:srcRect r="50587"/>
          <a:stretch/>
        </p:blipFill>
        <p:spPr>
          <a:xfrm>
            <a:off x="914401" y="1247113"/>
            <a:ext cx="4208006" cy="4058035"/>
          </a:xfrm>
          <a:prstGeom prst="rect">
            <a:avLst/>
          </a:prstGeom>
        </p:spPr>
      </p:pic>
      <p:pic>
        <p:nvPicPr>
          <p:cNvPr id="12" name="Picture 11" descr="Text&#10;&#10;Description automatically generated">
            <a:extLst>
              <a:ext uri="{FF2B5EF4-FFF2-40B4-BE49-F238E27FC236}">
                <a16:creationId xmlns:a16="http://schemas.microsoft.com/office/drawing/2014/main" id="{55F197C8-27E9-E940-99FD-65DDBCB65B22}"/>
              </a:ext>
            </a:extLst>
          </p:cNvPr>
          <p:cNvPicPr>
            <a:picLocks noChangeAspect="1"/>
          </p:cNvPicPr>
          <p:nvPr/>
        </p:nvPicPr>
        <p:blipFill rotWithShape="1">
          <a:blip r:embed="rId3">
            <a:extLst>
              <a:ext uri="{28A0092B-C50C-407E-A947-70E740481C1C}">
                <a14:useLocalDpi xmlns:a14="http://schemas.microsoft.com/office/drawing/2010/main" val="0"/>
              </a:ext>
            </a:extLst>
          </a:blip>
          <a:srcRect l="52072" b="67609"/>
          <a:stretch/>
        </p:blipFill>
        <p:spPr>
          <a:xfrm>
            <a:off x="1056190" y="5319012"/>
            <a:ext cx="4101878" cy="1320994"/>
          </a:xfrm>
          <a:prstGeom prst="rect">
            <a:avLst/>
          </a:prstGeom>
        </p:spPr>
      </p:pic>
      <p:grpSp>
        <p:nvGrpSpPr>
          <p:cNvPr id="26" name="Group 25">
            <a:extLst>
              <a:ext uri="{FF2B5EF4-FFF2-40B4-BE49-F238E27FC236}">
                <a16:creationId xmlns:a16="http://schemas.microsoft.com/office/drawing/2014/main" id="{6363E899-58A2-FF43-9345-28D62C63040A}"/>
              </a:ext>
            </a:extLst>
          </p:cNvPr>
          <p:cNvGrpSpPr/>
          <p:nvPr/>
        </p:nvGrpSpPr>
        <p:grpSpPr>
          <a:xfrm>
            <a:off x="5251237" y="1818479"/>
            <a:ext cx="1386186" cy="1088567"/>
            <a:chOff x="4569763" y="-203656"/>
            <a:chExt cx="1386186" cy="1088567"/>
          </a:xfrm>
        </p:grpSpPr>
        <p:grpSp>
          <p:nvGrpSpPr>
            <p:cNvPr id="27" name="Group 26">
              <a:extLst>
                <a:ext uri="{FF2B5EF4-FFF2-40B4-BE49-F238E27FC236}">
                  <a16:creationId xmlns:a16="http://schemas.microsoft.com/office/drawing/2014/main" id="{9360C3F1-57C1-884E-A8CE-6E01B6414659}"/>
                </a:ext>
              </a:extLst>
            </p:cNvPr>
            <p:cNvGrpSpPr/>
            <p:nvPr/>
          </p:nvGrpSpPr>
          <p:grpSpPr>
            <a:xfrm>
              <a:off x="4569763" y="-203656"/>
              <a:ext cx="1081386" cy="763652"/>
              <a:chOff x="4569763" y="-203656"/>
              <a:chExt cx="1081386" cy="763652"/>
            </a:xfrm>
          </p:grpSpPr>
          <p:sp>
            <p:nvSpPr>
              <p:cNvPr id="34" name="Rectangle 33">
                <a:extLst>
                  <a:ext uri="{FF2B5EF4-FFF2-40B4-BE49-F238E27FC236}">
                    <a16:creationId xmlns:a16="http://schemas.microsoft.com/office/drawing/2014/main" id="{97F6EB16-0375-564E-8C54-325BF8BE71E4}"/>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5" name="TextBox 34">
                <a:extLst>
                  <a:ext uri="{FF2B5EF4-FFF2-40B4-BE49-F238E27FC236}">
                    <a16:creationId xmlns:a16="http://schemas.microsoft.com/office/drawing/2014/main" id="{28376969-ADF4-C343-BC38-310DE245FFF5}"/>
                  </a:ext>
                </a:extLst>
              </p:cNvPr>
              <p:cNvSpPr txBox="1"/>
              <p:nvPr/>
            </p:nvSpPr>
            <p:spPr>
              <a:xfrm>
                <a:off x="4616217" y="-203656"/>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nvGrpSpPr>
            <p:cNvPr id="28" name="Group 27">
              <a:extLst>
                <a:ext uri="{FF2B5EF4-FFF2-40B4-BE49-F238E27FC236}">
                  <a16:creationId xmlns:a16="http://schemas.microsoft.com/office/drawing/2014/main" id="{03A78EEF-7ACD-6E41-BC49-2A1688E2973F}"/>
                </a:ext>
              </a:extLst>
            </p:cNvPr>
            <p:cNvGrpSpPr/>
            <p:nvPr/>
          </p:nvGrpSpPr>
          <p:grpSpPr>
            <a:xfrm>
              <a:off x="4722163" y="-51256"/>
              <a:ext cx="1081386" cy="763652"/>
              <a:chOff x="4569763" y="-203656"/>
              <a:chExt cx="1081386" cy="763652"/>
            </a:xfrm>
          </p:grpSpPr>
          <p:sp>
            <p:nvSpPr>
              <p:cNvPr id="32" name="Rectangle 31">
                <a:extLst>
                  <a:ext uri="{FF2B5EF4-FFF2-40B4-BE49-F238E27FC236}">
                    <a16:creationId xmlns:a16="http://schemas.microsoft.com/office/drawing/2014/main" id="{9857AF5D-F8D0-F249-9001-0CCA6B15BF17}"/>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3" name="TextBox 32">
                <a:extLst>
                  <a:ext uri="{FF2B5EF4-FFF2-40B4-BE49-F238E27FC236}">
                    <a16:creationId xmlns:a16="http://schemas.microsoft.com/office/drawing/2014/main" id="{A183DE63-7790-6643-853C-D22B6AD994F6}"/>
                  </a:ext>
                </a:extLst>
              </p:cNvPr>
              <p:cNvSpPr txBox="1"/>
              <p:nvPr/>
            </p:nvSpPr>
            <p:spPr>
              <a:xfrm>
                <a:off x="4596051" y="-203656"/>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nvGrpSpPr>
            <p:cNvPr id="29" name="Group 28">
              <a:extLst>
                <a:ext uri="{FF2B5EF4-FFF2-40B4-BE49-F238E27FC236}">
                  <a16:creationId xmlns:a16="http://schemas.microsoft.com/office/drawing/2014/main" id="{36BB21AE-2B90-4B4D-B25C-7FEA3C82105C}"/>
                </a:ext>
              </a:extLst>
            </p:cNvPr>
            <p:cNvGrpSpPr/>
            <p:nvPr/>
          </p:nvGrpSpPr>
          <p:grpSpPr>
            <a:xfrm>
              <a:off x="4874563" y="126132"/>
              <a:ext cx="1081386" cy="758779"/>
              <a:chOff x="4569763" y="-178668"/>
              <a:chExt cx="1081386" cy="758779"/>
            </a:xfrm>
          </p:grpSpPr>
          <p:sp>
            <p:nvSpPr>
              <p:cNvPr id="30" name="Rectangle 29">
                <a:extLst>
                  <a:ext uri="{FF2B5EF4-FFF2-40B4-BE49-F238E27FC236}">
                    <a16:creationId xmlns:a16="http://schemas.microsoft.com/office/drawing/2014/main" id="{D7FCAEC5-2C14-754C-A168-106BF09322D8}"/>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1" name="TextBox 30">
                <a:extLst>
                  <a:ext uri="{FF2B5EF4-FFF2-40B4-BE49-F238E27FC236}">
                    <a16:creationId xmlns:a16="http://schemas.microsoft.com/office/drawing/2014/main" id="{76119D29-84FD-1E4F-865E-B1CD10A79049}"/>
                  </a:ext>
                </a:extLst>
              </p:cNvPr>
              <p:cNvSpPr txBox="1"/>
              <p:nvPr/>
            </p:nvSpPr>
            <p:spPr>
              <a:xfrm>
                <a:off x="4614743" y="-158553"/>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grpSp>
        <p:nvGrpSpPr>
          <p:cNvPr id="40" name="Group 39">
            <a:extLst>
              <a:ext uri="{FF2B5EF4-FFF2-40B4-BE49-F238E27FC236}">
                <a16:creationId xmlns:a16="http://schemas.microsoft.com/office/drawing/2014/main" id="{353E9CAA-5E9C-B343-874A-E2D352A03BCE}"/>
              </a:ext>
            </a:extLst>
          </p:cNvPr>
          <p:cNvGrpSpPr/>
          <p:nvPr/>
        </p:nvGrpSpPr>
        <p:grpSpPr>
          <a:xfrm>
            <a:off x="5239431" y="3277442"/>
            <a:ext cx="1478518" cy="889575"/>
            <a:chOff x="4325031" y="3062289"/>
            <a:chExt cx="1478518" cy="889575"/>
          </a:xfrm>
        </p:grpSpPr>
        <p:sp>
          <p:nvSpPr>
            <p:cNvPr id="42" name="TextBox 41">
              <a:extLst>
                <a:ext uri="{FF2B5EF4-FFF2-40B4-BE49-F238E27FC236}">
                  <a16:creationId xmlns:a16="http://schemas.microsoft.com/office/drawing/2014/main" id="{768E2A3B-F12B-F34E-BC20-0FFEDBDA293C}"/>
                </a:ext>
              </a:extLst>
            </p:cNvPr>
            <p:cNvSpPr txBox="1"/>
            <p:nvPr/>
          </p:nvSpPr>
          <p:spPr>
            <a:xfrm>
              <a:off x="4325031" y="30622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sp>
          <p:nvSpPr>
            <p:cNvPr id="43" name="TextBox 42">
              <a:extLst>
                <a:ext uri="{FF2B5EF4-FFF2-40B4-BE49-F238E27FC236}">
                  <a16:creationId xmlns:a16="http://schemas.microsoft.com/office/drawing/2014/main" id="{D5766F23-DA0A-2F48-9709-7E7899E15CB8}"/>
                </a:ext>
              </a:extLst>
            </p:cNvPr>
            <p:cNvSpPr txBox="1"/>
            <p:nvPr/>
          </p:nvSpPr>
          <p:spPr>
            <a:xfrm>
              <a:off x="4477431" y="32146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sp>
          <p:nvSpPr>
            <p:cNvPr id="44" name="TextBox 43">
              <a:extLst>
                <a:ext uri="{FF2B5EF4-FFF2-40B4-BE49-F238E27FC236}">
                  <a16:creationId xmlns:a16="http://schemas.microsoft.com/office/drawing/2014/main" id="{62B99AD9-E7AB-744B-8694-45DB23DCEE32}"/>
                </a:ext>
              </a:extLst>
            </p:cNvPr>
            <p:cNvSpPr txBox="1"/>
            <p:nvPr/>
          </p:nvSpPr>
          <p:spPr>
            <a:xfrm>
              <a:off x="4629831" y="33670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spTree>
    <p:extLst>
      <p:ext uri="{BB962C8B-B14F-4D97-AF65-F5344CB8AC3E}">
        <p14:creationId xmlns:p14="http://schemas.microsoft.com/office/powerpoint/2010/main" val="239246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6ABD-A135-AF42-A0BD-03B9CCA5A3DB}"/>
              </a:ext>
            </a:extLst>
          </p:cNvPr>
          <p:cNvSpPr>
            <a:spLocks noGrp="1"/>
          </p:cNvSpPr>
          <p:nvPr>
            <p:ph type="title"/>
          </p:nvPr>
        </p:nvSpPr>
        <p:spPr/>
        <p:txBody>
          <a:bodyPr/>
          <a:lstStyle/>
          <a:p>
            <a:r>
              <a:rPr lang="en-US" b="0" i="0" dirty="0">
                <a:solidFill>
                  <a:srgbClr val="202124"/>
                </a:solidFill>
                <a:effectLst/>
              </a:rPr>
              <a:t>Framework for the semantic analysis</a:t>
            </a:r>
            <a:endParaRPr lang="en-US" dirty="0"/>
          </a:p>
        </p:txBody>
      </p:sp>
      <p:pic>
        <p:nvPicPr>
          <p:cNvPr id="11" name="Picture 10" descr="Text&#10;&#10;Description automatically generated">
            <a:extLst>
              <a:ext uri="{FF2B5EF4-FFF2-40B4-BE49-F238E27FC236}">
                <a16:creationId xmlns:a16="http://schemas.microsoft.com/office/drawing/2014/main" id="{0810ED70-A237-6541-AE75-77B2FAC77B17}"/>
              </a:ext>
            </a:extLst>
          </p:cNvPr>
          <p:cNvPicPr>
            <a:picLocks noChangeAspect="1"/>
          </p:cNvPicPr>
          <p:nvPr/>
        </p:nvPicPr>
        <p:blipFill rotWithShape="1">
          <a:blip r:embed="rId3">
            <a:extLst>
              <a:ext uri="{28A0092B-C50C-407E-A947-70E740481C1C}">
                <a14:useLocalDpi xmlns:a14="http://schemas.microsoft.com/office/drawing/2010/main" val="0"/>
              </a:ext>
            </a:extLst>
          </a:blip>
          <a:srcRect r="50587"/>
          <a:stretch/>
        </p:blipFill>
        <p:spPr>
          <a:xfrm>
            <a:off x="914401" y="1247113"/>
            <a:ext cx="4208006" cy="4058035"/>
          </a:xfrm>
          <a:prstGeom prst="rect">
            <a:avLst/>
          </a:prstGeom>
        </p:spPr>
      </p:pic>
      <p:pic>
        <p:nvPicPr>
          <p:cNvPr id="12" name="Picture 11" descr="Text&#10;&#10;Description automatically generated">
            <a:extLst>
              <a:ext uri="{FF2B5EF4-FFF2-40B4-BE49-F238E27FC236}">
                <a16:creationId xmlns:a16="http://schemas.microsoft.com/office/drawing/2014/main" id="{55F197C8-27E9-E940-99FD-65DDBCB65B22}"/>
              </a:ext>
            </a:extLst>
          </p:cNvPr>
          <p:cNvPicPr>
            <a:picLocks noChangeAspect="1"/>
          </p:cNvPicPr>
          <p:nvPr/>
        </p:nvPicPr>
        <p:blipFill rotWithShape="1">
          <a:blip r:embed="rId3">
            <a:extLst>
              <a:ext uri="{28A0092B-C50C-407E-A947-70E740481C1C}">
                <a14:useLocalDpi xmlns:a14="http://schemas.microsoft.com/office/drawing/2010/main" val="0"/>
              </a:ext>
            </a:extLst>
          </a:blip>
          <a:srcRect l="52072" b="67609"/>
          <a:stretch/>
        </p:blipFill>
        <p:spPr>
          <a:xfrm>
            <a:off x="1056190" y="5319012"/>
            <a:ext cx="4101878" cy="1320994"/>
          </a:xfrm>
          <a:prstGeom prst="rect">
            <a:avLst/>
          </a:prstGeom>
        </p:spPr>
      </p:pic>
      <p:grpSp>
        <p:nvGrpSpPr>
          <p:cNvPr id="26" name="Group 25">
            <a:extLst>
              <a:ext uri="{FF2B5EF4-FFF2-40B4-BE49-F238E27FC236}">
                <a16:creationId xmlns:a16="http://schemas.microsoft.com/office/drawing/2014/main" id="{6363E899-58A2-FF43-9345-28D62C63040A}"/>
              </a:ext>
            </a:extLst>
          </p:cNvPr>
          <p:cNvGrpSpPr/>
          <p:nvPr/>
        </p:nvGrpSpPr>
        <p:grpSpPr>
          <a:xfrm>
            <a:off x="5251237" y="1818479"/>
            <a:ext cx="1386186" cy="1088567"/>
            <a:chOff x="4569763" y="-203656"/>
            <a:chExt cx="1386186" cy="1088567"/>
          </a:xfrm>
        </p:grpSpPr>
        <p:grpSp>
          <p:nvGrpSpPr>
            <p:cNvPr id="27" name="Group 26">
              <a:extLst>
                <a:ext uri="{FF2B5EF4-FFF2-40B4-BE49-F238E27FC236}">
                  <a16:creationId xmlns:a16="http://schemas.microsoft.com/office/drawing/2014/main" id="{9360C3F1-57C1-884E-A8CE-6E01B6414659}"/>
                </a:ext>
              </a:extLst>
            </p:cNvPr>
            <p:cNvGrpSpPr/>
            <p:nvPr/>
          </p:nvGrpSpPr>
          <p:grpSpPr>
            <a:xfrm>
              <a:off x="4569763" y="-203656"/>
              <a:ext cx="1081386" cy="763652"/>
              <a:chOff x="4569763" y="-203656"/>
              <a:chExt cx="1081386" cy="763652"/>
            </a:xfrm>
          </p:grpSpPr>
          <p:sp>
            <p:nvSpPr>
              <p:cNvPr id="34" name="Rectangle 33">
                <a:extLst>
                  <a:ext uri="{FF2B5EF4-FFF2-40B4-BE49-F238E27FC236}">
                    <a16:creationId xmlns:a16="http://schemas.microsoft.com/office/drawing/2014/main" id="{97F6EB16-0375-564E-8C54-325BF8BE71E4}"/>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5" name="TextBox 34">
                <a:extLst>
                  <a:ext uri="{FF2B5EF4-FFF2-40B4-BE49-F238E27FC236}">
                    <a16:creationId xmlns:a16="http://schemas.microsoft.com/office/drawing/2014/main" id="{28376969-ADF4-C343-BC38-310DE245FFF5}"/>
                  </a:ext>
                </a:extLst>
              </p:cNvPr>
              <p:cNvSpPr txBox="1"/>
              <p:nvPr/>
            </p:nvSpPr>
            <p:spPr>
              <a:xfrm>
                <a:off x="4616217" y="-203656"/>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nvGrpSpPr>
            <p:cNvPr id="28" name="Group 27">
              <a:extLst>
                <a:ext uri="{FF2B5EF4-FFF2-40B4-BE49-F238E27FC236}">
                  <a16:creationId xmlns:a16="http://schemas.microsoft.com/office/drawing/2014/main" id="{03A78EEF-7ACD-6E41-BC49-2A1688E2973F}"/>
                </a:ext>
              </a:extLst>
            </p:cNvPr>
            <p:cNvGrpSpPr/>
            <p:nvPr/>
          </p:nvGrpSpPr>
          <p:grpSpPr>
            <a:xfrm>
              <a:off x="4722163" y="-51256"/>
              <a:ext cx="1081386" cy="763652"/>
              <a:chOff x="4569763" y="-203656"/>
              <a:chExt cx="1081386" cy="763652"/>
            </a:xfrm>
          </p:grpSpPr>
          <p:sp>
            <p:nvSpPr>
              <p:cNvPr id="32" name="Rectangle 31">
                <a:extLst>
                  <a:ext uri="{FF2B5EF4-FFF2-40B4-BE49-F238E27FC236}">
                    <a16:creationId xmlns:a16="http://schemas.microsoft.com/office/drawing/2014/main" id="{9857AF5D-F8D0-F249-9001-0CCA6B15BF17}"/>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3" name="TextBox 32">
                <a:extLst>
                  <a:ext uri="{FF2B5EF4-FFF2-40B4-BE49-F238E27FC236}">
                    <a16:creationId xmlns:a16="http://schemas.microsoft.com/office/drawing/2014/main" id="{A183DE63-7790-6643-853C-D22B6AD994F6}"/>
                  </a:ext>
                </a:extLst>
              </p:cNvPr>
              <p:cNvSpPr txBox="1"/>
              <p:nvPr/>
            </p:nvSpPr>
            <p:spPr>
              <a:xfrm>
                <a:off x="4596051" y="-203656"/>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nvGrpSpPr>
            <p:cNvPr id="29" name="Group 28">
              <a:extLst>
                <a:ext uri="{FF2B5EF4-FFF2-40B4-BE49-F238E27FC236}">
                  <a16:creationId xmlns:a16="http://schemas.microsoft.com/office/drawing/2014/main" id="{36BB21AE-2B90-4B4D-B25C-7FEA3C82105C}"/>
                </a:ext>
              </a:extLst>
            </p:cNvPr>
            <p:cNvGrpSpPr/>
            <p:nvPr/>
          </p:nvGrpSpPr>
          <p:grpSpPr>
            <a:xfrm>
              <a:off x="4874563" y="126132"/>
              <a:ext cx="1081386" cy="758779"/>
              <a:chOff x="4569763" y="-178668"/>
              <a:chExt cx="1081386" cy="758779"/>
            </a:xfrm>
          </p:grpSpPr>
          <p:sp>
            <p:nvSpPr>
              <p:cNvPr id="30" name="Rectangle 29">
                <a:extLst>
                  <a:ext uri="{FF2B5EF4-FFF2-40B4-BE49-F238E27FC236}">
                    <a16:creationId xmlns:a16="http://schemas.microsoft.com/office/drawing/2014/main" id="{D7FCAEC5-2C14-754C-A168-106BF09322D8}"/>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1" name="TextBox 30">
                <a:extLst>
                  <a:ext uri="{FF2B5EF4-FFF2-40B4-BE49-F238E27FC236}">
                    <a16:creationId xmlns:a16="http://schemas.microsoft.com/office/drawing/2014/main" id="{76119D29-84FD-1E4F-865E-B1CD10A79049}"/>
                  </a:ext>
                </a:extLst>
              </p:cNvPr>
              <p:cNvSpPr txBox="1"/>
              <p:nvPr/>
            </p:nvSpPr>
            <p:spPr>
              <a:xfrm>
                <a:off x="4614743" y="-158553"/>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grpSp>
        <p:nvGrpSpPr>
          <p:cNvPr id="37" name="Group 36">
            <a:extLst>
              <a:ext uri="{FF2B5EF4-FFF2-40B4-BE49-F238E27FC236}">
                <a16:creationId xmlns:a16="http://schemas.microsoft.com/office/drawing/2014/main" id="{71A2B9A7-9122-F74D-9662-4210BC6673D8}"/>
              </a:ext>
            </a:extLst>
          </p:cNvPr>
          <p:cNvGrpSpPr/>
          <p:nvPr/>
        </p:nvGrpSpPr>
        <p:grpSpPr>
          <a:xfrm>
            <a:off x="5239431" y="2172545"/>
            <a:ext cx="3698984" cy="2076447"/>
            <a:chOff x="4325031" y="1957392"/>
            <a:chExt cx="3698984" cy="2076447"/>
          </a:xfrm>
        </p:grpSpPr>
        <p:pic>
          <p:nvPicPr>
            <p:cNvPr id="39" name="Picture 2" descr="BERT Explained – A list of Frequently Asked Questions – Let the Machines  Learn">
              <a:extLst>
                <a:ext uri="{FF2B5EF4-FFF2-40B4-BE49-F238E27FC236}">
                  <a16:creationId xmlns:a16="http://schemas.microsoft.com/office/drawing/2014/main" id="{25D2D600-6426-D84A-B87A-8921055595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309"/>
            <a:stretch/>
          </p:blipFill>
          <p:spPr bwMode="auto">
            <a:xfrm rot="5400000">
              <a:off x="6247769" y="2257594"/>
              <a:ext cx="2076447" cy="147604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353E9CAA-5E9C-B343-874A-E2D352A03BCE}"/>
                </a:ext>
              </a:extLst>
            </p:cNvPr>
            <p:cNvGrpSpPr/>
            <p:nvPr/>
          </p:nvGrpSpPr>
          <p:grpSpPr>
            <a:xfrm>
              <a:off x="4325031" y="3062289"/>
              <a:ext cx="1478518" cy="889575"/>
              <a:chOff x="4325031" y="3062289"/>
              <a:chExt cx="1478518" cy="889575"/>
            </a:xfrm>
          </p:grpSpPr>
          <p:sp>
            <p:nvSpPr>
              <p:cNvPr id="42" name="TextBox 41">
                <a:extLst>
                  <a:ext uri="{FF2B5EF4-FFF2-40B4-BE49-F238E27FC236}">
                    <a16:creationId xmlns:a16="http://schemas.microsoft.com/office/drawing/2014/main" id="{768E2A3B-F12B-F34E-BC20-0FFEDBDA293C}"/>
                  </a:ext>
                </a:extLst>
              </p:cNvPr>
              <p:cNvSpPr txBox="1"/>
              <p:nvPr/>
            </p:nvSpPr>
            <p:spPr>
              <a:xfrm>
                <a:off x="4325031" y="30622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sp>
            <p:nvSpPr>
              <p:cNvPr id="43" name="TextBox 42">
                <a:extLst>
                  <a:ext uri="{FF2B5EF4-FFF2-40B4-BE49-F238E27FC236}">
                    <a16:creationId xmlns:a16="http://schemas.microsoft.com/office/drawing/2014/main" id="{D5766F23-DA0A-2F48-9709-7E7899E15CB8}"/>
                  </a:ext>
                </a:extLst>
              </p:cNvPr>
              <p:cNvSpPr txBox="1"/>
              <p:nvPr/>
            </p:nvSpPr>
            <p:spPr>
              <a:xfrm>
                <a:off x="4477431" y="32146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sp>
            <p:nvSpPr>
              <p:cNvPr id="44" name="TextBox 43">
                <a:extLst>
                  <a:ext uri="{FF2B5EF4-FFF2-40B4-BE49-F238E27FC236}">
                    <a16:creationId xmlns:a16="http://schemas.microsoft.com/office/drawing/2014/main" id="{62B99AD9-E7AB-744B-8694-45DB23DCEE32}"/>
                  </a:ext>
                </a:extLst>
              </p:cNvPr>
              <p:cNvSpPr txBox="1"/>
              <p:nvPr/>
            </p:nvSpPr>
            <p:spPr>
              <a:xfrm>
                <a:off x="4629831" y="33670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cxnSp>
          <p:nvCxnSpPr>
            <p:cNvPr id="41" name="Straight Arrow Connector 40">
              <a:extLst>
                <a:ext uri="{FF2B5EF4-FFF2-40B4-BE49-F238E27FC236}">
                  <a16:creationId xmlns:a16="http://schemas.microsoft.com/office/drawing/2014/main" id="{85B0238E-55A9-6248-BBC5-7F77D47051AE}"/>
                </a:ext>
              </a:extLst>
            </p:cNvPr>
            <p:cNvCxnSpPr/>
            <p:nvPr/>
          </p:nvCxnSpPr>
          <p:spPr>
            <a:xfrm>
              <a:off x="5872159" y="2995616"/>
              <a:ext cx="55721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6524C52-D31A-744F-8CB7-8C8032127CD7}"/>
              </a:ext>
            </a:extLst>
          </p:cNvPr>
          <p:cNvGrpSpPr/>
          <p:nvPr/>
        </p:nvGrpSpPr>
        <p:grpSpPr>
          <a:xfrm>
            <a:off x="5239431" y="4582371"/>
            <a:ext cx="3698984" cy="2076447"/>
            <a:chOff x="4325031" y="4367218"/>
            <a:chExt cx="3698984" cy="2076447"/>
          </a:xfrm>
        </p:grpSpPr>
        <p:grpSp>
          <p:nvGrpSpPr>
            <p:cNvPr id="46" name="Group 45">
              <a:extLst>
                <a:ext uri="{FF2B5EF4-FFF2-40B4-BE49-F238E27FC236}">
                  <a16:creationId xmlns:a16="http://schemas.microsoft.com/office/drawing/2014/main" id="{779E1A6A-2ACD-5047-BD91-FA5CF2CEA7F7}"/>
                </a:ext>
              </a:extLst>
            </p:cNvPr>
            <p:cNvGrpSpPr/>
            <p:nvPr/>
          </p:nvGrpSpPr>
          <p:grpSpPr>
            <a:xfrm>
              <a:off x="4325031" y="4367218"/>
              <a:ext cx="3698984" cy="2076447"/>
              <a:chOff x="4325031" y="4367218"/>
              <a:chExt cx="3698984" cy="2076447"/>
            </a:xfrm>
          </p:grpSpPr>
          <p:pic>
            <p:nvPicPr>
              <p:cNvPr id="48" name="Picture 2" descr="BERT Explained – A list of Frequently Asked Questions – Let the Machines  Learn">
                <a:extLst>
                  <a:ext uri="{FF2B5EF4-FFF2-40B4-BE49-F238E27FC236}">
                    <a16:creationId xmlns:a16="http://schemas.microsoft.com/office/drawing/2014/main" id="{DBC84E95-6B66-5F46-BE1B-773D607A8C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309"/>
              <a:stretch/>
            </p:blipFill>
            <p:spPr bwMode="auto">
              <a:xfrm rot="5400000">
                <a:off x="6247769" y="4667420"/>
                <a:ext cx="2076447" cy="1476044"/>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id="{E4A0CF6F-FD13-1D48-96D8-A3DDBECFC50A}"/>
                  </a:ext>
                </a:extLst>
              </p:cNvPr>
              <p:cNvCxnSpPr>
                <a:cxnSpLocks/>
              </p:cNvCxnSpPr>
              <p:nvPr/>
            </p:nvCxnSpPr>
            <p:spPr>
              <a:xfrm>
                <a:off x="4325031" y="5443535"/>
                <a:ext cx="219244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F0A3E630-59AE-434F-858F-88825571531B}"/>
                </a:ext>
              </a:extLst>
            </p:cNvPr>
            <p:cNvSpPr txBox="1"/>
            <p:nvPr/>
          </p:nvSpPr>
          <p:spPr>
            <a:xfrm rot="5400000">
              <a:off x="7123740" y="4951508"/>
              <a:ext cx="300491" cy="304702"/>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S</a:t>
              </a:r>
              <a:endParaRPr lang="en-US" sz="1200" dirty="0">
                <a:latin typeface="Arial" panose="020B0604020202020204" pitchFamily="34" charset="0"/>
                <a:cs typeface="Arial" panose="020B0604020202020204" pitchFamily="34" charset="0"/>
              </a:endParaRPr>
            </a:p>
          </p:txBody>
        </p:sp>
      </p:grpSp>
      <p:sp>
        <p:nvSpPr>
          <p:cNvPr id="89" name="TextBox 88">
            <a:extLst>
              <a:ext uri="{FF2B5EF4-FFF2-40B4-BE49-F238E27FC236}">
                <a16:creationId xmlns:a16="http://schemas.microsoft.com/office/drawing/2014/main" id="{B1513E6B-202F-E046-995A-FD173974A622}"/>
              </a:ext>
            </a:extLst>
          </p:cNvPr>
          <p:cNvSpPr txBox="1"/>
          <p:nvPr/>
        </p:nvSpPr>
        <p:spPr>
          <a:xfrm rot="5400000">
            <a:off x="8038140" y="2754395"/>
            <a:ext cx="300491" cy="304702"/>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493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6ABD-A135-AF42-A0BD-03B9CCA5A3DB}"/>
              </a:ext>
            </a:extLst>
          </p:cNvPr>
          <p:cNvSpPr>
            <a:spLocks noGrp="1"/>
          </p:cNvSpPr>
          <p:nvPr>
            <p:ph type="title"/>
          </p:nvPr>
        </p:nvSpPr>
        <p:spPr/>
        <p:txBody>
          <a:bodyPr/>
          <a:lstStyle/>
          <a:p>
            <a:r>
              <a:rPr lang="en-US" b="0" i="0" dirty="0">
                <a:solidFill>
                  <a:srgbClr val="202124"/>
                </a:solidFill>
                <a:effectLst/>
              </a:rPr>
              <a:t>Framework for the semantic analysis</a:t>
            </a:r>
            <a:endParaRPr lang="en-US" dirty="0"/>
          </a:p>
        </p:txBody>
      </p:sp>
      <p:pic>
        <p:nvPicPr>
          <p:cNvPr id="11" name="Picture 10" descr="Text&#10;&#10;Description automatically generated">
            <a:extLst>
              <a:ext uri="{FF2B5EF4-FFF2-40B4-BE49-F238E27FC236}">
                <a16:creationId xmlns:a16="http://schemas.microsoft.com/office/drawing/2014/main" id="{0810ED70-A237-6541-AE75-77B2FAC77B17}"/>
              </a:ext>
            </a:extLst>
          </p:cNvPr>
          <p:cNvPicPr>
            <a:picLocks noChangeAspect="1"/>
          </p:cNvPicPr>
          <p:nvPr/>
        </p:nvPicPr>
        <p:blipFill rotWithShape="1">
          <a:blip r:embed="rId3">
            <a:extLst>
              <a:ext uri="{28A0092B-C50C-407E-A947-70E740481C1C}">
                <a14:useLocalDpi xmlns:a14="http://schemas.microsoft.com/office/drawing/2010/main" val="0"/>
              </a:ext>
            </a:extLst>
          </a:blip>
          <a:srcRect r="50587"/>
          <a:stretch/>
        </p:blipFill>
        <p:spPr>
          <a:xfrm>
            <a:off x="914401" y="1247113"/>
            <a:ext cx="4208006" cy="4058035"/>
          </a:xfrm>
          <a:prstGeom prst="rect">
            <a:avLst/>
          </a:prstGeom>
        </p:spPr>
      </p:pic>
      <p:pic>
        <p:nvPicPr>
          <p:cNvPr id="12" name="Picture 11" descr="Text&#10;&#10;Description automatically generated">
            <a:extLst>
              <a:ext uri="{FF2B5EF4-FFF2-40B4-BE49-F238E27FC236}">
                <a16:creationId xmlns:a16="http://schemas.microsoft.com/office/drawing/2014/main" id="{55F197C8-27E9-E940-99FD-65DDBCB65B22}"/>
              </a:ext>
            </a:extLst>
          </p:cNvPr>
          <p:cNvPicPr>
            <a:picLocks noChangeAspect="1"/>
          </p:cNvPicPr>
          <p:nvPr/>
        </p:nvPicPr>
        <p:blipFill rotWithShape="1">
          <a:blip r:embed="rId3">
            <a:extLst>
              <a:ext uri="{28A0092B-C50C-407E-A947-70E740481C1C}">
                <a14:useLocalDpi xmlns:a14="http://schemas.microsoft.com/office/drawing/2010/main" val="0"/>
              </a:ext>
            </a:extLst>
          </a:blip>
          <a:srcRect l="52072" b="67609"/>
          <a:stretch/>
        </p:blipFill>
        <p:spPr>
          <a:xfrm>
            <a:off x="1056190" y="5319012"/>
            <a:ext cx="4101878" cy="1320994"/>
          </a:xfrm>
          <a:prstGeom prst="rect">
            <a:avLst/>
          </a:prstGeom>
        </p:spPr>
      </p:pic>
      <p:grpSp>
        <p:nvGrpSpPr>
          <p:cNvPr id="13" name="Group 12">
            <a:extLst>
              <a:ext uri="{FF2B5EF4-FFF2-40B4-BE49-F238E27FC236}">
                <a16:creationId xmlns:a16="http://schemas.microsoft.com/office/drawing/2014/main" id="{B7957412-C289-A748-BCC3-1F7026E57BAA}"/>
              </a:ext>
            </a:extLst>
          </p:cNvPr>
          <p:cNvGrpSpPr/>
          <p:nvPr/>
        </p:nvGrpSpPr>
        <p:grpSpPr>
          <a:xfrm>
            <a:off x="8938415" y="2724483"/>
            <a:ext cx="1119985" cy="3581401"/>
            <a:chOff x="8024015" y="2509330"/>
            <a:chExt cx="1119985" cy="3581401"/>
          </a:xfrm>
        </p:grpSpPr>
        <p:grpSp>
          <p:nvGrpSpPr>
            <p:cNvPr id="14" name="Group 13">
              <a:extLst>
                <a:ext uri="{FF2B5EF4-FFF2-40B4-BE49-F238E27FC236}">
                  <a16:creationId xmlns:a16="http://schemas.microsoft.com/office/drawing/2014/main" id="{6ACFA8BB-6C53-0C49-9A26-86D2DB65398C}"/>
                </a:ext>
              </a:extLst>
            </p:cNvPr>
            <p:cNvGrpSpPr/>
            <p:nvPr/>
          </p:nvGrpSpPr>
          <p:grpSpPr>
            <a:xfrm>
              <a:off x="8024015" y="2509330"/>
              <a:ext cx="1119985" cy="3581401"/>
              <a:chOff x="8024015" y="2509330"/>
              <a:chExt cx="1119985" cy="3581401"/>
            </a:xfrm>
          </p:grpSpPr>
          <p:cxnSp>
            <p:nvCxnSpPr>
              <p:cNvPr id="16" name="Straight Arrow Connector 15">
                <a:extLst>
                  <a:ext uri="{FF2B5EF4-FFF2-40B4-BE49-F238E27FC236}">
                    <a16:creationId xmlns:a16="http://schemas.microsoft.com/office/drawing/2014/main" id="{B891A9DC-7176-4548-95F0-7F646F88ECD4}"/>
                  </a:ext>
                </a:extLst>
              </p:cNvPr>
              <p:cNvCxnSpPr>
                <a:cxnSpLocks/>
              </p:cNvCxnSpPr>
              <p:nvPr/>
            </p:nvCxnSpPr>
            <p:spPr>
              <a:xfrm>
                <a:off x="8024015" y="5457818"/>
                <a:ext cx="329375"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2FC583-A8CD-5C4E-ABC9-9750F398F1B5}"/>
                  </a:ext>
                </a:extLst>
              </p:cNvPr>
              <p:cNvCxnSpPr>
                <a:cxnSpLocks/>
              </p:cNvCxnSpPr>
              <p:nvPr/>
            </p:nvCxnSpPr>
            <p:spPr>
              <a:xfrm>
                <a:off x="8024015" y="2995616"/>
                <a:ext cx="329375"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riangle 17">
                <a:extLst>
                  <a:ext uri="{FF2B5EF4-FFF2-40B4-BE49-F238E27FC236}">
                    <a16:creationId xmlns:a16="http://schemas.microsoft.com/office/drawing/2014/main" id="{150BDC9A-B0B3-B141-8077-75C545117A39}"/>
                  </a:ext>
                </a:extLst>
              </p:cNvPr>
              <p:cNvSpPr/>
              <p:nvPr/>
            </p:nvSpPr>
            <p:spPr>
              <a:xfrm rot="5400000">
                <a:off x="6957994" y="3904726"/>
                <a:ext cx="3581401" cy="790610"/>
              </a:xfrm>
              <a:prstGeom prst="triangle">
                <a:avLst>
                  <a:gd name="adj" fmla="val 52363"/>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grpSp>
        <p:sp>
          <p:nvSpPr>
            <p:cNvPr id="15" name="TextBox 14">
              <a:extLst>
                <a:ext uri="{FF2B5EF4-FFF2-40B4-BE49-F238E27FC236}">
                  <a16:creationId xmlns:a16="http://schemas.microsoft.com/office/drawing/2014/main" id="{6F9DF25B-CA16-FA4F-B075-148F27C21198}"/>
                </a:ext>
              </a:extLst>
            </p:cNvPr>
            <p:cNvSpPr txBox="1"/>
            <p:nvPr/>
          </p:nvSpPr>
          <p:spPr>
            <a:xfrm>
              <a:off x="8367919" y="3292062"/>
              <a:ext cx="393056" cy="2015936"/>
            </a:xfrm>
            <a:prstGeom prst="rect">
              <a:avLst/>
            </a:prstGeom>
            <a:noFill/>
          </p:spPr>
          <p:txBody>
            <a:bodyPr wrap="none" rtlCol="0">
              <a:spAutoFit/>
            </a:bodyPr>
            <a:lstStyle/>
            <a:p>
              <a:pPr>
                <a:lnSpc>
                  <a:spcPts val="1500"/>
                </a:lnSpc>
              </a:pPr>
              <a:r>
                <a:rPr lang="en-US" b="1" dirty="0"/>
                <a:t>c</a:t>
              </a:r>
              <a:br>
                <a:rPr lang="en-US" b="1" dirty="0"/>
              </a:br>
              <a:r>
                <a:rPr lang="en-US" b="1" dirty="0"/>
                <a:t>o</a:t>
              </a:r>
              <a:br>
                <a:rPr lang="en-US" b="1" dirty="0"/>
              </a:br>
              <a:r>
                <a:rPr lang="en-US" b="1" dirty="0"/>
                <a:t>m</a:t>
              </a:r>
              <a:br>
                <a:rPr lang="en-US" b="1" dirty="0"/>
              </a:br>
              <a:r>
                <a:rPr lang="en-US" b="1" dirty="0"/>
                <a:t>p</a:t>
              </a:r>
              <a:br>
                <a:rPr lang="en-US" b="1" dirty="0"/>
              </a:br>
              <a:r>
                <a:rPr lang="en-US" b="1" dirty="0"/>
                <a:t>a</a:t>
              </a:r>
              <a:br>
                <a:rPr lang="en-US" b="1" dirty="0"/>
              </a:br>
              <a:r>
                <a:rPr lang="en-US" b="1" dirty="0"/>
                <a:t>r</a:t>
              </a:r>
              <a:br>
                <a:rPr lang="en-US" b="1" dirty="0"/>
              </a:br>
              <a:r>
                <a:rPr lang="en-US" b="1" dirty="0" err="1"/>
                <a:t>i</a:t>
              </a:r>
              <a:br>
                <a:rPr lang="en-US" b="1" dirty="0"/>
              </a:br>
              <a:r>
                <a:rPr lang="en-US" b="1" dirty="0"/>
                <a:t>s</a:t>
              </a:r>
              <a:br>
                <a:rPr lang="en-US" b="1" dirty="0"/>
              </a:br>
              <a:r>
                <a:rPr lang="en-US" b="1" dirty="0"/>
                <a:t>o</a:t>
              </a:r>
              <a:br>
                <a:rPr lang="en-US" b="1" dirty="0"/>
              </a:br>
              <a:r>
                <a:rPr lang="en-US" b="1" dirty="0"/>
                <a:t>n</a:t>
              </a:r>
              <a:endParaRPr lang="en-US" sz="2400" b="1" dirty="0"/>
            </a:p>
          </p:txBody>
        </p:sp>
      </p:grpSp>
      <p:cxnSp>
        <p:nvCxnSpPr>
          <p:cNvPr id="19" name="Straight Arrow Connector 18">
            <a:extLst>
              <a:ext uri="{FF2B5EF4-FFF2-40B4-BE49-F238E27FC236}">
                <a16:creationId xmlns:a16="http://schemas.microsoft.com/office/drawing/2014/main" id="{1049EAF9-0FF6-6F48-9AE5-C786073CC7E9}"/>
              </a:ext>
            </a:extLst>
          </p:cNvPr>
          <p:cNvCxnSpPr>
            <a:cxnSpLocks/>
          </p:cNvCxnSpPr>
          <p:nvPr/>
        </p:nvCxnSpPr>
        <p:spPr>
          <a:xfrm>
            <a:off x="10037380" y="4592881"/>
            <a:ext cx="486700" cy="0"/>
          </a:xfrm>
          <a:prstGeom prst="straightConnector1">
            <a:avLst/>
          </a:prstGeom>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5794BC-110E-6C4C-BB72-B2063120CF0B}"/>
              </a:ext>
            </a:extLst>
          </p:cNvPr>
          <p:cNvSpPr txBox="1"/>
          <p:nvPr/>
        </p:nvSpPr>
        <p:spPr>
          <a:xfrm rot="16200000">
            <a:off x="9847672" y="3706577"/>
            <a:ext cx="1492716" cy="416011"/>
          </a:xfrm>
          <a:prstGeom prst="rect">
            <a:avLst/>
          </a:prstGeom>
          <a:noFill/>
        </p:spPr>
        <p:txBody>
          <a:bodyPr wrap="none" rtlCol="0">
            <a:spAutoFit/>
          </a:bodyPr>
          <a:lstStyle/>
          <a:p>
            <a:pPr>
              <a:lnSpc>
                <a:spcPct val="150000"/>
              </a:lnSpc>
            </a:pPr>
            <a:r>
              <a:rPr lang="en-US" sz="1600" b="1" dirty="0">
                <a:latin typeface="Arial" panose="020B0604020202020204" pitchFamily="34" charset="0"/>
                <a:cs typeface="Arial" panose="020B0604020202020204" pitchFamily="34" charset="0"/>
              </a:rPr>
              <a:t>match</a:t>
            </a:r>
            <a:r>
              <a:rPr lang="en-US" sz="12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scores</a:t>
            </a:r>
          </a:p>
        </p:txBody>
      </p:sp>
      <p:cxnSp>
        <p:nvCxnSpPr>
          <p:cNvPr id="21" name="Straight Arrow Connector 20">
            <a:extLst>
              <a:ext uri="{FF2B5EF4-FFF2-40B4-BE49-F238E27FC236}">
                <a16:creationId xmlns:a16="http://schemas.microsoft.com/office/drawing/2014/main" id="{A8CD5B32-7B8F-394D-9CB8-E6A010F71E77}"/>
              </a:ext>
            </a:extLst>
          </p:cNvPr>
          <p:cNvCxnSpPr>
            <a:cxnSpLocks/>
          </p:cNvCxnSpPr>
          <p:nvPr/>
        </p:nvCxnSpPr>
        <p:spPr>
          <a:xfrm flipV="1">
            <a:off x="10524080" y="3125042"/>
            <a:ext cx="0" cy="145732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6363E899-58A2-FF43-9345-28D62C63040A}"/>
              </a:ext>
            </a:extLst>
          </p:cNvPr>
          <p:cNvGrpSpPr/>
          <p:nvPr/>
        </p:nvGrpSpPr>
        <p:grpSpPr>
          <a:xfrm>
            <a:off x="5251237" y="1818479"/>
            <a:ext cx="1386186" cy="1088567"/>
            <a:chOff x="4569763" y="-203656"/>
            <a:chExt cx="1386186" cy="1088567"/>
          </a:xfrm>
        </p:grpSpPr>
        <p:grpSp>
          <p:nvGrpSpPr>
            <p:cNvPr id="27" name="Group 26">
              <a:extLst>
                <a:ext uri="{FF2B5EF4-FFF2-40B4-BE49-F238E27FC236}">
                  <a16:creationId xmlns:a16="http://schemas.microsoft.com/office/drawing/2014/main" id="{9360C3F1-57C1-884E-A8CE-6E01B6414659}"/>
                </a:ext>
              </a:extLst>
            </p:cNvPr>
            <p:cNvGrpSpPr/>
            <p:nvPr/>
          </p:nvGrpSpPr>
          <p:grpSpPr>
            <a:xfrm>
              <a:off x="4569763" y="-203656"/>
              <a:ext cx="1081386" cy="763652"/>
              <a:chOff x="4569763" y="-203656"/>
              <a:chExt cx="1081386" cy="763652"/>
            </a:xfrm>
          </p:grpSpPr>
          <p:sp>
            <p:nvSpPr>
              <p:cNvPr id="34" name="Rectangle 33">
                <a:extLst>
                  <a:ext uri="{FF2B5EF4-FFF2-40B4-BE49-F238E27FC236}">
                    <a16:creationId xmlns:a16="http://schemas.microsoft.com/office/drawing/2014/main" id="{97F6EB16-0375-564E-8C54-325BF8BE71E4}"/>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5" name="TextBox 34">
                <a:extLst>
                  <a:ext uri="{FF2B5EF4-FFF2-40B4-BE49-F238E27FC236}">
                    <a16:creationId xmlns:a16="http://schemas.microsoft.com/office/drawing/2014/main" id="{28376969-ADF4-C343-BC38-310DE245FFF5}"/>
                  </a:ext>
                </a:extLst>
              </p:cNvPr>
              <p:cNvSpPr txBox="1"/>
              <p:nvPr/>
            </p:nvSpPr>
            <p:spPr>
              <a:xfrm>
                <a:off x="4616217" y="-203656"/>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nvGrpSpPr>
            <p:cNvPr id="28" name="Group 27">
              <a:extLst>
                <a:ext uri="{FF2B5EF4-FFF2-40B4-BE49-F238E27FC236}">
                  <a16:creationId xmlns:a16="http://schemas.microsoft.com/office/drawing/2014/main" id="{03A78EEF-7ACD-6E41-BC49-2A1688E2973F}"/>
                </a:ext>
              </a:extLst>
            </p:cNvPr>
            <p:cNvGrpSpPr/>
            <p:nvPr/>
          </p:nvGrpSpPr>
          <p:grpSpPr>
            <a:xfrm>
              <a:off x="4722163" y="-51256"/>
              <a:ext cx="1081386" cy="763652"/>
              <a:chOff x="4569763" y="-203656"/>
              <a:chExt cx="1081386" cy="763652"/>
            </a:xfrm>
          </p:grpSpPr>
          <p:sp>
            <p:nvSpPr>
              <p:cNvPr id="32" name="Rectangle 31">
                <a:extLst>
                  <a:ext uri="{FF2B5EF4-FFF2-40B4-BE49-F238E27FC236}">
                    <a16:creationId xmlns:a16="http://schemas.microsoft.com/office/drawing/2014/main" id="{9857AF5D-F8D0-F249-9001-0CCA6B15BF17}"/>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3" name="TextBox 32">
                <a:extLst>
                  <a:ext uri="{FF2B5EF4-FFF2-40B4-BE49-F238E27FC236}">
                    <a16:creationId xmlns:a16="http://schemas.microsoft.com/office/drawing/2014/main" id="{A183DE63-7790-6643-853C-D22B6AD994F6}"/>
                  </a:ext>
                </a:extLst>
              </p:cNvPr>
              <p:cNvSpPr txBox="1"/>
              <p:nvPr/>
            </p:nvSpPr>
            <p:spPr>
              <a:xfrm>
                <a:off x="4596051" y="-203656"/>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nvGrpSpPr>
            <p:cNvPr id="29" name="Group 28">
              <a:extLst>
                <a:ext uri="{FF2B5EF4-FFF2-40B4-BE49-F238E27FC236}">
                  <a16:creationId xmlns:a16="http://schemas.microsoft.com/office/drawing/2014/main" id="{36BB21AE-2B90-4B4D-B25C-7FEA3C82105C}"/>
                </a:ext>
              </a:extLst>
            </p:cNvPr>
            <p:cNvGrpSpPr/>
            <p:nvPr/>
          </p:nvGrpSpPr>
          <p:grpSpPr>
            <a:xfrm>
              <a:off x="4874563" y="126132"/>
              <a:ext cx="1081386" cy="758779"/>
              <a:chOff x="4569763" y="-178668"/>
              <a:chExt cx="1081386" cy="758779"/>
            </a:xfrm>
          </p:grpSpPr>
          <p:sp>
            <p:nvSpPr>
              <p:cNvPr id="30" name="Rectangle 29">
                <a:extLst>
                  <a:ext uri="{FF2B5EF4-FFF2-40B4-BE49-F238E27FC236}">
                    <a16:creationId xmlns:a16="http://schemas.microsoft.com/office/drawing/2014/main" id="{D7FCAEC5-2C14-754C-A168-106BF09322D8}"/>
                  </a:ext>
                </a:extLst>
              </p:cNvPr>
              <p:cNvSpPr/>
              <p:nvPr/>
            </p:nvSpPr>
            <p:spPr>
              <a:xfrm>
                <a:off x="4569763" y="-178668"/>
                <a:ext cx="1081386" cy="7386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7030A0"/>
                  </a:solidFill>
                </a:endParaRPr>
              </a:p>
            </p:txBody>
          </p:sp>
          <p:sp>
            <p:nvSpPr>
              <p:cNvPr id="31" name="TextBox 30">
                <a:extLst>
                  <a:ext uri="{FF2B5EF4-FFF2-40B4-BE49-F238E27FC236}">
                    <a16:creationId xmlns:a16="http://schemas.microsoft.com/office/drawing/2014/main" id="{76119D29-84FD-1E4F-865E-B1CD10A79049}"/>
                  </a:ext>
                </a:extLst>
              </p:cNvPr>
              <p:cNvSpPr txBox="1"/>
              <p:nvPr/>
            </p:nvSpPr>
            <p:spPr>
              <a:xfrm>
                <a:off x="4614743" y="-158553"/>
                <a:ext cx="1028810" cy="738664"/>
              </a:xfrm>
              <a:prstGeom prst="rect">
                <a:avLst/>
              </a:prstGeom>
              <a:noFill/>
              <a:ln w="19050">
                <a:noFill/>
              </a:ln>
            </p:spPr>
            <p:txBody>
              <a:bodyPr wrap="square" lIns="0" tIns="0" rIns="0" bIns="0" rtlCol="0">
                <a:spAutoFit/>
              </a:bodyPr>
              <a:lstStyle/>
              <a:p>
                <a:r>
                  <a:rPr lang="en-US" sz="1600" dirty="0">
                    <a:latin typeface="Arial" panose="020B0604020202020204" pitchFamily="34" charset="0"/>
                    <a:cs typeface="Arial" panose="020B0604020202020204" pitchFamily="34" charset="0"/>
                  </a:rPr>
                  <a:t>non-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grpSp>
      <p:grpSp>
        <p:nvGrpSpPr>
          <p:cNvPr id="37" name="Group 36">
            <a:extLst>
              <a:ext uri="{FF2B5EF4-FFF2-40B4-BE49-F238E27FC236}">
                <a16:creationId xmlns:a16="http://schemas.microsoft.com/office/drawing/2014/main" id="{71A2B9A7-9122-F74D-9662-4210BC6673D8}"/>
              </a:ext>
            </a:extLst>
          </p:cNvPr>
          <p:cNvGrpSpPr/>
          <p:nvPr/>
        </p:nvGrpSpPr>
        <p:grpSpPr>
          <a:xfrm>
            <a:off x="5239431" y="2172545"/>
            <a:ext cx="3698984" cy="2076447"/>
            <a:chOff x="4325031" y="1957392"/>
            <a:chExt cx="3698984" cy="2076447"/>
          </a:xfrm>
        </p:grpSpPr>
        <p:pic>
          <p:nvPicPr>
            <p:cNvPr id="39" name="Picture 2" descr="BERT Explained – A list of Frequently Asked Questions – Let the Machines  Learn">
              <a:extLst>
                <a:ext uri="{FF2B5EF4-FFF2-40B4-BE49-F238E27FC236}">
                  <a16:creationId xmlns:a16="http://schemas.microsoft.com/office/drawing/2014/main" id="{25D2D600-6426-D84A-B87A-8921055595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309"/>
            <a:stretch/>
          </p:blipFill>
          <p:spPr bwMode="auto">
            <a:xfrm rot="5400000">
              <a:off x="6247769" y="2257594"/>
              <a:ext cx="2076447" cy="147604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353E9CAA-5E9C-B343-874A-E2D352A03BCE}"/>
                </a:ext>
              </a:extLst>
            </p:cNvPr>
            <p:cNvGrpSpPr/>
            <p:nvPr/>
          </p:nvGrpSpPr>
          <p:grpSpPr>
            <a:xfrm>
              <a:off x="4325031" y="3062289"/>
              <a:ext cx="1478518" cy="889575"/>
              <a:chOff x="4325031" y="3062289"/>
              <a:chExt cx="1478518" cy="889575"/>
            </a:xfrm>
          </p:grpSpPr>
          <p:sp>
            <p:nvSpPr>
              <p:cNvPr id="42" name="TextBox 41">
                <a:extLst>
                  <a:ext uri="{FF2B5EF4-FFF2-40B4-BE49-F238E27FC236}">
                    <a16:creationId xmlns:a16="http://schemas.microsoft.com/office/drawing/2014/main" id="{768E2A3B-F12B-F34E-BC20-0FFEDBDA293C}"/>
                  </a:ext>
                </a:extLst>
              </p:cNvPr>
              <p:cNvSpPr txBox="1"/>
              <p:nvPr/>
            </p:nvSpPr>
            <p:spPr>
              <a:xfrm>
                <a:off x="4325031" y="30622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sp>
            <p:nvSpPr>
              <p:cNvPr id="43" name="TextBox 42">
                <a:extLst>
                  <a:ext uri="{FF2B5EF4-FFF2-40B4-BE49-F238E27FC236}">
                    <a16:creationId xmlns:a16="http://schemas.microsoft.com/office/drawing/2014/main" id="{D5766F23-DA0A-2F48-9709-7E7899E15CB8}"/>
                  </a:ext>
                </a:extLst>
              </p:cNvPr>
              <p:cNvSpPr txBox="1"/>
              <p:nvPr/>
            </p:nvSpPr>
            <p:spPr>
              <a:xfrm>
                <a:off x="4477431" y="32146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sp>
            <p:nvSpPr>
              <p:cNvPr id="44" name="TextBox 43">
                <a:extLst>
                  <a:ext uri="{FF2B5EF4-FFF2-40B4-BE49-F238E27FC236}">
                    <a16:creationId xmlns:a16="http://schemas.microsoft.com/office/drawing/2014/main" id="{62B99AD9-E7AB-744B-8694-45DB23DCEE32}"/>
                  </a:ext>
                </a:extLst>
              </p:cNvPr>
              <p:cNvSpPr txBox="1"/>
              <p:nvPr/>
            </p:nvSpPr>
            <p:spPr>
              <a:xfrm>
                <a:off x="4629831" y="3367089"/>
                <a:ext cx="1173718" cy="584775"/>
              </a:xfrm>
              <a:prstGeom prst="rect">
                <a:avLst/>
              </a:prstGeom>
              <a:solidFill>
                <a:srgbClr val="FFC000"/>
              </a:solid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highlighted</a:t>
                </a:r>
              </a:p>
              <a:p>
                <a:r>
                  <a:rPr lang="en-US" sz="1600" dirty="0">
                    <a:latin typeface="Arial" panose="020B0604020202020204" pitchFamily="34" charset="0"/>
                    <a:cs typeface="Arial" panose="020B0604020202020204" pitchFamily="34" charset="0"/>
                  </a:rPr>
                  <a:t>sentence</a:t>
                </a:r>
              </a:p>
            </p:txBody>
          </p:sp>
        </p:grpSp>
        <p:cxnSp>
          <p:nvCxnSpPr>
            <p:cNvPr id="41" name="Straight Arrow Connector 40">
              <a:extLst>
                <a:ext uri="{FF2B5EF4-FFF2-40B4-BE49-F238E27FC236}">
                  <a16:creationId xmlns:a16="http://schemas.microsoft.com/office/drawing/2014/main" id="{85B0238E-55A9-6248-BBC5-7F77D47051AE}"/>
                </a:ext>
              </a:extLst>
            </p:cNvPr>
            <p:cNvCxnSpPr/>
            <p:nvPr/>
          </p:nvCxnSpPr>
          <p:spPr>
            <a:xfrm>
              <a:off x="5872159" y="2995616"/>
              <a:ext cx="55721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6524C52-D31A-744F-8CB7-8C8032127CD7}"/>
              </a:ext>
            </a:extLst>
          </p:cNvPr>
          <p:cNvGrpSpPr/>
          <p:nvPr/>
        </p:nvGrpSpPr>
        <p:grpSpPr>
          <a:xfrm>
            <a:off x="5239431" y="4582371"/>
            <a:ext cx="3698984" cy="2076447"/>
            <a:chOff x="4325031" y="4367218"/>
            <a:chExt cx="3698984" cy="2076447"/>
          </a:xfrm>
        </p:grpSpPr>
        <p:grpSp>
          <p:nvGrpSpPr>
            <p:cNvPr id="46" name="Group 45">
              <a:extLst>
                <a:ext uri="{FF2B5EF4-FFF2-40B4-BE49-F238E27FC236}">
                  <a16:creationId xmlns:a16="http://schemas.microsoft.com/office/drawing/2014/main" id="{779E1A6A-2ACD-5047-BD91-FA5CF2CEA7F7}"/>
                </a:ext>
              </a:extLst>
            </p:cNvPr>
            <p:cNvGrpSpPr/>
            <p:nvPr/>
          </p:nvGrpSpPr>
          <p:grpSpPr>
            <a:xfrm>
              <a:off x="4325031" y="4367218"/>
              <a:ext cx="3698984" cy="2076447"/>
              <a:chOff x="4325031" y="4367218"/>
              <a:chExt cx="3698984" cy="2076447"/>
            </a:xfrm>
          </p:grpSpPr>
          <p:pic>
            <p:nvPicPr>
              <p:cNvPr id="48" name="Picture 2" descr="BERT Explained – A list of Frequently Asked Questions – Let the Machines  Learn">
                <a:extLst>
                  <a:ext uri="{FF2B5EF4-FFF2-40B4-BE49-F238E27FC236}">
                    <a16:creationId xmlns:a16="http://schemas.microsoft.com/office/drawing/2014/main" id="{DBC84E95-6B66-5F46-BE1B-773D607A8C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309"/>
              <a:stretch/>
            </p:blipFill>
            <p:spPr bwMode="auto">
              <a:xfrm rot="5400000">
                <a:off x="6247769" y="4667420"/>
                <a:ext cx="2076447" cy="1476044"/>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id="{E4A0CF6F-FD13-1D48-96D8-A3DDBECFC50A}"/>
                  </a:ext>
                </a:extLst>
              </p:cNvPr>
              <p:cNvCxnSpPr>
                <a:cxnSpLocks/>
              </p:cNvCxnSpPr>
              <p:nvPr/>
            </p:nvCxnSpPr>
            <p:spPr>
              <a:xfrm>
                <a:off x="4325031" y="5443535"/>
                <a:ext cx="219244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F0A3E630-59AE-434F-858F-88825571531B}"/>
                </a:ext>
              </a:extLst>
            </p:cNvPr>
            <p:cNvSpPr txBox="1"/>
            <p:nvPr/>
          </p:nvSpPr>
          <p:spPr>
            <a:xfrm rot="5400000">
              <a:off x="7123740" y="4951508"/>
              <a:ext cx="300491" cy="304702"/>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S</a:t>
              </a:r>
              <a:endParaRPr lang="en-US" sz="1200" dirty="0">
                <a:latin typeface="Arial" panose="020B0604020202020204" pitchFamily="34" charset="0"/>
                <a:cs typeface="Arial" panose="020B0604020202020204" pitchFamily="34" charset="0"/>
              </a:endParaRPr>
            </a:p>
          </p:txBody>
        </p:sp>
      </p:grpSp>
      <p:sp>
        <p:nvSpPr>
          <p:cNvPr id="89" name="TextBox 88">
            <a:extLst>
              <a:ext uri="{FF2B5EF4-FFF2-40B4-BE49-F238E27FC236}">
                <a16:creationId xmlns:a16="http://schemas.microsoft.com/office/drawing/2014/main" id="{B1513E6B-202F-E046-995A-FD173974A622}"/>
              </a:ext>
            </a:extLst>
          </p:cNvPr>
          <p:cNvSpPr txBox="1"/>
          <p:nvPr/>
        </p:nvSpPr>
        <p:spPr>
          <a:xfrm rot="5400000">
            <a:off x="8038140" y="2754395"/>
            <a:ext cx="300491" cy="304702"/>
          </a:xfrm>
          <a:prstGeom prst="rect">
            <a:avLst/>
          </a:prstGeom>
          <a:noFill/>
          <a:ln>
            <a:noFill/>
          </a:ln>
        </p:spPr>
        <p:txBody>
          <a:bodyPr wrap="none" rtlCol="0">
            <a:spAutoFit/>
          </a:bodyPr>
          <a:lstStyle/>
          <a:p>
            <a:r>
              <a:rPr lang="en-US" sz="12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782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5886</TotalTime>
  <Words>2571</Words>
  <Application>Microsoft Macintosh PowerPoint</Application>
  <PresentationFormat>Widescreen</PresentationFormat>
  <Paragraphs>318</Paragraphs>
  <Slides>35</Slides>
  <Notes>25</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Linux Libertine</vt:lpstr>
      <vt:lpstr>Arial</vt:lpstr>
      <vt:lpstr>Calibri</vt:lpstr>
      <vt:lpstr>Calibri Light</vt:lpstr>
      <vt:lpstr>Cambria Math</vt:lpstr>
      <vt:lpstr>Office Theme</vt:lpstr>
      <vt:lpstr>Using Semantics of Textbook Highlights to Predict Student Comprehension and Knowledge Retention</vt:lpstr>
      <vt:lpstr>Motivation</vt:lpstr>
      <vt:lpstr>Past Research</vt:lpstr>
      <vt:lpstr>Limitations of past research</vt:lpstr>
      <vt:lpstr>Data (OpenStax 2019)</vt:lpstr>
      <vt:lpstr>Q. What is semantic information in highlights? </vt:lpstr>
      <vt:lpstr>Framework for the semantic analysis</vt:lpstr>
      <vt:lpstr>Framework for the semantic analysis</vt:lpstr>
      <vt:lpstr>Framework for the semantic analysis</vt:lpstr>
      <vt:lpstr>Framework for the semantic analysis</vt:lpstr>
      <vt:lpstr>Which sentence of the text best matches the question according to SBERT?</vt:lpstr>
      <vt:lpstr>When multiple sentences are highlighted, how do we summarize the match scores?</vt:lpstr>
      <vt:lpstr>PowerPoint Presentation</vt:lpstr>
      <vt:lpstr>PowerPoint Presentation</vt:lpstr>
      <vt:lpstr>Methodology</vt:lpstr>
      <vt:lpstr>Cross validation on {student, question} pairs</vt:lpstr>
      <vt:lpstr>Cross validation on held out students</vt:lpstr>
      <vt:lpstr>Cross validation on held out questions</vt:lpstr>
      <vt:lpstr>Highlighting improves predictions across levels of the Bloom taxonomy</vt:lpstr>
      <vt:lpstr>Comparing positional and semantic representations of highlights</vt:lpstr>
      <vt:lpstr>Conclusions</vt:lpstr>
      <vt:lpstr>Questions</vt:lpstr>
      <vt:lpstr>Q. How can we capture the semantic encoding?</vt:lpstr>
      <vt:lpstr>Future Work</vt:lpstr>
      <vt:lpstr>Investigating Lp space </vt:lpstr>
      <vt:lpstr>Investigating Lp space </vt:lpstr>
      <vt:lpstr>Cross validation on {student, question} pairs</vt:lpstr>
      <vt:lpstr>Investigating Lp space </vt:lpstr>
      <vt:lpstr>Problems with multiple BERT scores</vt:lpstr>
      <vt:lpstr>Investigating Lp space </vt:lpstr>
      <vt:lpstr>Investigating Lp space </vt:lpstr>
      <vt:lpstr>Investigating Lp space </vt:lpstr>
      <vt:lpstr>Investigating            space </vt:lpstr>
      <vt:lpstr>Investigating            space </vt:lpstr>
      <vt:lpstr>Investigating            space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Semantics of Textbook Highlights to Predict Student Comprehension and Knowledge Retention</dc:title>
  <dc:creator>David Young-jae Kim</dc:creator>
  <cp:lastModifiedBy>David Young-jae Kim</cp:lastModifiedBy>
  <cp:revision>131</cp:revision>
  <dcterms:created xsi:type="dcterms:W3CDTF">2021-06-08T16:51:48Z</dcterms:created>
  <dcterms:modified xsi:type="dcterms:W3CDTF">2021-06-15T06:20:23Z</dcterms:modified>
</cp:coreProperties>
</file>