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FFFFF"/>
    <a:srgbClr val="FF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61D08E-3F36-4BE1-82D8-4B524559B63E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F7DC71-0F15-4FB1-811B-9E77795508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1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08E-3F36-4BE1-82D8-4B524559B63E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DC71-0F15-4FB1-811B-9E77795508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4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08E-3F36-4BE1-82D8-4B524559B63E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DC71-0F15-4FB1-811B-9E77795508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60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08E-3F36-4BE1-82D8-4B524559B63E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DC71-0F15-4FB1-811B-9E77795508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76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61D08E-3F36-4BE1-82D8-4B524559B63E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F7DC71-0F15-4FB1-811B-9E77795508A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2477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08E-3F36-4BE1-82D8-4B524559B63E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DC71-0F15-4FB1-811B-9E77795508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527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08E-3F36-4BE1-82D8-4B524559B63E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DC71-0F15-4FB1-811B-9E77795508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379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08E-3F36-4BE1-82D8-4B524559B63E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DC71-0F15-4FB1-811B-9E77795508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45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D08E-3F36-4BE1-82D8-4B524559B63E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DC71-0F15-4FB1-811B-9E77795508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3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561D08E-3F36-4BE1-82D8-4B524559B63E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BF7DC71-0F15-4FB1-811B-9E77795508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269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561D08E-3F36-4BE1-82D8-4B524559B63E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BF7DC71-0F15-4FB1-811B-9E77795508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16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61D08E-3F36-4BE1-82D8-4B524559B63E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F7DC71-0F15-4FB1-811B-9E77795508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45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4114A-4E19-49ED-AA21-B18264959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Chest</a:t>
            </a:r>
            <a:br>
              <a:rPr lang="en-US" altLang="zh-TW"/>
            </a:br>
            <a:r>
              <a:rPr lang="en-US" altLang="zh-TW"/>
              <a:t>X-ray</a:t>
            </a:r>
            <a:br>
              <a:rPr lang="en-US" altLang="zh-TW"/>
            </a:br>
            <a:r>
              <a:rPr lang="en-US" altLang="zh-TW"/>
              <a:t>image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BF8E16-B7D2-4A26-AAB2-844295173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指導教授：陳素雲 </a:t>
            </a:r>
            <a:endParaRPr lang="en-US" altLang="zh-TW"/>
          </a:p>
          <a:p>
            <a:r>
              <a:rPr lang="zh-TW" altLang="en-US"/>
              <a:t>學生：吳岱錡</a:t>
            </a:r>
          </a:p>
        </p:txBody>
      </p:sp>
    </p:spTree>
    <p:extLst>
      <p:ext uri="{BB962C8B-B14F-4D97-AF65-F5344CB8AC3E}">
        <p14:creationId xmlns:p14="http://schemas.microsoft.com/office/powerpoint/2010/main" val="211792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0D0B5-4532-4347-B6A5-7F4E83A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Baskerville Old Face" panose="02020602080505020303" pitchFamily="18" charset="0"/>
              </a:rPr>
              <a:t>Alexnet(2012)</a:t>
            </a:r>
            <a:endParaRPr lang="zh-TW" altLang="en-US">
              <a:latin typeface="Baskerville Old Face" panose="02020602080505020303" pitchFamily="18" charset="0"/>
            </a:endParaRPr>
          </a:p>
        </p:txBody>
      </p:sp>
      <p:pic>
        <p:nvPicPr>
          <p:cNvPr id="4" name="內容版面配置區 3" descr="AlexNet architecture - Ran ( AI Deep Learning ) - Medium">
            <a:extLst>
              <a:ext uri="{FF2B5EF4-FFF2-40B4-BE49-F238E27FC236}">
                <a16:creationId xmlns:a16="http://schemas.microsoft.com/office/drawing/2014/main" id="{C8268E4F-157C-4123-9911-C6DBA30A4E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61" y="2286000"/>
            <a:ext cx="7982027" cy="359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68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A9E61-FF2B-48EC-9720-CB5ECFDC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Baskerville Old Face" panose="02020602080505020303" pitchFamily="18" charset="0"/>
              </a:rPr>
              <a:t>VGG19(2014)</a:t>
            </a:r>
            <a:endParaRPr lang="zh-TW" altLang="en-US">
              <a:latin typeface="Baskerville Old Face" panose="020206020805050203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2E4E3E-14CB-4CAD-A862-6853FE6F3C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862" y="1898593"/>
            <a:ext cx="6039954" cy="453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89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77349-5E89-476B-AB14-A7F44B2C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Baskerville Old Face" panose="02020602080505020303" pitchFamily="18" charset="0"/>
              </a:rPr>
              <a:t>Model changes</a:t>
            </a:r>
            <a:endParaRPr lang="zh-TW" altLang="en-US">
              <a:latin typeface="Baskerville Old Face" panose="020206020805050203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5DAAA-82E5-4724-B07C-6514D5DA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10315011" cy="3593591"/>
          </a:xfrm>
        </p:spPr>
        <p:txBody>
          <a:bodyPr>
            <a:normAutofit/>
          </a:bodyPr>
          <a:lstStyle/>
          <a:p>
            <a:r>
              <a:rPr lang="en-US" altLang="zh-TW" sz="2800"/>
              <a:t>AlexNet</a:t>
            </a:r>
            <a:r>
              <a:rPr lang="zh-TW" altLang="en-US" sz="2800"/>
              <a:t>：</a:t>
            </a:r>
            <a:r>
              <a:rPr lang="en-US" altLang="zh-TW" sz="2800"/>
              <a:t>optimizer SGD </a:t>
            </a:r>
            <a:r>
              <a:rPr lang="en-US" altLang="zh-TW" sz="2800">
                <a:sym typeface="Wingdings" panose="05000000000000000000" pitchFamily="2" charset="2"/>
              </a:rPr>
              <a:t> Adam  batch-size from 64 to 32</a:t>
            </a:r>
          </a:p>
          <a:p>
            <a:r>
              <a:rPr lang="en-US" altLang="zh-TW" sz="2800">
                <a:sym typeface="Wingdings" panose="05000000000000000000" pitchFamily="2" charset="2"/>
              </a:rPr>
              <a:t>VGG19</a:t>
            </a:r>
            <a:r>
              <a:rPr lang="zh-TW" altLang="en-US" sz="2800"/>
              <a:t> ：</a:t>
            </a:r>
            <a:r>
              <a:rPr lang="en-US" altLang="zh-TW" sz="2800"/>
              <a:t>optimizer RMSprop </a:t>
            </a:r>
            <a:r>
              <a:rPr lang="en-US" altLang="zh-TW" sz="2800">
                <a:sym typeface="Wingdings" panose="05000000000000000000" pitchFamily="2" charset="2"/>
              </a:rPr>
              <a:t> Adam  batch-size from 64 to 32</a:t>
            </a:r>
          </a:p>
          <a:p>
            <a:r>
              <a:rPr lang="en-US" altLang="zh-TW" sz="2800">
                <a:sym typeface="Wingdings" panose="05000000000000000000" pitchFamily="2" charset="2"/>
              </a:rPr>
              <a:t>SGD</a:t>
            </a:r>
          </a:p>
          <a:p>
            <a:r>
              <a:rPr lang="en-US" altLang="zh-TW" sz="2800">
                <a:sym typeface="Wingdings" panose="05000000000000000000" pitchFamily="2" charset="2"/>
              </a:rPr>
              <a:t>RMSprop</a:t>
            </a:r>
          </a:p>
          <a:p>
            <a:r>
              <a:rPr lang="en-US" altLang="zh-TW" sz="2800">
                <a:sym typeface="Wingdings" panose="05000000000000000000" pitchFamily="2" charset="2"/>
              </a:rPr>
              <a:t>Adam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69848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FD6C2-06E9-4064-9B17-CD73BC48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Baskerville Old Face" panose="02020602080505020303" pitchFamily="18" charset="0"/>
              </a:rPr>
              <a:t>Model changes - Alexnet</a:t>
            </a:r>
            <a:endParaRPr lang="zh-TW" altLang="en-US">
              <a:latin typeface="Baskerville Old Face" panose="02020602080505020303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3A989C-F140-4428-A2FB-BCCDF71D3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97" y="2559924"/>
            <a:ext cx="7773684" cy="24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5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FD6C2-06E9-4064-9B17-CD73BC48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Baskerville Old Face" panose="02020602080505020303" pitchFamily="18" charset="0"/>
              </a:rPr>
              <a:t>Model changes – VGG19</a:t>
            </a:r>
            <a:endParaRPr lang="zh-TW" altLang="en-US">
              <a:latin typeface="Baskerville Old Face" panose="020206020805050203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B8D4520-626F-41E6-9093-0F3E8799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76" y="2367546"/>
            <a:ext cx="7537448" cy="26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7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E0F42-1026-44C7-835E-7F92F958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Baskerville Old Face" panose="02020602080505020303" pitchFamily="18" charset="0"/>
              </a:rPr>
              <a:t>Results</a:t>
            </a:r>
            <a:endParaRPr lang="zh-TW" altLang="en-US">
              <a:latin typeface="Baskerville Old Face" panose="02020602080505020303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7C8F6E5-9DBA-4845-8ED5-36DA8FDA2FE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8"/>
          <a:stretch/>
        </p:blipFill>
        <p:spPr>
          <a:xfrm>
            <a:off x="1251678" y="4088145"/>
            <a:ext cx="3263477" cy="23874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389C8B7-5EC3-4564-B149-4231FA223720}"/>
              </a:ext>
            </a:extLst>
          </p:cNvPr>
          <p:cNvSpPr txBox="1"/>
          <p:nvPr/>
        </p:nvSpPr>
        <p:spPr>
          <a:xfrm>
            <a:off x="1251678" y="4074174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Vgg19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0860FD-96EA-4C6B-AB29-C7CFD06EAE6D}"/>
              </a:ext>
            </a:extLst>
          </p:cNvPr>
          <p:cNvGrpSpPr/>
          <p:nvPr/>
        </p:nvGrpSpPr>
        <p:grpSpPr>
          <a:xfrm>
            <a:off x="4850243" y="4074174"/>
            <a:ext cx="3263477" cy="2401441"/>
            <a:chOff x="4985155" y="1404932"/>
            <a:chExt cx="3263477" cy="240144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E1D8988-33E3-4CB2-9F78-0B434C4141DD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781"/>
            <a:stretch/>
          </p:blipFill>
          <p:spPr>
            <a:xfrm>
              <a:off x="4985155" y="1418903"/>
              <a:ext cx="3263477" cy="238747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AEB0A11-07B3-4524-BAEF-B6E87333A828}"/>
                </a:ext>
              </a:extLst>
            </p:cNvPr>
            <p:cNvSpPr txBox="1"/>
            <p:nvPr/>
          </p:nvSpPr>
          <p:spPr>
            <a:xfrm>
              <a:off x="4985155" y="1404932"/>
              <a:ext cx="1027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Vgg19</a:t>
              </a:r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2A1B7FC-2ED9-4CA2-91D6-51FFC5B2EA1D}"/>
              </a:ext>
            </a:extLst>
          </p:cNvPr>
          <p:cNvGrpSpPr/>
          <p:nvPr/>
        </p:nvGrpSpPr>
        <p:grpSpPr>
          <a:xfrm>
            <a:off x="8448808" y="4088145"/>
            <a:ext cx="3001242" cy="2387470"/>
            <a:chOff x="8583720" y="1418903"/>
            <a:chExt cx="3001242" cy="238747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75A9BE1-8B02-4C39-AB61-DFA825A9855B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98"/>
            <a:stretch/>
          </p:blipFill>
          <p:spPr>
            <a:xfrm>
              <a:off x="8583720" y="1418903"/>
              <a:ext cx="3001242" cy="238747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7D2B704-B059-413E-BF9C-DAE6E37FA718}"/>
                </a:ext>
              </a:extLst>
            </p:cNvPr>
            <p:cNvSpPr txBox="1"/>
            <p:nvPr/>
          </p:nvSpPr>
          <p:spPr>
            <a:xfrm>
              <a:off x="8583720" y="1418903"/>
              <a:ext cx="1027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Vgg19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2F0E361-1274-42AB-AC75-E8A4FB3B4B14}"/>
              </a:ext>
            </a:extLst>
          </p:cNvPr>
          <p:cNvGrpSpPr/>
          <p:nvPr/>
        </p:nvGrpSpPr>
        <p:grpSpPr>
          <a:xfrm>
            <a:off x="1251678" y="1325244"/>
            <a:ext cx="2986996" cy="2386800"/>
            <a:chOff x="1251678" y="1325244"/>
            <a:chExt cx="2986996" cy="238680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03D70251-5464-46D8-AC36-1C915FAF74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19"/>
            <a:stretch/>
          </p:blipFill>
          <p:spPr>
            <a:xfrm>
              <a:off x="1251678" y="1325244"/>
              <a:ext cx="2986996" cy="23868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60A4943-FCF6-4C69-8231-435E27BFF7EC}"/>
                </a:ext>
              </a:extLst>
            </p:cNvPr>
            <p:cNvSpPr txBox="1"/>
            <p:nvPr/>
          </p:nvSpPr>
          <p:spPr>
            <a:xfrm>
              <a:off x="1251678" y="1325244"/>
              <a:ext cx="1027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AlexNet</a:t>
              </a:r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5B28B8F-830A-433F-B0CC-CABA4AC1E096}"/>
              </a:ext>
            </a:extLst>
          </p:cNvPr>
          <p:cNvGrpSpPr/>
          <p:nvPr/>
        </p:nvGrpSpPr>
        <p:grpSpPr>
          <a:xfrm>
            <a:off x="4847341" y="1325244"/>
            <a:ext cx="2986996" cy="2386800"/>
            <a:chOff x="4847341" y="1325244"/>
            <a:chExt cx="2986996" cy="238680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2C9A729-722D-4262-AEA6-D9B14DF9C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19"/>
            <a:stretch/>
          </p:blipFill>
          <p:spPr>
            <a:xfrm>
              <a:off x="4847341" y="1325244"/>
              <a:ext cx="2986996" cy="2386800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D090EF4-0D6D-47E8-8D5D-9FE14A703E51}"/>
                </a:ext>
              </a:extLst>
            </p:cNvPr>
            <p:cNvSpPr txBox="1"/>
            <p:nvPr/>
          </p:nvSpPr>
          <p:spPr>
            <a:xfrm>
              <a:off x="4847341" y="1325244"/>
              <a:ext cx="1027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AlexNet</a:t>
              </a:r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A542820-56BE-49A8-A1DF-3602365C05FB}"/>
              </a:ext>
            </a:extLst>
          </p:cNvPr>
          <p:cNvGrpSpPr/>
          <p:nvPr/>
        </p:nvGrpSpPr>
        <p:grpSpPr>
          <a:xfrm>
            <a:off x="8443004" y="1325244"/>
            <a:ext cx="2986996" cy="2386800"/>
            <a:chOff x="8443004" y="1325244"/>
            <a:chExt cx="2986996" cy="2386800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D76778E7-52BE-43BC-8116-C7231CF73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19"/>
            <a:stretch/>
          </p:blipFill>
          <p:spPr>
            <a:xfrm>
              <a:off x="8443004" y="1325244"/>
              <a:ext cx="2986996" cy="2386800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398BB7D-E05C-4A2E-842B-4A2F0AF0C79C}"/>
                </a:ext>
              </a:extLst>
            </p:cNvPr>
            <p:cNvSpPr txBox="1"/>
            <p:nvPr/>
          </p:nvSpPr>
          <p:spPr>
            <a:xfrm>
              <a:off x="8456148" y="1325244"/>
              <a:ext cx="1027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AlexNet</a:t>
              </a:r>
              <a:endParaRPr lang="zh-TW" altLang="en-US"/>
            </a:p>
          </p:txBody>
        </p:sp>
      </p:grp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69493C5-EE14-4C90-92DC-EEE0AE288D03}"/>
              </a:ext>
            </a:extLst>
          </p:cNvPr>
          <p:cNvCxnSpPr/>
          <p:nvPr/>
        </p:nvCxnSpPr>
        <p:spPr>
          <a:xfrm>
            <a:off x="735291" y="3912124"/>
            <a:ext cx="112933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52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93E146-17C7-45AB-B748-5B34437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Baskerville Old Face" panose="02020602080505020303" pitchFamily="18" charset="0"/>
              </a:rPr>
              <a:t>Test-set result</a:t>
            </a:r>
            <a:endParaRPr lang="zh-TW" altLang="en-US">
              <a:latin typeface="Baskerville Old Face" panose="02020602080505020303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85C506C-B582-4467-A843-3A805761C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762011"/>
              </p:ext>
            </p:extLst>
          </p:nvPr>
        </p:nvGraphicFramePr>
        <p:xfrm>
          <a:off x="2366054" y="1128451"/>
          <a:ext cx="7459892" cy="2612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4524">
                  <a:extLst>
                    <a:ext uri="{9D8B030D-6E8A-4147-A177-3AD203B41FA5}">
                      <a16:colId xmlns:a16="http://schemas.microsoft.com/office/drawing/2014/main" val="3933454939"/>
                    </a:ext>
                  </a:extLst>
                </a:gridCol>
                <a:gridCol w="1864524">
                  <a:extLst>
                    <a:ext uri="{9D8B030D-6E8A-4147-A177-3AD203B41FA5}">
                      <a16:colId xmlns:a16="http://schemas.microsoft.com/office/drawing/2014/main" val="3630181043"/>
                    </a:ext>
                  </a:extLst>
                </a:gridCol>
                <a:gridCol w="1865422">
                  <a:extLst>
                    <a:ext uri="{9D8B030D-6E8A-4147-A177-3AD203B41FA5}">
                      <a16:colId xmlns:a16="http://schemas.microsoft.com/office/drawing/2014/main" val="3250791811"/>
                    </a:ext>
                  </a:extLst>
                </a:gridCol>
                <a:gridCol w="1865422">
                  <a:extLst>
                    <a:ext uri="{9D8B030D-6E8A-4147-A177-3AD203B41FA5}">
                      <a16:colId xmlns:a16="http://schemas.microsoft.com/office/drawing/2014/main" val="1851620915"/>
                    </a:ext>
                  </a:extLst>
                </a:gridCol>
              </a:tblGrid>
              <a:tr h="8708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Alexnet-SGD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Alexnet-Adam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Alexnet_32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3451080"/>
                  </a:ext>
                </a:extLst>
              </a:tr>
              <a:tr h="4354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Accuracy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0.798077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0.923077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0.850962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736430"/>
                  </a:ext>
                </a:extLst>
              </a:tr>
              <a:tr h="4354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Recall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0.989700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0.930800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0.997400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021620"/>
                  </a:ext>
                </a:extLst>
              </a:tr>
              <a:tr h="4354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Precision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0.478600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0.910300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0.606800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596247"/>
                  </a:ext>
                </a:extLst>
              </a:tr>
              <a:tr h="4354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F1-score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0.645200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0.920400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0.754500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04966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FF432E-2802-4996-B260-4CAFB3A65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13123"/>
              </p:ext>
            </p:extLst>
          </p:nvPr>
        </p:nvGraphicFramePr>
        <p:xfrm>
          <a:off x="2366054" y="3862971"/>
          <a:ext cx="7459892" cy="2612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4524">
                  <a:extLst>
                    <a:ext uri="{9D8B030D-6E8A-4147-A177-3AD203B41FA5}">
                      <a16:colId xmlns:a16="http://schemas.microsoft.com/office/drawing/2014/main" val="2129760359"/>
                    </a:ext>
                  </a:extLst>
                </a:gridCol>
                <a:gridCol w="1864524">
                  <a:extLst>
                    <a:ext uri="{9D8B030D-6E8A-4147-A177-3AD203B41FA5}">
                      <a16:colId xmlns:a16="http://schemas.microsoft.com/office/drawing/2014/main" val="3804777922"/>
                    </a:ext>
                  </a:extLst>
                </a:gridCol>
                <a:gridCol w="1865422">
                  <a:extLst>
                    <a:ext uri="{9D8B030D-6E8A-4147-A177-3AD203B41FA5}">
                      <a16:colId xmlns:a16="http://schemas.microsoft.com/office/drawing/2014/main" val="1261255714"/>
                    </a:ext>
                  </a:extLst>
                </a:gridCol>
                <a:gridCol w="1865422">
                  <a:extLst>
                    <a:ext uri="{9D8B030D-6E8A-4147-A177-3AD203B41FA5}">
                      <a16:colId xmlns:a16="http://schemas.microsoft.com/office/drawing/2014/main" val="1909408999"/>
                    </a:ext>
                  </a:extLst>
                </a:gridCol>
              </a:tblGrid>
              <a:tr h="8284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Vgg19-RSMprop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Vgg19-Adam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Vgg19_32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305601"/>
                  </a:ext>
                </a:extLst>
              </a:tr>
              <a:tr h="44606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Accuracy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0.894231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0.884615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0.900641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7461968"/>
                  </a:ext>
                </a:extLst>
              </a:tr>
              <a:tr h="44606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Recall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0.979500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0.984600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0.987200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7844922"/>
                  </a:ext>
                </a:extLst>
              </a:tr>
              <a:tr h="44606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Precision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0.752100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0.717900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0.756400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495692"/>
                  </a:ext>
                </a:extLst>
              </a:tr>
              <a:tr h="44606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F1-score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0.850900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0.830400</a:t>
                      </a:r>
                      <a:endParaRPr 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0.856500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96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47138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36</TotalTime>
  <Words>108</Words>
  <Application>Microsoft Office PowerPoint</Application>
  <PresentationFormat>寬螢幕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Baskerville Old Face</vt:lpstr>
      <vt:lpstr>Cambria Math</vt:lpstr>
      <vt:lpstr>Gill Sans MT</vt:lpstr>
      <vt:lpstr>Impact</vt:lpstr>
      <vt:lpstr>徽章</vt:lpstr>
      <vt:lpstr>Chest X-ray image</vt:lpstr>
      <vt:lpstr>Alexnet(2012)</vt:lpstr>
      <vt:lpstr>VGG19(2014)</vt:lpstr>
      <vt:lpstr>Model changes</vt:lpstr>
      <vt:lpstr>Model changes - Alexnet</vt:lpstr>
      <vt:lpstr>Model changes – VGG19</vt:lpstr>
      <vt:lpstr>Results</vt:lpstr>
      <vt:lpstr>Test-set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X-ray image</dc:title>
  <dc:creator>岱錡 吳</dc:creator>
  <cp:lastModifiedBy>岱錡 吳</cp:lastModifiedBy>
  <cp:revision>8</cp:revision>
  <dcterms:created xsi:type="dcterms:W3CDTF">2020-06-21T16:42:04Z</dcterms:created>
  <dcterms:modified xsi:type="dcterms:W3CDTF">2020-06-21T19:24:22Z</dcterms:modified>
</cp:coreProperties>
</file>