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wmf" ContentType="image/x-wmf"/>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6802437" cy="99345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22"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25" name="PlaceHolder 5"/>
          <p:cNvSpPr>
            <a:spLocks noGrp="1"/>
          </p:cNvSpPr>
          <p:nvPr>
            <p:ph type="sldNum"/>
          </p:nvPr>
        </p:nvSpPr>
        <p:spPr>
          <a:xfrm>
            <a:off x="4278960" y="10157400"/>
            <a:ext cx="3280680" cy="534240"/>
          </a:xfrm>
          <a:prstGeom prst="rect">
            <a:avLst/>
          </a:prstGeom>
        </p:spPr>
        <p:txBody>
          <a:bodyPr lIns="0" rIns="0" tIns="0" bIns="0" anchor="b"/>
          <a:p>
            <a:pPr algn="r"/>
            <a:fld id="{8A832B0E-74CB-47CE-83A4-3C7F8D73B105}"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852720" y="9435960"/>
            <a:ext cx="2947680" cy="496440"/>
          </a:xfrm>
          <a:prstGeom prst="rect">
            <a:avLst/>
          </a:prstGeom>
          <a:noFill/>
          <a:ln>
            <a:noFill/>
          </a:ln>
        </p:spPr>
        <p:txBody>
          <a:bodyPr anchor="b"/>
          <a:p>
            <a:pPr algn="r">
              <a:lnSpc>
                <a:spcPct val="100000"/>
              </a:lnSpc>
            </a:pPr>
            <a:fld id="{03771B30-8F06-4200-B90F-CFCF347DD2CF}"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22160" y="398628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3668040" y="3986280"/>
            <a:ext cx="1879560" cy="1499760"/>
          </a:xfrm>
          <a:prstGeom prst="rect">
            <a:avLst/>
          </a:prstGeom>
          <a:ln>
            <a:noFill/>
          </a:ln>
        </p:spPr>
      </p:pic>
      <p:pic>
        <p:nvPicPr>
          <p:cNvPr id="39" name="" descr=""/>
          <p:cNvPicPr/>
          <p:nvPr/>
        </p:nvPicPr>
        <p:blipFill>
          <a:blip r:embed="rId3"/>
          <a:stretch/>
        </p:blipFill>
        <p:spPr>
          <a:xfrm>
            <a:off x="3668040" y="3986280"/>
            <a:ext cx="1879560" cy="1499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722160" y="3986280"/>
            <a:ext cx="7772040" cy="1499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514600"/>
            <a:ext cx="7772040" cy="6314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722160" y="3986280"/>
            <a:ext cx="7772040" cy="1499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722160" y="398628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3668040" y="3986280"/>
            <a:ext cx="1879560" cy="1499760"/>
          </a:xfrm>
          <a:prstGeom prst="rect">
            <a:avLst/>
          </a:prstGeom>
          <a:ln>
            <a:noFill/>
          </a:ln>
        </p:spPr>
      </p:pic>
      <p:pic>
        <p:nvPicPr>
          <p:cNvPr id="79" name="" descr=""/>
          <p:cNvPicPr/>
          <p:nvPr/>
        </p:nvPicPr>
        <p:blipFill>
          <a:blip r:embed="rId3"/>
          <a:stretch/>
        </p:blipFill>
        <p:spPr>
          <a:xfrm>
            <a:off x="3668040" y="3986280"/>
            <a:ext cx="1879560" cy="1499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722160" y="3986280"/>
            <a:ext cx="7772040" cy="1499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85800" y="2514600"/>
            <a:ext cx="7772040" cy="6314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722160" y="398628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722160" y="3986280"/>
            <a:ext cx="777204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68040" y="3986280"/>
            <a:ext cx="1879560" cy="1499760"/>
          </a:xfrm>
          <a:prstGeom prst="rect">
            <a:avLst/>
          </a:prstGeom>
          <a:ln>
            <a:noFill/>
          </a:ln>
        </p:spPr>
      </p:pic>
      <p:pic>
        <p:nvPicPr>
          <p:cNvPr id="120" name="" descr=""/>
          <p:cNvPicPr/>
          <p:nvPr/>
        </p:nvPicPr>
        <p:blipFill>
          <a:blip r:embed="rId3"/>
          <a:stretch/>
        </p:blipFill>
        <p:spPr>
          <a:xfrm>
            <a:off x="3668040" y="3986280"/>
            <a:ext cx="1879560" cy="14997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2514600"/>
            <a:ext cx="7772040" cy="6314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2216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70484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722160" y="3986280"/>
            <a:ext cx="3792600" cy="14997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704840" y="477000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514600"/>
            <a:ext cx="7772040" cy="1361880"/>
          </a:xfrm>
          <a:prstGeom prst="rect">
            <a:avLst/>
          </a:prstGeom>
        </p:spPr>
        <p:txBody>
          <a:bodyPr lIns="0" rIns="0" tIns="0" bIns="0" anchor="ctr"/>
          <a:p>
            <a:endParaRPr b="0" lang="en-US" sz="2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72216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704840" y="3986280"/>
            <a:ext cx="379260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722160" y="4770000"/>
            <a:ext cx="7772040" cy="71532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304920" y="6172200"/>
            <a:ext cx="1142640" cy="550800"/>
          </a:xfrm>
          <a:prstGeom prst="rect">
            <a:avLst/>
          </a:prstGeom>
          <a:ln w="9360">
            <a:noFill/>
          </a:ln>
        </p:spPr>
      </p:pic>
      <p:sp>
        <p:nvSpPr>
          <p:cNvPr id="1" name="PlaceHolder 1"/>
          <p:cNvSpPr>
            <a:spLocks noGrp="1"/>
          </p:cNvSpPr>
          <p:nvPr>
            <p:ph type="title"/>
          </p:nvPr>
        </p:nvSpPr>
        <p:spPr>
          <a:xfrm>
            <a:off x="457200" y="274680"/>
            <a:ext cx="8229240" cy="715680"/>
          </a:xfrm>
          <a:prstGeom prst="rect">
            <a:avLst/>
          </a:prstGeom>
        </p:spPr>
        <p:txBody>
          <a:bodyPr anchor="ctr"/>
          <a:p>
            <a:pPr>
              <a:lnSpc>
                <a:spcPct val="100000"/>
              </a:lnSpc>
            </a:pPr>
            <a:r>
              <a:rPr b="0" lang="en-US" sz="2400" spc="-1" strike="noStrike">
                <a:solidFill>
                  <a:srgbClr val="000000"/>
                </a:solidFill>
                <a:uFill>
                  <a:solidFill>
                    <a:srgbClr val="ffffff"/>
                  </a:solidFill>
                </a:uFill>
                <a:latin typeface="Arial"/>
              </a:rPr>
              <a:t>Click to edit Master title style</a:t>
            </a:r>
            <a:endParaRPr b="0" lang="en-US" sz="2400" spc="-1" strike="noStrike">
              <a:solidFill>
                <a:srgbClr val="000000"/>
              </a:solidFill>
              <a:uFill>
                <a:solidFill>
                  <a:srgbClr val="ffffff"/>
                </a:solidFill>
              </a:uFill>
              <a:latin typeface="Arial"/>
            </a:endParaRPr>
          </a:p>
        </p:txBody>
      </p:sp>
      <p:sp>
        <p:nvSpPr>
          <p:cNvPr id="2" name="PlaceHolder 2"/>
          <p:cNvSpPr>
            <a:spLocks noGrp="1"/>
          </p:cNvSpPr>
          <p:nvPr>
            <p:ph type="dt"/>
          </p:nvPr>
        </p:nvSpPr>
        <p:spPr>
          <a:xfrm>
            <a:off x="457200" y="6245280"/>
            <a:ext cx="213336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3" name="PlaceHolder 3"/>
          <p:cNvSpPr>
            <a:spLocks noGrp="1"/>
          </p:cNvSpPr>
          <p:nvPr>
            <p:ph type="ftr"/>
          </p:nvPr>
        </p:nvSpPr>
        <p:spPr>
          <a:xfrm>
            <a:off x="3124080" y="6245280"/>
            <a:ext cx="289512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 name="PlaceHolder 4"/>
          <p:cNvSpPr>
            <a:spLocks noGrp="1"/>
          </p:cNvSpPr>
          <p:nvPr>
            <p:ph type="sldNum"/>
          </p:nvPr>
        </p:nvSpPr>
        <p:spPr>
          <a:xfrm>
            <a:off x="6553080" y="6245280"/>
            <a:ext cx="2133360" cy="475920"/>
          </a:xfrm>
          <a:prstGeom prst="rect">
            <a:avLst/>
          </a:prstGeom>
        </p:spPr>
        <p:txBody>
          <a:bodyPr/>
          <a:p>
            <a:pPr algn="r">
              <a:lnSpc>
                <a:spcPct val="100000"/>
              </a:lnSpc>
            </a:pPr>
            <a:fld id="{79503F02-D6A3-40CE-A1BE-3A8E6C30F6E7}" type="slidenum">
              <a:rPr b="0" lang="en-US" sz="14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3" descr=""/>
          <p:cNvPicPr/>
          <p:nvPr/>
        </p:nvPicPr>
        <p:blipFill>
          <a:blip r:embed="rId2"/>
          <a:stretch/>
        </p:blipFill>
        <p:spPr>
          <a:xfrm>
            <a:off x="304920" y="6172200"/>
            <a:ext cx="1142640" cy="550800"/>
          </a:xfrm>
          <a:prstGeom prst="rect">
            <a:avLst/>
          </a:prstGeom>
          <a:ln w="9360">
            <a:noFill/>
          </a:ln>
        </p:spPr>
      </p:pic>
      <p:sp>
        <p:nvSpPr>
          <p:cNvPr id="41" name="PlaceHolder 1"/>
          <p:cNvSpPr>
            <a:spLocks noGrp="1"/>
          </p:cNvSpPr>
          <p:nvPr>
            <p:ph type="title"/>
          </p:nvPr>
        </p:nvSpPr>
        <p:spPr>
          <a:xfrm>
            <a:off x="457200" y="274680"/>
            <a:ext cx="8229240" cy="715680"/>
          </a:xfrm>
          <a:prstGeom prst="rect">
            <a:avLst/>
          </a:prstGeom>
        </p:spPr>
        <p:txBody>
          <a:bodyPr anchor="ctr"/>
          <a:p>
            <a:pPr>
              <a:lnSpc>
                <a:spcPct val="100000"/>
              </a:lnSpc>
            </a:pPr>
            <a:r>
              <a:rPr b="0" lang="en-US" sz="2400" spc="-1" strike="noStrike">
                <a:solidFill>
                  <a:srgbClr val="000000"/>
                </a:solidFill>
                <a:uFill>
                  <a:solidFill>
                    <a:srgbClr val="ffffff"/>
                  </a:solidFill>
                </a:uFill>
                <a:latin typeface="Arial"/>
              </a:rPr>
              <a:t>Click to edit Master title style</a:t>
            </a:r>
            <a:endParaRPr b="0" lang="en-US" sz="2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143000"/>
            <a:ext cx="8229240" cy="487656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Second level</a:t>
            </a:r>
            <a:endParaRPr b="0" lang="en-US" sz="2000" spc="-1" strike="noStrike">
              <a:solidFill>
                <a:srgbClr val="000000"/>
              </a:solidFill>
              <a:uFill>
                <a:solidFill>
                  <a:srgbClr val="ffffff"/>
                </a:solidFill>
              </a:uFill>
              <a:latin typeface="Arial"/>
            </a:endParaRPr>
          </a:p>
          <a:p>
            <a:pPr lvl="2" marL="1143000" indent="-228240">
              <a:lnSpc>
                <a:spcPct val="100000"/>
              </a:lnSpc>
              <a:buClr>
                <a:srgbClr val="ff0000"/>
              </a:buClr>
              <a:buFont typeface="Wingdings" charset="2"/>
              <a:buChar char=""/>
            </a:pPr>
            <a:r>
              <a:rPr b="0" lang="en-US" sz="16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600200" indent="-228240">
              <a:lnSpc>
                <a:spcPct val="100000"/>
              </a:lnSpc>
              <a:buClr>
                <a:srgbClr val="ff0000"/>
              </a:buClr>
              <a:buFont typeface="Symbol" charset="2"/>
              <a:buChar char=""/>
            </a:pPr>
            <a:r>
              <a:rPr b="0" lang="en-US" sz="1400" spc="-1" strike="noStrike">
                <a:solidFill>
                  <a:srgbClr val="000000"/>
                </a:solidFill>
                <a:uFill>
                  <a:solidFill>
                    <a:srgbClr val="ffffff"/>
                  </a:solidFill>
                </a:uFill>
                <a:latin typeface="Arial"/>
              </a:rPr>
              <a:t>Fourth level</a:t>
            </a:r>
            <a:endParaRPr b="0" lang="en-US" sz="2000" spc="-1" strike="noStrike">
              <a:solidFill>
                <a:srgbClr val="000000"/>
              </a:solidFill>
              <a:uFill>
                <a:solidFill>
                  <a:srgbClr val="ffffff"/>
                </a:solidFill>
              </a:uFill>
              <a:latin typeface="Arial"/>
            </a:endParaRPr>
          </a:p>
          <a:p>
            <a:pPr lvl="4" marL="2057400" indent="-228240">
              <a:lnSpc>
                <a:spcPct val="100000"/>
              </a:lnSpc>
              <a:buClr>
                <a:srgbClr val="ff0000"/>
              </a:buClr>
              <a:buFont typeface="Wingdings" charset="2"/>
              <a:buChar char=""/>
            </a:pPr>
            <a:r>
              <a:rPr b="0" lang="en-US" sz="1400" spc="-1" strike="noStrike">
                <a:solidFill>
                  <a:srgbClr val="000000"/>
                </a:solidFill>
                <a:uFill>
                  <a:solidFill>
                    <a:srgbClr val="ffffff"/>
                  </a:solidFill>
                </a:uFill>
                <a:latin typeface="Arial"/>
              </a:rPr>
              <a:t>Fifth level</a:t>
            </a:r>
            <a:endParaRPr b="0" lang="en-US" sz="2000" spc="-1" strike="noStrike">
              <a:solidFill>
                <a:srgbClr val="000000"/>
              </a:solidFill>
              <a:uFill>
                <a:solidFill>
                  <a:srgbClr val="ffffff"/>
                </a:solidFill>
              </a:uFill>
              <a:latin typeface="Arial"/>
            </a:endParaRPr>
          </a:p>
        </p:txBody>
      </p:sp>
      <p:sp>
        <p:nvSpPr>
          <p:cNvPr id="43" name="PlaceHolder 3"/>
          <p:cNvSpPr>
            <a:spLocks noGrp="1"/>
          </p:cNvSpPr>
          <p:nvPr>
            <p:ph type="dt"/>
          </p:nvPr>
        </p:nvSpPr>
        <p:spPr>
          <a:xfrm>
            <a:off x="457200" y="6245280"/>
            <a:ext cx="213336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3124080" y="6245280"/>
            <a:ext cx="289512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6553080" y="6245280"/>
            <a:ext cx="2133360" cy="475920"/>
          </a:xfrm>
          <a:prstGeom prst="rect">
            <a:avLst/>
          </a:prstGeom>
        </p:spPr>
        <p:txBody>
          <a:bodyPr/>
          <a:p>
            <a:pPr algn="r">
              <a:lnSpc>
                <a:spcPct val="100000"/>
              </a:lnSpc>
            </a:pPr>
            <a:fld id="{AC6C4277-14C9-4F6E-AD75-8D320C4FA69F}"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3" descr=""/>
          <p:cNvPicPr/>
          <p:nvPr/>
        </p:nvPicPr>
        <p:blipFill>
          <a:blip r:embed="rId2"/>
          <a:stretch/>
        </p:blipFill>
        <p:spPr>
          <a:xfrm>
            <a:off x="304920" y="6172200"/>
            <a:ext cx="1142640" cy="550800"/>
          </a:xfrm>
          <a:prstGeom prst="rect">
            <a:avLst/>
          </a:prstGeom>
          <a:ln w="9360">
            <a:noFill/>
          </a:ln>
        </p:spPr>
      </p:pic>
      <p:sp>
        <p:nvSpPr>
          <p:cNvPr id="81" name="PlaceHolder 1"/>
          <p:cNvSpPr>
            <a:spLocks noGrp="1"/>
          </p:cNvSpPr>
          <p:nvPr>
            <p:ph type="title"/>
          </p:nvPr>
        </p:nvSpPr>
        <p:spPr>
          <a:xfrm>
            <a:off x="685800" y="2514600"/>
            <a:ext cx="7772040" cy="1361880"/>
          </a:xfrm>
          <a:prstGeom prst="rect">
            <a:avLst/>
          </a:prstGeom>
        </p:spPr>
        <p:txBody>
          <a:bodyPr/>
          <a:p>
            <a:pPr>
              <a:lnSpc>
                <a:spcPct val="100000"/>
              </a:lnSpc>
            </a:pPr>
            <a:r>
              <a:rPr b="1" lang="en-US" sz="4000" spc="-1" strike="noStrike" cap="all">
                <a:solidFill>
                  <a:srgbClr val="000000"/>
                </a:solidFill>
                <a:uFill>
                  <a:solidFill>
                    <a:srgbClr val="ffffff"/>
                  </a:solidFill>
                </a:uFill>
                <a:latin typeface="Arial"/>
              </a:rPr>
              <a:t>Click to edit Master title style</a:t>
            </a:r>
            <a:endParaRPr b="0" lang="en-US" sz="2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722160" y="3986280"/>
            <a:ext cx="7772040" cy="1499760"/>
          </a:xfrm>
          <a:prstGeom prst="rect">
            <a:avLst/>
          </a:prstGeom>
        </p:spPr>
        <p:txBody>
          <a:bodyPr anchor="b"/>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Seventh Outline LevelClick to edit Master text styles</a:t>
            </a:r>
            <a:endParaRPr b="0" lang="en-US" sz="2000" spc="-1" strike="noStrike">
              <a:solidFill>
                <a:srgbClr val="000000"/>
              </a:solidFill>
              <a:uFill>
                <a:solidFill>
                  <a:srgbClr val="ffffff"/>
                </a:solidFill>
              </a:uFill>
              <a:latin typeface="Arial"/>
            </a:endParaRPr>
          </a:p>
        </p:txBody>
      </p:sp>
      <p:sp>
        <p:nvSpPr>
          <p:cNvPr id="83" name="PlaceHolder 3"/>
          <p:cNvSpPr>
            <a:spLocks noGrp="1"/>
          </p:cNvSpPr>
          <p:nvPr>
            <p:ph type="dt"/>
          </p:nvPr>
        </p:nvSpPr>
        <p:spPr>
          <a:xfrm>
            <a:off x="457200" y="6245280"/>
            <a:ext cx="213336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84" name="PlaceHolder 4"/>
          <p:cNvSpPr>
            <a:spLocks noGrp="1"/>
          </p:cNvSpPr>
          <p:nvPr>
            <p:ph type="ftr"/>
          </p:nvPr>
        </p:nvSpPr>
        <p:spPr>
          <a:xfrm>
            <a:off x="3124080" y="6245280"/>
            <a:ext cx="2895120" cy="47592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85" name="PlaceHolder 5"/>
          <p:cNvSpPr>
            <a:spLocks noGrp="1"/>
          </p:cNvSpPr>
          <p:nvPr>
            <p:ph type="sldNum"/>
          </p:nvPr>
        </p:nvSpPr>
        <p:spPr>
          <a:xfrm>
            <a:off x="6553080" y="6245280"/>
            <a:ext cx="2133360" cy="475920"/>
          </a:xfrm>
          <a:prstGeom prst="rect">
            <a:avLst/>
          </a:prstGeom>
        </p:spPr>
        <p:txBody>
          <a:bodyPr/>
          <a:p>
            <a:pPr algn="r">
              <a:lnSpc>
                <a:spcPct val="100000"/>
              </a:lnSpc>
            </a:pPr>
            <a:fld id="{05F820F8-EC30-4720-B0A9-7CAFE2453CA1}"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86" name="Line 6"/>
          <p:cNvSpPr/>
          <p:nvPr/>
        </p:nvSpPr>
        <p:spPr>
          <a:xfrm>
            <a:off x="304560" y="3886200"/>
            <a:ext cx="8534520" cy="360"/>
          </a:xfrm>
          <a:prstGeom prst="line">
            <a:avLst/>
          </a:prstGeom>
          <a:ln w="38160">
            <a:solidFill>
              <a:schemeClr val="bg1">
                <a:lumMod val="65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5.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62120" y="4952880"/>
            <a:ext cx="7383240" cy="487080"/>
          </a:xfrm>
          <a:prstGeom prst="rect">
            <a:avLst/>
          </a:prstGeom>
          <a:noFill/>
          <a:ln w="9360">
            <a:noFill/>
          </a:ln>
        </p:spPr>
        <p:style>
          <a:lnRef idx="0"/>
          <a:fillRef idx="0"/>
          <a:effectRef idx="0"/>
          <a:fontRef idx="minor"/>
        </p:style>
        <p:txBody>
          <a:bodyPr lIns="36720" rIns="0" tIns="0" bIns="0"/>
          <a:p>
            <a:pPr>
              <a:lnSpc>
                <a:spcPct val="100000"/>
              </a:lnSpc>
            </a:pPr>
            <a:r>
              <a:rPr b="0" lang="en-US" sz="1600" spc="-1" strike="noStrike">
                <a:solidFill>
                  <a:srgbClr val="000000"/>
                </a:solidFill>
                <a:uFill>
                  <a:solidFill>
                    <a:srgbClr val="ffffff"/>
                  </a:solidFill>
                </a:uFill>
                <a:latin typeface="Arial"/>
                <a:ea typeface="MS PGothic"/>
              </a:rPr>
              <a:t>Ahmad Fairuz Ali</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Arial"/>
                <a:ea typeface="MS PGothic"/>
              </a:rPr>
              <a:t>5 November 2015</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609480" y="2046240"/>
            <a:ext cx="7124400" cy="1534680"/>
          </a:xfrm>
          <a:prstGeom prst="rect">
            <a:avLst/>
          </a:prstGeom>
          <a:noFill/>
          <a:ln w="9360">
            <a:noFill/>
          </a:ln>
        </p:spPr>
        <p:style>
          <a:lnRef idx="0"/>
          <a:fillRef idx="0"/>
          <a:effectRef idx="0"/>
          <a:fontRef idx="minor"/>
        </p:style>
        <p:txBody>
          <a:bodyPr wrap="none" lIns="36720" rIns="36720" tIns="46800" bIns="46800" anchor="ctr"/>
          <a:p>
            <a:pPr>
              <a:lnSpc>
                <a:spcPct val="100000"/>
              </a:lnSpc>
            </a:pPr>
            <a:r>
              <a:rPr b="1" lang="en-US" sz="2800" spc="-1" strike="noStrike">
                <a:solidFill>
                  <a:srgbClr val="002960"/>
                </a:solidFill>
                <a:uFill>
                  <a:solidFill>
                    <a:srgbClr val="ffffff"/>
                  </a:solidFill>
                </a:uFill>
                <a:latin typeface="Arial"/>
                <a:ea typeface="PMingLiU"/>
              </a:rPr>
              <a:t>Continuous Risk and Control Assurance:</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2960"/>
                </a:solidFill>
                <a:uFill>
                  <a:solidFill>
                    <a:srgbClr val="ffffff"/>
                  </a:solidFill>
                </a:uFill>
                <a:latin typeface="Arial"/>
                <a:ea typeface="PMingLiU"/>
              </a:rPr>
              <a:t>Framework and system implementation</a:t>
            </a:r>
            <a:endParaRPr b="0" lang="en-US" sz="1800" spc="-1" strike="noStrike">
              <a:solidFill>
                <a:srgbClr val="000000"/>
              </a:solidFill>
              <a:uFill>
                <a:solidFill>
                  <a:srgbClr val="ffffff"/>
                </a:solidFill>
              </a:uFill>
              <a:latin typeface="Arial"/>
            </a:endParaRPr>
          </a:p>
        </p:txBody>
      </p:sp>
      <p:sp>
        <p:nvSpPr>
          <p:cNvPr id="128" name="CustomShape 3"/>
          <p:cNvSpPr/>
          <p:nvPr/>
        </p:nvSpPr>
        <p:spPr>
          <a:xfrm>
            <a:off x="744480" y="4390920"/>
            <a:ext cx="7127640" cy="372600"/>
          </a:xfrm>
          <a:prstGeom prst="rect">
            <a:avLst/>
          </a:prstGeom>
          <a:noFill/>
          <a:ln w="9360">
            <a:noFill/>
          </a:ln>
        </p:spPr>
        <p:style>
          <a:lnRef idx="0"/>
          <a:fillRef idx="0"/>
          <a:effectRef idx="0"/>
          <a:fontRef idx="minor"/>
        </p:style>
        <p:txBody>
          <a:bodyPr lIns="36720" rIns="36720" tIns="46800" bIns="46800" anchor="ctr"/>
          <a:p>
            <a:pPr>
              <a:lnSpc>
                <a:spcPct val="100000"/>
              </a:lnSpc>
            </a:pPr>
            <a:r>
              <a:rPr b="0" lang="en-US" sz="2000" spc="-1" strike="noStrike">
                <a:solidFill>
                  <a:srgbClr val="002960"/>
                </a:solidFill>
                <a:uFill>
                  <a:solidFill>
                    <a:srgbClr val="ffffff"/>
                  </a:solidFill>
                </a:uFill>
                <a:latin typeface="Arial"/>
                <a:ea typeface="Arial Unicode MS"/>
              </a:rPr>
              <a:t>Telekom Malaysia Berhad (TM)</a:t>
            </a:r>
            <a:endParaRPr b="0" lang="en-US" sz="1800" spc="-1" strike="noStrike">
              <a:solidFill>
                <a:srgbClr val="000000"/>
              </a:solidFill>
              <a:uFill>
                <a:solidFill>
                  <a:srgbClr val="ffffff"/>
                </a:solidFill>
              </a:uFill>
              <a:latin typeface="Arial"/>
            </a:endParaRPr>
          </a:p>
        </p:txBody>
      </p:sp>
      <p:sp>
        <p:nvSpPr>
          <p:cNvPr id="129" name="Line 4"/>
          <p:cNvSpPr/>
          <p:nvPr/>
        </p:nvSpPr>
        <p:spPr>
          <a:xfrm>
            <a:off x="761760" y="3581280"/>
            <a:ext cx="7999560" cy="1440"/>
          </a:xfrm>
          <a:prstGeom prst="line">
            <a:avLst/>
          </a:prstGeom>
          <a:ln w="28440">
            <a:solidFill>
              <a:schemeClr val="tx2"/>
            </a:solidFill>
            <a:round/>
          </a:ln>
        </p:spPr>
        <p:style>
          <a:lnRef idx="0"/>
          <a:fillRef idx="0"/>
          <a:effectRef idx="0"/>
          <a:fontRef idx="minor"/>
        </p:style>
      </p:sp>
      <p:sp>
        <p:nvSpPr>
          <p:cNvPr id="130" name="CustomShape 5"/>
          <p:cNvSpPr/>
          <p:nvPr/>
        </p:nvSpPr>
        <p:spPr>
          <a:xfrm>
            <a:off x="8393040" y="6662880"/>
            <a:ext cx="750600" cy="194760"/>
          </a:xfrm>
          <a:prstGeom prst="rect">
            <a:avLst/>
          </a:prstGeom>
          <a:solidFill>
            <a:schemeClr val="bg1"/>
          </a:solidFill>
          <a:ln w="9360">
            <a:noFill/>
          </a:ln>
        </p:spPr>
        <p:style>
          <a:lnRef idx="0"/>
          <a:fillRef idx="0"/>
          <a:effectRef idx="0"/>
          <a:fontRef idx="minor"/>
        </p:style>
      </p:sp>
      <p:sp>
        <p:nvSpPr>
          <p:cNvPr id="131" name="CustomShape 6"/>
          <p:cNvSpPr/>
          <p:nvPr/>
        </p:nvSpPr>
        <p:spPr>
          <a:xfrm>
            <a:off x="744480" y="533520"/>
            <a:ext cx="1515600" cy="212760"/>
          </a:xfrm>
          <a:prstGeom prst="rect">
            <a:avLst/>
          </a:prstGeom>
          <a:noFill/>
          <a:ln w="9360">
            <a:noFill/>
          </a:ln>
        </p:spPr>
        <p:style>
          <a:lnRef idx="0"/>
          <a:fillRef idx="0"/>
          <a:effectRef idx="0"/>
          <a:fontRef idx="minor"/>
        </p:style>
        <p:txBody>
          <a:bodyPr lIns="37440" rIns="0" tIns="0" bIns="0"/>
          <a:p>
            <a:pPr>
              <a:lnSpc>
                <a:spcPct val="100000"/>
              </a:lnSpc>
            </a:pPr>
            <a:r>
              <a:rPr b="0" lang="en-US" sz="1400" spc="-1" strike="noStrike">
                <a:solidFill>
                  <a:srgbClr val="000000"/>
                </a:solidFill>
                <a:uFill>
                  <a:solidFill>
                    <a:srgbClr val="ffffff"/>
                  </a:solidFill>
                </a:uFill>
                <a:latin typeface="Arial"/>
                <a:ea typeface="MS PGothic"/>
              </a:rPr>
              <a:t>CONFIDENTIAL</a:t>
            </a:r>
            <a:endParaRPr b="0" lang="en-US" sz="1800" spc="-1" strike="noStrike">
              <a:solidFill>
                <a:srgbClr val="000000"/>
              </a:solidFill>
              <a:uFill>
                <a:solidFill>
                  <a:srgbClr val="ffffff"/>
                </a:solidFill>
              </a:uFill>
              <a:latin typeface="Arial"/>
            </a:endParaRPr>
          </a:p>
        </p:txBody>
      </p:sp>
      <p:sp>
        <p:nvSpPr>
          <p:cNvPr id="132" name="CustomShape 7"/>
          <p:cNvSpPr/>
          <p:nvPr/>
        </p:nvSpPr>
        <p:spPr>
          <a:xfrm>
            <a:off x="0" y="6095880"/>
            <a:ext cx="1752120" cy="761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33" name="Picture 3" descr=""/>
          <p:cNvPicPr/>
          <p:nvPr/>
        </p:nvPicPr>
        <p:blipFill>
          <a:blip r:embed="rId1"/>
          <a:stretch/>
        </p:blipFill>
        <p:spPr>
          <a:xfrm>
            <a:off x="762120" y="3792240"/>
            <a:ext cx="1142640" cy="550800"/>
          </a:xfrm>
          <a:prstGeom prst="rect">
            <a:avLst/>
          </a:prstGeom>
          <a:ln w="9360">
            <a:noFill/>
          </a:ln>
        </p:spPr>
      </p:pic>
      <p:sp>
        <p:nvSpPr>
          <p:cNvPr id="134" name="TextShape 8"/>
          <p:cNvSpPr txBox="1"/>
          <p:nvPr/>
        </p:nvSpPr>
        <p:spPr>
          <a:xfrm>
            <a:off x="6553080" y="6245280"/>
            <a:ext cx="2133360" cy="475920"/>
          </a:xfrm>
          <a:prstGeom prst="rect">
            <a:avLst/>
          </a:prstGeom>
          <a:noFill/>
          <a:ln>
            <a:noFill/>
          </a:ln>
        </p:spPr>
        <p:txBody>
          <a:bodyPr/>
          <a:p>
            <a:pPr algn="r">
              <a:lnSpc>
                <a:spcPct val="100000"/>
              </a:lnSpc>
            </a:pPr>
            <a:fld id="{F6ABC0F7-454B-46F3-ABA2-45498BD9AF3E}"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135" name="Picture 11" descr=""/>
          <p:cNvPicPr/>
          <p:nvPr/>
        </p:nvPicPr>
        <p:blipFill>
          <a:blip r:embed="rId2"/>
          <a:stretch/>
        </p:blipFill>
        <p:spPr>
          <a:xfrm>
            <a:off x="5716440" y="4390920"/>
            <a:ext cx="2428560" cy="1875960"/>
          </a:xfrm>
          <a:prstGeom prst="rect">
            <a:avLst/>
          </a:prstGeom>
          <a:ln w="936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Challenges</a:t>
            </a:r>
            <a:endParaRPr b="0" lang="en-US" sz="2400" spc="-1" strike="noStrike">
              <a:solidFill>
                <a:srgbClr val="000000"/>
              </a:solidFill>
              <a:uFill>
                <a:solidFill>
                  <a:srgbClr val="ffffff"/>
                </a:solidFill>
              </a:uFill>
              <a:latin typeface="Arial"/>
            </a:endParaRPr>
          </a:p>
        </p:txBody>
      </p:sp>
      <p:sp>
        <p:nvSpPr>
          <p:cNvPr id="173"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Apart of data sources in GIT, there are plenty of others data sources in network, marketing and subsidiaries.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Continuous effort are required to improve the quality of data feed into the GIA BIG DATA warehouse. </a:t>
            </a:r>
            <a:r>
              <a:rPr b="1" lang="en-US" sz="2000" spc="-1" strike="noStrike">
                <a:solidFill>
                  <a:srgbClr val="ff0000"/>
                </a:solidFill>
                <a:uFill>
                  <a:solidFill>
                    <a:srgbClr val="ffffff"/>
                  </a:solidFill>
                </a:uFill>
                <a:latin typeface="Arial"/>
              </a:rPr>
              <a:t>Solution : </a:t>
            </a:r>
            <a:r>
              <a:rPr b="0" lang="en-US" sz="2000" spc="-1" strike="noStrike">
                <a:solidFill>
                  <a:srgbClr val="000000"/>
                </a:solidFill>
                <a:uFill>
                  <a:solidFill>
                    <a:srgbClr val="ffffff"/>
                  </a:solidFill>
                </a:uFill>
                <a:latin typeface="Arial"/>
              </a:rPr>
              <a:t>emphasize on data governance.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Agile approach requires continuous effort in improving the varieties of analytics. </a:t>
            </a:r>
            <a:r>
              <a:rPr b="1" lang="en-US" sz="2000" spc="-1" strike="noStrike">
                <a:solidFill>
                  <a:srgbClr val="ff0000"/>
                </a:solidFill>
                <a:uFill>
                  <a:solidFill>
                    <a:srgbClr val="ffffff"/>
                  </a:solidFill>
                </a:uFill>
                <a:latin typeface="Arial"/>
              </a:rPr>
              <a:t>Solution : </a:t>
            </a:r>
            <a:r>
              <a:rPr b="0" lang="en-US" sz="2000" spc="-1" strike="noStrike">
                <a:solidFill>
                  <a:srgbClr val="000000"/>
                </a:solidFill>
                <a:uFill>
                  <a:solidFill>
                    <a:srgbClr val="ffffff"/>
                  </a:solidFill>
                </a:uFill>
                <a:latin typeface="Arial"/>
              </a:rPr>
              <a:t>specific timeframe must be allocated for development and good documentation.</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Huge amount of storage will be required when more data sources are being feed. </a:t>
            </a:r>
            <a:r>
              <a:rPr b="1" lang="en-US" sz="2000" spc="-1" strike="noStrike">
                <a:solidFill>
                  <a:srgbClr val="ff0000"/>
                </a:solidFill>
                <a:uFill>
                  <a:solidFill>
                    <a:srgbClr val="ffffff"/>
                  </a:solidFill>
                </a:uFill>
                <a:latin typeface="Arial"/>
              </a:rPr>
              <a:t>Solution : </a:t>
            </a:r>
            <a:r>
              <a:rPr b="0" lang="en-US" sz="2000" spc="-1" strike="noStrike">
                <a:solidFill>
                  <a:srgbClr val="000000"/>
                </a:solidFill>
                <a:uFill>
                  <a:solidFill>
                    <a:srgbClr val="ffffff"/>
                  </a:solidFill>
                </a:uFill>
                <a:latin typeface="Arial"/>
              </a:rPr>
              <a:t>Review on the capacity planning every 6 months.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Processing and analyzing data will require specific skills and learning. </a:t>
            </a:r>
            <a:r>
              <a:rPr b="1" lang="en-US" sz="2000" spc="-1" strike="noStrike">
                <a:solidFill>
                  <a:srgbClr val="ff0000"/>
                </a:solidFill>
                <a:uFill>
                  <a:solidFill>
                    <a:srgbClr val="ffffff"/>
                  </a:solidFill>
                </a:uFill>
                <a:latin typeface="Arial"/>
              </a:rPr>
              <a:t>Solution : </a:t>
            </a:r>
            <a:r>
              <a:rPr b="0" lang="en-US" sz="2000" spc="-1" strike="noStrike">
                <a:solidFill>
                  <a:srgbClr val="000000"/>
                </a:solidFill>
                <a:uFill>
                  <a:solidFill>
                    <a:srgbClr val="ffffff"/>
                  </a:solidFill>
                </a:uFill>
                <a:latin typeface="Arial"/>
              </a:rPr>
              <a:t>Training provided for the intended staff.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p:txBody>
      </p:sp>
      <p:sp>
        <p:nvSpPr>
          <p:cNvPr id="174" name="TextShape 3"/>
          <p:cNvSpPr txBox="1"/>
          <p:nvPr/>
        </p:nvSpPr>
        <p:spPr>
          <a:xfrm>
            <a:off x="6553080" y="6245280"/>
            <a:ext cx="2133360" cy="475920"/>
          </a:xfrm>
          <a:prstGeom prst="rect">
            <a:avLst/>
          </a:prstGeom>
          <a:noFill/>
          <a:ln>
            <a:noFill/>
          </a:ln>
        </p:spPr>
        <p:txBody>
          <a:bodyPr/>
          <a:p>
            <a:pPr algn="r">
              <a:lnSpc>
                <a:spcPct val="100000"/>
              </a:lnSpc>
            </a:pPr>
            <a:fld id="{592664A9-CCAD-43BB-9A00-0A2C5CA49C94}"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2371680"/>
            <a:ext cx="7772040" cy="1361880"/>
          </a:xfrm>
          <a:prstGeom prst="rect">
            <a:avLst/>
          </a:prstGeom>
          <a:noFill/>
          <a:ln>
            <a:noFill/>
          </a:ln>
        </p:spPr>
        <p:txBody>
          <a:bodyPr/>
          <a:p>
            <a:pPr algn="ctr">
              <a:lnSpc>
                <a:spcPct val="100000"/>
              </a:lnSpc>
            </a:pPr>
            <a:r>
              <a:rPr b="1" lang="en-US" sz="6600" spc="-1" strike="noStrike" cap="all">
                <a:solidFill>
                  <a:srgbClr val="c7c7f6"/>
                </a:solidFill>
                <a:uFill>
                  <a:solidFill>
                    <a:srgbClr val="ffffff"/>
                  </a:solidFill>
                </a:uFill>
                <a:latin typeface="Arial"/>
              </a:rPr>
              <a:t>THANK YOU</a:t>
            </a:r>
            <a:endParaRPr b="0" lang="en-US" sz="2400" spc="-1" strike="noStrike">
              <a:solidFill>
                <a:srgbClr val="000000"/>
              </a:solidFill>
              <a:uFill>
                <a:solidFill>
                  <a:srgbClr val="ffffff"/>
                </a:solidFill>
              </a:uFill>
              <a:latin typeface="Arial"/>
            </a:endParaRPr>
          </a:p>
        </p:txBody>
      </p:sp>
      <p:sp>
        <p:nvSpPr>
          <p:cNvPr id="176" name="TextShape 2"/>
          <p:cNvSpPr txBox="1"/>
          <p:nvPr/>
        </p:nvSpPr>
        <p:spPr>
          <a:xfrm>
            <a:off x="6553080" y="6245280"/>
            <a:ext cx="2133360" cy="475920"/>
          </a:xfrm>
          <a:prstGeom prst="rect">
            <a:avLst/>
          </a:prstGeom>
          <a:noFill/>
          <a:ln>
            <a:noFill/>
          </a:ln>
        </p:spPr>
        <p:txBody>
          <a:bodyPr/>
          <a:p>
            <a:pPr algn="r">
              <a:lnSpc>
                <a:spcPct val="100000"/>
              </a:lnSpc>
            </a:pPr>
            <a:fld id="{9D710443-ED15-413F-9A1D-38EED2A1E073}" type="slidenum">
              <a:rPr b="0" lang="en-US" sz="14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Purpose</a:t>
            </a:r>
            <a:endParaRPr b="0" lang="en-US" sz="2400" spc="-1" strike="noStrike">
              <a:solidFill>
                <a:srgbClr val="000000"/>
              </a:solidFill>
              <a:uFill>
                <a:solidFill>
                  <a:srgbClr val="ffffff"/>
                </a:solidFill>
              </a:uFill>
              <a:latin typeface="Arial"/>
            </a:endParaRPr>
          </a:p>
        </p:txBody>
      </p:sp>
      <p:sp>
        <p:nvSpPr>
          <p:cNvPr id="137"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The objective of this presentation is to propose a </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1" lang="en-US" sz="1800" spc="-1" strike="noStrike">
                <a:solidFill>
                  <a:srgbClr val="ff0000"/>
                </a:solidFill>
                <a:uFill>
                  <a:solidFill>
                    <a:srgbClr val="ffffff"/>
                  </a:solidFill>
                </a:uFill>
                <a:latin typeface="Arial"/>
              </a:rPr>
              <a:t>Framework on planning continuous risk and control assurance (CRCA) </a:t>
            </a:r>
            <a:r>
              <a:rPr b="0" lang="en-US" sz="1800" spc="-1" strike="noStrike">
                <a:solidFill>
                  <a:srgbClr val="000000"/>
                </a:solidFill>
                <a:uFill>
                  <a:solidFill>
                    <a:srgbClr val="ffffff"/>
                  </a:solidFill>
                </a:uFill>
                <a:latin typeface="Arial"/>
              </a:rPr>
              <a:t>for GIA and </a:t>
            </a:r>
            <a:endParaRPr b="0" lang="en-US" sz="20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1" lang="en-US" sz="1800" spc="-1" strike="noStrike">
                <a:solidFill>
                  <a:srgbClr val="ff0000"/>
                </a:solidFill>
                <a:uFill>
                  <a:solidFill>
                    <a:srgbClr val="ffffff"/>
                  </a:solidFill>
                </a:uFill>
                <a:latin typeface="Arial"/>
              </a:rPr>
              <a:t>Implementation of a new BIG DATA infrastructure in GIA</a:t>
            </a:r>
            <a:r>
              <a:rPr b="0" lang="en-US" sz="18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The concept of CRCA are referring to the article by Norman Marks in 2013 entitled “</a:t>
            </a:r>
            <a:r>
              <a:rPr b="1" lang="en-US" sz="2000" spc="-1" strike="noStrike">
                <a:solidFill>
                  <a:srgbClr val="000000"/>
                </a:solidFill>
                <a:uFill>
                  <a:solidFill>
                    <a:srgbClr val="ffffff"/>
                  </a:solidFill>
                </a:uFill>
                <a:latin typeface="Arial"/>
              </a:rPr>
              <a:t>A Look into the Future: The Next Evolution of Internal Audit </a:t>
            </a:r>
            <a:r>
              <a:rPr b="0" lang="en-US" sz="2000" spc="-1" strike="noStrike">
                <a:solidFill>
                  <a:srgbClr val="000000"/>
                </a:solidFill>
                <a:uFill>
                  <a:solidFill>
                    <a:srgbClr val="ffffff"/>
                  </a:solidFill>
                </a:uFill>
                <a:latin typeface="Arial"/>
              </a:rPr>
              <a:t>Continuous Risk and Control Assurance”.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
</a:t>
            </a:r>
            <a:endParaRPr b="0" lang="en-US" sz="2800" spc="-1" strike="noStrike">
              <a:solidFill>
                <a:srgbClr val="000000"/>
              </a:solidFill>
              <a:uFill>
                <a:solidFill>
                  <a:srgbClr val="ffffff"/>
                </a:solidFill>
              </a:uFill>
              <a:latin typeface="Arial"/>
            </a:endParaRPr>
          </a:p>
        </p:txBody>
      </p:sp>
      <p:sp>
        <p:nvSpPr>
          <p:cNvPr id="138" name="TextShape 3"/>
          <p:cNvSpPr txBox="1"/>
          <p:nvPr/>
        </p:nvSpPr>
        <p:spPr>
          <a:xfrm>
            <a:off x="6553080" y="6245280"/>
            <a:ext cx="2133360" cy="475920"/>
          </a:xfrm>
          <a:prstGeom prst="rect">
            <a:avLst/>
          </a:prstGeom>
          <a:noFill/>
          <a:ln>
            <a:noFill/>
          </a:ln>
        </p:spPr>
        <p:txBody>
          <a:bodyPr/>
          <a:p>
            <a:pPr algn="r">
              <a:lnSpc>
                <a:spcPct val="100000"/>
              </a:lnSpc>
            </a:pPr>
            <a:fld id="{8042B91C-6C78-49E7-93BB-F96D21CA5CEC}"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139" name="" descr=""/>
          <p:cNvPicPr/>
          <p:nvPr/>
        </p:nvPicPr>
        <p:blipFill>
          <a:blip r:embed="rId1"/>
          <a:stretch/>
        </p:blipFill>
        <p:spPr>
          <a:xfrm>
            <a:off x="2057400" y="3733920"/>
            <a:ext cx="914400" cy="7621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Why BIG DATA in Internal Audit ? </a:t>
            </a:r>
            <a:endParaRPr b="0" lang="en-US" sz="2400" spc="-1" strike="noStrike">
              <a:solidFill>
                <a:srgbClr val="000000"/>
              </a:solidFill>
              <a:uFill>
                <a:solidFill>
                  <a:srgbClr val="ffffff"/>
                </a:solidFill>
              </a:uFill>
              <a:latin typeface="Arial"/>
            </a:endParaRPr>
          </a:p>
        </p:txBody>
      </p:sp>
      <p:sp>
        <p:nvSpPr>
          <p:cNvPr id="141"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BIG DATA for internal audit is referring to in depth data analysis on the company’s transactional event and profile in order to provide detail hindsight perspective and insight of potential future risk.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1400" spc="-1" strike="noStrike">
                <a:solidFill>
                  <a:srgbClr val="000000"/>
                </a:solidFill>
                <a:uFill>
                  <a:solidFill>
                    <a:srgbClr val="ffffff"/>
                  </a:solidFill>
                </a:uFill>
                <a:latin typeface="Arial"/>
              </a:rPr>
              <a:t>Example of transactional event are Call Data Record (CDR), ICP or NOVA billing event, NPCS payment details, detail orders, sales commission, RADIUS session, GR, PO and many more.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1400" spc="-1" strike="noStrike">
                <a:solidFill>
                  <a:srgbClr val="000000"/>
                </a:solidFill>
                <a:uFill>
                  <a:solidFill>
                    <a:srgbClr val="ffffff"/>
                  </a:solidFill>
                </a:uFill>
                <a:latin typeface="Arial"/>
              </a:rPr>
              <a:t>Example of profile are ICP BRM customer profile, network subscriber profile HSS, staff details in SAP and many more.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Analysis will help to ensure budgeting and risk analysis also become much more accurate tools.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With the huge amount of data being collected and processed, GIA are able to move away from sampling audit to 100% data review in during the audit field.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p:txBody>
      </p:sp>
      <p:sp>
        <p:nvSpPr>
          <p:cNvPr id="142" name="TextShape 3"/>
          <p:cNvSpPr txBox="1"/>
          <p:nvPr/>
        </p:nvSpPr>
        <p:spPr>
          <a:xfrm>
            <a:off x="6553080" y="6245280"/>
            <a:ext cx="2133360" cy="475920"/>
          </a:xfrm>
          <a:prstGeom prst="rect">
            <a:avLst/>
          </a:prstGeom>
          <a:noFill/>
          <a:ln>
            <a:noFill/>
          </a:ln>
        </p:spPr>
        <p:txBody>
          <a:bodyPr/>
          <a:p>
            <a:pPr algn="r">
              <a:lnSpc>
                <a:spcPct val="100000"/>
              </a:lnSpc>
            </a:pPr>
            <a:fld id="{B67C628E-CD8A-49FC-AB94-E136D1278B89}"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Continuous Risk and Control Assurance framework Model (CRCA)</a:t>
            </a:r>
            <a:endParaRPr b="0" lang="en-US" sz="2400" spc="-1" strike="noStrike">
              <a:solidFill>
                <a:srgbClr val="000000"/>
              </a:solidFill>
              <a:uFill>
                <a:solidFill>
                  <a:srgbClr val="ffffff"/>
                </a:solidFill>
              </a:uFill>
              <a:latin typeface="Arial"/>
            </a:endParaRPr>
          </a:p>
        </p:txBody>
      </p:sp>
      <p:sp>
        <p:nvSpPr>
          <p:cNvPr id="144"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The benefit of CRCA is automation certain control tests where there was a need to test within specific period of time and to gain insight into related controls in more sensitive business process such as accounts payable and payroll, particularly where there was a high risk.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p:txBody>
      </p:sp>
      <p:sp>
        <p:nvSpPr>
          <p:cNvPr id="145" name="TextShape 3"/>
          <p:cNvSpPr txBox="1"/>
          <p:nvPr/>
        </p:nvSpPr>
        <p:spPr>
          <a:xfrm>
            <a:off x="6553080" y="6245280"/>
            <a:ext cx="2133360" cy="475920"/>
          </a:xfrm>
          <a:prstGeom prst="rect">
            <a:avLst/>
          </a:prstGeom>
          <a:noFill/>
          <a:ln>
            <a:noFill/>
          </a:ln>
        </p:spPr>
        <p:txBody>
          <a:bodyPr/>
          <a:p>
            <a:pPr algn="r">
              <a:lnSpc>
                <a:spcPct val="100000"/>
              </a:lnSpc>
            </a:pPr>
            <a:fld id="{C65C4C78-C240-4C72-970A-73ED896F06DC}"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146" name="Picture 2" descr=""/>
          <p:cNvPicPr/>
          <p:nvPr/>
        </p:nvPicPr>
        <p:blipFill>
          <a:blip r:embed="rId1"/>
          <a:stretch/>
        </p:blipFill>
        <p:spPr>
          <a:xfrm>
            <a:off x="1676520" y="2533680"/>
            <a:ext cx="5943240" cy="41785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What kind of check can we do? </a:t>
            </a:r>
            <a:endParaRPr b="0" lang="en-US" sz="2400" spc="-1" strike="noStrike">
              <a:solidFill>
                <a:srgbClr val="000000"/>
              </a:solidFill>
              <a:uFill>
                <a:solidFill>
                  <a:srgbClr val="ffffff"/>
                </a:solidFill>
              </a:uFill>
              <a:latin typeface="Arial"/>
            </a:endParaRPr>
          </a:p>
        </p:txBody>
      </p:sp>
      <p:sp>
        <p:nvSpPr>
          <p:cNvPr id="148"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Integrity check</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Pre process check</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Post process check</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Reconciliation</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Completeness.</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Controls that relate to protecting the integrity of information, in particular that no information is missing.</a:t>
            </a:r>
            <a:endParaRPr b="0" lang="en-US" sz="20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Correctness.</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Controls that relate to protecting the accuracy of information. </a:t>
            </a:r>
            <a:endParaRPr b="0" lang="en-US" sz="20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Trend analysis</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Identifies issues were current performance deviates from previous, historical performance.</a:t>
            </a:r>
            <a:endParaRPr b="0" lang="en-US" sz="20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Rating.</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Controls that relate to the profitability of a product and/or service.</a:t>
            </a:r>
            <a:endParaRPr b="0" lang="en-US" sz="2000" spc="-1" strike="noStrike">
              <a:solidFill>
                <a:srgbClr val="000000"/>
              </a:solidFill>
              <a:uFill>
                <a:solidFill>
                  <a:srgbClr val="ffffff"/>
                </a:solidFill>
              </a:uFill>
              <a:latin typeface="Arial"/>
            </a:endParaRPr>
          </a:p>
          <a:p>
            <a:endParaRPr b="0" lang="en-US" sz="2800" spc="-1" strike="noStrike">
              <a:solidFill>
                <a:srgbClr val="000000"/>
              </a:solidFill>
              <a:uFill>
                <a:solidFill>
                  <a:srgbClr val="ffffff"/>
                </a:solidFill>
              </a:uFill>
              <a:latin typeface="Arial"/>
            </a:endParaRPr>
          </a:p>
        </p:txBody>
      </p:sp>
      <p:sp>
        <p:nvSpPr>
          <p:cNvPr id="149" name="TextShape 3"/>
          <p:cNvSpPr txBox="1"/>
          <p:nvPr/>
        </p:nvSpPr>
        <p:spPr>
          <a:xfrm>
            <a:off x="6553080" y="6245280"/>
            <a:ext cx="2133360" cy="475920"/>
          </a:xfrm>
          <a:prstGeom prst="rect">
            <a:avLst/>
          </a:prstGeom>
          <a:noFill/>
          <a:ln>
            <a:noFill/>
          </a:ln>
        </p:spPr>
        <p:txBody>
          <a:bodyPr/>
          <a:p>
            <a:pPr algn="r">
              <a:lnSpc>
                <a:spcPct val="100000"/>
              </a:lnSpc>
            </a:pPr>
            <a:fld id="{1C0463FF-1848-491F-B13A-1DF96CB94621}"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8229240" cy="715680"/>
          </a:xfrm>
          <a:prstGeom prst="rect">
            <a:avLst/>
          </a:prstGeom>
          <a:noFill/>
          <a:ln>
            <a:noFill/>
          </a:ln>
        </p:spPr>
        <p:txBody>
          <a:bodyPr anchor="ctr"/>
          <a:p>
            <a:pPr>
              <a:lnSpc>
                <a:spcPct val="100000"/>
              </a:lnSpc>
            </a:pPr>
            <a:r>
              <a:rPr b="0" i="1" lang="en-US" sz="2400" spc="-1" strike="noStrike">
                <a:solidFill>
                  <a:srgbClr val="000000"/>
                </a:solidFill>
                <a:uFill>
                  <a:solidFill>
                    <a:srgbClr val="ffffff"/>
                  </a:solidFill>
                </a:uFill>
                <a:latin typeface="Arial"/>
              </a:rPr>
              <a:t>System Implementation based on CRCA framework</a:t>
            </a:r>
            <a:endParaRPr b="0" lang="en-US" sz="2400" spc="-1" strike="noStrike">
              <a:solidFill>
                <a:srgbClr val="000000"/>
              </a:solidFill>
              <a:uFill>
                <a:solidFill>
                  <a:srgbClr val="ffffff"/>
                </a:solidFill>
              </a:uFill>
              <a:latin typeface="Arial"/>
            </a:endParaRPr>
          </a:p>
        </p:txBody>
      </p:sp>
      <p:sp>
        <p:nvSpPr>
          <p:cNvPr id="151" name="TextShape 2"/>
          <p:cNvSpPr txBox="1"/>
          <p:nvPr/>
        </p:nvSpPr>
        <p:spPr>
          <a:xfrm>
            <a:off x="6553080" y="6245280"/>
            <a:ext cx="2133360" cy="475920"/>
          </a:xfrm>
          <a:prstGeom prst="rect">
            <a:avLst/>
          </a:prstGeom>
          <a:noFill/>
          <a:ln>
            <a:noFill/>
          </a:ln>
        </p:spPr>
        <p:txBody>
          <a:bodyPr/>
          <a:p>
            <a:pPr algn="r">
              <a:lnSpc>
                <a:spcPct val="100000"/>
              </a:lnSpc>
            </a:pPr>
            <a:fld id="{7155302F-F9CC-4661-A9DD-9560042BC672}"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152" name="Picture 2" descr=""/>
          <p:cNvPicPr/>
          <p:nvPr/>
        </p:nvPicPr>
        <p:blipFill>
          <a:blip r:embed="rId1"/>
          <a:stretch/>
        </p:blipFill>
        <p:spPr>
          <a:xfrm>
            <a:off x="2375280" y="1301040"/>
            <a:ext cx="4774320" cy="3356640"/>
          </a:xfrm>
          <a:prstGeom prst="rect">
            <a:avLst/>
          </a:prstGeom>
          <a:ln>
            <a:noFill/>
          </a:ln>
        </p:spPr>
      </p:pic>
      <p:sp>
        <p:nvSpPr>
          <p:cNvPr id="153" name="CustomShape 3"/>
          <p:cNvSpPr/>
          <p:nvPr/>
        </p:nvSpPr>
        <p:spPr>
          <a:xfrm>
            <a:off x="425880" y="1352880"/>
            <a:ext cx="1904760" cy="1828440"/>
          </a:xfrm>
          <a:prstGeom prst="borderCallout1">
            <a:avLst>
              <a:gd name="adj1" fmla="val 47502"/>
              <a:gd name="adj2" fmla="val 97355"/>
              <a:gd name="adj3" fmla="val 115568"/>
              <a:gd name="adj4" fmla="val 114575"/>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Arial"/>
              </a:rPr>
              <a:t>Data visualization tools to extract and present the results.(e.g. Excel)</a:t>
            </a:r>
            <a:endParaRPr b="0" lang="en-US" sz="1800" spc="-1" strike="noStrike">
              <a:solidFill>
                <a:srgbClr val="000000"/>
              </a:solidFill>
              <a:uFill>
                <a:solidFill>
                  <a:srgbClr val="ffffff"/>
                </a:solidFill>
              </a:uFill>
              <a:latin typeface="Arial"/>
            </a:endParaRPr>
          </a:p>
        </p:txBody>
      </p:sp>
      <p:sp>
        <p:nvSpPr>
          <p:cNvPr id="154" name="CustomShape 4"/>
          <p:cNvSpPr/>
          <p:nvPr/>
        </p:nvSpPr>
        <p:spPr>
          <a:xfrm>
            <a:off x="1676520" y="4931280"/>
            <a:ext cx="6171840" cy="1697760"/>
          </a:xfrm>
          <a:prstGeom prst="wedgeRectCallout">
            <a:avLst>
              <a:gd name="adj1" fmla="val -10083"/>
              <a:gd name="adj2" fmla="val -7173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200" spc="-1" strike="noStrike">
                <a:solidFill>
                  <a:srgbClr val="ff0000"/>
                </a:solidFill>
                <a:uFill>
                  <a:solidFill>
                    <a:srgbClr val="ffffff"/>
                  </a:solidFill>
                </a:uFill>
                <a:latin typeface="Arial"/>
              </a:rPr>
              <a:t>GIA BIG DATA WAREHOUSE</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rPr>
              <a:t>GIA Data ware house consist of data from provisioning (ICP and NOVA Siebel), billing (NOVA and Siebel BRM), network inventory (NIS and Granite), billable CDR and product details rating.</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rPr>
              <a:t>Not all data available in GIT Data ware house (e.g. sales incentives, installer commission, contractors details (Prosys)), hence, recommended that GIA to develop it’s own data mining environment that consist all cumulated data from different sources in TM.</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Typical BIG DATA Warehouse implementation</a:t>
            </a:r>
            <a:endParaRPr b="0" lang="en-US" sz="2400" spc="-1" strike="noStrike">
              <a:solidFill>
                <a:srgbClr val="000000"/>
              </a:solidFill>
              <a:uFill>
                <a:solidFill>
                  <a:srgbClr val="ffffff"/>
                </a:solidFill>
              </a:uFill>
              <a:latin typeface="Arial"/>
            </a:endParaRPr>
          </a:p>
        </p:txBody>
      </p:sp>
      <p:sp>
        <p:nvSpPr>
          <p:cNvPr id="156" name="TextShape 2"/>
          <p:cNvSpPr txBox="1"/>
          <p:nvPr/>
        </p:nvSpPr>
        <p:spPr>
          <a:xfrm>
            <a:off x="6553080" y="6245280"/>
            <a:ext cx="2133360" cy="475920"/>
          </a:xfrm>
          <a:prstGeom prst="rect">
            <a:avLst/>
          </a:prstGeom>
          <a:noFill/>
          <a:ln>
            <a:noFill/>
          </a:ln>
        </p:spPr>
        <p:txBody>
          <a:bodyPr/>
          <a:p>
            <a:pPr algn="r">
              <a:lnSpc>
                <a:spcPct val="100000"/>
              </a:lnSpc>
            </a:pPr>
            <a:fld id="{DB3D33FE-7AAE-499A-83CB-2925A846AF7E}"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pic>
        <p:nvPicPr>
          <p:cNvPr id="157" name="Picture 5" descr=""/>
          <p:cNvPicPr/>
          <p:nvPr/>
        </p:nvPicPr>
        <p:blipFill>
          <a:blip r:embed="rId1"/>
          <a:stretch/>
        </p:blipFill>
        <p:spPr>
          <a:xfrm>
            <a:off x="457200" y="1143000"/>
            <a:ext cx="8043840" cy="4800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8229240" cy="715680"/>
          </a:xfrm>
          <a:prstGeom prst="rect">
            <a:avLst/>
          </a:prstGeom>
          <a:noFill/>
          <a:ln>
            <a:noFill/>
          </a:ln>
        </p:spPr>
        <p:txBody>
          <a:bodyPr anchor="ctr"/>
          <a:p>
            <a:pPr>
              <a:lnSpc>
                <a:spcPct val="100000"/>
              </a:lnSpc>
            </a:pPr>
            <a:r>
              <a:rPr b="0" lang="en-US" sz="2400" spc="-1" strike="noStrike">
                <a:solidFill>
                  <a:srgbClr val="000000"/>
                </a:solidFill>
                <a:uFill>
                  <a:solidFill>
                    <a:srgbClr val="ffffff"/>
                  </a:solidFill>
                </a:uFill>
                <a:latin typeface="Arial"/>
              </a:rPr>
              <a:t>Proposed system architecture of </a:t>
            </a:r>
            <a:r>
              <a:rPr b="0" lang="en-US" sz="2400" spc="-1" strike="noStrike">
                <a:solidFill>
                  <a:srgbClr val="ff0000"/>
                </a:solidFill>
                <a:uFill>
                  <a:solidFill>
                    <a:srgbClr val="ffffff"/>
                  </a:solidFill>
                </a:uFill>
                <a:latin typeface="Arial"/>
              </a:rPr>
              <a:t>GIA BIG DATA Warehouse</a:t>
            </a:r>
            <a:endParaRPr b="0" lang="en-US" sz="2400" spc="-1" strike="noStrike">
              <a:solidFill>
                <a:srgbClr val="000000"/>
              </a:solidFill>
              <a:uFill>
                <a:solidFill>
                  <a:srgbClr val="ffffff"/>
                </a:solidFill>
              </a:uFill>
              <a:latin typeface="Arial"/>
            </a:endParaRPr>
          </a:p>
        </p:txBody>
      </p:sp>
      <p:sp>
        <p:nvSpPr>
          <p:cNvPr id="159" name="TextShape 2"/>
          <p:cNvSpPr txBox="1"/>
          <p:nvPr/>
        </p:nvSpPr>
        <p:spPr>
          <a:xfrm>
            <a:off x="6553080" y="6245280"/>
            <a:ext cx="2133360" cy="475920"/>
          </a:xfrm>
          <a:prstGeom prst="rect">
            <a:avLst/>
          </a:prstGeom>
          <a:noFill/>
          <a:ln>
            <a:noFill/>
          </a:ln>
        </p:spPr>
        <p:txBody>
          <a:bodyPr/>
          <a:p>
            <a:pPr algn="r">
              <a:lnSpc>
                <a:spcPct val="100000"/>
              </a:lnSpc>
            </a:pPr>
            <a:fld id="{8F35ED37-64DC-4802-B60C-62FC93FA2A33}"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
        <p:nvSpPr>
          <p:cNvPr id="160" name="CustomShape 3"/>
          <p:cNvSpPr/>
          <p:nvPr/>
        </p:nvSpPr>
        <p:spPr>
          <a:xfrm>
            <a:off x="685800" y="990720"/>
            <a:ext cx="1142640" cy="50288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rPr>
              <a:t>Data </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Source</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ffffff"/>
                </a:solidFill>
                <a:uFill>
                  <a:solidFill>
                    <a:srgbClr val="ffffff"/>
                  </a:solidFill>
                </a:uFill>
                <a:latin typeface="Arial"/>
              </a:rPr>
              <a:t>(NPCS, MAS,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ffffff"/>
                </a:solidFill>
                <a:uFill>
                  <a:solidFill>
                    <a:srgbClr val="ffffff"/>
                  </a:solidFill>
                </a:uFill>
                <a:latin typeface="Arial"/>
              </a:rPr>
              <a:t>ND System, NOVA,ICP, SAP, CIPS)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61" name="CustomShape 4"/>
          <p:cNvSpPr/>
          <p:nvPr/>
        </p:nvSpPr>
        <p:spPr>
          <a:xfrm>
            <a:off x="2057400" y="3048120"/>
            <a:ext cx="1828440" cy="14857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rPr>
              <a:t>ETL Application</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Server</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62" name="CustomShape 5"/>
          <p:cNvSpPr/>
          <p:nvPr/>
        </p:nvSpPr>
        <p:spPr>
          <a:xfrm>
            <a:off x="7086600" y="1028880"/>
            <a:ext cx="1676160" cy="23619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rPr>
              <a:t>Interactive </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Analytics</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Application </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Server</a:t>
            </a:r>
            <a:endParaRPr b="0" lang="en-US" sz="1800" spc="-1" strike="noStrike">
              <a:solidFill>
                <a:srgbClr val="000000"/>
              </a:solidFill>
              <a:uFill>
                <a:solidFill>
                  <a:srgbClr val="ffffff"/>
                </a:solidFill>
              </a:uFill>
              <a:latin typeface="Arial"/>
            </a:endParaRPr>
          </a:p>
        </p:txBody>
      </p:sp>
      <p:sp>
        <p:nvSpPr>
          <p:cNvPr id="163" name="CustomShape 6"/>
          <p:cNvSpPr/>
          <p:nvPr/>
        </p:nvSpPr>
        <p:spPr>
          <a:xfrm>
            <a:off x="7087680" y="3494520"/>
            <a:ext cx="1676160" cy="2666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rPr>
              <a:t>Dashboard</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Application </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Server</a:t>
            </a:r>
            <a:endParaRPr b="0" lang="en-US" sz="1800" spc="-1" strike="noStrike">
              <a:solidFill>
                <a:srgbClr val="000000"/>
              </a:solidFill>
              <a:uFill>
                <a:solidFill>
                  <a:srgbClr val="ffffff"/>
                </a:solidFill>
              </a:uFill>
              <a:latin typeface="Arial"/>
            </a:endParaRPr>
          </a:p>
        </p:txBody>
      </p:sp>
      <p:sp>
        <p:nvSpPr>
          <p:cNvPr id="164" name="CustomShape 7"/>
          <p:cNvSpPr/>
          <p:nvPr/>
        </p:nvSpPr>
        <p:spPr>
          <a:xfrm>
            <a:off x="1828800" y="3733920"/>
            <a:ext cx="228240" cy="228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5" name="CustomShape 8"/>
          <p:cNvSpPr/>
          <p:nvPr/>
        </p:nvSpPr>
        <p:spPr>
          <a:xfrm>
            <a:off x="3886200" y="3733920"/>
            <a:ext cx="151920" cy="228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6" name="CustomShape 9"/>
          <p:cNvSpPr/>
          <p:nvPr/>
        </p:nvSpPr>
        <p:spPr>
          <a:xfrm>
            <a:off x="4038480" y="1981080"/>
            <a:ext cx="2819160" cy="302868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Arial"/>
              </a:rPr>
              <a:t>GIA BIG</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DATA </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WAREHOUSE</a:t>
            </a: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ffffff"/>
                </a:solidFill>
                <a:uFill>
                  <a:solidFill>
                    <a:srgbClr val="ffffff"/>
                  </a:solidFill>
                </a:uFill>
                <a:latin typeface="Arial"/>
              </a:rPr>
              <a:t>(EDWH)</a:t>
            </a:r>
            <a:endParaRPr b="0" lang="en-US" sz="1800" spc="-1" strike="noStrike">
              <a:solidFill>
                <a:srgbClr val="000000"/>
              </a:solidFill>
              <a:uFill>
                <a:solidFill>
                  <a:srgbClr val="ffffff"/>
                </a:solidFill>
              </a:uFill>
              <a:latin typeface="Arial"/>
            </a:endParaRPr>
          </a:p>
        </p:txBody>
      </p:sp>
      <p:sp>
        <p:nvSpPr>
          <p:cNvPr id="167" name="CustomShape 10"/>
          <p:cNvSpPr/>
          <p:nvPr/>
        </p:nvSpPr>
        <p:spPr>
          <a:xfrm>
            <a:off x="6858000" y="3048120"/>
            <a:ext cx="380520" cy="15192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8" name="CustomShape 11"/>
          <p:cNvSpPr/>
          <p:nvPr/>
        </p:nvSpPr>
        <p:spPr>
          <a:xfrm>
            <a:off x="6858000" y="4029120"/>
            <a:ext cx="380520" cy="16164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4680"/>
            <a:ext cx="8229240" cy="715680"/>
          </a:xfrm>
          <a:prstGeom prst="rect">
            <a:avLst/>
          </a:prstGeom>
          <a:noFill/>
          <a:ln>
            <a:noFill/>
          </a:ln>
        </p:spPr>
        <p:txBody>
          <a:bodyPr anchor="ctr"/>
          <a:p>
            <a:pPr>
              <a:lnSpc>
                <a:spcPct val="100000"/>
              </a:lnSpc>
            </a:pPr>
            <a:r>
              <a:rPr b="0" i="1" lang="en-US" sz="2800" spc="-1" strike="noStrike">
                <a:solidFill>
                  <a:srgbClr val="000000"/>
                </a:solidFill>
                <a:uFill>
                  <a:solidFill>
                    <a:srgbClr val="ffffff"/>
                  </a:solidFill>
                </a:uFill>
                <a:latin typeface="Arial"/>
              </a:rPr>
              <a:t>Key Points</a:t>
            </a:r>
            <a:endParaRPr b="0" lang="en-US" sz="2400" spc="-1" strike="noStrike">
              <a:solidFill>
                <a:srgbClr val="000000"/>
              </a:solidFill>
              <a:uFill>
                <a:solidFill>
                  <a:srgbClr val="ffffff"/>
                </a:solidFill>
              </a:uFill>
              <a:latin typeface="Arial"/>
            </a:endParaRPr>
          </a:p>
        </p:txBody>
      </p:sp>
      <p:sp>
        <p:nvSpPr>
          <p:cNvPr id="170" name="TextShape 2"/>
          <p:cNvSpPr txBox="1"/>
          <p:nvPr/>
        </p:nvSpPr>
        <p:spPr>
          <a:xfrm>
            <a:off x="457200" y="1143000"/>
            <a:ext cx="8229240" cy="4876560"/>
          </a:xfrm>
          <a:prstGeom prst="rect">
            <a:avLst/>
          </a:prstGeom>
          <a:noFill/>
          <a:ln>
            <a:noFill/>
          </a:ln>
        </p:spPr>
        <p:txBody>
          <a:bodyPr/>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Proposed to develop 1.5 years detail program in implementing the CRCA framework in different phases.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Phase 1: Built new GIA BIG DATA warehouse mining environment. </a:t>
            </a:r>
            <a:endParaRPr b="0" lang="en-US" sz="28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Join effort with GIT BIG DATA warehouse (GEMS) which include ETL application only. GIT are using Oracle Integrator ETL. </a:t>
            </a:r>
            <a:endParaRPr b="0" lang="en-US" sz="2000" spc="-1" strike="noStrike">
              <a:solidFill>
                <a:srgbClr val="000000"/>
              </a:solidFill>
              <a:uFill>
                <a:solidFill>
                  <a:srgbClr val="ffffff"/>
                </a:solidFill>
              </a:uFill>
              <a:latin typeface="Arial"/>
            </a:endParaRPr>
          </a:p>
          <a:p>
            <a:pPr lvl="1" marL="743040" indent="-285480">
              <a:lnSpc>
                <a:spcPct val="100000"/>
              </a:lnSpc>
              <a:buClr>
                <a:srgbClr val="ff0000"/>
              </a:buClr>
              <a:buFont typeface="Arial"/>
              <a:buChar char="•"/>
            </a:pPr>
            <a:r>
              <a:rPr b="0" lang="en-US" sz="1800" spc="-1" strike="noStrike">
                <a:solidFill>
                  <a:srgbClr val="000000"/>
                </a:solidFill>
                <a:uFill>
                  <a:solidFill>
                    <a:srgbClr val="ffffff"/>
                  </a:solidFill>
                </a:uFill>
                <a:latin typeface="Arial"/>
              </a:rPr>
              <a:t>Purchase 2 application servers for interactive analytics and dashboards.  </a:t>
            </a:r>
            <a:endParaRPr b="0" lang="en-US" sz="2000" spc="-1" strike="noStrike">
              <a:solidFill>
                <a:srgbClr val="000000"/>
              </a:solidFill>
              <a:uFill>
                <a:solidFill>
                  <a:srgbClr val="ffffff"/>
                </a:solidFill>
              </a:uFill>
              <a:latin typeface="Arial"/>
            </a:endParaRPr>
          </a:p>
          <a:p>
            <a:pPr lvl="2" marL="1143000" indent="-228240">
              <a:lnSpc>
                <a:spcPct val="100000"/>
              </a:lnSpc>
              <a:buClr>
                <a:srgbClr val="ff0000"/>
              </a:buClr>
              <a:buFont typeface="Wingdings" charset="2"/>
              <a:buChar char=""/>
            </a:pPr>
            <a:r>
              <a:rPr b="0" lang="en-US" sz="1600" spc="-1" strike="noStrike">
                <a:solidFill>
                  <a:srgbClr val="000000"/>
                </a:solidFill>
                <a:uFill>
                  <a:solidFill>
                    <a:srgbClr val="ffffff"/>
                  </a:solidFill>
                </a:uFill>
                <a:latin typeface="Arial"/>
              </a:rPr>
              <a:t>Or develop in-house. </a:t>
            </a:r>
            <a:endParaRPr b="0" lang="en-US" sz="1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Phase 2: Developing controls and prioritizing  Key Risk Indicators (KRI) for coverage 1 (Network, IT and Consumer) .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Phase 3: Developing controls and prioritizing KRI for coverage  2 (Finance, Managed Account, HR). </a:t>
            </a:r>
            <a:endParaRPr b="0" lang="en-US" sz="2800" spc="-1" strike="noStrike">
              <a:solidFill>
                <a:srgbClr val="000000"/>
              </a:solidFill>
              <a:uFill>
                <a:solidFill>
                  <a:srgbClr val="ffffff"/>
                </a:solidFill>
              </a:uFill>
              <a:latin typeface="Arial"/>
            </a:endParaRPr>
          </a:p>
          <a:p>
            <a:pPr marL="343080" indent="-342720">
              <a:lnSpc>
                <a:spcPct val="100000"/>
              </a:lnSpc>
              <a:buClr>
                <a:srgbClr val="ff0000"/>
              </a:buClr>
              <a:buFont typeface="Wingdings" charset="2"/>
              <a:buChar char=""/>
            </a:pPr>
            <a:r>
              <a:rPr b="0" lang="en-US" sz="2000" spc="-1" strike="noStrike">
                <a:solidFill>
                  <a:srgbClr val="000000"/>
                </a:solidFill>
                <a:uFill>
                  <a:solidFill>
                    <a:srgbClr val="ffffff"/>
                  </a:solidFill>
                </a:uFill>
                <a:latin typeface="Arial"/>
              </a:rPr>
              <a:t>Phase 4: Developing continuous assurance dashboard. </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p:txBody>
      </p:sp>
      <p:sp>
        <p:nvSpPr>
          <p:cNvPr id="171" name="TextShape 3"/>
          <p:cNvSpPr txBox="1"/>
          <p:nvPr/>
        </p:nvSpPr>
        <p:spPr>
          <a:xfrm>
            <a:off x="6553080" y="6245280"/>
            <a:ext cx="2133360" cy="475920"/>
          </a:xfrm>
          <a:prstGeom prst="rect">
            <a:avLst/>
          </a:prstGeom>
          <a:noFill/>
          <a:ln>
            <a:noFill/>
          </a:ln>
        </p:spPr>
        <p:txBody>
          <a:bodyPr/>
          <a:p>
            <a:pPr algn="r">
              <a:lnSpc>
                <a:spcPct val="100000"/>
              </a:lnSpc>
            </a:pPr>
            <a:fld id="{418B54A8-E8D5-4D45-8A45-59C1FBB6FA1E}" type="slidenum">
              <a:rPr b="0" lang="en-US" sz="1400" spc="-1" strike="noStrike">
                <a:solidFill>
                  <a:srgbClr val="000000"/>
                </a:solidFill>
                <a:uFill>
                  <a:solidFill>
                    <a:srgbClr val="ffffff"/>
                  </a:solidFill>
                </a:uFill>
                <a:latin typeface="Arial"/>
              </a:rPr>
              <a:t>1</a:t>
            </a:fld>
            <a:endParaRPr b="0" lang="en-US"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53788</TotalTime>
  <Application>LibreOffice/5.1.6.2$Linux_X86_64 LibreOffice_project/10m0$Build-2</Application>
  <Words>918</Words>
  <Paragraphs>101</Paragraphs>
  <Company>DLCM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2010-08-04T05:44:52Z</dcterms:created>
  <dc:creator>s53617</dc:creator>
  <dc:description/>
  <dc:language>en-US</dc:language>
  <cp:lastModifiedBy/>
  <dcterms:modified xsi:type="dcterms:W3CDTF">2017-11-30T07:53:18Z</dcterms:modified>
  <cp:revision>1434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DLCM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