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file:///E:\vs%20code"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962400" y="6131585"/>
            <a:ext cx="7695818" cy="570230"/>
          </a:xfrm>
          <a:prstGeom prst="rect">
            <a:avLst/>
          </a:prstGeom>
          <a:solidFill>
            <a:schemeClr val="bg1"/>
          </a:solidFill>
        </p:spPr>
        <p:txBody>
          <a:bodyPr vert="horz" wrap="square" lIns="0" tIns="16510" rIns="0" bIns="0" rtlCol="0">
            <a:spAutoFit/>
          </a:bodyPr>
          <a:lstStyle/>
          <a:p>
            <a:pPr marL="3213735">
              <a:lnSpc>
                <a:spcPct val="100000"/>
              </a:lnSpc>
              <a:spcBef>
                <a:spcPts val="130"/>
              </a:spcBef>
            </a:pPr>
            <a:r>
              <a:rPr lang="en-US" sz="3600" spc="15" dirty="0">
                <a:latin typeface="Algerian" panose="04020705040A02060702" charset="0"/>
                <a:cs typeface="Algerian" panose="04020705040A02060702" charset="0"/>
              </a:rPr>
              <a:t>D.Dakshayani</a:t>
            </a:r>
            <a:endParaRPr lang="en-US" sz="3600" spc="15" dirty="0">
              <a:latin typeface="Algerian" panose="04020705040A02060702" charset="0"/>
              <a:cs typeface="Algerian" panose="04020705040A02060702" charset="0"/>
            </a:endParaRPr>
          </a:p>
        </p:txBody>
      </p:sp>
      <p:sp>
        <p:nvSpPr>
          <p:cNvPr id="8" name="object 8"/>
          <p:cNvSpPr txBox="1"/>
          <p:nvPr/>
        </p:nvSpPr>
        <p:spPr>
          <a:xfrm>
            <a:off x="3733800" y="2819717"/>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panose="020B0603020202020204"/>
              </a:rPr>
              <a:t>KEYLOGGER AND SECURITY</a:t>
            </a:r>
            <a:endParaRPr sz="4000" u="sng" dirty="0">
              <a:latin typeface="Sitka Small Semibold" pitchFamily="2" charset="0"/>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2" name="TextBox 11"/>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419100"/>
            <a:ext cx="3152140" cy="690245"/>
          </a:xfrm>
          <a:prstGeom prst="rect">
            <a:avLst/>
          </a:prstGeom>
        </p:spPr>
        <p:txBody>
          <a:bodyPr vert="horz" wrap="square" lIns="0" tIns="13335" rIns="0" bIns="0" rtlCol="0">
            <a:spAutoFit/>
          </a:bodyPr>
          <a:lstStyle/>
          <a:p>
            <a:pPr marL="12700">
              <a:lnSpc>
                <a:spcPct val="100000"/>
              </a:lnSpc>
              <a:spcBef>
                <a:spcPts val="105"/>
              </a:spcBef>
            </a:pPr>
            <a:r>
              <a:rPr dirty="0">
                <a:latin typeface="Bodoni MT Black" panose="02070A03080606020203" charset="0"/>
                <a:cs typeface="Bodoni MT Black" panose="02070A03080606020203" charset="0"/>
              </a:rPr>
              <a:t>R</a:t>
            </a:r>
            <a:r>
              <a:rPr spc="-40" dirty="0">
                <a:latin typeface="Bodoni MT Black" panose="02070A03080606020203" charset="0"/>
                <a:cs typeface="Bodoni MT Black" panose="02070A03080606020203" charset="0"/>
              </a:rPr>
              <a:t>E</a:t>
            </a:r>
            <a:r>
              <a:rPr spc="15" dirty="0">
                <a:latin typeface="Bodoni MT Black" panose="02070A03080606020203" charset="0"/>
                <a:cs typeface="Bodoni MT Black" panose="02070A03080606020203" charset="0"/>
              </a:rPr>
              <a:t>S</a:t>
            </a:r>
            <a:r>
              <a:rPr spc="-30" dirty="0">
                <a:latin typeface="Bodoni MT Black" panose="02070A03080606020203" charset="0"/>
                <a:cs typeface="Bodoni MT Black" panose="02070A03080606020203" charset="0"/>
              </a:rPr>
              <a:t>U</a:t>
            </a:r>
            <a:r>
              <a:rPr spc="-405" dirty="0">
                <a:latin typeface="Bodoni MT Black" panose="02070A03080606020203" charset="0"/>
                <a:cs typeface="Bodoni MT Black" panose="02070A03080606020203" charset="0"/>
              </a:rPr>
              <a:t>L</a:t>
            </a:r>
            <a:r>
              <a:rPr dirty="0">
                <a:latin typeface="Bodoni MT Black" panose="02070A03080606020203" charset="0"/>
                <a:cs typeface="Bodoni MT Black" panose="02070A03080606020203" charset="0"/>
              </a:rPr>
              <a:t>TS</a:t>
            </a:r>
            <a:r>
              <a:rPr lang="en-US" dirty="0">
                <a:latin typeface="Bodoni MT Black" panose="02070A03080606020203" charset="0"/>
                <a:cs typeface="Bodoni MT Black" panose="02070A03080606020203" charset="0"/>
              </a:rPr>
              <a:t>:-</a:t>
            </a:r>
            <a:endParaRPr lang="en-US" dirty="0">
              <a:latin typeface="Bodoni MT Black" panose="02070A03080606020203" charset="0"/>
              <a:cs typeface="Bodoni MT Black" panose="02070A03080606020203"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Rectangle: Single Corner Rounded 9"/>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38200" y="1857375"/>
            <a:ext cx="8696325" cy="3353435"/>
          </a:xfrm>
          <a:prstGeom prst="rect">
            <a:avLst/>
          </a:prstGeom>
          <a:noFill/>
        </p:spPr>
        <p:txBody>
          <a:bodyPr wrap="square" rtlCol="0">
            <a:spAutoFit/>
          </a:bodyPr>
          <a:lstStyle/>
          <a:p>
            <a:r>
              <a:rPr lang="en-US" sz="3200" dirty="0">
                <a:latin typeface="Arial Black" panose="020B0A04020102020204" charset="0"/>
                <a:cs typeface="Arial Black" panose="020B0A04020102020204" charset="0"/>
              </a:rPr>
              <a:t>The best way to protect your devices from keylogging is to use a high-quality antivirus or firewall. You can also take other precautions to make an infection less likely</a:t>
            </a:r>
            <a:r>
              <a:rPr lang="en-US" sz="4800" dirty="0">
                <a:latin typeface="Vivaldi" panose="03020602050506090804" charset="0"/>
                <a:cs typeface="Vivaldi" panose="03020602050506090804" charset="0"/>
              </a:rPr>
              <a:t>.</a:t>
            </a:r>
            <a:r>
              <a:rPr lang="en-US" sz="3600" dirty="0"/>
              <a:t> </a:t>
            </a:r>
            <a:endParaRPr lang="en-US" sz="3600" dirty="0"/>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371600" y="762000"/>
            <a:ext cx="7491095" cy="2122805"/>
          </a:xfrm>
          <a:prstGeom prst="rect">
            <a:avLst/>
          </a:prstGeom>
          <a:noFill/>
        </p:spPr>
        <p:txBody>
          <a:bodyPr wrap="square" rtlCol="0">
            <a:spAutoFit/>
            <a:scene3d>
              <a:camera prst="orthographicFront"/>
              <a:lightRig rig="threePt" dir="t"/>
            </a:scene3d>
          </a:bodyPr>
          <a:lstStyle/>
          <a:p>
            <a:r>
              <a:rPr lang="en-US" alt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rPr>
              <a:t>project git-link:-</a:t>
            </a:r>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a:p>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p:txBody>
      </p:sp>
      <p:sp>
        <p:nvSpPr>
          <p:cNvPr id="5" name="Text Box 4">
            <a:hlinkClick r:id="rId1" action="ppaction://hlinkfile"/>
          </p:cNvPr>
          <p:cNvSpPr txBox="1"/>
          <p:nvPr/>
        </p:nvSpPr>
        <p:spPr>
          <a:xfrm>
            <a:off x="152400" y="3200400"/>
            <a:ext cx="11865610" cy="1242060"/>
          </a:xfrm>
          <a:prstGeom prst="rect">
            <a:avLst/>
          </a:prstGeom>
          <a:noFill/>
        </p:spPr>
        <p:txBody>
          <a:bodyPr wrap="square" rtlCol="0">
            <a:noAutofit/>
          </a:bodyPr>
          <a:p>
            <a:r>
              <a:rPr lang="en-US" sz="3200">
                <a:latin typeface="Baskerville Old Face" panose="02020602080505020303" charset="0"/>
                <a:cs typeface="Baskerville Old Face" panose="02020602080505020303" charset="0"/>
              </a:rPr>
              <a:t>https://github.com/dakojudakshayani/KEY-LOGGER-SECURITY.git</a:t>
            </a:r>
            <a:endParaRPr lang="en-US" sz="3200">
              <a:latin typeface="Baskerville Old Face" panose="02020602080505020303" charset="0"/>
              <a:cs typeface="Baskerville Old Face" panose="02020602080505020303"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945197"/>
            <a:ext cx="3909695" cy="447040"/>
          </a:xfrm>
          <a:prstGeom prst="rect">
            <a:avLst/>
          </a:prstGeom>
        </p:spPr>
        <p:txBody>
          <a:bodyPr vert="horz" wrap="square" lIns="0" tIns="16510" rIns="0" bIns="0" rtlCol="0">
            <a:spAutoFit/>
          </a:bodyPr>
          <a:lstStyle/>
          <a:p>
            <a:pPr marL="12700">
              <a:lnSpc>
                <a:spcPct val="100000"/>
              </a:lnSpc>
              <a:spcBef>
                <a:spcPts val="130"/>
              </a:spcBef>
            </a:pPr>
            <a:r>
              <a:rPr sz="2800" spc="5" dirty="0">
                <a:latin typeface="Arial Black" panose="020B0A04020102020204" charset="0"/>
                <a:cs typeface="Arial Black" panose="020B0A04020102020204" charset="0"/>
              </a:rPr>
              <a:t>PROJECT</a:t>
            </a:r>
            <a:r>
              <a:rPr sz="2800" spc="-85" dirty="0">
                <a:latin typeface="Arial Black" panose="020B0A04020102020204" charset="0"/>
                <a:cs typeface="Arial Black" panose="020B0A04020102020204" charset="0"/>
              </a:rPr>
              <a:t> </a:t>
            </a:r>
            <a:r>
              <a:rPr sz="2800" spc="25" dirty="0">
                <a:latin typeface="Arial Black" panose="020B0A04020102020204" charset="0"/>
                <a:cs typeface="Arial Black" panose="020B0A04020102020204" charset="0"/>
              </a:rPr>
              <a:t>TITLE</a:t>
            </a:r>
            <a:r>
              <a:rPr lang="en-US" sz="2800" spc="25" dirty="0">
                <a:latin typeface="Arial Black" panose="020B0A04020102020204" charset="0"/>
                <a:cs typeface="Arial Black" panose="020B0A04020102020204" charset="0"/>
              </a:rPr>
              <a:t>:-</a:t>
            </a:r>
            <a:endParaRPr lang="en-US" sz="2800" spc="25" dirty="0">
              <a:latin typeface="Arial Black" panose="020B0A04020102020204" charset="0"/>
              <a:cs typeface="Arial Black" panose="020B0A04020102020204"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3" name="TextBox 22"/>
          <p:cNvSpPr txBox="1"/>
          <p:nvPr/>
        </p:nvSpPr>
        <p:spPr>
          <a:xfrm>
            <a:off x="1371600" y="2743200"/>
            <a:ext cx="8230932" cy="2306955"/>
          </a:xfrm>
          <a:prstGeom prst="rect">
            <a:avLst/>
          </a:prstGeom>
          <a:noFill/>
        </p:spPr>
        <p:txBody>
          <a:bodyPr wrap="square" rtlCol="0">
            <a:spAutoFit/>
          </a:bodyPr>
          <a:lstStyle/>
          <a:p>
            <a:r>
              <a:rPr lang="en-US" sz="4800" dirty="0">
                <a:solidFill>
                  <a:srgbClr val="00B0F0"/>
                </a:solidFill>
                <a:latin typeface="Bodoni MT Black" panose="02070A03080606020203" charset="0"/>
                <a:cs typeface="Bodoni MT Black" panose="02070A03080606020203" charset="0"/>
              </a:rPr>
              <a:t>KEYLOGGER</a:t>
            </a:r>
            <a:br>
              <a:rPr lang="en-US" sz="4800" dirty="0">
                <a:solidFill>
                  <a:srgbClr val="00B0F0"/>
                </a:solidFill>
                <a:latin typeface="Bodoni MT Black" panose="02070A03080606020203" charset="0"/>
                <a:cs typeface="Bodoni MT Black" panose="02070A03080606020203" charset="0"/>
              </a:rPr>
            </a:br>
            <a:r>
              <a:rPr lang="en-US" sz="4800" dirty="0">
                <a:solidFill>
                  <a:srgbClr val="00B0F0"/>
                </a:solidFill>
                <a:latin typeface="Bodoni MT Black" panose="02070A03080606020203" charset="0"/>
                <a:cs typeface="Bodoni MT Black" panose="02070A03080606020203" charset="0"/>
              </a:rPr>
              <a:t>          &amp;</a:t>
            </a:r>
            <a:br>
              <a:rPr lang="en-US" sz="4800" dirty="0">
                <a:solidFill>
                  <a:srgbClr val="00B0F0"/>
                </a:solidFill>
                <a:latin typeface="Bodoni MT Black" panose="02070A03080606020203" charset="0"/>
                <a:cs typeface="Bodoni MT Black" panose="02070A03080606020203" charset="0"/>
              </a:rPr>
            </a:br>
            <a:r>
              <a:rPr lang="en-US" sz="4800" dirty="0">
                <a:solidFill>
                  <a:srgbClr val="00B0F0"/>
                </a:solidFill>
                <a:latin typeface="Bodoni MT Black" panose="02070A03080606020203" charset="0"/>
                <a:cs typeface="Bodoni MT Black" panose="02070A03080606020203" charset="0"/>
              </a:rPr>
              <a:t> SECURITY</a:t>
            </a:r>
            <a:endParaRPr lang="en-IN" sz="4800" dirty="0">
              <a:solidFill>
                <a:srgbClr val="00B0F0"/>
              </a:solidFill>
              <a:latin typeface="Bodoni MT Black" panose="02070A03080606020203" charset="0"/>
              <a:cs typeface="Bodoni MT Black" panose="02070A03080606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425"/>
            <a:ext cx="2776855" cy="690245"/>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charset="0"/>
                <a:cs typeface="Algerian" panose="04020705040A02060702" charset="0"/>
              </a:rPr>
              <a:t>A</a:t>
            </a:r>
            <a:r>
              <a:rPr spc="-5" dirty="0">
                <a:latin typeface="Algerian" panose="04020705040A02060702" charset="0"/>
                <a:cs typeface="Algerian" panose="04020705040A02060702" charset="0"/>
              </a:rPr>
              <a:t>G</a:t>
            </a:r>
            <a:r>
              <a:rPr spc="-35" dirty="0">
                <a:latin typeface="Algerian" panose="04020705040A02060702" charset="0"/>
                <a:cs typeface="Algerian" panose="04020705040A02060702" charset="0"/>
              </a:rPr>
              <a:t>E</a:t>
            </a:r>
            <a:r>
              <a:rPr spc="15" dirty="0">
                <a:latin typeface="Algerian" panose="04020705040A02060702" charset="0"/>
                <a:cs typeface="Algerian" panose="04020705040A02060702" charset="0"/>
              </a:rPr>
              <a:t>N</a:t>
            </a:r>
            <a:r>
              <a:rPr dirty="0">
                <a:latin typeface="Algerian" panose="04020705040A02060702" charset="0"/>
                <a:cs typeface="Algerian" panose="04020705040A02060702" charset="0"/>
              </a:rPr>
              <a:t>DA</a:t>
            </a:r>
            <a:r>
              <a:rPr lang="en-US" dirty="0">
                <a:latin typeface="Algerian" panose="04020705040A02060702" charset="0"/>
                <a:cs typeface="Algerian" panose="04020705040A02060702" charset="0"/>
              </a:rPr>
              <a:t>:-</a:t>
            </a:r>
            <a:endParaRPr lang="en-US" dirty="0">
              <a:latin typeface="Algerian" panose="04020705040A02060702" charset="0"/>
              <a:cs typeface="Algerian" panose="04020705040A0206070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8" name="TextBox 27"/>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endParaRPr lang="en-US" sz="3200" dirty="0"/>
          </a:p>
          <a:p>
            <a:pPr marL="457200" indent="-457200">
              <a:buFont typeface="Wingdings" panose="05000000000000000000" pitchFamily="2" charset="2"/>
              <a:buChar char="v"/>
            </a:pPr>
            <a:r>
              <a:rPr lang="en-US" sz="3200" dirty="0"/>
              <a:t>Understanding the Problem Statement </a:t>
            </a:r>
            <a:endParaRPr lang="en-US" sz="3200" dirty="0"/>
          </a:p>
          <a:p>
            <a:pPr marL="457200" indent="-457200">
              <a:buFont typeface="Wingdings" panose="05000000000000000000" pitchFamily="2" charset="2"/>
              <a:buChar char="v"/>
            </a:pPr>
            <a:r>
              <a:rPr lang="en-US" sz="3200" dirty="0"/>
              <a:t>Overview of the project</a:t>
            </a:r>
            <a:endParaRPr lang="en-US" sz="3200" dirty="0"/>
          </a:p>
          <a:p>
            <a:pPr marL="457200" indent="-457200">
              <a:buFont typeface="Wingdings" panose="05000000000000000000" pitchFamily="2" charset="2"/>
              <a:buChar char="v"/>
            </a:pPr>
            <a:r>
              <a:rPr lang="en-US" sz="3200" dirty="0"/>
              <a:t>Identifying the End Users</a:t>
            </a:r>
            <a:endParaRPr lang="en-US" sz="3200" dirty="0"/>
          </a:p>
          <a:p>
            <a:pPr marL="457200" indent="-457200">
              <a:buFont typeface="Wingdings" panose="05000000000000000000" pitchFamily="2" charset="2"/>
              <a:buChar char="v"/>
            </a:pPr>
            <a:r>
              <a:rPr lang="en-US" sz="3200" dirty="0"/>
              <a:t>Introducing Your Solution </a:t>
            </a:r>
            <a:endParaRPr lang="en-US" sz="3200" dirty="0"/>
          </a:p>
          <a:p>
            <a:pPr marL="457200" indent="-457200">
              <a:buFont typeface="Wingdings" panose="05000000000000000000" pitchFamily="2" charset="2"/>
              <a:buChar char="v"/>
            </a:pPr>
            <a:r>
              <a:rPr lang="en-US" sz="3200" dirty="0"/>
              <a:t>Highlighting the unique value proposition </a:t>
            </a:r>
            <a:endParaRPr lang="en-US" sz="3200" dirty="0"/>
          </a:p>
          <a:p>
            <a:pPr marL="457200" indent="-457200">
              <a:buFont typeface="Wingdings" panose="05000000000000000000" pitchFamily="2" charset="2"/>
              <a:buChar char="v"/>
            </a:pPr>
            <a:r>
              <a:rPr lang="en-US" sz="3200" dirty="0"/>
              <a:t>Discussing the key Modelling Approaches</a:t>
            </a:r>
            <a:endParaRPr lang="en-US" sz="3200" dirty="0"/>
          </a:p>
          <a:p>
            <a:pPr marL="457200" indent="-457200">
              <a:buFont typeface="Wingdings" panose="05000000000000000000" pitchFamily="2" charset="2"/>
              <a:buChar char="v"/>
            </a:pPr>
            <a:r>
              <a:rPr lang="en-US" sz="3200" dirty="0"/>
              <a:t>Results</a:t>
            </a:r>
            <a:endParaRPr lang="en-US" sz="3200" dirty="0"/>
          </a:p>
          <a:p>
            <a:pPr marL="457200" indent="-457200">
              <a:buFont typeface="Wingdings" panose="05000000000000000000" pitchFamily="2" charset="2"/>
              <a:buChar char="v"/>
            </a:pPr>
            <a:r>
              <a:rPr lang="en-IN" sz="3200" dirty="0"/>
              <a:t>Project </a:t>
            </a:r>
            <a:r>
              <a:rPr lang="en-IN" sz="3200" dirty="0" err="1"/>
              <a:t>Github</a:t>
            </a:r>
            <a:r>
              <a:rPr lang="en-IN" sz="3200" dirty="0"/>
              <a:t> Link</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 Box 8"/>
          <p:cNvSpPr txBox="1"/>
          <p:nvPr/>
        </p:nvSpPr>
        <p:spPr>
          <a:xfrm>
            <a:off x="914400" y="1254125"/>
            <a:ext cx="8515985" cy="4993640"/>
          </a:xfrm>
          <a:prstGeom prst="rect">
            <a:avLst/>
          </a:prstGeom>
          <a:gradFill>
            <a:gsLst>
              <a:gs pos="0">
                <a:srgbClr val="7B32B2"/>
              </a:gs>
              <a:gs pos="100000">
                <a:srgbClr val="401A5D"/>
              </a:gs>
            </a:gsLst>
            <a:lin scaled="0"/>
          </a:gradFill>
          <a:ln>
            <a:gradFill>
              <a:gsLst>
                <a:gs pos="0">
                  <a:srgbClr val="FE4444"/>
                </a:gs>
                <a:gs pos="100000">
                  <a:srgbClr val="832B2B"/>
                </a:gs>
              </a:gsLst>
            </a:gradFill>
          </a:ln>
        </p:spPr>
        <p:style>
          <a:lnRef idx="0">
            <a:srgbClr val="FFFFFF"/>
          </a:lnRef>
          <a:fillRef idx="1">
            <a:schemeClr val="accent4"/>
          </a:fillRef>
          <a:effectRef idx="0">
            <a:srgbClr val="FFFFFF"/>
          </a:effectRef>
          <a:fontRef idx="minor">
            <a:schemeClr val="lt1"/>
          </a:fontRef>
        </p:style>
        <p:txBody>
          <a:bodyPr wrap="square" rtlCol="0">
            <a:noAutofit/>
          </a:bodyPr>
          <a:p>
            <a:r>
              <a:rPr lang="en-US" sz="4000" dirty="0">
                <a:latin typeface="Times New Roman" panose="02020603050405020304" pitchFamily="18" charset="0"/>
                <a:ea typeface="+mn-lt"/>
                <a:cs typeface="Times New Roman" panose="02020603050405020304" pitchFamily="18" charset="0"/>
                <a:sym typeface="+mn-ea"/>
              </a:rPr>
              <a:t>Develop a robust and secure keylogger software that effectively logs keystrokes on a target system while implementing strong encryption and access controls to prevent unauthorized access to the logged data, ensuring privacy and data integrity.</a:t>
            </a:r>
            <a:endParaRPr lang="en-US" sz="4000" dirty="0">
              <a:latin typeface="Times New Roman" panose="02020603050405020304" pitchFamily="18" charset="0"/>
              <a:ea typeface="Calibri" panose="020F0502020204030204"/>
              <a:cs typeface="Times New Roman" panose="02020603050405020304" pitchFamily="18" charset="0"/>
            </a:endParaRPr>
          </a:p>
          <a:p>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Rectangle: Diagonal Corners Rounded 10"/>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291465"/>
            <a:ext cx="5014595" cy="811530"/>
          </a:xfrm>
          <a:prstGeom prst="rect">
            <a:avLst/>
          </a:prstGeom>
        </p:spPr>
        <p:txBody>
          <a:bodyPr vert="horz" wrap="square" lIns="0" tIns="16510" rIns="0" bIns="0" rtlCol="0">
            <a:noAutofit/>
          </a:bodyPr>
          <a:lstStyle/>
          <a:p>
            <a:pPr marL="12700">
              <a:lnSpc>
                <a:spcPct val="100000"/>
              </a:lnSpc>
              <a:spcBef>
                <a:spcPts val="130"/>
              </a:spcBef>
            </a:pPr>
            <a:r>
              <a:rPr sz="3200" spc="25" dirty="0">
                <a:ln w="22225">
                  <a:solidFill>
                    <a:schemeClr val="accent2"/>
                  </a:solidFill>
                  <a:prstDash val="solid"/>
                </a:ln>
                <a:solidFill>
                  <a:schemeClr val="accent2">
                    <a:lumMod val="40000"/>
                    <a:lumOff val="60000"/>
                  </a:schemeClr>
                </a:solidFill>
                <a:effectLst/>
              </a:rPr>
              <a:t>W</a:t>
            </a:r>
            <a:r>
              <a:rPr sz="3200" spc="-20" dirty="0">
                <a:ln w="22225">
                  <a:solidFill>
                    <a:schemeClr val="accent2"/>
                  </a:solidFill>
                  <a:prstDash val="solid"/>
                </a:ln>
                <a:solidFill>
                  <a:schemeClr val="accent2">
                    <a:lumMod val="40000"/>
                    <a:lumOff val="60000"/>
                  </a:schemeClr>
                </a:solidFill>
                <a:effectLst/>
              </a:rPr>
              <a:t>H</a:t>
            </a:r>
            <a:r>
              <a:rPr sz="3200" spc="20" dirty="0">
                <a:ln w="22225">
                  <a:solidFill>
                    <a:schemeClr val="accent2"/>
                  </a:solidFill>
                  <a:prstDash val="solid"/>
                </a:ln>
                <a:solidFill>
                  <a:schemeClr val="accent2">
                    <a:lumMod val="40000"/>
                    <a:lumOff val="60000"/>
                  </a:schemeClr>
                </a:solidFill>
                <a:effectLst/>
              </a:rPr>
              <a:t>O</a:t>
            </a:r>
            <a:r>
              <a:rPr sz="3200" spc="-2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AR</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T</a:t>
            </a:r>
            <a:r>
              <a:rPr sz="3200" spc="-15" dirty="0">
                <a:ln w="22225">
                  <a:solidFill>
                    <a:schemeClr val="accent2"/>
                  </a:solidFill>
                  <a:prstDash val="solid"/>
                </a:ln>
                <a:solidFill>
                  <a:schemeClr val="accent2">
                    <a:lumMod val="40000"/>
                    <a:lumOff val="60000"/>
                  </a:schemeClr>
                </a:solidFill>
                <a:effectLst/>
              </a:rPr>
              <a:t>H</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20" dirty="0">
                <a:ln w="22225">
                  <a:solidFill>
                    <a:schemeClr val="accent2"/>
                  </a:solidFill>
                  <a:prstDash val="solid"/>
                </a:ln>
                <a:solidFill>
                  <a:schemeClr val="accent2">
                    <a:lumMod val="40000"/>
                    <a:lumOff val="60000"/>
                  </a:schemeClr>
                </a:solidFill>
                <a:effectLst/>
              </a:rPr>
              <a:t>E</a:t>
            </a:r>
            <a:r>
              <a:rPr sz="3200" spc="30" dirty="0">
                <a:ln w="22225">
                  <a:solidFill>
                    <a:schemeClr val="accent2"/>
                  </a:solidFill>
                  <a:prstDash val="solid"/>
                </a:ln>
                <a:solidFill>
                  <a:schemeClr val="accent2">
                    <a:lumMod val="40000"/>
                    <a:lumOff val="60000"/>
                  </a:schemeClr>
                </a:solidFill>
                <a:effectLst/>
              </a:rPr>
              <a:t>N</a:t>
            </a:r>
            <a:r>
              <a:rPr sz="3200" spc="15" dirty="0">
                <a:ln w="22225">
                  <a:solidFill>
                    <a:schemeClr val="accent2"/>
                  </a:solidFill>
                  <a:prstDash val="solid"/>
                </a:ln>
                <a:solidFill>
                  <a:schemeClr val="accent2">
                    <a:lumMod val="40000"/>
                    <a:lumOff val="60000"/>
                  </a:schemeClr>
                </a:solidFill>
                <a:effectLst/>
              </a:rPr>
              <a:t>D</a:t>
            </a:r>
            <a:r>
              <a:rPr sz="3200" spc="-45" dirty="0">
                <a:ln w="22225">
                  <a:solidFill>
                    <a:schemeClr val="accent2"/>
                  </a:solidFill>
                  <a:prstDash val="solid"/>
                </a:ln>
                <a:solidFill>
                  <a:schemeClr val="accent2">
                    <a:lumMod val="40000"/>
                    <a:lumOff val="60000"/>
                  </a:schemeClr>
                </a:solidFill>
                <a:effectLst/>
              </a:rPr>
              <a:t> </a:t>
            </a:r>
            <a:r>
              <a:rPr sz="3200" dirty="0">
                <a:ln w="22225">
                  <a:solidFill>
                    <a:schemeClr val="accent2"/>
                  </a:solidFill>
                  <a:prstDash val="solid"/>
                </a:ln>
                <a:solidFill>
                  <a:schemeClr val="accent2">
                    <a:lumMod val="40000"/>
                    <a:lumOff val="60000"/>
                  </a:schemeClr>
                </a:solidFill>
                <a:effectLst/>
              </a:rPr>
              <a:t>U</a:t>
            </a:r>
            <a:r>
              <a:rPr sz="3200" spc="10" dirty="0">
                <a:ln w="22225">
                  <a:solidFill>
                    <a:schemeClr val="accent2"/>
                  </a:solidFill>
                  <a:prstDash val="solid"/>
                </a:ln>
                <a:solidFill>
                  <a:schemeClr val="accent2">
                    <a:lumMod val="40000"/>
                    <a:lumOff val="60000"/>
                  </a:schemeClr>
                </a:solidFill>
                <a:effectLst/>
              </a:rPr>
              <a:t>S</a:t>
            </a:r>
            <a:r>
              <a:rPr sz="3200" spc="-25" dirty="0">
                <a:ln w="22225">
                  <a:solidFill>
                    <a:schemeClr val="accent2"/>
                  </a:solidFill>
                  <a:prstDash val="solid"/>
                </a:ln>
                <a:solidFill>
                  <a:schemeClr val="accent2">
                    <a:lumMod val="40000"/>
                    <a:lumOff val="60000"/>
                  </a:schemeClr>
                </a:solidFill>
                <a:effectLst/>
              </a:rPr>
              <a:t>E</a:t>
            </a:r>
            <a:r>
              <a:rPr sz="3200" spc="-10" dirty="0">
                <a:ln w="22225">
                  <a:solidFill>
                    <a:schemeClr val="accent2"/>
                  </a:solidFill>
                  <a:prstDash val="solid"/>
                </a:ln>
                <a:solidFill>
                  <a:schemeClr val="accent2">
                    <a:lumMod val="40000"/>
                    <a:lumOff val="60000"/>
                  </a:schemeClr>
                </a:solidFill>
                <a:effectLst/>
              </a:rPr>
              <a:t>R</a:t>
            </a:r>
            <a:r>
              <a:rPr sz="3200" spc="5" dirty="0">
                <a:ln w="22225">
                  <a:solidFill>
                    <a:schemeClr val="accent2"/>
                  </a:solidFill>
                  <a:prstDash val="solid"/>
                </a:ln>
                <a:solidFill>
                  <a:schemeClr val="accent2">
                    <a:lumMod val="40000"/>
                    <a:lumOff val="60000"/>
                  </a:schemeClr>
                </a:solidFill>
                <a:effectLst/>
              </a:rPr>
              <a:t>S?</a:t>
            </a:r>
            <a:endParaRPr sz="3200" spc="5" dirty="0">
              <a:ln w="22225">
                <a:solidFill>
                  <a:schemeClr val="accent2"/>
                </a:solidFill>
                <a:prstDash val="solid"/>
              </a:ln>
              <a:solidFill>
                <a:schemeClr val="accent2">
                  <a:lumMod val="40000"/>
                  <a:lumOff val="60000"/>
                </a:schemeClr>
              </a:solidFill>
              <a:effectLst/>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9" name="TextBox 8"/>
          <p:cNvSpPr txBox="1"/>
          <p:nvPr/>
        </p:nvSpPr>
        <p:spPr>
          <a:xfrm>
            <a:off x="723900" y="1418590"/>
            <a:ext cx="8439150" cy="3157220"/>
          </a:xfrm>
          <a:prstGeom prst="rect">
            <a:avLst/>
          </a:prstGeom>
          <a:solidFill>
            <a:schemeClr val="accent3"/>
          </a:solidFill>
        </p:spPr>
        <p:txBody>
          <a:bodyPr wrap="square" rtlCol="0">
            <a:noAutofit/>
          </a:bodyPr>
          <a:lstStyle/>
          <a:p>
            <a:pPr marL="457200" indent="-457200">
              <a:buFont typeface="Wingdings" panose="05000000000000000000" pitchFamily="2" charset="2"/>
              <a:buChar char="Ø"/>
            </a:pPr>
            <a:r>
              <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Identification of Potential End Users: Individuals, Businesses, Organizations</a:t>
            </a:r>
            <a:endPar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endParaRPr>
          </a:p>
          <a:p>
            <a:pPr marL="457200" indent="-457200">
              <a:buFont typeface="Wingdings" panose="05000000000000000000" pitchFamily="2" charset="2"/>
              <a:buChar char="Ø"/>
            </a:pPr>
            <a:r>
              <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Understanding Their Needs and Concerns Regarding Keylogger Protection</a:t>
            </a:r>
            <a:endPar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marL="457200" indent="-457200">
              <a:buFont typeface="Wingdings" panose="05000000000000000000" pitchFamily="2" charset="2"/>
              <a:buChar char="Ø"/>
            </a:pPr>
            <a:r>
              <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Tailoring Solutions to Meet the Requirements of Various User Groups</a:t>
            </a:r>
            <a:endParaRPr lang="en-US" sz="3200" b="1" dirty="0">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indent="0">
              <a:buFont typeface="Wingdings" panose="05000000000000000000" pitchFamily="2" charset="2"/>
              <a:buNone/>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p:cNvSpPr txBox="1"/>
          <p:nvPr/>
        </p:nvSpPr>
        <p:spPr>
          <a:xfrm>
            <a:off x="1066800" y="4596765"/>
            <a:ext cx="10788650" cy="2199640"/>
          </a:xfrm>
          <a:prstGeom prst="rect">
            <a:avLst/>
          </a:prstGeom>
          <a:solidFill>
            <a:srgbClr val="00B0F0"/>
          </a:solidFill>
        </p:spPr>
        <p:txBody>
          <a:bodyPr wrap="square" rtlCol="0">
            <a:noAutofit/>
          </a:bodyPr>
          <a:lstStyle/>
          <a:p>
            <a:r>
              <a:rPr lang="en-IN" sz="2800" dirty="0">
                <a:solidFill>
                  <a:schemeClr val="tx1"/>
                </a:solidFill>
                <a:effectLst>
                  <a:outerShdw blurRad="38100" dist="19050" dir="2700000" algn="tl" rotWithShape="0">
                    <a:schemeClr val="dk1">
                      <a:alpha val="40000"/>
                    </a:schemeClr>
                  </a:outerShdw>
                </a:effectLst>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10" name="Rectangle: Rounded Corners 9"/>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endParaRPr lang="en-US" sz="2400" dirty="0"/>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066"/>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22225">
                  <a:solidFill>
                    <a:schemeClr val="accent2"/>
                  </a:solidFill>
                  <a:prstDash val="solid"/>
                </a:ln>
                <a:solidFill>
                  <a:schemeClr val="accent2">
                    <a:lumMod val="40000"/>
                    <a:lumOff val="60000"/>
                  </a:schemeClr>
                </a:solidFill>
                <a:effectLst/>
              </a:rPr>
              <a:t>THE</a:t>
            </a:r>
            <a:r>
              <a:rPr sz="4250" spc="20"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WOW</a:t>
            </a:r>
            <a:r>
              <a:rPr sz="4250" spc="85"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IN</a:t>
            </a:r>
            <a:r>
              <a:rPr sz="4250" spc="-5" dirty="0">
                <a:ln w="22225">
                  <a:solidFill>
                    <a:schemeClr val="accent2"/>
                  </a:solidFill>
                  <a:prstDash val="solid"/>
                </a:ln>
                <a:solidFill>
                  <a:schemeClr val="accent2">
                    <a:lumMod val="40000"/>
                    <a:lumOff val="60000"/>
                  </a:schemeClr>
                </a:solidFill>
                <a:effectLst/>
              </a:rPr>
              <a:t> </a:t>
            </a:r>
            <a:r>
              <a:rPr sz="4250" spc="15" dirty="0">
                <a:ln w="22225">
                  <a:solidFill>
                    <a:schemeClr val="accent2"/>
                  </a:solidFill>
                  <a:prstDash val="solid"/>
                </a:ln>
                <a:solidFill>
                  <a:schemeClr val="accent2">
                    <a:lumMod val="40000"/>
                    <a:lumOff val="60000"/>
                  </a:schemeClr>
                </a:solidFill>
                <a:effectLst/>
              </a:rPr>
              <a:t>YOUR</a:t>
            </a:r>
            <a:r>
              <a:rPr sz="4250" spc="-10" dirty="0">
                <a:ln w="22225">
                  <a:solidFill>
                    <a:schemeClr val="accent2"/>
                  </a:solidFill>
                  <a:prstDash val="solid"/>
                </a:ln>
                <a:solidFill>
                  <a:schemeClr val="accent2">
                    <a:lumMod val="40000"/>
                    <a:lumOff val="60000"/>
                  </a:schemeClr>
                </a:solidFill>
                <a:effectLst/>
              </a:rPr>
              <a:t> </a:t>
            </a:r>
            <a:r>
              <a:rPr sz="4250" spc="20" dirty="0">
                <a:ln w="22225">
                  <a:solidFill>
                    <a:schemeClr val="accent2"/>
                  </a:solidFill>
                  <a:prstDash val="solid"/>
                </a:ln>
                <a:solidFill>
                  <a:schemeClr val="accent2">
                    <a:lumMod val="40000"/>
                    <a:lumOff val="60000"/>
                  </a:schemeClr>
                </a:solidFill>
                <a:effectLst/>
              </a:rPr>
              <a:t>SOLUTION</a:t>
            </a:r>
            <a:r>
              <a:rPr lang="en-US" sz="4250" spc="20" dirty="0">
                <a:ln w="22225">
                  <a:solidFill>
                    <a:schemeClr val="accent2"/>
                  </a:solidFill>
                  <a:prstDash val="solid"/>
                </a:ln>
                <a:solidFill>
                  <a:schemeClr val="accent2">
                    <a:lumMod val="40000"/>
                    <a:lumOff val="60000"/>
                  </a:schemeClr>
                </a:solidFill>
                <a:effectLst/>
              </a:rPr>
              <a:t>:-</a:t>
            </a:r>
            <a:endParaRPr lang="en-US" sz="4250" spc="20" dirty="0">
              <a:ln w="22225">
                <a:solidFill>
                  <a:schemeClr val="accent2"/>
                </a:solidFill>
                <a:prstDash val="solid"/>
              </a:ln>
              <a:solidFill>
                <a:schemeClr val="accent2">
                  <a:lumMod val="40000"/>
                  <a:lumOff val="60000"/>
                </a:schemeClr>
              </a:solidFill>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TextBox 11"/>
          <p:cNvSpPr txBox="1"/>
          <p:nvPr/>
        </p:nvSpPr>
        <p:spPr>
          <a:xfrm>
            <a:off x="739775" y="3638550"/>
            <a:ext cx="10309225" cy="2834005"/>
          </a:xfrm>
          <a:prstGeom prst="rect">
            <a:avLst/>
          </a:prstGeom>
          <a:solidFill>
            <a:srgbClr val="C00000"/>
          </a:solidFill>
        </p:spPr>
        <p:txBody>
          <a:bodyPr wrap="square" rtlCol="0">
            <a:noAutofit/>
          </a:bodyPr>
          <a:lstStyle/>
          <a:p>
            <a:r>
              <a:rPr lang="en-US" sz="3200" dirty="0">
                <a:latin typeface="Harlow Solid Italic" panose="04030604020F02020D02" charset="0"/>
                <a:cs typeface="Harlow Solid Italic" panose="04030604020F02020D02" charset="0"/>
                <a:sym typeface="+mn-ea"/>
              </a:rPr>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US" sz="3200" dirty="0">
              <a:latin typeface="Harlow Solid Italic" panose="04030604020F02020D02" charset="0"/>
              <a:cs typeface="Harlow Solid Italic" panose="04030604020F02020D02" charset="0"/>
              <a:sym typeface="+mn-ea"/>
            </a:endParaRPr>
          </a:p>
        </p:txBody>
      </p:sp>
      <p:pic>
        <p:nvPicPr>
          <p:cNvPr id="9" name="Picture 8" descr="C:\Users\Aleem shaik\Pictures\Screenshots\Screenshot 2024-01-29 124832.pngScreenshot 2024-01-29 124832"/>
          <p:cNvPicPr>
            <a:picLocks noChangeAspect="1"/>
          </p:cNvPicPr>
          <p:nvPr>
            <p:custDataLst>
              <p:tags r:id="rId1"/>
            </p:custDataLst>
          </p:nvPr>
        </p:nvPicPr>
        <p:blipFill>
          <a:blip r:embed="rId2"/>
          <a:srcRect t="48492" b="48492"/>
          <a:stretch>
            <a:fillRect/>
          </a:stretch>
        </p:blipFill>
        <p:spPr>
          <a:xfrm>
            <a:off x="803910" y="1676400"/>
            <a:ext cx="10356850" cy="1518285"/>
          </a:xfrm>
          <a:prstGeom prst="rect">
            <a:avLst/>
          </a:prstGeom>
        </p:spPr>
      </p:pic>
      <p:pic>
        <p:nvPicPr>
          <p:cNvPr id="2" name="Picture 1"/>
          <p:cNvPicPr>
            <a:picLocks noChangeAspect="1"/>
          </p:cNvPicPr>
          <p:nvPr>
            <p:custDataLst>
              <p:tags r:id="rId3"/>
            </p:custDataLst>
          </p:nvPr>
        </p:nvPicPr>
        <p:blipFill>
          <a:blip r:embed="rId4"/>
          <a:stretch>
            <a:fillRect/>
          </a:stretch>
        </p:blipFill>
        <p:spPr>
          <a:xfrm>
            <a:off x="762000" y="1524000"/>
            <a:ext cx="10789920" cy="1501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65010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r>
              <a:rPr lang="en-US" sz="4800" b="1" spc="5" dirty="0">
                <a:latin typeface="Trebuchet MS" panose="020B0603020202020204"/>
                <a:cs typeface="Trebuchet MS" panose="020B0603020202020204"/>
              </a:rPr>
              <a:t>:-</a:t>
            </a:r>
            <a:endParaRPr lang="en-US" sz="4800" b="1" spc="5" dirty="0">
              <a:latin typeface="Trebuchet MS" panose="020B0603020202020204"/>
              <a:cs typeface="Trebuchet MS" panose="020B0603020202020204"/>
            </a:endParaRPr>
          </a:p>
        </p:txBody>
      </p:sp>
      <p:sp>
        <p:nvSpPr>
          <p:cNvPr id="10" name="TextBox 9"/>
          <p:cNvSpPr txBox="1"/>
          <p:nvPr/>
        </p:nvSpPr>
        <p:spPr>
          <a:xfrm>
            <a:off x="752475" y="1283335"/>
            <a:ext cx="10246995" cy="4965065"/>
          </a:xfrm>
          <a:prstGeom prst="rect">
            <a:avLst/>
          </a:prstGeom>
          <a:solidFill>
            <a:schemeClr val="bg2">
              <a:lumMod val="90000"/>
            </a:schemeClr>
          </a:solidFill>
        </p:spPr>
        <p:txBody>
          <a:bodyPr wrap="square" rtlCol="0">
            <a:noAutofit/>
          </a:bodyPr>
          <a:lstStyle/>
          <a:p>
            <a:pPr algn="just">
              <a:lnSpc>
                <a:spcPct val="150000"/>
              </a:lnSpc>
            </a:pPr>
            <a:r>
              <a:rPr lang="en-US" sz="2000" b="1" u="sng" dirty="0">
                <a:latin typeface="Tahoma" panose="020B0604030504040204" charset="0"/>
                <a:cs typeface="Tahoma" panose="020B0604030504040204" charset="0"/>
                <a:sym typeface="+mn-ea"/>
              </a:rPr>
              <a:t>Components of Keylogger Models:</a:t>
            </a:r>
            <a:endParaRPr lang="en-US" sz="2000" b="1" u="sng" spc="1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Capture Mechanisms</a:t>
            </a:r>
            <a:r>
              <a:rPr lang="en-US" sz="2000" spc="-45" dirty="0">
                <a:latin typeface="Tahoma" panose="020B0604030504040204" charset="0"/>
                <a:ea typeface="+mn-lt"/>
                <a:cs typeface="Tahoma" panose="020B0604030504040204" charset="0"/>
                <a:sym typeface="+mn-ea"/>
              </a:rPr>
              <a:t>: How keystrokes are captured.</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Polling</a:t>
            </a:r>
            <a:r>
              <a:rPr lang="en-US" sz="2000" spc="-45" dirty="0">
                <a:latin typeface="Tahoma" panose="020B0604030504040204" charset="0"/>
                <a:ea typeface="+mn-lt"/>
                <a:cs typeface="Tahoma" panose="020B0604030504040204" charset="0"/>
                <a:sym typeface="+mn-ea"/>
              </a:rPr>
              <a:t>: Regularly checking keyboard buffer.</a:t>
            </a:r>
            <a:endParaRPr lang="en-US" sz="2000" spc="-45" dirty="0">
              <a:latin typeface="Tahoma" panose="020B0604030504040204" charset="0"/>
              <a:ea typeface="+mn-lt"/>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Hooking</a:t>
            </a:r>
            <a:r>
              <a:rPr lang="en-US" sz="2000" spc="-45" dirty="0">
                <a:latin typeface="Tahoma" panose="020B0604030504040204" charset="0"/>
                <a:ea typeface="+mn-lt"/>
                <a:cs typeface="Tahoma" panose="020B0604030504040204" charset="0"/>
                <a:sym typeface="+mn-ea"/>
              </a:rPr>
              <a:t>: Intercepting keystrokes via system hooks.</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Storage and Transmission</a:t>
            </a:r>
            <a:r>
              <a:rPr lang="en-US" sz="2000" spc="-45" dirty="0">
                <a:latin typeface="Tahoma" panose="020B0604030504040204" charset="0"/>
                <a:ea typeface="+mn-lt"/>
                <a:cs typeface="Tahoma" panose="020B0604030504040204" charset="0"/>
                <a:sym typeface="+mn-ea"/>
              </a:rPr>
              <a:t>: Methods for storing and sending captured data.</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Local Storage</a:t>
            </a:r>
            <a:r>
              <a:rPr lang="en-US" sz="2000" spc="-45" dirty="0">
                <a:latin typeface="Tahoma" panose="020B0604030504040204" charset="0"/>
                <a:ea typeface="+mn-lt"/>
                <a:cs typeface="Tahoma" panose="020B0604030504040204" charset="0"/>
                <a:sym typeface="+mn-ea"/>
              </a:rPr>
              <a:t>: Data saved on the device.</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Remote Transmission</a:t>
            </a:r>
            <a:r>
              <a:rPr lang="en-US" sz="2000" spc="-45" dirty="0">
                <a:latin typeface="Tahoma" panose="020B0604030504040204" charset="0"/>
                <a:ea typeface="+mn-lt"/>
                <a:cs typeface="Tahoma" panose="020B0604030504040204" charset="0"/>
                <a:sym typeface="+mn-ea"/>
              </a:rPr>
              <a:t>: Data sent to a remote server.</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Evasion Techniques</a:t>
            </a:r>
            <a:r>
              <a:rPr lang="en-US" sz="2000" spc="-45" dirty="0">
                <a:latin typeface="Tahoma" panose="020B0604030504040204" charset="0"/>
                <a:ea typeface="+mn-lt"/>
                <a:cs typeface="Tahoma" panose="020B0604030504040204" charset="0"/>
                <a:sym typeface="+mn-ea"/>
              </a:rPr>
              <a:t>: Methods to avoid detection.</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Rootkit Integration</a:t>
            </a:r>
            <a:r>
              <a:rPr lang="en-US" sz="2000" spc="-45" dirty="0">
                <a:latin typeface="Tahoma" panose="020B0604030504040204" charset="0"/>
                <a:ea typeface="+mn-lt"/>
                <a:cs typeface="Tahoma" panose="020B0604030504040204" charset="0"/>
                <a:sym typeface="+mn-ea"/>
              </a:rPr>
              <a:t>: Embedding within the OS.</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Obfuscation</a:t>
            </a:r>
            <a:r>
              <a:rPr lang="en-US" sz="2000" spc="-45" dirty="0">
                <a:latin typeface="Tahoma" panose="020B0604030504040204" charset="0"/>
                <a:ea typeface="+mn-lt"/>
                <a:cs typeface="Tahoma" panose="020B0604030504040204" charset="0"/>
                <a:sym typeface="+mn-ea"/>
              </a:rPr>
              <a:t>: Hiding code to avoid detection by anti-malware.</a:t>
            </a:r>
            <a:endParaRPr lang="en-US" sz="2000" dirty="0">
              <a:latin typeface="Tahoma" panose="020B0604030504040204" charset="0"/>
              <a:cs typeface="Tahoma" panose="020B0604030504040204" charset="0"/>
            </a:endParaRPr>
          </a:p>
          <a:p>
            <a:endParaRPr lang="en-IN" dirty="0">
              <a:latin typeface="Tahoma" panose="020B0604030504040204" charset="0"/>
              <a:cs typeface="Tahoma" panose="020B060403050404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3023</Words>
  <Application>WPS Presentation</Application>
  <PresentationFormat>Widescreen</PresentationFormat>
  <Paragraphs>94</Paragraphs>
  <Slides>11</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11</vt:i4>
      </vt:variant>
    </vt:vector>
  </HeadingPairs>
  <TitlesOfParts>
    <vt:vector size="40" baseType="lpstr">
      <vt:lpstr>Arial</vt:lpstr>
      <vt:lpstr>SimSun</vt:lpstr>
      <vt:lpstr>Wingdings</vt:lpstr>
      <vt:lpstr>Sitka Small Semibold</vt:lpstr>
      <vt:lpstr>Trebuchet MS</vt:lpstr>
      <vt:lpstr>Times New Roman</vt:lpstr>
      <vt:lpstr>Calibri</vt:lpstr>
      <vt:lpstr>Bahnschrift SemiBold Condensed</vt:lpstr>
      <vt:lpstr>Aptos Narrow</vt:lpstr>
      <vt:lpstr>Harlow Solid Italic</vt:lpstr>
      <vt:lpstr>Tahoma</vt:lpstr>
      <vt:lpstr>Vivaldi</vt:lpstr>
      <vt:lpstr>Bahnschrift Condensed</vt:lpstr>
      <vt:lpstr>Microsoft YaHei</vt:lpstr>
      <vt:lpstr>Arial Unicode MS</vt:lpstr>
      <vt:lpstr>Segoe Print</vt:lpstr>
      <vt:lpstr>Calibri</vt:lpstr>
      <vt:lpstr>Papyrus</vt:lpstr>
      <vt:lpstr>Agency FB</vt:lpstr>
      <vt:lpstr>Algerian</vt:lpstr>
      <vt:lpstr>Bahnschrift SemiBold</vt:lpstr>
      <vt:lpstr>Arial Black</vt:lpstr>
      <vt:lpstr>Arial Rounded MT Bold</vt:lpstr>
      <vt:lpstr>Bahnschrift</vt:lpstr>
      <vt:lpstr>Bodoni MT</vt:lpstr>
      <vt:lpstr>Bodoni MT Black</vt:lpstr>
      <vt:lpstr>Baskerville Old Face</vt:lpstr>
      <vt:lpstr>Bahnschrift SemiLight SemiConde</vt:lpstr>
      <vt:lpstr>Office Theme</vt:lpstr>
      <vt:lpstr>Aleem Shaik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Aleem shaik</cp:lastModifiedBy>
  <cp:revision>9</cp:revision>
  <dcterms:created xsi:type="dcterms:W3CDTF">2024-06-03T05:48:00Z</dcterms:created>
  <dcterms:modified xsi:type="dcterms:W3CDTF">2024-06-25T09:44:46Z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AA40F7DB48624DC5B829B48CC7E84258_13</vt:lpwstr>
  </property>
  <property fmtid="{D5CDD505-2E9C-101B-9397-08002B2CF9AE}" pid="5" name="KSOProductBuildVer">
    <vt:lpwstr>1033-12.2.0.17119</vt:lpwstr>
  </property>
</Properties>
</file>