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4" r:id="rId7"/>
    <p:sldId id="263" r:id="rId8"/>
    <p:sldId id="262" r:id="rId9"/>
    <p:sldId id="266" r:id="rId10"/>
    <p:sldId id="267" r:id="rId11"/>
    <p:sldId id="261" r:id="rId12"/>
    <p:sldId id="265" r:id="rId13"/>
    <p:sldId id="268" r:id="rId14"/>
    <p:sldId id="269" r:id="rId15"/>
    <p:sldId id="260" r:id="rId16"/>
    <p:sldId id="270"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6.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tags" Target="../tags/tag4.xml"/><Relationship Id="rId5" Type="http://schemas.openxmlformats.org/officeDocument/2006/relationships/image" Target="../media/image4.png"/><Relationship Id="rId4" Type="http://schemas.openxmlformats.org/officeDocument/2006/relationships/tags" Target="../tags/tag3.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Multi-Resolution Isosurface Rendering</a:t>
            </a:r>
            <a:endParaRPr lang="zh-CN" altLang="en-US"/>
          </a:p>
        </p:txBody>
      </p:sp>
      <p:sp>
        <p:nvSpPr>
          <p:cNvPr id="3" name="副标题 2"/>
          <p:cNvSpPr>
            <a:spLocks noGrp="1"/>
          </p:cNvSpPr>
          <p:nvPr>
            <p:ph type="subTitle" idx="1"/>
          </p:nvPr>
        </p:nvSpPr>
        <p:spPr/>
        <p:txBody>
          <a:bodyPr/>
          <a:p>
            <a:r>
              <a:rPr lang="en-US" altLang="zh-CN">
                <a:sym typeface="+mn-ea"/>
              </a:rPr>
              <a:t>Group 2  </a:t>
            </a:r>
            <a:r>
              <a:rPr lang="zh-CN" altLang="en-US">
                <a:sym typeface="+mn-ea"/>
              </a:rPr>
              <a:t>戚昱坤 </a:t>
            </a:r>
            <a:r>
              <a:rPr lang="en-US" altLang="zh-CN">
                <a:sym typeface="+mn-ea"/>
              </a:rPr>
              <a:t>2020533002</a:t>
            </a:r>
            <a:endParaRPr lang="zh-CN" altLang="en-US"/>
          </a:p>
          <a:p>
            <a:r>
              <a:rPr lang="zh-CN" altLang="en-US">
                <a:sym typeface="+mn-ea"/>
              </a:rPr>
              <a:t>                狄海川 </a:t>
            </a:r>
            <a:r>
              <a:rPr lang="en-US" altLang="zh-CN">
                <a:sym typeface="+mn-ea"/>
              </a:rPr>
              <a:t>2020533116</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Classification</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995045" y="1890395"/>
            <a:ext cx="9961880" cy="2357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Some other tasks</a:t>
            </a:r>
            <a:endParaRPr lang="zh-CN" altLang="en-US"/>
          </a:p>
        </p:txBody>
      </p:sp>
      <p:sp>
        <p:nvSpPr>
          <p:cNvPr id="3" name="内容占位符 2"/>
          <p:cNvSpPr>
            <a:spLocks noGrp="1"/>
          </p:cNvSpPr>
          <p:nvPr>
            <p:ph idx="1"/>
          </p:nvPr>
        </p:nvSpPr>
        <p:spPr/>
        <p:txBody>
          <a:bodyPr/>
          <a:p>
            <a:pPr marL="0" indent="0">
              <a:buNone/>
            </a:pPr>
            <a:r>
              <a:rPr lang="zh-CN" altLang="en-US"/>
              <a:t>We use super-scaling method to do anti-aliasing and use BVH tree to store the mesh of sphere.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Results</a:t>
            </a:r>
            <a:endParaRPr lang="en-US" altLang="zh-CN"/>
          </a:p>
        </p:txBody>
      </p:sp>
      <p:sp>
        <p:nvSpPr>
          <p:cNvPr id="3" name="内容占位符 2"/>
          <p:cNvSpPr>
            <a:spLocks noGrp="1"/>
          </p:cNvSpPr>
          <p:nvPr>
            <p:ph idx="1"/>
          </p:nvPr>
        </p:nvSpPr>
        <p:spPr/>
        <p:txBody>
          <a:bodyPr/>
          <a:p>
            <a:pPr marL="0" indent="0">
              <a:buNone/>
            </a:pPr>
            <a:endParaRPr lang="zh-CN" altLang="en-US"/>
          </a:p>
        </p:txBody>
      </p:sp>
      <p:pic>
        <p:nvPicPr>
          <p:cNvPr id="4" name="图片 3" descr="result-velomodel-trans20"/>
          <p:cNvPicPr>
            <a:picLocks noChangeAspect="1"/>
          </p:cNvPicPr>
          <p:nvPr/>
        </p:nvPicPr>
        <p:blipFill>
          <a:blip r:embed="rId1"/>
          <a:stretch>
            <a:fillRect/>
          </a:stretch>
        </p:blipFill>
        <p:spPr>
          <a:xfrm>
            <a:off x="838200" y="1603375"/>
            <a:ext cx="10050780" cy="40201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Results</a:t>
            </a:r>
            <a:endParaRPr lang="zh-CN" altLang="en-US"/>
          </a:p>
        </p:txBody>
      </p:sp>
      <p:pic>
        <p:nvPicPr>
          <p:cNvPr id="4" name="图片 3" descr="result-bspline-trans10"/>
          <p:cNvPicPr>
            <a:picLocks noChangeAspect="1"/>
          </p:cNvPicPr>
          <p:nvPr/>
        </p:nvPicPr>
        <p:blipFill>
          <a:blip r:embed="rId1"/>
          <a:stretch>
            <a:fillRect/>
          </a:stretch>
        </p:blipFill>
        <p:spPr>
          <a:xfrm>
            <a:off x="2360930" y="1318260"/>
            <a:ext cx="7185660" cy="4791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Division of work</a:t>
            </a:r>
            <a:endParaRPr lang="zh-CN" altLang="en-US"/>
          </a:p>
        </p:txBody>
      </p:sp>
      <p:sp>
        <p:nvSpPr>
          <p:cNvPr id="3" name="内容占位符 2"/>
          <p:cNvSpPr>
            <a:spLocks noGrp="1"/>
          </p:cNvSpPr>
          <p:nvPr>
            <p:ph idx="1"/>
          </p:nvPr>
        </p:nvSpPr>
        <p:spPr/>
        <p:txBody>
          <a:bodyPr/>
          <a:p>
            <a:pPr marL="0" indent="0">
              <a:buNone/>
            </a:pPr>
            <a:r>
              <a:rPr lang="zh-CN" altLang="en-US"/>
              <a:t>Qi Yuchun mainly complete the load of data and data traversal in VDB.</a:t>
            </a:r>
            <a:endParaRPr lang="zh-CN" altLang="en-US"/>
          </a:p>
          <a:p>
            <a:pPr marL="0" indent="0">
              <a:buNone/>
            </a:pPr>
            <a:r>
              <a:rPr lang="zh-CN" altLang="en-US"/>
              <a:t>Di Haichuan mainly complete volume rendering and value interpolation.</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68705" y="2441575"/>
            <a:ext cx="10515600" cy="1325563"/>
          </a:xfrm>
        </p:spPr>
        <p:txBody>
          <a:bodyPr/>
          <a:p>
            <a:r>
              <a:rPr lang="en-US" altLang="zh-CN"/>
              <a:t>Thanks for listening</a:t>
            </a: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Related paper</a:t>
            </a:r>
            <a:endParaRPr lang="en-US" altLang="zh-CN"/>
          </a:p>
        </p:txBody>
      </p:sp>
      <p:sp>
        <p:nvSpPr>
          <p:cNvPr id="3" name="内容占位符 2"/>
          <p:cNvSpPr>
            <a:spLocks noGrp="1"/>
          </p:cNvSpPr>
          <p:nvPr>
            <p:ph idx="1"/>
          </p:nvPr>
        </p:nvSpPr>
        <p:spPr/>
        <p:txBody>
          <a:bodyPr/>
          <a:p>
            <a:pPr marL="0" indent="0">
              <a:buNone/>
            </a:pPr>
            <a:r>
              <a:rPr lang="zh-CN" altLang="en-US"/>
              <a:t>[2021] Ray Tracing Structured AMR Data Using ExaBricks</a:t>
            </a:r>
            <a:endParaRPr lang="zh-CN" altLang="en-US"/>
          </a:p>
          <a:p>
            <a:pPr marL="0" indent="0">
              <a:buNone/>
            </a:pPr>
            <a:r>
              <a:rPr lang="en-US" altLang="zh-CN"/>
              <a:t>T</a:t>
            </a:r>
            <a:r>
              <a:rPr lang="zh-CN" altLang="en-US"/>
              <a:t>his paper designs a techonolgy of data to enable simulations to adapt the domain resolution to save computation and storage, which is called Adaptive Mesh Refinement(AMR). This techonolgy adapts the sampling rate to the corresponding cell size and when overlap happens it will choose the finer resolution. It can also skip some empty area.</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Our works</a:t>
            </a:r>
            <a:endParaRPr lang="en-US" altLang="zh-CN"/>
          </a:p>
        </p:txBody>
      </p:sp>
      <p:sp>
        <p:nvSpPr>
          <p:cNvPr id="3" name="内容占位符 2"/>
          <p:cNvSpPr>
            <a:spLocks noGrp="1"/>
          </p:cNvSpPr>
          <p:nvPr>
            <p:ph idx="1"/>
          </p:nvPr>
        </p:nvSpPr>
        <p:spPr/>
        <p:txBody>
          <a:bodyPr/>
          <a:p>
            <a:pPr marL="0" indent="0">
              <a:buNone/>
            </a:pPr>
            <a:r>
              <a:rPr lang="zh-CN" altLang="en-US"/>
              <a:t>The task of this project is to rendering four given data efficiently and beautifully. The four given data are VDB files which store results of fluid simulations. Two of them are single-resolution and two others are multi-resolution and have overlap of different resolution. Because the VDB files store a velocity field which is a vector field , we need to convert it to a scalar field to visualize it. For example, we can convert the vector field into a speed field or use Q-criterion.</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Load VDB data</a:t>
            </a:r>
            <a:endParaRPr lang="zh-CN" altLang="en-US"/>
          </a:p>
        </p:txBody>
      </p:sp>
      <p:sp>
        <p:nvSpPr>
          <p:cNvPr id="3" name="内容占位符 2"/>
          <p:cNvSpPr>
            <a:spLocks noGrp="1"/>
          </p:cNvSpPr>
          <p:nvPr>
            <p:ph idx="1"/>
          </p:nvPr>
        </p:nvSpPr>
        <p:spPr/>
        <p:txBody>
          <a:bodyPr/>
          <a:p>
            <a:pPr marL="0" indent="0">
              <a:buNone/>
            </a:pPr>
            <a:r>
              <a:rPr lang="zh-CN" altLang="en-US"/>
              <a:t>In a VDB file, it contains one or more uniform girds and each uniform grid may have different resolution. Between uniform grids, there may have overlaps. In one unform gird, every cells have the same size and some cells may be empty. In metadata of a VDB file, every cells' location is contained by an origin cell's bottom front left corner world location and cell's local coordinate and gird size.In this project, we use library OpenVdb to load in VDB files.</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Direct volume rendering.</a:t>
            </a:r>
            <a:endParaRPr lang="zh-CN" altLang="en-US"/>
          </a:p>
        </p:txBody>
      </p:sp>
      <p:sp>
        <p:nvSpPr>
          <p:cNvPr id="3" name="内容占位符 2"/>
          <p:cNvSpPr>
            <a:spLocks noGrp="1"/>
          </p:cNvSpPr>
          <p:nvPr>
            <p:ph idx="1"/>
          </p:nvPr>
        </p:nvSpPr>
        <p:spPr/>
        <p:txBody>
          <a:bodyPr/>
          <a:p>
            <a:pPr marL="0" indent="0">
              <a:buNone/>
            </a:pPr>
            <a:r>
              <a:rPr lang="zh-CN" altLang="en-US"/>
              <a:t>There are many ways to visualize volume data. In this we choose the most directly way. We use direct volume rendering method. In this method, we generate rays to traverse the girds, and then calculate the approximate value by interpolation. If the value is in the data range we need, we give it a color based on its value, and use volume rendering to show layers of data. In our method, we think that there are vacuum between two satisfied data, so transparency will be only determined by how many layers of data it has hit not by distance.</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Data traversal in multi-resolution grids.</a:t>
            </a:r>
            <a:endParaRPr lang="zh-CN" altLang="en-US"/>
          </a:p>
        </p:txBody>
      </p:sp>
      <p:sp>
        <p:nvSpPr>
          <p:cNvPr id="3" name="内容占位符 2"/>
          <p:cNvSpPr>
            <a:spLocks noGrp="1"/>
          </p:cNvSpPr>
          <p:nvPr>
            <p:ph idx="1"/>
          </p:nvPr>
        </p:nvSpPr>
        <p:spPr/>
        <p:txBody>
          <a:bodyPr/>
          <a:p>
            <a:pPr marL="0" indent="0">
              <a:buNone/>
            </a:pPr>
            <a:r>
              <a:rPr lang="zh-CN" altLang="en-US"/>
              <a:t>In library OpenVdb, it gives a function to do data traversal, however the function only make sure that it will march a grid but not make ensure the step length is same. Thus, we write a our own function to do data traversal. In this function, the step is decided by the resulotion of the grid and it will skip choose the finer one when overlap happens. Also, our function can skip empty grids.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Data traversal in multi-resolution grids.</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838200" y="1607820"/>
            <a:ext cx="7748905" cy="4436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Interpolation</a:t>
            </a:r>
            <a:endParaRPr lang="zh-CN" altLang="en-US"/>
          </a:p>
        </p:txBody>
      </p:sp>
      <p:sp>
        <p:nvSpPr>
          <p:cNvPr id="3" name="内容占位符 2"/>
          <p:cNvSpPr>
            <a:spLocks noGrp="1"/>
          </p:cNvSpPr>
          <p:nvPr>
            <p:ph idx="1"/>
          </p:nvPr>
        </p:nvSpPr>
        <p:spPr/>
        <p:txBody>
          <a:bodyPr/>
          <a:p>
            <a:pPr marL="0" indent="0">
              <a:buNone/>
            </a:pPr>
            <a:r>
              <a:rPr lang="zh-CN" altLang="en-US"/>
              <a:t>In each cell, it contains the value of its bottom front left corner, so we need to do interpolation.Basicly, we can use trilinear interpolation, which do linear interpolation on line, surface and volume of nearby 2X2X2 data. However, it will cause stripe of girds on the result. Thus, we use cubic B-spline interpolation, which use nearby 4X4X4 data.</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
          <p:cNvPicPr>
            <a:picLocks noChangeAspect="1"/>
          </p:cNvPicPr>
          <p:nvPr/>
        </p:nvPicPr>
        <p:blipFill>
          <a:blip r:embed="rId1"/>
          <a:stretch>
            <a:fillRect/>
          </a:stretch>
        </p:blipFill>
        <p:spPr>
          <a:xfrm>
            <a:off x="136525" y="906780"/>
            <a:ext cx="6948170" cy="2682240"/>
          </a:xfrm>
          <a:prstGeom prst="rect">
            <a:avLst/>
          </a:prstGeom>
        </p:spPr>
      </p:pic>
      <p:pic>
        <p:nvPicPr>
          <p:cNvPr id="5" name="内容占位符 4"/>
          <p:cNvPicPr>
            <a:picLocks noChangeAspect="1"/>
          </p:cNvPicPr>
          <p:nvPr>
            <p:ph idx="1"/>
            <p:custDataLst>
              <p:tags r:id="rId2"/>
            </p:custDataLst>
          </p:nvPr>
        </p:nvPicPr>
        <p:blipFill>
          <a:blip r:embed="rId3"/>
          <a:stretch>
            <a:fillRect/>
          </a:stretch>
        </p:blipFill>
        <p:spPr>
          <a:xfrm>
            <a:off x="976630" y="4331970"/>
            <a:ext cx="3550920" cy="1463040"/>
          </a:xfrm>
          <a:prstGeom prst="rect">
            <a:avLst/>
          </a:prstGeom>
        </p:spPr>
      </p:pic>
      <p:sp>
        <p:nvSpPr>
          <p:cNvPr id="2" name="标题 1"/>
          <p:cNvSpPr>
            <a:spLocks noGrp="1"/>
          </p:cNvSpPr>
          <p:nvPr>
            <p:ph type="title"/>
          </p:nvPr>
        </p:nvSpPr>
        <p:spPr>
          <a:xfrm>
            <a:off x="838200" y="161925"/>
            <a:ext cx="10515600" cy="1325563"/>
          </a:xfrm>
        </p:spPr>
        <p:txBody>
          <a:bodyPr/>
          <a:p>
            <a:r>
              <a:rPr lang="zh-CN" altLang="en-US">
                <a:sym typeface="+mn-ea"/>
              </a:rPr>
              <a:t>Interpolation</a:t>
            </a:r>
            <a:endParaRPr lang="zh-CN" altLang="en-US"/>
          </a:p>
        </p:txBody>
      </p:sp>
      <p:pic>
        <p:nvPicPr>
          <p:cNvPr id="6" name="图片 5"/>
          <p:cNvPicPr>
            <a:picLocks noChangeAspect="1"/>
          </p:cNvPicPr>
          <p:nvPr>
            <p:custDataLst>
              <p:tags r:id="rId4"/>
            </p:custDataLst>
          </p:nvPr>
        </p:nvPicPr>
        <p:blipFill>
          <a:blip r:embed="rId5"/>
          <a:stretch>
            <a:fillRect/>
          </a:stretch>
        </p:blipFill>
        <p:spPr>
          <a:xfrm>
            <a:off x="7216140" y="3690620"/>
            <a:ext cx="3482340" cy="256032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7307580" y="1602740"/>
            <a:ext cx="3299460" cy="1432560"/>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5736,&quot;width&quot;:10020}"/>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MWFjYzBlYzFjMTkwZDU3NmM3MTkzNTdlNzgxMTMxO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3190</Words>
  <Application>WPS 演示</Application>
  <PresentationFormat>宽屏</PresentationFormat>
  <Paragraphs>51</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86150</dc:creator>
  <cp:lastModifiedBy>123456</cp:lastModifiedBy>
  <cp:revision>3</cp:revision>
  <dcterms:created xsi:type="dcterms:W3CDTF">2023-01-10T08:11:00Z</dcterms:created>
  <dcterms:modified xsi:type="dcterms:W3CDTF">2023-01-10T08:26:37Z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9FDA55F1EBB5461B9419212ED515C7AE</vt:lpwstr>
  </property>
  <property fmtid="{D5CDD505-2E9C-101B-9397-08002B2CF9AE}" pid="3" name="KSOProductBuildVer">
    <vt:lpwstr>2052-11.1.0.13703</vt:lpwstr>
  </property>
</Properties>
</file>