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99" d="100"/>
          <a:sy n="99" d="100"/>
        </p:scale>
        <p:origin x="96"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10/10/2021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10/10/2021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ss-tricks.com/snippets/css/complete-guide-gri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mo.themefisher.com/focu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539E-9B70-4082-A595-865EAFFDD56B}"/>
              </a:ext>
            </a:extLst>
          </p:cNvPr>
          <p:cNvSpPr>
            <a:spLocks noGrp="1"/>
          </p:cNvSpPr>
          <p:nvPr>
            <p:ph type="ctrTitle"/>
          </p:nvPr>
        </p:nvSpPr>
        <p:spPr/>
        <p:txBody>
          <a:bodyPr/>
          <a:lstStyle/>
          <a:p>
            <a:r>
              <a:rPr lang="en-US" dirty="0"/>
              <a:t>SkillsUSA – Lecture 4</a:t>
            </a:r>
          </a:p>
        </p:txBody>
      </p:sp>
      <p:sp>
        <p:nvSpPr>
          <p:cNvPr id="3" name="Subtitle 2">
            <a:extLst>
              <a:ext uri="{FF2B5EF4-FFF2-40B4-BE49-F238E27FC236}">
                <a16:creationId xmlns:a16="http://schemas.microsoft.com/office/drawing/2014/main" id="{CCDE9F47-6F02-4AF1-97CC-DB2F52543E1D}"/>
              </a:ext>
            </a:extLst>
          </p:cNvPr>
          <p:cNvSpPr>
            <a:spLocks noGrp="1"/>
          </p:cNvSpPr>
          <p:nvPr>
            <p:ph type="subTitle" idx="1"/>
          </p:nvPr>
        </p:nvSpPr>
        <p:spPr/>
        <p:txBody>
          <a:bodyPr/>
          <a:lstStyle/>
          <a:p>
            <a:r>
              <a:rPr lang="en-US" dirty="0"/>
              <a:t>Web Design: Advanced CSS with Flexbox, CSS Grid, and Wireframing</a:t>
            </a:r>
          </a:p>
        </p:txBody>
      </p:sp>
    </p:spTree>
    <p:extLst>
      <p:ext uri="{BB962C8B-B14F-4D97-AF65-F5344CB8AC3E}">
        <p14:creationId xmlns:p14="http://schemas.microsoft.com/office/powerpoint/2010/main" val="4018751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0210-02B7-4326-8B0E-4A3611D0B825}"/>
              </a:ext>
            </a:extLst>
          </p:cNvPr>
          <p:cNvSpPr>
            <a:spLocks noGrp="1"/>
          </p:cNvSpPr>
          <p:nvPr>
            <p:ph type="title"/>
          </p:nvPr>
        </p:nvSpPr>
        <p:spPr/>
        <p:txBody>
          <a:bodyPr/>
          <a:lstStyle/>
          <a:p>
            <a:r>
              <a:rPr lang="en-US" dirty="0"/>
              <a:t>Wireframing Example</a:t>
            </a:r>
          </a:p>
        </p:txBody>
      </p:sp>
    </p:spTree>
    <p:extLst>
      <p:ext uri="{BB962C8B-B14F-4D97-AF65-F5344CB8AC3E}">
        <p14:creationId xmlns:p14="http://schemas.microsoft.com/office/powerpoint/2010/main" val="277041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8EB3-68D7-4E11-A8E5-E7DBC91FEBC5}"/>
              </a:ext>
            </a:extLst>
          </p:cNvPr>
          <p:cNvSpPr>
            <a:spLocks noGrp="1"/>
          </p:cNvSpPr>
          <p:nvPr>
            <p:ph type="title"/>
          </p:nvPr>
        </p:nvSpPr>
        <p:spPr/>
        <p:txBody>
          <a:bodyPr/>
          <a:lstStyle/>
          <a:p>
            <a:r>
              <a:rPr lang="en-US" dirty="0"/>
              <a:t>CSS Flexbox</a:t>
            </a:r>
          </a:p>
        </p:txBody>
      </p:sp>
      <p:sp>
        <p:nvSpPr>
          <p:cNvPr id="3" name="Content Placeholder 2">
            <a:extLst>
              <a:ext uri="{FF2B5EF4-FFF2-40B4-BE49-F238E27FC236}">
                <a16:creationId xmlns:a16="http://schemas.microsoft.com/office/drawing/2014/main" id="{9FE57345-015C-4D3D-800D-EBD20104B0EE}"/>
              </a:ext>
            </a:extLst>
          </p:cNvPr>
          <p:cNvSpPr>
            <a:spLocks noGrp="1"/>
          </p:cNvSpPr>
          <p:nvPr>
            <p:ph idx="1"/>
          </p:nvPr>
        </p:nvSpPr>
        <p:spPr/>
        <p:txBody>
          <a:bodyPr/>
          <a:lstStyle/>
          <a:p>
            <a:r>
              <a:rPr lang="en-US" dirty="0"/>
              <a:t>Tutorial Link:</a:t>
            </a:r>
          </a:p>
          <a:p>
            <a:r>
              <a:rPr lang="en-US" dirty="0">
                <a:hlinkClick r:id="rId2"/>
              </a:rPr>
              <a:t>https://css-tricks.com/snippets/css/a-guide-to-flexbox/</a:t>
            </a:r>
            <a:endParaRPr lang="en-US" dirty="0"/>
          </a:p>
          <a:p>
            <a:endParaRPr lang="en-US" dirty="0"/>
          </a:p>
        </p:txBody>
      </p:sp>
    </p:spTree>
    <p:extLst>
      <p:ext uri="{BB962C8B-B14F-4D97-AF65-F5344CB8AC3E}">
        <p14:creationId xmlns:p14="http://schemas.microsoft.com/office/powerpoint/2010/main" val="308070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8691E-A103-43D2-85C7-31EF73600FDE}"/>
              </a:ext>
            </a:extLst>
          </p:cNvPr>
          <p:cNvSpPr>
            <a:spLocks noGrp="1"/>
          </p:cNvSpPr>
          <p:nvPr>
            <p:ph type="title"/>
          </p:nvPr>
        </p:nvSpPr>
        <p:spPr/>
        <p:txBody>
          <a:bodyPr/>
          <a:lstStyle/>
          <a:p>
            <a:r>
              <a:rPr lang="en-US" dirty="0"/>
              <a:t>CSS Grid</a:t>
            </a:r>
          </a:p>
        </p:txBody>
      </p:sp>
      <p:sp>
        <p:nvSpPr>
          <p:cNvPr id="3" name="Content Placeholder 2">
            <a:extLst>
              <a:ext uri="{FF2B5EF4-FFF2-40B4-BE49-F238E27FC236}">
                <a16:creationId xmlns:a16="http://schemas.microsoft.com/office/drawing/2014/main" id="{998DE425-25B9-4E7C-A4FF-9E54DF20FBA0}"/>
              </a:ext>
            </a:extLst>
          </p:cNvPr>
          <p:cNvSpPr>
            <a:spLocks noGrp="1"/>
          </p:cNvSpPr>
          <p:nvPr>
            <p:ph idx="1"/>
          </p:nvPr>
        </p:nvSpPr>
        <p:spPr/>
        <p:txBody>
          <a:bodyPr/>
          <a:lstStyle/>
          <a:p>
            <a:r>
              <a:rPr lang="en-US" dirty="0"/>
              <a:t>Tutorial Link:</a:t>
            </a:r>
          </a:p>
          <a:p>
            <a:r>
              <a:rPr lang="en-US" dirty="0">
                <a:hlinkClick r:id="rId2"/>
              </a:rPr>
              <a:t>https://css-tricks.com/snippets/css/complete-guide-grid/</a:t>
            </a:r>
            <a:endParaRPr lang="en-US" dirty="0"/>
          </a:p>
          <a:p>
            <a:endParaRPr lang="en-US" dirty="0"/>
          </a:p>
        </p:txBody>
      </p:sp>
    </p:spTree>
    <p:extLst>
      <p:ext uri="{BB962C8B-B14F-4D97-AF65-F5344CB8AC3E}">
        <p14:creationId xmlns:p14="http://schemas.microsoft.com/office/powerpoint/2010/main" val="3257852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B40E-34B7-4BD6-B3C9-F425FB397FF8}"/>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E7B09D32-C17C-4905-9382-3369382BD788}"/>
              </a:ext>
            </a:extLst>
          </p:cNvPr>
          <p:cNvSpPr>
            <a:spLocks noGrp="1"/>
          </p:cNvSpPr>
          <p:nvPr>
            <p:ph idx="1"/>
          </p:nvPr>
        </p:nvSpPr>
        <p:spPr/>
        <p:txBody>
          <a:bodyPr/>
          <a:lstStyle/>
          <a:p>
            <a:r>
              <a:rPr lang="en-US" dirty="0"/>
              <a:t>Wireframe and design a web page that uses CSS Flexbox OR Grid to display an administrative dashboard for an app. The app should include sections for “charts”, tabular data, etc.</a:t>
            </a:r>
          </a:p>
          <a:p>
            <a:r>
              <a:rPr lang="en-US" dirty="0"/>
              <a:t>The dashboard itself does not need to “do” anything (i.e. any charts or numbers can be images or hard-coded), but should be laid out appropriately.</a:t>
            </a:r>
          </a:p>
          <a:p>
            <a:r>
              <a:rPr lang="en-US" dirty="0"/>
              <a:t>Feel free to get creative! Use box-shadow, border, padding, font-family, etc. to style this to look as nice as you can make it!</a:t>
            </a:r>
          </a:p>
        </p:txBody>
      </p:sp>
    </p:spTree>
    <p:extLst>
      <p:ext uri="{BB962C8B-B14F-4D97-AF65-F5344CB8AC3E}">
        <p14:creationId xmlns:p14="http://schemas.microsoft.com/office/powerpoint/2010/main" val="106652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D2253-E3BC-4337-B31C-95286E71D98F}"/>
              </a:ext>
            </a:extLst>
          </p:cNvPr>
          <p:cNvSpPr>
            <a:spLocks noGrp="1"/>
          </p:cNvSpPr>
          <p:nvPr>
            <p:ph type="title"/>
          </p:nvPr>
        </p:nvSpPr>
        <p:spPr/>
        <p:txBody>
          <a:bodyPr/>
          <a:lstStyle/>
          <a:p>
            <a:r>
              <a:rPr lang="en-US" dirty="0"/>
              <a:t>Project Example</a:t>
            </a:r>
          </a:p>
        </p:txBody>
      </p:sp>
      <p:sp>
        <p:nvSpPr>
          <p:cNvPr id="3" name="Content Placeholder 2">
            <a:extLst>
              <a:ext uri="{FF2B5EF4-FFF2-40B4-BE49-F238E27FC236}">
                <a16:creationId xmlns:a16="http://schemas.microsoft.com/office/drawing/2014/main" id="{BF6B7B42-53DE-4BD3-89D9-1850ACA6924A}"/>
              </a:ext>
            </a:extLst>
          </p:cNvPr>
          <p:cNvSpPr>
            <a:spLocks noGrp="1"/>
          </p:cNvSpPr>
          <p:nvPr>
            <p:ph idx="1"/>
          </p:nvPr>
        </p:nvSpPr>
        <p:spPr/>
        <p:txBody>
          <a:bodyPr/>
          <a:lstStyle/>
          <a:p>
            <a:r>
              <a:rPr lang="en-US" dirty="0"/>
              <a:t>Excluding the sidebar (which is not a requirement), it should look something like this:</a:t>
            </a:r>
          </a:p>
          <a:p>
            <a:r>
              <a:rPr lang="en-US" dirty="0">
                <a:hlinkClick r:id="rId2"/>
              </a:rPr>
              <a:t>https://demo.themefisher.com/focus/</a:t>
            </a:r>
            <a:endParaRPr lang="en-US" dirty="0"/>
          </a:p>
          <a:p>
            <a:r>
              <a:rPr lang="en-US" dirty="0"/>
              <a:t>Make sure to include appropriate gutters and spacing!</a:t>
            </a:r>
          </a:p>
          <a:p>
            <a:pPr marL="0" indent="0">
              <a:buNone/>
            </a:pPr>
            <a:endParaRPr lang="en-US" dirty="0"/>
          </a:p>
        </p:txBody>
      </p:sp>
    </p:spTree>
    <p:extLst>
      <p:ext uri="{BB962C8B-B14F-4D97-AF65-F5344CB8AC3E}">
        <p14:creationId xmlns:p14="http://schemas.microsoft.com/office/powerpoint/2010/main" val="2446691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2ED1-AB2F-421F-8D88-38D8A1556C5D}"/>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48F40A94-28CA-47E0-B7AC-7C07553C021C}"/>
              </a:ext>
            </a:extLst>
          </p:cNvPr>
          <p:cNvSpPr>
            <a:spLocks noGrp="1"/>
          </p:cNvSpPr>
          <p:nvPr>
            <p:ph idx="1"/>
          </p:nvPr>
        </p:nvSpPr>
        <p:spPr/>
        <p:txBody>
          <a:bodyPr/>
          <a:lstStyle/>
          <a:p>
            <a:r>
              <a:rPr lang="en-US" dirty="0"/>
              <a:t>What was the name of the precursor to HTML (the first)?</a:t>
            </a:r>
          </a:p>
          <a:p>
            <a:pPr lvl="1"/>
            <a:r>
              <a:rPr lang="en-US" dirty="0"/>
              <a:t>SGML</a:t>
            </a:r>
          </a:p>
          <a:p>
            <a:r>
              <a:rPr lang="en-US" dirty="0"/>
              <a:t>CSS3 is modular-</a:t>
            </a:r>
            <a:r>
              <a:rPr lang="en-US" dirty="0" err="1"/>
              <a:t>ized</a:t>
            </a:r>
            <a:r>
              <a:rPr lang="en-US" dirty="0"/>
              <a:t>. What does this mean?</a:t>
            </a:r>
          </a:p>
          <a:p>
            <a:pPr lvl="1"/>
            <a:r>
              <a:rPr lang="en-US" dirty="0"/>
              <a:t>CSS3 as a standard accepts changes in groups called modules. This means that new versions of CSS aren’t released, but rather new modules are added to the existing language. This same model is used for HTML5, which also won’t upgrade to version 6 anytime soon, but rather continues to add to the specification.</a:t>
            </a:r>
          </a:p>
          <a:p>
            <a:pPr lvl="1"/>
            <a:endParaRPr lang="en-US" dirty="0"/>
          </a:p>
        </p:txBody>
      </p:sp>
    </p:spTree>
    <p:extLst>
      <p:ext uri="{BB962C8B-B14F-4D97-AF65-F5344CB8AC3E}">
        <p14:creationId xmlns:p14="http://schemas.microsoft.com/office/powerpoint/2010/main" val="179280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8877-1CE0-4E63-A6F7-9C75E5F55F59}"/>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6CA8E6FD-BF0F-4B0A-A284-572DD53CBB10}"/>
              </a:ext>
            </a:extLst>
          </p:cNvPr>
          <p:cNvSpPr>
            <a:spLocks noGrp="1"/>
          </p:cNvSpPr>
          <p:nvPr>
            <p:ph idx="1"/>
          </p:nvPr>
        </p:nvSpPr>
        <p:spPr/>
        <p:txBody>
          <a:bodyPr/>
          <a:lstStyle/>
          <a:p>
            <a:r>
              <a:rPr lang="en-US" dirty="0"/>
              <a:t>What is the philosophy that directs content structure, style, and behavior to be distinct and unique blocks?</a:t>
            </a:r>
          </a:p>
          <a:p>
            <a:pPr lvl="1"/>
            <a:r>
              <a:rPr lang="en-US" dirty="0"/>
              <a:t>The Separation of Concerns</a:t>
            </a:r>
          </a:p>
          <a:p>
            <a:r>
              <a:rPr lang="en-US" dirty="0"/>
              <a:t>The use of semantic tags helps to prevent what anti-pattern development practice in HTML?</a:t>
            </a:r>
          </a:p>
          <a:p>
            <a:pPr lvl="1"/>
            <a:r>
              <a:rPr lang="en-US" dirty="0" err="1"/>
              <a:t>Div</a:t>
            </a:r>
            <a:r>
              <a:rPr lang="en-US" dirty="0"/>
              <a:t> Nesting</a:t>
            </a:r>
          </a:p>
          <a:p>
            <a:r>
              <a:rPr lang="en-US" dirty="0"/>
              <a:t>What attribute should always be present on the &lt;html&gt; tag? What should its value be?</a:t>
            </a:r>
          </a:p>
          <a:p>
            <a:pPr lvl="1"/>
            <a:r>
              <a:rPr lang="en-US" dirty="0"/>
              <a:t>&lt;html lang=“</a:t>
            </a:r>
            <a:r>
              <a:rPr lang="en-US" dirty="0" err="1"/>
              <a:t>en</a:t>
            </a:r>
            <a:r>
              <a:rPr lang="en-US" dirty="0"/>
              <a:t>-US”&gt;</a:t>
            </a:r>
          </a:p>
        </p:txBody>
      </p:sp>
    </p:spTree>
    <p:extLst>
      <p:ext uri="{BB962C8B-B14F-4D97-AF65-F5344CB8AC3E}">
        <p14:creationId xmlns:p14="http://schemas.microsoft.com/office/powerpoint/2010/main" val="83589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87D1-4468-4A8E-A12B-9E07F6B73912}"/>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04BB364D-A3E8-4436-8200-DEC49896D2D2}"/>
              </a:ext>
            </a:extLst>
          </p:cNvPr>
          <p:cNvSpPr>
            <a:spLocks noGrp="1"/>
          </p:cNvSpPr>
          <p:nvPr>
            <p:ph idx="1"/>
          </p:nvPr>
        </p:nvSpPr>
        <p:spPr/>
        <p:txBody>
          <a:bodyPr/>
          <a:lstStyle/>
          <a:p>
            <a:r>
              <a:rPr lang="en-US" dirty="0"/>
              <a:t>What type of content should be placed in the &lt;head&gt; section of an HTML document?</a:t>
            </a:r>
          </a:p>
          <a:p>
            <a:pPr lvl="1"/>
            <a:r>
              <a:rPr lang="en-US" dirty="0"/>
              <a:t>Any information </a:t>
            </a:r>
            <a:r>
              <a:rPr lang="en-US" i="1" dirty="0"/>
              <a:t>about</a:t>
            </a:r>
            <a:r>
              <a:rPr lang="en-US" dirty="0"/>
              <a:t> the document, that does not directly correlate to content structure or display. This can include meta information, styles, scripts, etc.</a:t>
            </a:r>
          </a:p>
          <a:p>
            <a:r>
              <a:rPr lang="en-US" dirty="0"/>
              <a:t>True or False: width / height, borders, fonts, and colors should be set directly in the HTML to prevent external changes</a:t>
            </a:r>
          </a:p>
          <a:p>
            <a:pPr lvl="1"/>
            <a:r>
              <a:rPr lang="en-US" dirty="0"/>
              <a:t>False. Direct styling in HTML (including heavy use of inline styles) is anti-pattern.</a:t>
            </a:r>
          </a:p>
        </p:txBody>
      </p:sp>
    </p:spTree>
    <p:extLst>
      <p:ext uri="{BB962C8B-B14F-4D97-AF65-F5344CB8AC3E}">
        <p14:creationId xmlns:p14="http://schemas.microsoft.com/office/powerpoint/2010/main" val="86028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F53B-9B81-48B1-B507-D523133BD019}"/>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BB136D10-406F-44A5-8138-578338FE8438}"/>
              </a:ext>
            </a:extLst>
          </p:cNvPr>
          <p:cNvSpPr>
            <a:spLocks noGrp="1"/>
          </p:cNvSpPr>
          <p:nvPr>
            <p:ph idx="1"/>
          </p:nvPr>
        </p:nvSpPr>
        <p:spPr/>
        <p:txBody>
          <a:bodyPr>
            <a:normAutofit fontScale="92500" lnSpcReduction="10000"/>
          </a:bodyPr>
          <a:lstStyle/>
          <a:p>
            <a:r>
              <a:rPr lang="en-US" dirty="0"/>
              <a:t>What is the CSS Box Model?</a:t>
            </a:r>
          </a:p>
          <a:p>
            <a:pPr lvl="1"/>
            <a:r>
              <a:rPr lang="en-US" dirty="0"/>
              <a:t>The CSS Box Model is used to describe the relationship and behavior between HTML elements, positioned and changed by margin, padding, and borders. Since every element in HTML is considered a box, elements can have a set height, width, grow, and be moved.</a:t>
            </a:r>
          </a:p>
          <a:p>
            <a:r>
              <a:rPr lang="en-US" dirty="0"/>
              <a:t>What are the five variants of element padding and margin, how are they used, and what acronym do we use to remember the order?</a:t>
            </a:r>
          </a:p>
          <a:p>
            <a:pPr lvl="1"/>
            <a:r>
              <a:rPr lang="en-US" dirty="0"/>
              <a:t>4 values, 3 values, 2 values, 1 value, and specific side</a:t>
            </a:r>
          </a:p>
          <a:p>
            <a:pPr lvl="2"/>
            <a:r>
              <a:rPr lang="en-US" dirty="0"/>
              <a:t>E.G. :</a:t>
            </a:r>
          </a:p>
          <a:p>
            <a:pPr lvl="2"/>
            <a:r>
              <a:rPr lang="en-US" dirty="0"/>
              <a:t>margin: 1px </a:t>
            </a:r>
            <a:r>
              <a:rPr lang="en-US" dirty="0" err="1"/>
              <a:t>1px</a:t>
            </a:r>
            <a:r>
              <a:rPr lang="en-US" dirty="0"/>
              <a:t> </a:t>
            </a:r>
            <a:r>
              <a:rPr lang="en-US" dirty="0" err="1"/>
              <a:t>1px</a:t>
            </a:r>
            <a:r>
              <a:rPr lang="en-US" dirty="0"/>
              <a:t> </a:t>
            </a:r>
            <a:r>
              <a:rPr lang="en-US" dirty="0" err="1"/>
              <a:t>1px</a:t>
            </a:r>
            <a:r>
              <a:rPr lang="en-US" dirty="0"/>
              <a:t>; / margin: 1px </a:t>
            </a:r>
            <a:r>
              <a:rPr lang="en-US" dirty="0" err="1"/>
              <a:t>1px</a:t>
            </a:r>
            <a:r>
              <a:rPr lang="en-US" dirty="0"/>
              <a:t> </a:t>
            </a:r>
            <a:r>
              <a:rPr lang="en-US" dirty="0" err="1"/>
              <a:t>1px</a:t>
            </a:r>
            <a:r>
              <a:rPr lang="en-US" dirty="0"/>
              <a:t>; / margin: 1px </a:t>
            </a:r>
            <a:r>
              <a:rPr lang="en-US" dirty="0" err="1"/>
              <a:t>1px</a:t>
            </a:r>
            <a:r>
              <a:rPr lang="en-US" dirty="0"/>
              <a:t>; </a:t>
            </a:r>
          </a:p>
          <a:p>
            <a:pPr lvl="2"/>
            <a:r>
              <a:rPr lang="en-US" dirty="0"/>
              <a:t>/ margin 1px; / margin-left: 1px;</a:t>
            </a:r>
          </a:p>
          <a:p>
            <a:pPr lvl="2"/>
            <a:r>
              <a:rPr lang="en-US" dirty="0"/>
              <a:t>TRBL (trouble), TR B L, TR BL, TRBL</a:t>
            </a:r>
          </a:p>
          <a:p>
            <a:endParaRPr lang="en-US" dirty="0"/>
          </a:p>
        </p:txBody>
      </p:sp>
    </p:spTree>
    <p:extLst>
      <p:ext uri="{BB962C8B-B14F-4D97-AF65-F5344CB8AC3E}">
        <p14:creationId xmlns:p14="http://schemas.microsoft.com/office/powerpoint/2010/main" val="418980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6596-6E6A-4E07-A93F-2FE6DF192942}"/>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0310C826-3113-405E-BC60-D3C5ED44D7F3}"/>
              </a:ext>
            </a:extLst>
          </p:cNvPr>
          <p:cNvSpPr>
            <a:spLocks noGrp="1"/>
          </p:cNvSpPr>
          <p:nvPr>
            <p:ph idx="1"/>
          </p:nvPr>
        </p:nvSpPr>
        <p:spPr>
          <a:xfrm>
            <a:off x="680321" y="2336872"/>
            <a:ext cx="9613861" cy="4013127"/>
          </a:xfrm>
        </p:spPr>
        <p:txBody>
          <a:bodyPr>
            <a:normAutofit/>
          </a:bodyPr>
          <a:lstStyle/>
          <a:p>
            <a:r>
              <a:rPr lang="en-US" dirty="0"/>
              <a:t>What is the difference between a border and an outline?</a:t>
            </a:r>
          </a:p>
          <a:p>
            <a:pPr lvl="1"/>
            <a:r>
              <a:rPr lang="en-US" dirty="0"/>
              <a:t>Borders increase the size of an element, whereas an outline is drawn outside the element without increasing its size.</a:t>
            </a:r>
          </a:p>
          <a:p>
            <a:r>
              <a:rPr lang="en-US" dirty="0"/>
              <a:t>What are the three primary display modes in CSS?</a:t>
            </a:r>
          </a:p>
          <a:p>
            <a:pPr lvl="1"/>
            <a:r>
              <a:rPr lang="en-US" dirty="0"/>
              <a:t>Inline, block, and inline-block</a:t>
            </a:r>
          </a:p>
          <a:p>
            <a:r>
              <a:rPr lang="en-US" dirty="0"/>
              <a:t>What are the five primary positioning modes in CSS?</a:t>
            </a:r>
          </a:p>
          <a:p>
            <a:pPr lvl="1"/>
            <a:r>
              <a:rPr lang="en-US" dirty="0"/>
              <a:t>Static, absolute, relative, fixed, and sticky</a:t>
            </a:r>
          </a:p>
          <a:p>
            <a:r>
              <a:rPr lang="en-US" dirty="0"/>
              <a:t>What is the difference between relative and absolute positioning?</a:t>
            </a:r>
          </a:p>
          <a:p>
            <a:pPr lvl="1"/>
            <a:r>
              <a:rPr lang="en-US" dirty="0"/>
              <a:t>Relative positioning positions an element based on its “initial” or “static” position, whereas absolute positioning positions an element based on its closest positioned parent.</a:t>
            </a:r>
          </a:p>
          <a:p>
            <a:pPr lvl="1"/>
            <a:endParaRPr lang="en-US" dirty="0"/>
          </a:p>
          <a:p>
            <a:pPr lvl="1"/>
            <a:endParaRPr lang="en-US" dirty="0"/>
          </a:p>
        </p:txBody>
      </p:sp>
    </p:spTree>
    <p:extLst>
      <p:ext uri="{BB962C8B-B14F-4D97-AF65-F5344CB8AC3E}">
        <p14:creationId xmlns:p14="http://schemas.microsoft.com/office/powerpoint/2010/main" val="114055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3ADB-8EA2-4E5C-B2CD-0AD2B4D2392F}"/>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51AA2CB7-9D3F-4821-8BF1-9E9590E87650}"/>
              </a:ext>
            </a:extLst>
          </p:cNvPr>
          <p:cNvSpPr>
            <a:spLocks noGrp="1"/>
          </p:cNvSpPr>
          <p:nvPr>
            <p:ph idx="1"/>
          </p:nvPr>
        </p:nvSpPr>
        <p:spPr/>
        <p:txBody>
          <a:bodyPr/>
          <a:lstStyle/>
          <a:p>
            <a:r>
              <a:rPr lang="en-US" dirty="0"/>
              <a:t>What is a z-index, how is it used, what values are legal, and what prerequisites must be met before it can be used?</a:t>
            </a:r>
          </a:p>
          <a:p>
            <a:pPr lvl="1"/>
            <a:r>
              <a:rPr lang="en-US" dirty="0"/>
              <a:t>Z-index allows two positioned elements to change their rendering order (which element appears on top of another element)</a:t>
            </a:r>
          </a:p>
          <a:p>
            <a:pPr lvl="1"/>
            <a:r>
              <a:rPr lang="en-US" dirty="0"/>
              <a:t>Any integer value is legal (-♾️ to +♾️)</a:t>
            </a:r>
          </a:p>
          <a:p>
            <a:pPr lvl="1"/>
            <a:r>
              <a:rPr lang="en-US" dirty="0"/>
              <a:t>In order to apply a z-index on an element, it must have a non-static position.</a:t>
            </a:r>
          </a:p>
        </p:txBody>
      </p:sp>
    </p:spTree>
    <p:extLst>
      <p:ext uri="{BB962C8B-B14F-4D97-AF65-F5344CB8AC3E}">
        <p14:creationId xmlns:p14="http://schemas.microsoft.com/office/powerpoint/2010/main" val="392239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27B78-6E5F-4398-A1F2-12A0AD4233ED}"/>
              </a:ext>
            </a:extLst>
          </p:cNvPr>
          <p:cNvSpPr>
            <a:spLocks noGrp="1"/>
          </p:cNvSpPr>
          <p:nvPr>
            <p:ph type="title"/>
          </p:nvPr>
        </p:nvSpPr>
        <p:spPr/>
        <p:txBody>
          <a:bodyPr/>
          <a:lstStyle/>
          <a:p>
            <a:r>
              <a:rPr lang="en-US" dirty="0"/>
              <a:t>Warm-up</a:t>
            </a:r>
          </a:p>
        </p:txBody>
      </p:sp>
      <p:sp>
        <p:nvSpPr>
          <p:cNvPr id="3" name="Content Placeholder 2">
            <a:extLst>
              <a:ext uri="{FF2B5EF4-FFF2-40B4-BE49-F238E27FC236}">
                <a16:creationId xmlns:a16="http://schemas.microsoft.com/office/drawing/2014/main" id="{1496BCD8-BCEA-45D9-A20B-7626F063239D}"/>
              </a:ext>
            </a:extLst>
          </p:cNvPr>
          <p:cNvSpPr>
            <a:spLocks noGrp="1"/>
          </p:cNvSpPr>
          <p:nvPr>
            <p:ph idx="1"/>
          </p:nvPr>
        </p:nvSpPr>
        <p:spPr/>
        <p:txBody>
          <a:bodyPr/>
          <a:lstStyle/>
          <a:p>
            <a:r>
              <a:rPr lang="en-US" dirty="0"/>
              <a:t>Design a quick HTML page with embedded CSS that places two elements on top of each other in some form (hint: you’ll want to use the z-index property!)</a:t>
            </a:r>
          </a:p>
          <a:p>
            <a:r>
              <a:rPr lang="en-US" dirty="0"/>
              <a:t>Each element should have padding set, using the full 4-value shorthand notation.</a:t>
            </a:r>
          </a:p>
          <a:p>
            <a:r>
              <a:rPr lang="en-US" dirty="0"/>
              <a:t>Each element should have a border set, each using a different border-fill value.</a:t>
            </a:r>
          </a:p>
        </p:txBody>
      </p:sp>
    </p:spTree>
    <p:extLst>
      <p:ext uri="{BB962C8B-B14F-4D97-AF65-F5344CB8AC3E}">
        <p14:creationId xmlns:p14="http://schemas.microsoft.com/office/powerpoint/2010/main" val="2164885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A4E2-A825-4456-B444-84AF68FE7DE7}"/>
              </a:ext>
            </a:extLst>
          </p:cNvPr>
          <p:cNvSpPr>
            <a:spLocks noGrp="1"/>
          </p:cNvSpPr>
          <p:nvPr>
            <p:ph type="title"/>
          </p:nvPr>
        </p:nvSpPr>
        <p:spPr/>
        <p:txBody>
          <a:bodyPr/>
          <a:lstStyle/>
          <a:p>
            <a:r>
              <a:rPr lang="en-US" dirty="0"/>
              <a:t>Wireframing</a:t>
            </a:r>
          </a:p>
        </p:txBody>
      </p:sp>
      <p:sp>
        <p:nvSpPr>
          <p:cNvPr id="3" name="Content Placeholder 2">
            <a:extLst>
              <a:ext uri="{FF2B5EF4-FFF2-40B4-BE49-F238E27FC236}">
                <a16:creationId xmlns:a16="http://schemas.microsoft.com/office/drawing/2014/main" id="{E1975077-8225-4ADA-9AC6-9759250E8420}"/>
              </a:ext>
            </a:extLst>
          </p:cNvPr>
          <p:cNvSpPr>
            <a:spLocks noGrp="1"/>
          </p:cNvSpPr>
          <p:nvPr>
            <p:ph idx="1"/>
          </p:nvPr>
        </p:nvSpPr>
        <p:spPr/>
        <p:txBody>
          <a:bodyPr/>
          <a:lstStyle/>
          <a:p>
            <a:r>
              <a:rPr lang="en-US" dirty="0"/>
              <a:t>Wireframing is the practice of designing a webpage by hand, including any necessary markup, placeholders, units, etc. in order to more easily design the page using HTML, CSS, and JavaScript. </a:t>
            </a:r>
          </a:p>
          <a:p>
            <a:r>
              <a:rPr lang="en-US" dirty="0"/>
              <a:t>Wireframing can be done by hand, or using a tool like Adobe XD, Photoshop, Gimp, or Inkscape (there are also some free, but more limited, tools online that you are free to research).</a:t>
            </a:r>
          </a:p>
        </p:txBody>
      </p:sp>
    </p:spTree>
    <p:extLst>
      <p:ext uri="{BB962C8B-B14F-4D97-AF65-F5344CB8AC3E}">
        <p14:creationId xmlns:p14="http://schemas.microsoft.com/office/powerpoint/2010/main" val="114821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{BFB828A1-B4F5-45C5-925D-3127246167D8}tf04033917</Template>
  <TotalTime>67</TotalTime>
  <Words>910</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Trebuchet MS</vt:lpstr>
      <vt:lpstr>Berlin</vt:lpstr>
      <vt:lpstr>SkillsUSA – Lecture 4</vt:lpstr>
      <vt:lpstr>Review Questions</vt:lpstr>
      <vt:lpstr>Review Questions</vt:lpstr>
      <vt:lpstr>Review Questions</vt:lpstr>
      <vt:lpstr>Review Questions</vt:lpstr>
      <vt:lpstr>Review Questions</vt:lpstr>
      <vt:lpstr>Review Questions</vt:lpstr>
      <vt:lpstr>Warm-up</vt:lpstr>
      <vt:lpstr>Wireframing</vt:lpstr>
      <vt:lpstr>Wireframing Example</vt:lpstr>
      <vt:lpstr>CSS Flexbox</vt:lpstr>
      <vt:lpstr>CSS Grid</vt:lpstr>
      <vt:lpstr>Project</vt:lpstr>
      <vt:lpstr>Project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SkillsUSA – Lecture 4</dc:title>
  <dc:creator>Dakota Cookenmaster</dc:creator>
  <cp:lastModifiedBy>Dakota Cookenmaster</cp:lastModifiedBy>
  <cp:revision>1</cp:revision>
  <dcterms:created xsi:type="dcterms:W3CDTF">2021-10-10T15:40:09Z</dcterms:created>
  <dcterms:modified xsi:type="dcterms:W3CDTF">2021-10-10T16:47:16Z</dcterms:modified>
</cp:coreProperties>
</file>