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0"/>
    <p:restoredTop sz="93149"/>
  </p:normalViewPr>
  <p:slideViewPr>
    <p:cSldViewPr snapToGrid="0" snapToObjects="1">
      <p:cViewPr varScale="1">
        <p:scale>
          <a:sx n="76" d="100"/>
          <a:sy n="76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0FEE-5EDA-1741-93E9-CE611F21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26A2-4B07-2449-A666-054EA0B4C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A3F0-604D-BD4A-A74D-1558A738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4004-14C3-2B48-8AA2-FE0386A6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824E-C5F3-6E45-A4DC-642CF96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2537-6A16-3240-A522-AA12F106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74509-5033-9847-B21A-8C506282A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1AFA-C326-7142-8500-0D69AB4D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9E91-2BFB-4547-A350-548332C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9E47-D1B3-DE49-B247-4A1C10AF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E3F32-5017-0642-996F-0A30BE00A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977A7-F343-1149-A5C8-DA407C56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1F47-8501-8F42-B16E-B1C8E97D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2621-FFD2-3643-BC07-351EC85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A17E-047F-3541-94E3-477FF83B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0141-4ECA-E347-B25F-FB5B3E36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7B63-B4BC-9A43-A319-2094887F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1CA3-24C8-2446-B49A-E4CBDED6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C17A-1729-C949-B7CB-D6F57D6C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1F57-3620-604A-BBCA-12A07E9A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B4-B9E9-BF40-8B4B-15433CBB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AE192-AF2B-AB46-A356-B7F62292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B108-4F42-2743-891C-0023B12B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B944-9D46-2E4C-A38B-B3E4291A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B5B1-BDA2-EE43-BD4A-F17604AC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20AD-8997-1C4A-984C-EF018A3F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1B73-1462-624F-B6FE-EDF8F76BA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9CAFE-A4A3-3249-AB3C-F71A9E1E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249E-B92A-7D42-96B3-F2FFCE79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18CFB-620B-8043-A1AC-477D9D41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ECCE4-278B-3C44-8B50-0818A0AA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ECFA-EAB5-8341-93D5-840AF04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4B20-09FA-8340-A99E-1E4EEE9C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25F6-B3DB-EF40-A9A7-F0FD194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B9FE1-3432-FD42-A7A4-8717BB6C9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264D1-1B4D-854E-91C2-DDBBF3C03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C8564-0764-F14A-A91B-C8D88FA3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4FF44-4F04-0D40-9A5C-98D6CA89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83007-5C0F-D646-AD65-E8D4DEA8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411D-F000-FE4A-92F8-81AEB79C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D15B0-F2B3-1F43-9F7F-80829BDE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00530-9183-7D49-893D-7D0CAE58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932C-ADAE-A745-855A-CB1A0ABA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4E9C-240F-634A-8E52-8A968257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A04D4-4B5E-964E-9750-5E4363E9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4E17D-6AE0-884C-B6FA-8B612CE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26F5-179D-8F4F-B694-CE77DF3B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24E8-4ED2-4B46-9C9F-561F02D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03A95-8CCD-E24E-A510-902A432B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7BDB-B1BA-A342-A9DE-64EE916D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47EB-8EC4-8A4D-9B33-EC3897E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06F6C-0B15-7845-BEC9-3C962625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34B0-186E-1149-9449-65308A6B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F0B82-B90D-B041-B7A9-A6DD9AC33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BAF9-E7E3-2A40-904F-A4EFA240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12763-CCD3-1440-BD72-7D23710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5931-30FF-3C4B-8774-B33EE7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9A680-3877-BB4E-AEF5-0E50ED63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A2942-5E01-1843-80A2-6BCF1BE1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36A5-099E-5B43-B6FA-96BE4DEF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CD17-43F1-DC4B-ACA6-651B55C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08FB-5F21-BC45-8246-25146D260C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5AC-D87B-B241-B5D5-E06A20432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D007-7A2D-694B-ADEB-EE3CA2CD6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BF10-AB1D-374E-86F5-A9994D93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football player kicking a ball&#10;&#10;Description automatically generated with medium confidence">
            <a:extLst>
              <a:ext uri="{FF2B5EF4-FFF2-40B4-BE49-F238E27FC236}">
                <a16:creationId xmlns:a16="http://schemas.microsoft.com/office/drawing/2014/main" id="{B9D9EDCC-265A-3B43-86CB-25AA64947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3" r="14973" b="1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49BC1-7179-F748-B20E-125868ABF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Aharoni" panose="02010803020104030203" pitchFamily="2" charset="-79"/>
                <a:cs typeface="Aharoni" panose="02010803020104030203" pitchFamily="2" charset="-79"/>
              </a:rPr>
              <a:t>Project_2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22700-9884-4E46-B964-4BAB43F0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Abadi" panose="020B0604020104020204" pitchFamily="34" charset="0"/>
              </a:rPr>
              <a:t>Group_3</a:t>
            </a:r>
          </a:p>
          <a:p>
            <a:pPr algn="l"/>
            <a:r>
              <a:rPr lang="en-US" sz="2000">
                <a:latin typeface="Abadi" panose="020B0604020104020204" pitchFamily="34" charset="0"/>
              </a:rPr>
              <a:t>Dakota/ Joyce/ Sean/ Trevor</a:t>
            </a:r>
          </a:p>
          <a:p>
            <a:pPr algn="l"/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2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271E962-ACF1-A14F-A7CB-036E697C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5" y="3216165"/>
            <a:ext cx="11805935" cy="2490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E01DB7B-A193-F14F-B9AD-0BF469F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213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Table Sample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5D9C8D59-E87F-1848-BA07-E6D66EBC85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563927" y="831335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9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BB3B3C94-0865-1D44-ADCD-64A80E17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61" y="3138128"/>
            <a:ext cx="910846" cy="1202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8495D-6072-5E43-9453-E90EADFD6263}"/>
              </a:ext>
            </a:extLst>
          </p:cNvPr>
          <p:cNvSpPr txBox="1"/>
          <p:nvPr/>
        </p:nvSpPr>
        <p:spPr>
          <a:xfrm>
            <a:off x="302705" y="699196"/>
            <a:ext cx="4215506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nswer, speech bubble, discussion, question and answer, question, q&amp;amp;a,  session icon - Download on Iconfinder">
            <a:extLst>
              <a:ext uri="{FF2B5EF4-FFF2-40B4-BE49-F238E27FC236}">
                <a16:creationId xmlns:a16="http://schemas.microsoft.com/office/drawing/2014/main" id="{67C7CC5A-2144-4B4D-AB73-4A9B2C84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30" b="98438" l="2930" r="97461">
                        <a14:foregroundMark x1="8203" y1="9180" x2="35156" y2="23633"/>
                        <a14:foregroundMark x1="35156" y1="23633" x2="48828" y2="37109"/>
                        <a14:foregroundMark x1="13086" y1="45313" x2="30469" y2="45508"/>
                        <a14:foregroundMark x1="30469" y1="45508" x2="38477" y2="45117"/>
                        <a14:foregroundMark x1="38477" y1="45117" x2="38867" y2="44922"/>
                        <a14:foregroundMark x1="10547" y1="14063" x2="10547" y2="19531"/>
                        <a14:foregroundMark x1="45703" y1="47852" x2="46289" y2="59570"/>
                        <a14:foregroundMark x1="55859" y1="66797" x2="77734" y2="66992"/>
                        <a14:foregroundMark x1="77734" y1="66992" x2="78320" y2="66406"/>
                        <a14:foregroundMark x1="79492" y1="18555" x2="82813" y2="15625"/>
                        <a14:foregroundMark x1="70898" y1="2930" x2="70508" y2="10156"/>
                        <a14:foregroundMark x1="86719" y1="31641" x2="93555" y2="28711"/>
                        <a14:foregroundMark x1="93555" y1="28711" x2="93555" y2="28320"/>
                        <a14:foregroundMark x1="83008" y1="82227" x2="86719" y2="81836"/>
                        <a14:foregroundMark x1="74219" y1="90820" x2="76563" y2="93555"/>
                        <a14:foregroundMark x1="61914" y1="62500" x2="75586" y2="63672"/>
                        <a14:foregroundMark x1="2930" y1="73047" x2="12500" y2="73242"/>
                        <a14:foregroundMark x1="11328" y1="86719" x2="18555" y2="87695"/>
                        <a14:foregroundMark x1="25586" y1="91602" x2="33008" y2="92188"/>
                        <a14:foregroundMark x1="33008" y1="92188" x2="32422" y2="92188"/>
                        <a14:foregroundMark x1="97070" y1="24414" x2="97656" y2="29102"/>
                        <a14:foregroundMark x1="24805" y1="97852" x2="29297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2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CB5D6-10F9-584A-BEA3-3FBFA151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Data Source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97C9-018A-9F4F-8A2E-83D35739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https://fbref.com/en/comps/12/3239/2019-2020-La-Liga-Stats</a:t>
            </a:r>
          </a:p>
          <a:p>
            <a:endParaRPr lang="en-US" sz="220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FDB996F-9143-0C41-8E06-3C966963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19556"/>
            <a:ext cx="4818888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BF008-6A75-7340-A057-299B9DC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Aharoni" panose="02010803020104030203" pitchFamily="2" charset="-79"/>
                <a:cs typeface="Aharoni" panose="02010803020104030203" pitchFamily="2" charset="-79"/>
              </a:rPr>
              <a:t>ETL process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CFB-1675-1A46-82F8-467553A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Extract (Read the data from multiple)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72215AAE-5B49-1B47-8E52-1B3F87FB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" y="3479354"/>
            <a:ext cx="5701377" cy="1938466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442B0A-49D3-EB46-BEA7-20615EB0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54539"/>
            <a:ext cx="5468112" cy="1708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7A09C0-0D8C-A147-B6FC-E805B5E72A6A}"/>
              </a:ext>
            </a:extLst>
          </p:cNvPr>
          <p:cNvSpPr txBox="1"/>
          <p:nvPr/>
        </p:nvSpPr>
        <p:spPr>
          <a:xfrm>
            <a:off x="859536" y="3031236"/>
            <a:ext cx="43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player_standard_stats_df</a:t>
            </a:r>
            <a:endParaRPr lang="en-US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42F14-AC38-804D-A2EA-B9918B405874}"/>
              </a:ext>
            </a:extLst>
          </p:cNvPr>
          <p:cNvSpPr txBox="1"/>
          <p:nvPr/>
        </p:nvSpPr>
        <p:spPr>
          <a:xfrm>
            <a:off x="6524244" y="3031236"/>
            <a:ext cx="439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league_table_df</a:t>
            </a:r>
            <a:endParaRPr lang="en-US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DDB75810-454F-CA4B-9F39-1450B6AEA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77" y="2973855"/>
            <a:ext cx="445649" cy="445649"/>
          </a:xfrm>
          <a:prstGeom prst="rect">
            <a:avLst/>
          </a:prstGeom>
        </p:spPr>
      </p:pic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6B2CE9B9-946A-ED4C-B2F0-AF3C126E5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23" y="2968366"/>
            <a:ext cx="445649" cy="445649"/>
          </a:xfrm>
          <a:prstGeom prst="rect">
            <a:avLst/>
          </a:prstGeom>
        </p:spPr>
      </p:pic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C053EFF5-98A4-714A-9B8D-A13BE51C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734" y="944690"/>
            <a:ext cx="495490" cy="4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BF008-6A75-7340-A057-299B9DC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Aharoni" panose="02010803020104030203" pitchFamily="2" charset="-79"/>
                <a:cs typeface="Aharoni" panose="02010803020104030203" pitchFamily="2" charset="-79"/>
              </a:rPr>
              <a:t>ETL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CFB-1675-1A46-82F8-467553A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Transform (Clean and structure data)</a:t>
            </a:r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B7A2E2-8BD7-DE40-A3B2-9825963D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49821"/>
              </p:ext>
            </p:extLst>
          </p:nvPr>
        </p:nvGraphicFramePr>
        <p:xfrm>
          <a:off x="513585" y="2753863"/>
          <a:ext cx="11208277" cy="373901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24255">
                  <a:extLst>
                    <a:ext uri="{9D8B030D-6E8A-4147-A177-3AD203B41FA5}">
                      <a16:colId xmlns:a16="http://schemas.microsoft.com/office/drawing/2014/main" val="3363089827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13707953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1534829"/>
                    </a:ext>
                  </a:extLst>
                </a:gridCol>
                <a:gridCol w="803557">
                  <a:extLst>
                    <a:ext uri="{9D8B030D-6E8A-4147-A177-3AD203B41FA5}">
                      <a16:colId xmlns:a16="http://schemas.microsoft.com/office/drawing/2014/main" val="2487822735"/>
                    </a:ext>
                  </a:extLst>
                </a:gridCol>
                <a:gridCol w="945885">
                  <a:extLst>
                    <a:ext uri="{9D8B030D-6E8A-4147-A177-3AD203B41FA5}">
                      <a16:colId xmlns:a16="http://schemas.microsoft.com/office/drawing/2014/main" val="1873345811"/>
                    </a:ext>
                  </a:extLst>
                </a:gridCol>
                <a:gridCol w="1227438">
                  <a:extLst>
                    <a:ext uri="{9D8B030D-6E8A-4147-A177-3AD203B41FA5}">
                      <a16:colId xmlns:a16="http://schemas.microsoft.com/office/drawing/2014/main" val="2843640696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189170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0692780"/>
                    </a:ext>
                  </a:extLst>
                </a:gridCol>
                <a:gridCol w="1805702">
                  <a:extLst>
                    <a:ext uri="{9D8B030D-6E8A-4147-A177-3AD203B41FA5}">
                      <a16:colId xmlns:a16="http://schemas.microsoft.com/office/drawing/2014/main" val="3877871606"/>
                    </a:ext>
                  </a:extLst>
                </a:gridCol>
              </a:tblGrid>
              <a:tr h="623169"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  <a:p>
                      <a:r>
                        <a:rPr lang="en-US" sz="140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Source</a:t>
                      </a:r>
                    </a:p>
                    <a:p>
                      <a:r>
                        <a:rPr lang="en-US" sz="140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column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  <a:p>
                      <a:r>
                        <a:rPr lang="en-US" sz="1400" dirty="0"/>
                        <a:t>Datatype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Target</a:t>
                      </a:r>
                    </a:p>
                    <a:p>
                      <a:r>
                        <a:rPr lang="en-US" sz="1400" dirty="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column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Datatype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</a:t>
                      </a:r>
                    </a:p>
                    <a:p>
                      <a:r>
                        <a:rPr lang="en-US" sz="1400" dirty="0"/>
                        <a:t>Rule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688849441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Player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encoding='maccentraleurope'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390035005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Nation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Nation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Split to get last 3 nation abbreviated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41407344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Dropped columns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1497593028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Sportsref_20_21.csv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player_standard_stats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Min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Replace “,” with””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2706479782"/>
                  </a:ext>
                </a:extLst>
              </a:tr>
              <a:tr h="623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https://fbref.com/en/comps/12/10731/2020-2021-La-Liga-Stats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League_table_df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La_liga_db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League_table_table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Dropped columns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2987864305"/>
                  </a:ext>
                </a:extLst>
              </a:tr>
            </a:tbl>
          </a:graphicData>
        </a:graphic>
      </p:graphicFrame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4C58C92E-C348-2C41-B23B-B907AE46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16" y="964186"/>
            <a:ext cx="510988" cy="5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78DBF1A2-F7FB-3844-8127-29C4A91F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637540"/>
            <a:ext cx="6446520" cy="2994840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DA1421C2-96A3-4D45-A083-E7265CE4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32" y="4202430"/>
            <a:ext cx="8948292" cy="2265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89E384-B591-CF48-959A-461DCD09CA9E}"/>
              </a:ext>
            </a:extLst>
          </p:cNvPr>
          <p:cNvSpPr txBox="1"/>
          <p:nvPr/>
        </p:nvSpPr>
        <p:spPr>
          <a:xfrm>
            <a:off x="7154676" y="1632695"/>
            <a:ext cx="464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new_league_table_df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551EE-166C-5647-95CB-FF0DE23426C8}"/>
              </a:ext>
            </a:extLst>
          </p:cNvPr>
          <p:cNvSpPr txBox="1"/>
          <p:nvPr/>
        </p:nvSpPr>
        <p:spPr>
          <a:xfrm>
            <a:off x="7119573" y="3332630"/>
            <a:ext cx="341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new_player_df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4E51C8ED-5080-7141-9431-7DDFFDD2AB01}"/>
              </a:ext>
            </a:extLst>
          </p:cNvPr>
          <p:cNvSpPr/>
          <p:nvPr/>
        </p:nvSpPr>
        <p:spPr>
          <a:xfrm>
            <a:off x="6169681" y="1766807"/>
            <a:ext cx="565883" cy="31488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8A7530A-FF26-0941-84F2-06CF3EA55DE4}"/>
              </a:ext>
            </a:extLst>
          </p:cNvPr>
          <p:cNvSpPr/>
          <p:nvPr/>
        </p:nvSpPr>
        <p:spPr>
          <a:xfrm rot="16200000">
            <a:off x="8445453" y="3984580"/>
            <a:ext cx="470067" cy="35783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17EDA726-0657-4A4E-9021-51FF3B86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062" y="1663691"/>
            <a:ext cx="510988" cy="510988"/>
          </a:xfrm>
          <a:prstGeom prst="rect">
            <a:avLst/>
          </a:prstGeom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42EEE439-4AFE-0F4F-953D-338728E49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536" y="3382416"/>
            <a:ext cx="510988" cy="5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FAFAC3D6-7EC5-4444-8A67-1193EFFA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7741920" y="351584"/>
            <a:ext cx="2948460" cy="2948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E3168-0390-344B-A3F0-5A14E789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ERD &amp; </a:t>
            </a:r>
            <a:r>
              <a:rPr lang="en-US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71FD2E-AEA3-C84D-A831-27507681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95" y="2283014"/>
            <a:ext cx="5046826" cy="40626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01C369-D626-D14A-8D4C-7FF413B9C1BA}"/>
              </a:ext>
            </a:extLst>
          </p:cNvPr>
          <p:cNvGrpSpPr/>
          <p:nvPr/>
        </p:nvGrpSpPr>
        <p:grpSpPr>
          <a:xfrm>
            <a:off x="386165" y="2283014"/>
            <a:ext cx="6034166" cy="3575242"/>
            <a:chOff x="386165" y="2283014"/>
            <a:chExt cx="6034166" cy="3575242"/>
          </a:xfrm>
        </p:grpSpPr>
        <p:pic>
          <p:nvPicPr>
            <p:cNvPr id="5" name="Picture 4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8CED2A4B-268F-AA47-96C9-CBB7009E0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165" y="2283014"/>
              <a:ext cx="6034166" cy="3575242"/>
            </a:xfrm>
            <a:prstGeom prst="rect">
              <a:avLst/>
            </a:prstGeom>
          </p:spPr>
        </p:pic>
        <p:pic>
          <p:nvPicPr>
            <p:cNvPr id="4" name="Picture 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CB9ED5D1-E5A4-F744-8BEC-EF4217C84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6847" y="3014003"/>
              <a:ext cx="1056501" cy="1929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49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F008-6A75-7340-A057-299B9DC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27432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CFB-1675-1A46-82F8-467553A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Load (Write the data into database for storage)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2D15D2D-BBE1-E243-BBE4-2687FE2C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70" y="2733007"/>
            <a:ext cx="6575593" cy="4124993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7AA7D1-01D3-4C4F-B67C-B3D4CCC9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" y="2016587"/>
            <a:ext cx="8912351" cy="225275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F20FBA3-8E71-CA43-9C7E-32CC15A5BC7F}"/>
              </a:ext>
            </a:extLst>
          </p:cNvPr>
          <p:cNvSpPr/>
          <p:nvPr/>
        </p:nvSpPr>
        <p:spPr>
          <a:xfrm>
            <a:off x="359137" y="3583459"/>
            <a:ext cx="9192636" cy="77847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BF595B-C276-F145-BFE1-81F5F65DBE35}"/>
              </a:ext>
            </a:extLst>
          </p:cNvPr>
          <p:cNvCxnSpPr>
            <a:cxnSpLocks/>
          </p:cNvCxnSpPr>
          <p:nvPr/>
        </p:nvCxnSpPr>
        <p:spPr>
          <a:xfrm flipH="1">
            <a:off x="6413157" y="1375573"/>
            <a:ext cx="827902" cy="1998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D9A3359D-D775-144E-BB03-C35CFED1B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226" y="962159"/>
            <a:ext cx="510988" cy="5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3EAD-D190-9F47-853C-8A025862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Join Two Table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E775DED-4055-A645-BBAB-00A6C670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10628"/>
            <a:ext cx="10872172" cy="274522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B0F-EAF9-0F4B-903F-7AB37CAF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000" dirty="0" err="1"/>
              <a:t>Join_df</a:t>
            </a:r>
            <a:r>
              <a:rPr lang="en-US" sz="2000" dirty="0"/>
              <a:t>=</a:t>
            </a:r>
            <a:r>
              <a:rPr lang="en-US" sz="2000" dirty="0" err="1"/>
              <a:t>pd.read_sql_query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'select * from </a:t>
            </a:r>
            <a:r>
              <a:rPr lang="en-US" sz="2000" dirty="0" err="1">
                <a:solidFill>
                  <a:srgbClr val="FF0000"/>
                </a:solidFill>
              </a:rPr>
              <a:t>league_table</a:t>
            </a:r>
            <a:r>
              <a:rPr lang="en-US" sz="2000" dirty="0">
                <a:solidFill>
                  <a:srgbClr val="FF0000"/>
                </a:solidFill>
              </a:rPr>
              <a:t> as </a:t>
            </a:r>
            <a:r>
              <a:rPr lang="en-US" sz="2000" dirty="0" err="1">
                <a:solidFill>
                  <a:srgbClr val="FF0000"/>
                </a:solidFill>
              </a:rPr>
              <a:t>lt</a:t>
            </a:r>
            <a:r>
              <a:rPr lang="en-US" sz="2000" dirty="0">
                <a:solidFill>
                  <a:srgbClr val="FF0000"/>
                </a:solidFill>
              </a:rPr>
              <a:t> join </a:t>
            </a:r>
            <a:r>
              <a:rPr lang="en-US" sz="2000" dirty="0" err="1">
                <a:solidFill>
                  <a:srgbClr val="FF0000"/>
                </a:solidFill>
              </a:rPr>
              <a:t>player_standard_stats</a:t>
            </a:r>
            <a:r>
              <a:rPr lang="en-US" sz="2000" dirty="0">
                <a:solidFill>
                  <a:srgbClr val="FF0000"/>
                </a:solidFill>
              </a:rPr>
              <a:t> as </a:t>
            </a:r>
            <a:r>
              <a:rPr lang="en-US" sz="2000" dirty="0" err="1">
                <a:solidFill>
                  <a:srgbClr val="FF0000"/>
                </a:solidFill>
              </a:rPr>
              <a:t>ps</a:t>
            </a:r>
            <a:r>
              <a:rPr lang="en-US" sz="2000" dirty="0">
                <a:solidFill>
                  <a:srgbClr val="FF0000"/>
                </a:solidFill>
              </a:rPr>
              <a:t> on </a:t>
            </a:r>
            <a:r>
              <a:rPr lang="en-US" sz="2000" dirty="0" err="1">
                <a:solidFill>
                  <a:srgbClr val="FF0000"/>
                </a:solidFill>
              </a:rPr>
              <a:t>lt</a:t>
            </a:r>
            <a:r>
              <a:rPr lang="en-US" sz="2000" dirty="0">
                <a:solidFill>
                  <a:srgbClr val="FF0000"/>
                </a:solidFill>
              </a:rPr>
              <a:t>."Squad"=</a:t>
            </a:r>
            <a:r>
              <a:rPr lang="en-US" sz="2000" dirty="0" err="1">
                <a:solidFill>
                  <a:srgbClr val="FF0000"/>
                </a:solidFill>
              </a:rPr>
              <a:t>ps</a:t>
            </a:r>
            <a:r>
              <a:rPr lang="en-US" sz="2000" dirty="0">
                <a:solidFill>
                  <a:srgbClr val="FF0000"/>
                </a:solidFill>
              </a:rPr>
              <a:t>."Squad"'</a:t>
            </a:r>
            <a:r>
              <a:rPr lang="en-US" sz="2000" dirty="0"/>
              <a:t>, con=engine)</a:t>
            </a:r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2CC3CEE-5FD9-0D4B-8B1B-667266D4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37" y="3917483"/>
            <a:ext cx="510988" cy="5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3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1B45-36F8-C04B-B307-585E9FA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Target Table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CF93D0D8-724C-054E-9071-4AF17508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7538372" y="-64383"/>
            <a:ext cx="4320573" cy="4320573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0847550-EA7B-654F-852F-A23F70249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705445"/>
              </p:ext>
            </p:extLst>
          </p:nvPr>
        </p:nvGraphicFramePr>
        <p:xfrm>
          <a:off x="642550" y="1437026"/>
          <a:ext cx="11269363" cy="135211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9818">
                  <a:extLst>
                    <a:ext uri="{9D8B030D-6E8A-4147-A177-3AD203B41FA5}">
                      <a16:colId xmlns:a16="http://schemas.microsoft.com/office/drawing/2014/main" val="3363089827"/>
                    </a:ext>
                  </a:extLst>
                </a:gridCol>
                <a:gridCol w="3052118">
                  <a:extLst>
                    <a:ext uri="{9D8B030D-6E8A-4147-A177-3AD203B41FA5}">
                      <a16:colId xmlns:a16="http://schemas.microsoft.com/office/drawing/2014/main" val="1370795320"/>
                    </a:ext>
                  </a:extLst>
                </a:gridCol>
                <a:gridCol w="1161536">
                  <a:extLst>
                    <a:ext uri="{9D8B030D-6E8A-4147-A177-3AD203B41FA5}">
                      <a16:colId xmlns:a16="http://schemas.microsoft.com/office/drawing/2014/main" val="1873345811"/>
                    </a:ext>
                  </a:extLst>
                </a:gridCol>
                <a:gridCol w="1618735">
                  <a:extLst>
                    <a:ext uri="{9D8B030D-6E8A-4147-A177-3AD203B41FA5}">
                      <a16:colId xmlns:a16="http://schemas.microsoft.com/office/drawing/2014/main" val="2843640696"/>
                    </a:ext>
                  </a:extLst>
                </a:gridCol>
                <a:gridCol w="4127156">
                  <a:extLst>
                    <a:ext uri="{9D8B030D-6E8A-4147-A177-3AD203B41FA5}">
                      <a16:colId xmlns:a16="http://schemas.microsoft.com/office/drawing/2014/main" val="3877871606"/>
                    </a:ext>
                  </a:extLst>
                </a:gridCol>
              </a:tblGrid>
              <a:tr h="46103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  <a:p>
                      <a:r>
                        <a:rPr lang="en-US" sz="1400" dirty="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Source</a:t>
                      </a:r>
                    </a:p>
                    <a:p>
                      <a:r>
                        <a:rPr lang="en-US" sz="140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  <a:p>
                      <a:r>
                        <a:rPr lang="en-US" sz="1400"/>
                        <a:t>DB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Target</a:t>
                      </a:r>
                    </a:p>
                    <a:p>
                      <a:r>
                        <a:rPr lang="en-US" sz="1400" dirty="0"/>
                        <a:t>Table</a:t>
                      </a:r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Business/Target</a:t>
                      </a:r>
                    </a:p>
                    <a:p>
                      <a:r>
                        <a:rPr lang="en-US" sz="1400" dirty="0"/>
                        <a:t>Rule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688849441"/>
                  </a:ext>
                </a:extLst>
              </a:tr>
              <a:tr h="864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La_liga_db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player_standard_stats</a:t>
                      </a:r>
                      <a:r>
                        <a:rPr lang="en-US" sz="1400" dirty="0"/>
                        <a:t> &amp;</a:t>
                      </a:r>
                      <a:r>
                        <a:rPr lang="en-US" sz="1400" dirty="0" err="1"/>
                        <a:t>League_table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La_liga_db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Top_Goal_Scorer</a:t>
                      </a:r>
                      <a:endParaRPr lang="en-US" sz="1400" dirty="0"/>
                    </a:p>
                  </a:txBody>
                  <a:tcPr marL="60866" marR="60866" marT="30433" marB="30433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Write to </a:t>
                      </a:r>
                      <a:r>
                        <a:rPr lang="en-US" sz="1400" dirty="0" err="1"/>
                        <a:t>DataBase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Groupby</a:t>
                      </a:r>
                      <a:r>
                        <a:rPr lang="en-US" sz="1400" dirty="0"/>
                        <a:t>: ”Squad” and find max goals scored then sort by max</a:t>
                      </a:r>
                    </a:p>
                  </a:txBody>
                  <a:tcPr marL="60866" marR="60866" marT="30433" marB="30433"/>
                </a:tc>
                <a:extLst>
                  <a:ext uri="{0D108BD9-81ED-4DB2-BD59-A6C34878D82A}">
                    <a16:rowId xmlns:a16="http://schemas.microsoft.com/office/drawing/2014/main" val="3390035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492BB4-B877-064F-B9F1-E2EE54876DEE}"/>
              </a:ext>
            </a:extLst>
          </p:cNvPr>
          <p:cNvSpPr txBox="1"/>
          <p:nvPr/>
        </p:nvSpPr>
        <p:spPr>
          <a:xfrm>
            <a:off x="642550" y="3112650"/>
            <a:ext cx="10144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df4 = </a:t>
            </a:r>
            <a:r>
              <a:rPr lang="en-US" b="1" dirty="0" err="1"/>
              <a:t>Top_player.groupby</a:t>
            </a:r>
            <a:r>
              <a:rPr lang="en-US" b="1" dirty="0"/>
              <a:t>('Squad')['Age'].</a:t>
            </a:r>
            <a:r>
              <a:rPr lang="en-US" b="1" dirty="0" err="1"/>
              <a:t>agg</a:t>
            </a:r>
            <a:r>
              <a:rPr lang="en-US" b="1" dirty="0"/>
              <a:t>(['mean’])</a:t>
            </a:r>
          </a:p>
          <a:p>
            <a:r>
              <a:rPr lang="en-US" b="1" dirty="0"/>
              <a:t>df4 = df4.rename(columns={"mean": "</a:t>
            </a:r>
            <a:r>
              <a:rPr lang="en-US" b="1" dirty="0" err="1"/>
              <a:t>Average_Player_Age</a:t>
            </a:r>
            <a:r>
              <a:rPr lang="en-US" b="1" dirty="0"/>
              <a:t>",})</a:t>
            </a:r>
          </a:p>
          <a:p>
            <a:r>
              <a:rPr lang="en-US" b="1" dirty="0"/>
              <a:t>df4 = df4.reset_index()</a:t>
            </a:r>
          </a:p>
          <a:p>
            <a:endParaRPr lang="en-US" b="1" dirty="0"/>
          </a:p>
          <a:p>
            <a:r>
              <a:rPr lang="en-US" b="1" dirty="0"/>
              <a:t>df3 = </a:t>
            </a:r>
            <a:r>
              <a:rPr lang="en-US" b="1" dirty="0" err="1"/>
              <a:t>Top_player.sort_values</a:t>
            </a:r>
            <a:r>
              <a:rPr lang="en-US" b="1" dirty="0"/>
              <a:t>(['</a:t>
            </a:r>
            <a:r>
              <a:rPr lang="en-US" b="1" dirty="0" err="1"/>
              <a:t>Gls</a:t>
            </a:r>
            <a:r>
              <a:rPr lang="en-US" b="1" dirty="0"/>
              <a:t>'],ascending=False).</a:t>
            </a:r>
            <a:r>
              <a:rPr lang="en-US" b="1" dirty="0" err="1"/>
              <a:t>groupby</a:t>
            </a:r>
            <a:r>
              <a:rPr lang="en-US" b="1" dirty="0"/>
              <a:t>(['Squad']).head(1)</a:t>
            </a:r>
          </a:p>
          <a:p>
            <a:r>
              <a:rPr lang="en-US" b="1" dirty="0"/>
              <a:t>df3 = df3.set_index('Squad').join(df4.set_index('Squad’))</a:t>
            </a:r>
          </a:p>
          <a:p>
            <a:r>
              <a:rPr lang="en-US" b="1" dirty="0"/>
              <a:t>df3 = df3.round({'</a:t>
            </a:r>
            <a:r>
              <a:rPr lang="en-US" b="1" dirty="0" err="1"/>
              <a:t>Average_Player_Age</a:t>
            </a:r>
            <a:r>
              <a:rPr lang="en-US" b="1" dirty="0"/>
              <a:t>': 1})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#insert 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datafrmae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into database new table </a:t>
            </a:r>
          </a:p>
          <a:p>
            <a:r>
              <a:rPr lang="en-US" b="1" dirty="0"/>
              <a:t>df3.to_sql(name='</a:t>
            </a:r>
            <a:r>
              <a:rPr lang="en-US" b="1" dirty="0" err="1"/>
              <a:t>Top_Goal_Scorer</a:t>
            </a:r>
            <a:r>
              <a:rPr lang="en-US" b="1" dirty="0"/>
              <a:t>', con=engine, </a:t>
            </a:r>
            <a:r>
              <a:rPr lang="en-US" b="1" dirty="0" err="1"/>
              <a:t>if_exists</a:t>
            </a:r>
            <a:r>
              <a:rPr lang="en-US" b="1" dirty="0"/>
              <a:t>='append', index=True)</a:t>
            </a:r>
          </a:p>
        </p:txBody>
      </p:sp>
    </p:spTree>
    <p:extLst>
      <p:ext uri="{BB962C8B-B14F-4D97-AF65-F5344CB8AC3E}">
        <p14:creationId xmlns:p14="http://schemas.microsoft.com/office/powerpoint/2010/main" val="13796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479</Words>
  <Application>Microsoft Macintosh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Aharoni</vt:lpstr>
      <vt:lpstr>Arial</vt:lpstr>
      <vt:lpstr>Calibri</vt:lpstr>
      <vt:lpstr>Calibri Light</vt:lpstr>
      <vt:lpstr>Office Theme</vt:lpstr>
      <vt:lpstr>Project_2 ETL</vt:lpstr>
      <vt:lpstr>Data Source</vt:lpstr>
      <vt:lpstr>ETL process</vt:lpstr>
      <vt:lpstr>ETL process</vt:lpstr>
      <vt:lpstr>PowerPoint Presentation</vt:lpstr>
      <vt:lpstr>ERD &amp; DataBase</vt:lpstr>
      <vt:lpstr>ETL process</vt:lpstr>
      <vt:lpstr>Join Two Table</vt:lpstr>
      <vt:lpstr>Target Table</vt:lpstr>
      <vt:lpstr>Table Sample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Project_2 ETL</dc:title>
  <dc:creator>Chiaching Hsieh</dc:creator>
  <cp:lastModifiedBy>Chiaching Hsieh</cp:lastModifiedBy>
  <cp:revision>8</cp:revision>
  <dcterms:created xsi:type="dcterms:W3CDTF">2021-09-08T18:18:44Z</dcterms:created>
  <dcterms:modified xsi:type="dcterms:W3CDTF">2021-09-10T02:05:08Z</dcterms:modified>
</cp:coreProperties>
</file>