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ic1iqmz4SRdedv7+tksl+a+AnV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slide" Target="slides/slide16.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13"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b="0" l="0" r="0" t="0"/>
          <a:stretch/>
        </p:blipFill>
        <p:spPr>
          <a:xfrm>
            <a:off x="-2312126" y="0"/>
            <a:ext cx="13501095" cy="6975567"/>
          </a:xfrm>
          <a:prstGeom prst="rect">
            <a:avLst/>
          </a:prstGeom>
          <a:noFill/>
          <a:ln>
            <a:noFill/>
          </a:ln>
        </p:spPr>
      </p:pic>
      <p:sp>
        <p:nvSpPr>
          <p:cNvPr id="15" name="Google Shape;15;p17"/>
          <p:cNvSpPr txBox="1"/>
          <p:nvPr>
            <p:ph idx="11" type="ftr"/>
          </p:nvPr>
        </p:nvSpPr>
        <p:spPr>
          <a:xfrm>
            <a:off x="6188528" y="483792"/>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showMasterSp="0">
  <p:cSld name="Picture above Caption">
    <p:spTree>
      <p:nvGrpSpPr>
        <p:cNvPr id="65" name="Shape 65"/>
        <p:cNvGrpSpPr/>
        <p:nvPr/>
      </p:nvGrpSpPr>
      <p:grpSpPr>
        <a:xfrm>
          <a:off x="0" y="0"/>
          <a:ext cx="0" cy="0"/>
          <a:chOff x="0" y="0"/>
          <a:chExt cx="0" cy="0"/>
        </a:xfrm>
      </p:grpSpPr>
      <p:sp>
        <p:nvSpPr>
          <p:cNvPr id="66" name="Google Shape;66;p30"/>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7" name="Google Shape;67;p30"/>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68" name="Google Shape;68;p30"/>
          <p:cNvSpPr/>
          <p:nvPr>
            <p:ph idx="2" type="pic"/>
          </p:nvPr>
        </p:nvSpPr>
        <p:spPr>
          <a:xfrm>
            <a:off x="927100" y="1129553"/>
            <a:ext cx="7988300" cy="2980944"/>
          </a:xfrm>
          <a:prstGeom prst="rect">
            <a:avLst/>
          </a:prstGeom>
          <a:noFill/>
          <a:ln>
            <a:noFill/>
          </a:ln>
        </p:spPr>
      </p:sp>
      <p:pic>
        <p:nvPicPr>
          <p:cNvPr id="69" name="Google Shape;69;p30"/>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0" name="Google Shape;70;p30"/>
          <p:cNvSpPr txBox="1"/>
          <p:nvPr/>
        </p:nvSpPr>
        <p:spPr>
          <a:xfrm>
            <a:off x="5235124"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showMasterSp="0">
  <p:cSld name="2 Pictures with Caption">
    <p:spTree>
      <p:nvGrpSpPr>
        <p:cNvPr id="71" name="Shape 71"/>
        <p:cNvGrpSpPr/>
        <p:nvPr/>
      </p:nvGrpSpPr>
      <p:grpSpPr>
        <a:xfrm>
          <a:off x="0" y="0"/>
          <a:ext cx="0" cy="0"/>
          <a:chOff x="0" y="0"/>
          <a:chExt cx="0" cy="0"/>
        </a:xfrm>
      </p:grpSpPr>
      <p:sp>
        <p:nvSpPr>
          <p:cNvPr id="72" name="Google Shape;72;p31"/>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p31"/>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74" name="Google Shape;74;p31"/>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75" name="Google Shape;75;p31"/>
          <p:cNvSpPr/>
          <p:nvPr>
            <p:ph idx="2" type="pic"/>
          </p:nvPr>
        </p:nvSpPr>
        <p:spPr>
          <a:xfrm>
            <a:off x="927100" y="1129553"/>
            <a:ext cx="3986784" cy="2980944"/>
          </a:xfrm>
          <a:prstGeom prst="rect">
            <a:avLst/>
          </a:prstGeom>
          <a:noFill/>
          <a:ln>
            <a:noFill/>
          </a:ln>
        </p:spPr>
      </p:sp>
      <p:sp>
        <p:nvSpPr>
          <p:cNvPr id="76" name="Google Shape;76;p31"/>
          <p:cNvSpPr/>
          <p:nvPr>
            <p:ph idx="3" type="pic"/>
          </p:nvPr>
        </p:nvSpPr>
        <p:spPr>
          <a:xfrm>
            <a:off x="4928616" y="1129553"/>
            <a:ext cx="3986784" cy="2980944"/>
          </a:xfrm>
          <a:prstGeom prst="rect">
            <a:avLst/>
          </a:prstGeom>
          <a:noFill/>
          <a:ln>
            <a:noFill/>
          </a:ln>
        </p:spPr>
      </p:sp>
      <p:sp>
        <p:nvSpPr>
          <p:cNvPr id="77" name="Google Shape;77;p31"/>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78" name="Google Shape;78;p31"/>
          <p:cNvPicPr preferRelativeResize="0"/>
          <p:nvPr/>
        </p:nvPicPr>
        <p:blipFill rotWithShape="1">
          <a:blip r:embed="rId2">
            <a:alphaModFix/>
          </a:blip>
          <a:srcRect b="0" l="0" r="0" t="0"/>
          <a:stretch/>
        </p:blipFill>
        <p:spPr>
          <a:xfrm>
            <a:off x="7150607"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showMasterSp="0">
  <p:cSld name="3 Pictures with Caption">
    <p:spTree>
      <p:nvGrpSpPr>
        <p:cNvPr id="79" name="Shape 79"/>
        <p:cNvGrpSpPr/>
        <p:nvPr/>
      </p:nvGrpSpPr>
      <p:grpSpPr>
        <a:xfrm>
          <a:off x="0" y="0"/>
          <a:ext cx="0" cy="0"/>
          <a:chOff x="0" y="0"/>
          <a:chExt cx="0" cy="0"/>
        </a:xfrm>
      </p:grpSpPr>
      <p:sp>
        <p:nvSpPr>
          <p:cNvPr id="80" name="Google Shape;80;p32"/>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1" name="Google Shape;81;p32"/>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2" name="Google Shape;82;p32"/>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3" name="Google Shape;83;p32"/>
          <p:cNvSpPr/>
          <p:nvPr>
            <p:ph idx="2" type="pic"/>
          </p:nvPr>
        </p:nvSpPr>
        <p:spPr>
          <a:xfrm>
            <a:off x="927100" y="1129553"/>
            <a:ext cx="6601968" cy="2980944"/>
          </a:xfrm>
          <a:prstGeom prst="rect">
            <a:avLst/>
          </a:prstGeom>
          <a:noFill/>
          <a:ln>
            <a:noFill/>
          </a:ln>
        </p:spPr>
      </p:sp>
      <p:sp>
        <p:nvSpPr>
          <p:cNvPr id="84" name="Google Shape;84;p32"/>
          <p:cNvSpPr/>
          <p:nvPr>
            <p:ph idx="3" type="pic"/>
          </p:nvPr>
        </p:nvSpPr>
        <p:spPr>
          <a:xfrm>
            <a:off x="7543800" y="1129553"/>
            <a:ext cx="1371600" cy="1481328"/>
          </a:xfrm>
          <a:prstGeom prst="rect">
            <a:avLst/>
          </a:prstGeom>
          <a:noFill/>
          <a:ln>
            <a:noFill/>
          </a:ln>
        </p:spPr>
      </p:sp>
      <p:sp>
        <p:nvSpPr>
          <p:cNvPr id="85" name="Google Shape;85;p32"/>
          <p:cNvSpPr/>
          <p:nvPr>
            <p:ph idx="4" type="pic"/>
          </p:nvPr>
        </p:nvSpPr>
        <p:spPr>
          <a:xfrm>
            <a:off x="7543800" y="2629169"/>
            <a:ext cx="1371600" cy="1481328"/>
          </a:xfrm>
          <a:prstGeom prst="rect">
            <a:avLst/>
          </a:prstGeom>
          <a:noFill/>
          <a:ln>
            <a:noFill/>
          </a:ln>
        </p:spPr>
      </p:sp>
      <p:pic>
        <p:nvPicPr>
          <p:cNvPr id="86" name="Google Shape;86;p32"/>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87" name="Google Shape;87;p32"/>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8" name="Shape 88"/>
        <p:cNvGrpSpPr/>
        <p:nvPr/>
      </p:nvGrpSpPr>
      <p:grpSpPr>
        <a:xfrm>
          <a:off x="0" y="0"/>
          <a:ext cx="0" cy="0"/>
          <a:chOff x="0" y="0"/>
          <a:chExt cx="0" cy="0"/>
        </a:xfrm>
      </p:grpSpPr>
      <p:sp>
        <p:nvSpPr>
          <p:cNvPr id="89" name="Google Shape;89;p33"/>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33"/>
          <p:cNvSpPr txBox="1"/>
          <p:nvPr>
            <p:ph idx="1" type="body"/>
          </p:nvPr>
        </p:nvSpPr>
        <p:spPr>
          <a:xfrm rot="5400000">
            <a:off x="3084279" y="625709"/>
            <a:ext cx="3670766" cy="761047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91" name="Google Shape;91;p33"/>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2" name="Google Shape;92;p33"/>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34"/>
          <p:cNvSpPr txBox="1"/>
          <p:nvPr>
            <p:ph type="title"/>
          </p:nvPr>
        </p:nvSpPr>
        <p:spPr>
          <a:xfrm rot="5400000">
            <a:off x="5678114" y="3438993"/>
            <a:ext cx="5533279" cy="914400"/>
          </a:xfrm>
          <a:prstGeom prst="rect">
            <a:avLst/>
          </a:prstGeom>
          <a:noFill/>
          <a:ln>
            <a:noFill/>
          </a:ln>
        </p:spPr>
        <p:txBody>
          <a:bodyPr anchorCtr="0" anchor="t" bIns="685800" lIns="274300" spcFirstLastPara="1" rIns="91425" wrap="square" tIns="6858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34"/>
          <p:cNvSpPr txBox="1"/>
          <p:nvPr>
            <p:ph idx="1" type="body"/>
          </p:nvPr>
        </p:nvSpPr>
        <p:spPr>
          <a:xfrm rot="5400000">
            <a:off x="2059548" y="792723"/>
            <a:ext cx="4542304" cy="64262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96" name="Google Shape;96;p34"/>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pic>
        <p:nvPicPr>
          <p:cNvPr id="97" name="Google Shape;97;p34"/>
          <p:cNvPicPr preferRelativeResize="0"/>
          <p:nvPr/>
        </p:nvPicPr>
        <p:blipFill rotWithShape="1">
          <a:blip r:embed="rId2">
            <a:alphaModFix/>
          </a:blip>
          <a:srcRect b="0" l="0" r="0" t="0"/>
          <a:stretch/>
        </p:blipFill>
        <p:spPr>
          <a:xfrm>
            <a:off x="7168896" y="30936"/>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8" name="Google Shape;98;p34"/>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6" name="Shape 16"/>
        <p:cNvGrpSpPr/>
        <p:nvPr/>
      </p:nvGrpSpPr>
      <p:grpSpPr>
        <a:xfrm>
          <a:off x="0" y="0"/>
          <a:ext cx="0" cy="0"/>
          <a:chOff x="0" y="0"/>
          <a:chExt cx="0" cy="0"/>
        </a:xfrm>
      </p:grpSpPr>
      <p:sp>
        <p:nvSpPr>
          <p:cNvPr id="17" name="Google Shape;17;p18"/>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18"/>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9"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b="0" l="0" r="0" t="0"/>
          <a:stretch/>
        </p:blipFill>
        <p:spPr>
          <a:xfrm>
            <a:off x="7159751"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22" name="Shape 22"/>
        <p:cNvGrpSpPr/>
        <p:nvPr/>
      </p:nvGrpSpPr>
      <p:grpSpPr>
        <a:xfrm>
          <a:off x="0" y="0"/>
          <a:ext cx="0" cy="0"/>
          <a:chOff x="0" y="0"/>
          <a:chExt cx="0" cy="0"/>
        </a:xfrm>
      </p:grpSpPr>
      <p:sp>
        <p:nvSpPr>
          <p:cNvPr id="23" name="Google Shape;23;p22"/>
          <p:cNvSpPr txBox="1"/>
          <p:nvPr>
            <p:ph type="ctrTitle"/>
          </p:nvPr>
        </p:nvSpPr>
        <p:spPr>
          <a:xfrm>
            <a:off x="0" y="5025434"/>
            <a:ext cx="8915400"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22"/>
          <p:cNvSpPr txBox="1"/>
          <p:nvPr>
            <p:ph idx="1" type="subTitle"/>
          </p:nvPr>
        </p:nvSpPr>
        <p:spPr>
          <a:xfrm>
            <a:off x="914400" y="5943600"/>
            <a:ext cx="8001000" cy="914400"/>
          </a:xfrm>
          <a:prstGeom prst="rect">
            <a:avLst/>
          </a:prstGeom>
          <a:solidFill>
            <a:srgbClr val="E3E5DC"/>
          </a:solidFill>
          <a:ln>
            <a:noFill/>
          </a:ln>
        </p:spPr>
        <p:txBody>
          <a:bodyPr anchorCtr="0" anchor="t" bIns="91425" lIns="292600" spcFirstLastPara="1" rIns="274300" wrap="square" tIns="91425">
            <a:noAutofit/>
          </a:bodyPr>
          <a:lstStyle>
            <a:lvl1pPr lvl="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25" name="Google Shape;25;p22"/>
          <p:cNvSpPr/>
          <p:nvPr>
            <p:ph idx="2" type="pic"/>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b="0" l="0" r="0" t="0"/>
          <a:stretch/>
        </p:blipFill>
        <p:spPr>
          <a:xfrm>
            <a:off x="7168896" y="826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8" name="Shape 28"/>
        <p:cNvGrpSpPr/>
        <p:nvPr/>
      </p:nvGrpSpPr>
      <p:grpSpPr>
        <a:xfrm>
          <a:off x="0" y="0"/>
          <a:ext cx="0" cy="0"/>
          <a:chOff x="0" y="0"/>
          <a:chExt cx="0" cy="0"/>
        </a:xfrm>
      </p:grpSpPr>
      <p:sp>
        <p:nvSpPr>
          <p:cNvPr id="29" name="Google Shape;29;p23"/>
          <p:cNvSpPr txBox="1"/>
          <p:nvPr>
            <p:ph type="title"/>
          </p:nvPr>
        </p:nvSpPr>
        <p:spPr>
          <a:xfrm>
            <a:off x="0" y="3200399"/>
            <a:ext cx="8915400" cy="2286000"/>
          </a:xfrm>
          <a:prstGeom prst="rect">
            <a:avLst/>
          </a:prstGeom>
          <a:solidFill>
            <a:schemeClr val="dk2"/>
          </a:solidFill>
          <a:ln>
            <a:noFill/>
          </a:ln>
        </p:spPr>
        <p:txBody>
          <a:bodyPr anchorCtr="0" anchor="b"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23"/>
          <p:cNvSpPr txBox="1"/>
          <p:nvPr>
            <p:ph idx="1" type="body"/>
          </p:nvPr>
        </p:nvSpPr>
        <p:spPr>
          <a:xfrm>
            <a:off x="914400" y="5484607"/>
            <a:ext cx="8001000" cy="777240"/>
          </a:xfrm>
          <a:prstGeom prst="rect">
            <a:avLst/>
          </a:prstGeom>
          <a:solidFill>
            <a:srgbClr val="E3E5DC"/>
          </a:solidFill>
          <a:ln>
            <a:noFill/>
          </a:ln>
        </p:spPr>
        <p:txBody>
          <a:bodyPr anchorCtr="0" anchor="ctr" bIns="91425" lIns="292600" spcFirstLastPara="1" rIns="274300" wrap="square" tIns="91425">
            <a:normAutofit/>
          </a:bodyPr>
          <a:lstStyle>
            <a:lvl1pPr indent="-228600" lvl="0" marL="45720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pic>
        <p:nvPicPr>
          <p:cNvPr id="31" name="Google Shape;31;p23"/>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24"/>
          <p:cNvSpPr txBox="1"/>
          <p:nvPr>
            <p:ph idx="1" type="body"/>
          </p:nvPr>
        </p:nvSpPr>
        <p:spPr>
          <a:xfrm>
            <a:off x="1117600"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36" name="Google Shape;36;p24"/>
          <p:cNvSpPr txBox="1"/>
          <p:nvPr>
            <p:ph idx="2" type="body"/>
          </p:nvPr>
        </p:nvSpPr>
        <p:spPr>
          <a:xfrm>
            <a:off x="5147534"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37" name="Google Shape;37;p24"/>
          <p:cNvPicPr preferRelativeResize="0"/>
          <p:nvPr/>
        </p:nvPicPr>
        <p:blipFill rotWithShape="1">
          <a:blip r:embed="rId2">
            <a:alphaModFix/>
          </a:blip>
          <a:srcRect b="0" l="0" r="0" t="0"/>
          <a:stretch/>
        </p:blipFill>
        <p:spPr>
          <a:xfrm>
            <a:off x="7168896"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9" name="Shape 39"/>
        <p:cNvGrpSpPr/>
        <p:nvPr/>
      </p:nvGrpSpPr>
      <p:grpSpPr>
        <a:xfrm>
          <a:off x="0" y="0"/>
          <a:ext cx="0" cy="0"/>
          <a:chOff x="0" y="0"/>
          <a:chExt cx="0" cy="0"/>
        </a:xfrm>
      </p:grpSpPr>
      <p:sp>
        <p:nvSpPr>
          <p:cNvPr id="40" name="Google Shape;40;p25"/>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25"/>
          <p:cNvSpPr txBox="1"/>
          <p:nvPr>
            <p:ph idx="1" type="body"/>
          </p:nvPr>
        </p:nvSpPr>
        <p:spPr>
          <a:xfrm>
            <a:off x="1120588"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2" name="Google Shape;42;p25"/>
          <p:cNvSpPr txBox="1"/>
          <p:nvPr>
            <p:ph idx="2" type="body"/>
          </p:nvPr>
        </p:nvSpPr>
        <p:spPr>
          <a:xfrm>
            <a:off x="1120588"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sp>
        <p:nvSpPr>
          <p:cNvPr id="43" name="Google Shape;43;p25"/>
          <p:cNvSpPr txBox="1"/>
          <p:nvPr>
            <p:ph idx="3" type="body"/>
          </p:nvPr>
        </p:nvSpPr>
        <p:spPr>
          <a:xfrm>
            <a:off x="5147534"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4" name="Google Shape;44;p25"/>
          <p:cNvSpPr txBox="1"/>
          <p:nvPr>
            <p:ph idx="4" type="body"/>
          </p:nvPr>
        </p:nvSpPr>
        <p:spPr>
          <a:xfrm>
            <a:off x="5147534"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cxnSp>
        <p:nvCxnSpPr>
          <p:cNvPr id="45" name="Google Shape;45;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6" name="Google Shape;46;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7" name="Google Shape;47;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8" name="Google Shape;48;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9" name="Google Shape;49;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50" name="Google Shape;50;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pic>
        <p:nvPicPr>
          <p:cNvPr id="51" name="Google Shape;51;p25"/>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3" name="Shape 53"/>
        <p:cNvGrpSpPr/>
        <p:nvPr/>
      </p:nvGrpSpPr>
      <p:grpSpPr>
        <a:xfrm>
          <a:off x="0" y="0"/>
          <a:ext cx="0" cy="0"/>
          <a:chOff x="0" y="0"/>
          <a:chExt cx="0" cy="0"/>
        </a:xfrm>
      </p:grpSpPr>
      <p:sp>
        <p:nvSpPr>
          <p:cNvPr id="54" name="Google Shape;54;p28"/>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5" name="Google Shape;55;p28"/>
          <p:cNvSpPr txBox="1"/>
          <p:nvPr>
            <p:ph idx="1" type="body"/>
          </p:nvPr>
        </p:nvSpPr>
        <p:spPr>
          <a:xfrm>
            <a:off x="5147534" y="2590803"/>
            <a:ext cx="3566160" cy="368617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6pPr>
            <a:lvl7pPr indent="-355600" lvl="6" marL="32004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7pPr>
            <a:lvl8pPr indent="-355600" lvl="7" marL="36576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8pPr>
            <a:lvl9pPr indent="-355600" lvl="8" marL="41148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9pPr>
          </a:lstStyle>
          <a:p/>
        </p:txBody>
      </p:sp>
      <p:sp>
        <p:nvSpPr>
          <p:cNvPr id="56" name="Google Shape;56;p28"/>
          <p:cNvSpPr txBox="1"/>
          <p:nvPr>
            <p:ph idx="2" type="body"/>
          </p:nvPr>
        </p:nvSpPr>
        <p:spPr>
          <a:xfrm>
            <a:off x="900952" y="2039111"/>
            <a:ext cx="356616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57" name="Google Shape;57;p28"/>
          <p:cNvPicPr preferRelativeResize="0"/>
          <p:nvPr/>
        </p:nvPicPr>
        <p:blipFill rotWithShape="1">
          <a:blip r:embed="rId2">
            <a:alphaModFix/>
          </a:blip>
          <a:srcRect b="0" l="0" r="0" t="0"/>
          <a:stretch/>
        </p:blipFill>
        <p:spPr>
          <a:xfrm>
            <a:off x="7168896"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8" name="Google Shape;58;p28"/>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59" name="Shape 59"/>
        <p:cNvGrpSpPr/>
        <p:nvPr/>
      </p:nvGrpSpPr>
      <p:grpSpPr>
        <a:xfrm>
          <a:off x="0" y="0"/>
          <a:ext cx="0" cy="0"/>
          <a:chOff x="0" y="0"/>
          <a:chExt cx="0" cy="0"/>
        </a:xfrm>
      </p:grpSpPr>
      <p:sp>
        <p:nvSpPr>
          <p:cNvPr id="60" name="Google Shape;60;p29"/>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29"/>
          <p:cNvSpPr/>
          <p:nvPr>
            <p:ph idx="2" type="pic"/>
          </p:nvPr>
        </p:nvSpPr>
        <p:spPr>
          <a:xfrm>
            <a:off x="5487990" y="2048256"/>
            <a:ext cx="3427413" cy="4206240"/>
          </a:xfrm>
          <a:prstGeom prst="rect">
            <a:avLst/>
          </a:prstGeom>
          <a:noFill/>
          <a:ln>
            <a:noFill/>
          </a:ln>
        </p:spPr>
      </p:sp>
      <p:sp>
        <p:nvSpPr>
          <p:cNvPr id="62" name="Google Shape;62;p29"/>
          <p:cNvSpPr txBox="1"/>
          <p:nvPr>
            <p:ph idx="1" type="body"/>
          </p:nvPr>
        </p:nvSpPr>
        <p:spPr>
          <a:xfrm>
            <a:off x="914400" y="2039112"/>
            <a:ext cx="457200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63" name="Google Shape;63;p29"/>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4" name="Google Shape;64;p29"/>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44">
          <p15:clr>
            <a:srgbClr val="F26B43"/>
          </p15:clr>
        </p15:guide>
        <p15:guide id="2" pos="56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www.bookrix.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nvSpPr>
        <p:spPr>
          <a:xfrm>
            <a:off x="894184" y="2481863"/>
            <a:ext cx="8159281" cy="189427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2776"/>
              </a:buClr>
              <a:buSzPts val="3600"/>
              <a:buFont typeface="Verdana"/>
              <a:buNone/>
            </a:pPr>
            <a:r>
              <a:rPr b="1" i="0" lang="en-US" sz="3600" u="none" cap="none" strike="noStrike">
                <a:solidFill>
                  <a:srgbClr val="002776"/>
                </a:solidFill>
                <a:latin typeface="Times New Roman"/>
                <a:ea typeface="Times New Roman"/>
                <a:cs typeface="Times New Roman"/>
                <a:sym typeface="Times New Roman"/>
              </a:rPr>
              <a:t>Book Recommendation System using Abstract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776"/>
              </a:buClr>
              <a:buSzPts val="3600"/>
              <a:buFont typeface="Verdana"/>
              <a:buNone/>
            </a:pPr>
            <a:r>
              <a:rPr b="1" i="0" lang="en-US" sz="3600" u="none" cap="none" strike="noStrike">
                <a:solidFill>
                  <a:srgbClr val="002776"/>
                </a:solidFill>
                <a:latin typeface="Times New Roman"/>
                <a:ea typeface="Times New Roman"/>
                <a:cs typeface="Times New Roman"/>
                <a:sym typeface="Times New Roman"/>
              </a:rPr>
              <a:t> </a:t>
            </a:r>
            <a:endParaRPr b="1" i="0" sz="3600" u="none" cap="none" strike="noStrike">
              <a:solidFill>
                <a:srgbClr val="00277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776"/>
              </a:buClr>
              <a:buSzPts val="3600"/>
              <a:buFont typeface="Verdana"/>
              <a:buNone/>
            </a:pPr>
            <a:r>
              <a:rPr b="1" i="0" lang="en-US" sz="2400" u="none" cap="none" strike="noStrike">
                <a:solidFill>
                  <a:srgbClr val="002776"/>
                </a:solidFill>
                <a:latin typeface="Times New Roman"/>
                <a:ea typeface="Times New Roman"/>
                <a:cs typeface="Times New Roman"/>
                <a:sym typeface="Times New Roman"/>
              </a:rPr>
              <a:t>Project by</a:t>
            </a:r>
            <a:endParaRPr/>
          </a:p>
          <a:p>
            <a:pPr indent="0" lvl="0" marL="0" marR="0" rtl="0" algn="l">
              <a:lnSpc>
                <a:spcPct val="100000"/>
              </a:lnSpc>
              <a:spcBef>
                <a:spcPts val="0"/>
              </a:spcBef>
              <a:spcAft>
                <a:spcPts val="0"/>
              </a:spcAft>
              <a:buClr>
                <a:srgbClr val="002776"/>
              </a:buClr>
              <a:buSzPts val="3600"/>
              <a:buFont typeface="Verdana"/>
              <a:buNone/>
            </a:pPr>
            <a:r>
              <a:rPr b="1" i="0" lang="en-US" sz="2400" u="none" cap="none" strike="noStrike">
                <a:solidFill>
                  <a:srgbClr val="002776"/>
                </a:solidFill>
                <a:latin typeface="Times New Roman"/>
                <a:ea typeface="Times New Roman"/>
                <a:cs typeface="Times New Roman"/>
                <a:sym typeface="Times New Roman"/>
              </a:rPr>
              <a:t>Group 5</a:t>
            </a:r>
            <a:endParaRPr/>
          </a:p>
          <a:p>
            <a:pPr indent="0" lvl="0" marL="0" marR="0" rtl="0" algn="l">
              <a:lnSpc>
                <a:spcPct val="100000"/>
              </a:lnSpc>
              <a:spcBef>
                <a:spcPts val="0"/>
              </a:spcBef>
              <a:spcAft>
                <a:spcPts val="0"/>
              </a:spcAft>
              <a:buClr>
                <a:srgbClr val="002776"/>
              </a:buClr>
              <a:buSzPts val="3600"/>
              <a:buFont typeface="Verdana"/>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Times New Roman"/>
                <a:ea typeface="Times New Roman"/>
                <a:cs typeface="Times New Roman"/>
                <a:sym typeface="Times New Roman"/>
              </a:rPr>
              <a:t> Mentor : Ms. Munmun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776"/>
              </a:buClr>
              <a:buSzPts val="2400"/>
              <a:buFont typeface="Verdana"/>
              <a:buNone/>
            </a:pPr>
            <a:r>
              <a:rPr b="1" i="0" lang="en-US" sz="2400" u="none" cap="none" strike="noStrike">
                <a:solidFill>
                  <a:srgbClr val="002776"/>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pic>
        <p:nvPicPr>
          <p:cNvPr id="104" name="Google Shape;104;p1"/>
          <p:cNvPicPr preferRelativeResize="0"/>
          <p:nvPr/>
        </p:nvPicPr>
        <p:blipFill rotWithShape="1">
          <a:blip r:embed="rId3">
            <a:alphaModFix/>
          </a:blip>
          <a:srcRect b="0" l="0" r="0" t="0"/>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0"/>
          <p:cNvPicPr preferRelativeResize="0"/>
          <p:nvPr/>
        </p:nvPicPr>
        <p:blipFill rotWithShape="1">
          <a:blip r:embed="rId3">
            <a:alphaModFix/>
          </a:blip>
          <a:srcRect b="0" l="0" r="0" t="0"/>
          <a:stretch/>
        </p:blipFill>
        <p:spPr>
          <a:xfrm>
            <a:off x="454164" y="1426004"/>
            <a:ext cx="8090814" cy="3702867"/>
          </a:xfrm>
          <a:prstGeom prst="rect">
            <a:avLst/>
          </a:prstGeom>
          <a:noFill/>
          <a:ln>
            <a:noFill/>
          </a:ln>
        </p:spPr>
      </p:pic>
      <p:sp>
        <p:nvSpPr>
          <p:cNvPr id="187" name="Google Shape;187;p10"/>
          <p:cNvSpPr txBox="1"/>
          <p:nvPr/>
        </p:nvSpPr>
        <p:spPr>
          <a:xfrm>
            <a:off x="461726" y="5190259"/>
            <a:ext cx="807569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We tried many algorithms for Model Building, the results of some of them are shown above.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Out of all the models, Random forest gave us the best accuracy for train as well as test dataset. </a:t>
            </a:r>
            <a:endParaRPr b="0" i="0" sz="1400" u="none" cap="none" strike="noStrike">
              <a:solidFill>
                <a:srgbClr val="000000"/>
              </a:solidFill>
              <a:latin typeface="Times New Roman"/>
              <a:ea typeface="Times New Roman"/>
              <a:cs typeface="Times New Roman"/>
              <a:sym typeface="Times New Roman"/>
            </a:endParaRPr>
          </a:p>
        </p:txBody>
      </p:sp>
      <p:sp>
        <p:nvSpPr>
          <p:cNvPr id="188" name="Google Shape;188;p10"/>
          <p:cNvSpPr txBox="1"/>
          <p:nvPr/>
        </p:nvSpPr>
        <p:spPr>
          <a:xfrm>
            <a:off x="454164" y="584759"/>
            <a:ext cx="3276089"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3200" u="none" cap="none" strike="noStrike">
                <a:solidFill>
                  <a:srgbClr val="002776"/>
                </a:solidFill>
                <a:latin typeface="Times New Roman"/>
                <a:ea typeface="Times New Roman"/>
                <a:cs typeface="Times New Roman"/>
                <a:sym typeface="Times New Roman"/>
              </a:rPr>
              <a:t>Model Building</a:t>
            </a:r>
            <a:endParaRPr b="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nvSpPr>
        <p:spPr>
          <a:xfrm>
            <a:off x="179462" y="260019"/>
            <a:ext cx="2883501"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400" u="none" cap="none" strike="noStrike">
                <a:solidFill>
                  <a:schemeClr val="dk1"/>
                </a:solidFill>
                <a:latin typeface="Times New Roman"/>
                <a:ea typeface="Times New Roman"/>
                <a:cs typeface="Times New Roman"/>
                <a:sym typeface="Times New Roman"/>
              </a:rPr>
              <a:t>Random Forest</a:t>
            </a:r>
            <a:endParaRPr b="0" i="0" sz="2400" u="none" cap="none" strike="noStrike">
              <a:solidFill>
                <a:schemeClr val="dk1"/>
              </a:solidFill>
              <a:latin typeface="Times New Roman"/>
              <a:ea typeface="Times New Roman"/>
              <a:cs typeface="Times New Roman"/>
              <a:sym typeface="Times New Roman"/>
            </a:endParaRPr>
          </a:p>
        </p:txBody>
      </p:sp>
      <p:pic>
        <p:nvPicPr>
          <p:cNvPr descr="Random Forest Interview Questions | Random Forest Questions" id="194" name="Google Shape;194;p13"/>
          <p:cNvPicPr preferRelativeResize="0"/>
          <p:nvPr/>
        </p:nvPicPr>
        <p:blipFill rotWithShape="1">
          <a:blip r:embed="rId3">
            <a:alphaModFix/>
          </a:blip>
          <a:srcRect b="0" l="0" r="0" t="0"/>
          <a:stretch/>
        </p:blipFill>
        <p:spPr>
          <a:xfrm>
            <a:off x="1621212" y="1799497"/>
            <a:ext cx="5578653" cy="37793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nvSpPr>
        <p:spPr>
          <a:xfrm>
            <a:off x="179462" y="260019"/>
            <a:ext cx="2883501"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3200" u="none" cap="none" strike="noStrike">
                <a:solidFill>
                  <a:srgbClr val="002776"/>
                </a:solidFill>
                <a:latin typeface="Times New Roman"/>
                <a:ea typeface="Times New Roman"/>
                <a:cs typeface="Times New Roman"/>
                <a:sym typeface="Times New Roman"/>
              </a:rPr>
              <a:t>Deployment</a:t>
            </a:r>
            <a:endParaRPr b="0" i="0" sz="3200" u="none" cap="none" strike="noStrike">
              <a:solidFill>
                <a:srgbClr val="000000"/>
              </a:solidFill>
              <a:latin typeface="Times New Roman"/>
              <a:ea typeface="Times New Roman"/>
              <a:cs typeface="Times New Roman"/>
              <a:sym typeface="Times New Roman"/>
            </a:endParaRPr>
          </a:p>
        </p:txBody>
      </p:sp>
      <p:pic>
        <p:nvPicPr>
          <p:cNvPr descr="Brand • Streamlit" id="200" name="Google Shape;200;p15"/>
          <p:cNvPicPr preferRelativeResize="0"/>
          <p:nvPr/>
        </p:nvPicPr>
        <p:blipFill rotWithShape="1">
          <a:blip r:embed="rId3">
            <a:alphaModFix/>
          </a:blip>
          <a:srcRect b="0" l="0" r="0" t="0"/>
          <a:stretch/>
        </p:blipFill>
        <p:spPr>
          <a:xfrm>
            <a:off x="179462" y="1409826"/>
            <a:ext cx="2416676" cy="1413884"/>
          </a:xfrm>
          <a:prstGeom prst="rect">
            <a:avLst/>
          </a:prstGeom>
          <a:noFill/>
          <a:ln>
            <a:noFill/>
          </a:ln>
        </p:spPr>
      </p:pic>
      <p:pic>
        <p:nvPicPr>
          <p:cNvPr id="201" name="Google Shape;201;p15"/>
          <p:cNvPicPr preferRelativeResize="0"/>
          <p:nvPr/>
        </p:nvPicPr>
        <p:blipFill rotWithShape="1">
          <a:blip r:embed="rId4">
            <a:alphaModFix/>
          </a:blip>
          <a:srcRect b="0" l="0" r="0" t="0"/>
          <a:stretch/>
        </p:blipFill>
        <p:spPr>
          <a:xfrm>
            <a:off x="268869" y="2904082"/>
            <a:ext cx="8132716" cy="1155895"/>
          </a:xfrm>
          <a:prstGeom prst="rect">
            <a:avLst/>
          </a:prstGeom>
          <a:noFill/>
          <a:ln>
            <a:noFill/>
          </a:ln>
        </p:spPr>
      </p:pic>
      <p:pic>
        <p:nvPicPr>
          <p:cNvPr id="202" name="Google Shape;202;p15"/>
          <p:cNvPicPr preferRelativeResize="0"/>
          <p:nvPr/>
        </p:nvPicPr>
        <p:blipFill rotWithShape="1">
          <a:blip r:embed="rId5">
            <a:alphaModFix/>
          </a:blip>
          <a:srcRect b="0" l="0" r="0" t="0"/>
          <a:stretch/>
        </p:blipFill>
        <p:spPr>
          <a:xfrm>
            <a:off x="268869" y="4140349"/>
            <a:ext cx="8693182" cy="2544029"/>
          </a:xfrm>
          <a:prstGeom prst="rect">
            <a:avLst/>
          </a:prstGeom>
          <a:noFill/>
          <a:ln>
            <a:noFill/>
          </a:ln>
        </p:spPr>
      </p:pic>
      <p:sp>
        <p:nvSpPr>
          <p:cNvPr id="203" name="Google Shape;203;p15"/>
          <p:cNvSpPr txBox="1"/>
          <p:nvPr/>
        </p:nvSpPr>
        <p:spPr>
          <a:xfrm>
            <a:off x="341832" y="844754"/>
            <a:ext cx="831505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We used Streamlit platform for Deployment of our Machine Learning Model.</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72"/>
          <p:cNvSpPr txBox="1"/>
          <p:nvPr/>
        </p:nvSpPr>
        <p:spPr>
          <a:xfrm>
            <a:off x="179462" y="260019"/>
            <a:ext cx="4554908"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400" u="none" cap="none" strike="noStrike">
                <a:solidFill>
                  <a:schemeClr val="dk1"/>
                </a:solidFill>
                <a:latin typeface="Times New Roman"/>
                <a:ea typeface="Times New Roman"/>
                <a:cs typeface="Times New Roman"/>
                <a:sym typeface="Times New Roman"/>
              </a:rPr>
              <a:t>Challenges Faced in Project</a:t>
            </a:r>
            <a:endParaRPr b="0" i="0" sz="2400" u="none" cap="none" strike="noStrike">
              <a:solidFill>
                <a:schemeClr val="dk1"/>
              </a:solidFill>
              <a:latin typeface="Times New Roman"/>
              <a:ea typeface="Times New Roman"/>
              <a:cs typeface="Times New Roman"/>
              <a:sym typeface="Times New Roman"/>
            </a:endParaRPr>
          </a:p>
        </p:txBody>
      </p:sp>
      <p:sp>
        <p:nvSpPr>
          <p:cNvPr id="209" name="Google Shape;209;p72"/>
          <p:cNvSpPr txBox="1"/>
          <p:nvPr/>
        </p:nvSpPr>
        <p:spPr>
          <a:xfrm>
            <a:off x="444380" y="931492"/>
            <a:ext cx="8229601" cy="255454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Extraction of Data – The data that we were extracting needed to have all the details without any missing values and the abstract must be properly present. Also the books that were extracted needed to be of different genre to get the variety in them.</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Model Building – Most of the machine learning models that we tried were not giving us the accuracy as per our expectations. Also there was problem of over fitting  in one of the scenario’s.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Deployment – The  hardest part was deploying a model that gives recommendations based on the abstract that we write and hence the coding part was a bit difficult.</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3"/>
          <p:cNvSpPr txBox="1"/>
          <p:nvPr/>
        </p:nvSpPr>
        <p:spPr>
          <a:xfrm>
            <a:off x="3426863" y="598206"/>
            <a:ext cx="236718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Network URL :</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http://192.168.43.60:8501</a:t>
            </a:r>
            <a:endParaRPr/>
          </a:p>
        </p:txBody>
      </p:sp>
      <p:pic>
        <p:nvPicPr>
          <p:cNvPr id="215" name="Google Shape;215;p73"/>
          <p:cNvPicPr preferRelativeResize="0"/>
          <p:nvPr/>
        </p:nvPicPr>
        <p:blipFill rotWithShape="1">
          <a:blip r:embed="rId3">
            <a:alphaModFix/>
          </a:blip>
          <a:srcRect b="0" l="0" r="0" t="0"/>
          <a:stretch/>
        </p:blipFill>
        <p:spPr>
          <a:xfrm>
            <a:off x="601636" y="1478111"/>
            <a:ext cx="7940728" cy="39017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74"/>
          <p:cNvPicPr preferRelativeResize="0"/>
          <p:nvPr/>
        </p:nvPicPr>
        <p:blipFill rotWithShape="1">
          <a:blip r:embed="rId3">
            <a:alphaModFix/>
          </a:blip>
          <a:srcRect b="0" l="0" r="0" t="0"/>
          <a:stretch/>
        </p:blipFill>
        <p:spPr>
          <a:xfrm>
            <a:off x="410199" y="380736"/>
            <a:ext cx="8280874" cy="60965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75"/>
          <p:cNvPicPr preferRelativeResize="0"/>
          <p:nvPr/>
        </p:nvPicPr>
        <p:blipFill rotWithShape="1">
          <a:blip r:embed="rId3">
            <a:alphaModFix/>
          </a:blip>
          <a:srcRect b="0" l="0" r="0" t="0"/>
          <a:stretch/>
        </p:blipFill>
        <p:spPr>
          <a:xfrm>
            <a:off x="615297" y="293098"/>
            <a:ext cx="7947589" cy="62718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nvSpPr>
        <p:spPr>
          <a:xfrm>
            <a:off x="0" y="112649"/>
            <a:ext cx="350712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3600" u="none" cap="none" strike="noStrike">
                <a:solidFill>
                  <a:srgbClr val="002776"/>
                </a:solidFill>
                <a:latin typeface="Times New Roman"/>
                <a:ea typeface="Times New Roman"/>
                <a:cs typeface="Times New Roman"/>
                <a:sym typeface="Times New Roman"/>
              </a:rPr>
              <a:t>Business</a:t>
            </a:r>
            <a:r>
              <a:rPr b="1" i="0" lang="en-US" sz="2800" u="none" cap="none" strike="noStrike">
                <a:solidFill>
                  <a:srgbClr val="002776"/>
                </a:solidFill>
                <a:latin typeface="Times New Roman"/>
                <a:ea typeface="Times New Roman"/>
                <a:cs typeface="Times New Roman"/>
                <a:sym typeface="Times New Roman"/>
              </a:rPr>
              <a:t> Problem:</a:t>
            </a:r>
            <a:endParaRPr b="0" i="0" sz="1400" u="none" cap="none" strike="noStrike">
              <a:solidFill>
                <a:srgbClr val="000000"/>
              </a:solidFill>
              <a:latin typeface="Times New Roman"/>
              <a:ea typeface="Times New Roman"/>
              <a:cs typeface="Times New Roman"/>
              <a:sym typeface="Times New Roman"/>
            </a:endParaRPr>
          </a:p>
        </p:txBody>
      </p:sp>
      <p:sp>
        <p:nvSpPr>
          <p:cNvPr id="110" name="Google Shape;110;p2"/>
          <p:cNvSpPr txBox="1"/>
          <p:nvPr/>
        </p:nvSpPr>
        <p:spPr>
          <a:xfrm>
            <a:off x="82489" y="1620713"/>
            <a:ext cx="8979000" cy="4859218"/>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1100"/>
              <a:buFont typeface="Arial"/>
              <a:buChar char="•"/>
            </a:pPr>
            <a:r>
              <a:rPr b="0" i="0" lang="en-US" sz="2000" u="none" cap="none" strike="noStrike">
                <a:solidFill>
                  <a:srgbClr val="000000"/>
                </a:solidFill>
                <a:latin typeface="Times New Roman"/>
                <a:ea typeface="Times New Roman"/>
                <a:cs typeface="Times New Roman"/>
                <a:sym typeface="Times New Roman"/>
              </a:rPr>
              <a:t>Extract information of Books of various Genre’s from a Website using Web scraping.</a:t>
            </a:r>
            <a:endParaRPr/>
          </a:p>
          <a:p>
            <a:pPr indent="-273050" lvl="0" marL="342900" marR="0" rtl="0" algn="just">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1100"/>
              <a:buFont typeface="Arial"/>
              <a:buChar char="•"/>
            </a:pPr>
            <a:r>
              <a:rPr b="0" i="0" lang="en-US" sz="2000" u="none" cap="none" strike="noStrike">
                <a:solidFill>
                  <a:srgbClr val="000000"/>
                </a:solidFill>
                <a:latin typeface="Times New Roman"/>
                <a:ea typeface="Times New Roman"/>
                <a:cs typeface="Times New Roman"/>
                <a:sym typeface="Times New Roman"/>
              </a:rPr>
              <a:t>Use the information from the Abstract to build a model.</a:t>
            </a:r>
            <a:endParaRPr/>
          </a:p>
          <a:p>
            <a:pPr indent="-273050" lvl="0" marL="342900" marR="0" rtl="0" algn="just">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1100"/>
              <a:buFont typeface="Arial"/>
              <a:buChar char="•"/>
            </a:pPr>
            <a:r>
              <a:rPr b="0" i="0" lang="en-US" sz="2000" u="none" cap="none" strike="noStrike">
                <a:solidFill>
                  <a:srgbClr val="000000"/>
                </a:solidFill>
                <a:latin typeface="Times New Roman"/>
                <a:ea typeface="Times New Roman"/>
                <a:cs typeface="Times New Roman"/>
                <a:sym typeface="Times New Roman"/>
              </a:rPr>
              <a:t>Build a Recommendation System that recommends books based upon the abstract written by the user.</a:t>
            </a:r>
            <a:endParaRPr b="0" i="0" sz="2000" u="none" cap="none" strike="noStrike">
              <a:solidFill>
                <a:srgbClr val="000000"/>
              </a:solidFill>
              <a:latin typeface="Times New Roman"/>
              <a:ea typeface="Times New Roman"/>
              <a:cs typeface="Times New Roman"/>
              <a:sym typeface="Times New Roman"/>
            </a:endParaRPr>
          </a:p>
          <a:p>
            <a:pPr indent="-273050" lvl="0" marL="342900" marR="0" rtl="0" algn="just">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273050" lvl="0" marL="342900" marR="0" rtl="0" algn="just">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11" name="Google Shape;111;p2"/>
          <p:cNvSpPr txBox="1"/>
          <p:nvPr/>
        </p:nvSpPr>
        <p:spPr>
          <a:xfrm>
            <a:off x="82489" y="1159089"/>
            <a:ext cx="2569579"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2400" u="none" cap="none" strike="noStrike">
                <a:solidFill>
                  <a:schemeClr val="dk1"/>
                </a:solidFill>
                <a:latin typeface="Times New Roman"/>
                <a:ea typeface="Times New Roman"/>
                <a:cs typeface="Times New Roman"/>
                <a:sym typeface="Times New Roman"/>
              </a:rPr>
              <a:t>Objective</a:t>
            </a:r>
            <a:r>
              <a:rPr b="1" i="0" lang="en-US" sz="1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nvSpPr>
        <p:spPr>
          <a:xfrm>
            <a:off x="370390" y="266218"/>
            <a:ext cx="613458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Times New Roman"/>
                <a:ea typeface="Times New Roman"/>
                <a:cs typeface="Times New Roman"/>
                <a:sym typeface="Times New Roman"/>
              </a:rPr>
              <a:t>Project Architecture / Project Flow</a:t>
            </a:r>
            <a:endParaRPr b="0" i="0" sz="1400" u="none" cap="none" strike="noStrike">
              <a:solidFill>
                <a:srgbClr val="000000"/>
              </a:solidFill>
              <a:latin typeface="Times New Roman"/>
              <a:ea typeface="Times New Roman"/>
              <a:cs typeface="Times New Roman"/>
              <a:sym typeface="Times New Roman"/>
            </a:endParaRPr>
          </a:p>
        </p:txBody>
      </p:sp>
      <p:grpSp>
        <p:nvGrpSpPr>
          <p:cNvPr id="117" name="Google Shape;117;p3"/>
          <p:cNvGrpSpPr/>
          <p:nvPr/>
        </p:nvGrpSpPr>
        <p:grpSpPr>
          <a:xfrm>
            <a:off x="172016" y="946243"/>
            <a:ext cx="8464989" cy="5549459"/>
            <a:chOff x="0" y="4683"/>
            <a:chExt cx="8464989" cy="5549459"/>
          </a:xfrm>
        </p:grpSpPr>
        <p:sp>
          <p:nvSpPr>
            <p:cNvPr id="118" name="Google Shape;118;p3"/>
            <p:cNvSpPr/>
            <p:nvPr/>
          </p:nvSpPr>
          <p:spPr>
            <a:xfrm rot="5400000">
              <a:off x="-180390" y="185074"/>
              <a:ext cx="1202603" cy="841822"/>
            </a:xfrm>
            <a:prstGeom prst="chevron">
              <a:avLst>
                <a:gd fmla="val 50000" name="adj"/>
              </a:avLst>
            </a:prstGeom>
            <a:gradFill>
              <a:gsLst>
                <a:gs pos="0">
                  <a:srgbClr val="FFB184"/>
                </a:gs>
                <a:gs pos="35000">
                  <a:srgbClr val="FFC7A9"/>
                </a:gs>
                <a:gs pos="100000">
                  <a:srgbClr val="FFE6DB"/>
                </a:gs>
              </a:gsLst>
              <a:lin ang="16200000" scaled="0"/>
            </a:gradFill>
            <a:ln cap="flat" cmpd="sng" w="9525">
              <a:solidFill>
                <a:srgbClr val="DF76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1" y="425594"/>
              <a:ext cx="841822" cy="36078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Data Extraction</a:t>
              </a:r>
              <a:endParaRPr b="1" i="0" sz="1200" u="none" cap="none" strike="noStrike">
                <a:solidFill>
                  <a:schemeClr val="dk1"/>
                </a:solidFill>
                <a:latin typeface="Times New Roman"/>
                <a:ea typeface="Times New Roman"/>
                <a:cs typeface="Times New Roman"/>
                <a:sym typeface="Times New Roman"/>
              </a:endParaRPr>
            </a:p>
          </p:txBody>
        </p:sp>
        <p:sp>
          <p:nvSpPr>
            <p:cNvPr id="120" name="Google Shape;120;p3"/>
            <p:cNvSpPr/>
            <p:nvPr/>
          </p:nvSpPr>
          <p:spPr>
            <a:xfrm rot="5400000">
              <a:off x="4262560" y="-3416053"/>
              <a:ext cx="781692" cy="7623167"/>
            </a:xfrm>
            <a:prstGeom prst="round2SameRect">
              <a:avLst>
                <a:gd fmla="val 16667" name="adj1"/>
                <a:gd fmla="val 0" name="adj2"/>
              </a:avLst>
            </a:prstGeom>
            <a:solidFill>
              <a:schemeClr val="lt1">
                <a:alpha val="89803"/>
              </a:schemeClr>
            </a:solidFill>
            <a:ln cap="flat" cmpd="sng" w="9525">
              <a:solidFill>
                <a:srgbClr val="DF76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nvSpPr>
          <p:spPr>
            <a:xfrm>
              <a:off x="841823" y="42843"/>
              <a:ext cx="7585008" cy="705374"/>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Data regarding books of different genre is to be extracted in .csv format from websites using web scraping</a:t>
              </a:r>
              <a:endParaRPr b="0" i="0" sz="1600" u="none" cap="none" strike="noStrike">
                <a:solidFill>
                  <a:srgbClr val="000000"/>
                </a:solidFill>
                <a:latin typeface="Times New Roman"/>
                <a:ea typeface="Times New Roman"/>
                <a:cs typeface="Times New Roman"/>
                <a:sym typeface="Times New Roman"/>
              </a:endParaRPr>
            </a:p>
          </p:txBody>
        </p:sp>
        <p:sp>
          <p:nvSpPr>
            <p:cNvPr id="122" name="Google Shape;122;p3"/>
            <p:cNvSpPr/>
            <p:nvPr/>
          </p:nvSpPr>
          <p:spPr>
            <a:xfrm rot="5400000">
              <a:off x="-180390" y="1271788"/>
              <a:ext cx="1202603" cy="841822"/>
            </a:xfrm>
            <a:prstGeom prst="chevron">
              <a:avLst>
                <a:gd fmla="val 50000" name="adj"/>
              </a:avLst>
            </a:prstGeom>
            <a:gradFill>
              <a:gsLst>
                <a:gs pos="0">
                  <a:srgbClr val="FFFF81"/>
                </a:gs>
                <a:gs pos="35000">
                  <a:srgbClr val="FFFDA8"/>
                </a:gs>
                <a:gs pos="100000">
                  <a:srgbClr val="FFFEDB"/>
                </a:gs>
              </a:gsLst>
              <a:lin ang="16200000" scaled="0"/>
            </a:gradFill>
            <a:ln cap="flat" cmpd="sng" w="9525">
              <a:solidFill>
                <a:srgbClr val="E4C4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txBox="1"/>
            <p:nvPr/>
          </p:nvSpPr>
          <p:spPr>
            <a:xfrm>
              <a:off x="1" y="1512308"/>
              <a:ext cx="841822" cy="36078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EDA</a:t>
              </a:r>
              <a:endParaRPr b="1" i="0" sz="2000" u="none" cap="none" strike="noStrike">
                <a:solidFill>
                  <a:schemeClr val="dk1"/>
                </a:solidFill>
                <a:latin typeface="Times New Roman"/>
                <a:ea typeface="Times New Roman"/>
                <a:cs typeface="Times New Roman"/>
                <a:sym typeface="Times New Roman"/>
              </a:endParaRPr>
            </a:p>
          </p:txBody>
        </p:sp>
        <p:sp>
          <p:nvSpPr>
            <p:cNvPr id="124" name="Google Shape;124;p3"/>
            <p:cNvSpPr/>
            <p:nvPr/>
          </p:nvSpPr>
          <p:spPr>
            <a:xfrm rot="5400000">
              <a:off x="4262560" y="-2329339"/>
              <a:ext cx="781692" cy="7623167"/>
            </a:xfrm>
            <a:prstGeom prst="round2SameRect">
              <a:avLst>
                <a:gd fmla="val 16667" name="adj1"/>
                <a:gd fmla="val 0" name="adj2"/>
              </a:avLst>
            </a:prstGeom>
            <a:solidFill>
              <a:schemeClr val="lt1">
                <a:alpha val="89803"/>
              </a:schemeClr>
            </a:solidFill>
            <a:ln cap="flat" cmpd="sng" w="9525">
              <a:solidFill>
                <a:srgbClr val="E4C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txBox="1"/>
            <p:nvPr/>
          </p:nvSpPr>
          <p:spPr>
            <a:xfrm>
              <a:off x="841823" y="1129557"/>
              <a:ext cx="7585008" cy="705374"/>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The extracted data needs to be checked for missing values, duplicates, etc.</a:t>
              </a:r>
              <a:endParaRPr b="0" i="0" sz="1600" u="none" cap="none" strike="noStrike">
                <a:solidFill>
                  <a:srgbClr val="000000"/>
                </a:solidFill>
                <a:latin typeface="Times New Roman"/>
                <a:ea typeface="Times New Roman"/>
                <a:cs typeface="Times New Roman"/>
                <a:sym typeface="Times New Roman"/>
              </a:endParaRPr>
            </a:p>
            <a:p>
              <a:pPr indent="-171450" lvl="1" marL="171450" marR="0" rtl="0" algn="l">
                <a:lnSpc>
                  <a:spcPct val="90000"/>
                </a:lnSpc>
                <a:spcBef>
                  <a:spcPts val="24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Hence Exploratory data Analysis is performed on the dataset to view the changes</a:t>
              </a:r>
              <a:endParaRPr b="0" i="0" sz="1600" u="none" cap="none" strike="noStrike">
                <a:solidFill>
                  <a:srgbClr val="000000"/>
                </a:solidFill>
                <a:latin typeface="Times New Roman"/>
                <a:ea typeface="Times New Roman"/>
                <a:cs typeface="Times New Roman"/>
                <a:sym typeface="Times New Roman"/>
              </a:endParaRPr>
            </a:p>
          </p:txBody>
        </p:sp>
        <p:sp>
          <p:nvSpPr>
            <p:cNvPr id="126" name="Google Shape;126;p3"/>
            <p:cNvSpPr/>
            <p:nvPr/>
          </p:nvSpPr>
          <p:spPr>
            <a:xfrm rot="5400000">
              <a:off x="-180390" y="2358502"/>
              <a:ext cx="1202603" cy="841822"/>
            </a:xfrm>
            <a:prstGeom prst="chevron">
              <a:avLst>
                <a:gd fmla="val 50000" name="adj"/>
              </a:avLst>
            </a:prstGeom>
            <a:gradFill>
              <a:gsLst>
                <a:gs pos="0">
                  <a:srgbClr val="9EE7FF"/>
                </a:gs>
                <a:gs pos="35000">
                  <a:srgbClr val="BBEBFF"/>
                </a:gs>
                <a:gs pos="100000">
                  <a:srgbClr val="E2F7FF"/>
                </a:gs>
              </a:gsLst>
              <a:lin ang="16200000" scaled="0"/>
            </a:gradFill>
            <a:ln cap="flat" cmpd="sng" w="9525">
              <a:solidFill>
                <a:schemeClr val="accent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1" y="2599022"/>
              <a:ext cx="841822" cy="360781"/>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None/>
              </a:pPr>
              <a:r>
                <a:rPr b="1" i="0" lang="en-US" sz="1100" u="none" cap="none" strike="noStrike">
                  <a:solidFill>
                    <a:schemeClr val="dk1"/>
                  </a:solidFill>
                  <a:latin typeface="Times New Roman"/>
                  <a:ea typeface="Times New Roman"/>
                  <a:cs typeface="Times New Roman"/>
                  <a:sym typeface="Times New Roman"/>
                </a:rPr>
                <a:t>Feature</a:t>
              </a:r>
              <a:r>
                <a:rPr b="0" i="0" lang="en-US" sz="1100" u="none" cap="none" strike="noStrike">
                  <a:solidFill>
                    <a:schemeClr val="dk1"/>
                  </a:solidFill>
                  <a:latin typeface="Times New Roman"/>
                  <a:ea typeface="Times New Roman"/>
                  <a:cs typeface="Times New Roman"/>
                  <a:sym typeface="Times New Roman"/>
                </a:rPr>
                <a:t> </a:t>
              </a:r>
              <a:r>
                <a:rPr b="1" i="0" lang="en-US" sz="1100" u="none" cap="none" strike="noStrike">
                  <a:solidFill>
                    <a:schemeClr val="dk1"/>
                  </a:solidFill>
                  <a:latin typeface="Times New Roman"/>
                  <a:ea typeface="Times New Roman"/>
                  <a:cs typeface="Times New Roman"/>
                  <a:sym typeface="Times New Roman"/>
                </a:rPr>
                <a:t>Engineering</a:t>
              </a:r>
              <a:endParaRPr/>
            </a:p>
          </p:txBody>
        </p:sp>
        <p:sp>
          <p:nvSpPr>
            <p:cNvPr id="128" name="Google Shape;128;p3"/>
            <p:cNvSpPr/>
            <p:nvPr/>
          </p:nvSpPr>
          <p:spPr>
            <a:xfrm rot="5400000">
              <a:off x="4262560" y="-1242625"/>
              <a:ext cx="781692" cy="7623167"/>
            </a:xfrm>
            <a:prstGeom prst="round2SameRect">
              <a:avLst>
                <a:gd fmla="val 16667" name="adj1"/>
                <a:gd fmla="val 0" name="adj2"/>
              </a:avLst>
            </a:prstGeom>
            <a:solidFill>
              <a:schemeClr val="lt1">
                <a:alpha val="89803"/>
              </a:schemeClr>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txBox="1"/>
            <p:nvPr/>
          </p:nvSpPr>
          <p:spPr>
            <a:xfrm>
              <a:off x="841823" y="2216271"/>
              <a:ext cx="7585008" cy="705374"/>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FE is performed to prepare an input data set that best fits the machine learning algorithm as well as to enhance the performance of machine learning models.</a:t>
              </a:r>
              <a:endParaRPr b="0" i="0" sz="1600" u="none" cap="none" strike="noStrike">
                <a:solidFill>
                  <a:srgbClr val="000000"/>
                </a:solidFill>
                <a:latin typeface="Times New Roman"/>
                <a:ea typeface="Times New Roman"/>
                <a:cs typeface="Times New Roman"/>
                <a:sym typeface="Times New Roman"/>
              </a:endParaRPr>
            </a:p>
          </p:txBody>
        </p:sp>
        <p:sp>
          <p:nvSpPr>
            <p:cNvPr id="130" name="Google Shape;130;p3"/>
            <p:cNvSpPr/>
            <p:nvPr/>
          </p:nvSpPr>
          <p:spPr>
            <a:xfrm rot="5400000">
              <a:off x="-180390" y="3445216"/>
              <a:ext cx="1202603" cy="841822"/>
            </a:xfrm>
            <a:prstGeom prst="chevron">
              <a:avLst>
                <a:gd fmla="val 50000" name="adj"/>
              </a:avLst>
            </a:prstGeom>
            <a:gradFill>
              <a:gsLst>
                <a:gs pos="0">
                  <a:srgbClr val="A1AEED"/>
                </a:gs>
                <a:gs pos="35000">
                  <a:srgbClr val="BDC6F1"/>
                </a:gs>
                <a:gs pos="100000">
                  <a:srgbClr val="E5E9FA"/>
                </a:gs>
              </a:gsLst>
              <a:lin ang="16200000" scaled="0"/>
            </a:gradFill>
            <a:ln cap="flat" cmpd="sng" w="9525">
              <a:solidFill>
                <a:srgbClr val="1E449B"/>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txBox="1"/>
            <p:nvPr/>
          </p:nvSpPr>
          <p:spPr>
            <a:xfrm>
              <a:off x="1" y="3685736"/>
              <a:ext cx="841822" cy="3607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Model Building</a:t>
              </a:r>
              <a:endParaRPr b="1" i="0" sz="1400" u="none" cap="none" strike="noStrike">
                <a:solidFill>
                  <a:schemeClr val="dk1"/>
                </a:solidFill>
                <a:latin typeface="Times New Roman"/>
                <a:ea typeface="Times New Roman"/>
                <a:cs typeface="Times New Roman"/>
                <a:sym typeface="Times New Roman"/>
              </a:endParaRPr>
            </a:p>
          </p:txBody>
        </p:sp>
        <p:sp>
          <p:nvSpPr>
            <p:cNvPr id="132" name="Google Shape;132;p3"/>
            <p:cNvSpPr/>
            <p:nvPr/>
          </p:nvSpPr>
          <p:spPr>
            <a:xfrm rot="5400000">
              <a:off x="4262354" y="-155705"/>
              <a:ext cx="782103" cy="7623167"/>
            </a:xfrm>
            <a:prstGeom prst="round2SameRect">
              <a:avLst>
                <a:gd fmla="val 16667" name="adj1"/>
                <a:gd fmla="val 0" name="adj2"/>
              </a:avLst>
            </a:prstGeom>
            <a:solidFill>
              <a:schemeClr val="lt1">
                <a:alpha val="89803"/>
              </a:schemeClr>
            </a:solidFill>
            <a:ln cap="flat" cmpd="sng" w="9525">
              <a:solidFill>
                <a:srgbClr val="1E449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841823" y="3303005"/>
              <a:ext cx="7584988" cy="705745"/>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A suitable model building technique based on accuracy is selected to build a working model of the recommendation system</a:t>
              </a:r>
              <a:endParaRPr b="0" i="0" sz="1600" u="none" cap="none" strike="noStrike">
                <a:solidFill>
                  <a:srgbClr val="000000"/>
                </a:solidFill>
                <a:latin typeface="Times New Roman"/>
                <a:ea typeface="Times New Roman"/>
                <a:cs typeface="Times New Roman"/>
                <a:sym typeface="Times New Roman"/>
              </a:endParaRPr>
            </a:p>
          </p:txBody>
        </p:sp>
        <p:sp>
          <p:nvSpPr>
            <p:cNvPr id="134" name="Google Shape;134;p3"/>
            <p:cNvSpPr/>
            <p:nvPr/>
          </p:nvSpPr>
          <p:spPr>
            <a:xfrm rot="5400000">
              <a:off x="-180390" y="4531930"/>
              <a:ext cx="1202603" cy="841822"/>
            </a:xfrm>
            <a:prstGeom prst="chevron">
              <a:avLst>
                <a:gd fmla="val 50000" name="adj"/>
              </a:avLst>
            </a:prstGeom>
            <a:gradFill>
              <a:gsLst>
                <a:gs pos="0">
                  <a:srgbClr val="DFF1B1"/>
                </a:gs>
                <a:gs pos="35000">
                  <a:srgbClr val="E9F5C7"/>
                </a:gs>
                <a:gs pos="100000">
                  <a:srgbClr val="F7FBE9"/>
                </a:gs>
              </a:gsLst>
              <a:lin ang="16200000" scaled="0"/>
            </a:gradFill>
            <a:ln cap="flat" cmpd="sng" w="9525">
              <a:solidFill>
                <a:srgbClr val="A1B07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txBox="1"/>
            <p:nvPr/>
          </p:nvSpPr>
          <p:spPr>
            <a:xfrm>
              <a:off x="1" y="4772450"/>
              <a:ext cx="841822" cy="360781"/>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Deployment</a:t>
              </a:r>
              <a:endParaRPr b="1" i="0" sz="1200" u="none" cap="none" strike="noStrike">
                <a:solidFill>
                  <a:schemeClr val="dk1"/>
                </a:solidFill>
                <a:latin typeface="Times New Roman"/>
                <a:ea typeface="Times New Roman"/>
                <a:cs typeface="Times New Roman"/>
                <a:sym typeface="Times New Roman"/>
              </a:endParaRPr>
            </a:p>
          </p:txBody>
        </p:sp>
        <p:sp>
          <p:nvSpPr>
            <p:cNvPr id="136" name="Google Shape;136;p3"/>
            <p:cNvSpPr/>
            <p:nvPr/>
          </p:nvSpPr>
          <p:spPr>
            <a:xfrm rot="5400000">
              <a:off x="4262560" y="930802"/>
              <a:ext cx="781692" cy="7623167"/>
            </a:xfrm>
            <a:prstGeom prst="round2SameRect">
              <a:avLst>
                <a:gd fmla="val 16667" name="adj1"/>
                <a:gd fmla="val 0" name="adj2"/>
              </a:avLst>
            </a:prstGeom>
            <a:solidFill>
              <a:schemeClr val="lt1">
                <a:alpha val="89803"/>
              </a:schemeClr>
            </a:solidFill>
            <a:ln cap="flat" cmpd="sng" w="9525">
              <a:solidFill>
                <a:srgbClr val="A1B07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txBox="1"/>
            <p:nvPr/>
          </p:nvSpPr>
          <p:spPr>
            <a:xfrm>
              <a:off x="841823" y="4389699"/>
              <a:ext cx="7585008" cy="705374"/>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The model developed is then deployed onto website using suitable medium like Heroku/Flask/Rshiny</a:t>
              </a:r>
              <a:endParaRPr b="0" i="0" sz="16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nvSpPr>
        <p:spPr>
          <a:xfrm>
            <a:off x="101883" y="305924"/>
            <a:ext cx="3276089"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3200" u="none" cap="none" strike="noStrike">
                <a:solidFill>
                  <a:srgbClr val="0070C0"/>
                </a:solidFill>
                <a:latin typeface="Times New Roman"/>
                <a:ea typeface="Times New Roman"/>
                <a:cs typeface="Times New Roman"/>
                <a:sym typeface="Times New Roman"/>
              </a:rPr>
              <a:t>Data Extraction</a:t>
            </a:r>
            <a:endParaRPr b="0" i="0" sz="3200" u="none" cap="none" strike="noStrike">
              <a:solidFill>
                <a:srgbClr val="0070C0"/>
              </a:solidFill>
              <a:latin typeface="Times New Roman"/>
              <a:ea typeface="Times New Roman"/>
              <a:cs typeface="Times New Roman"/>
              <a:sym typeface="Times New Roman"/>
            </a:endParaRPr>
          </a:p>
        </p:txBody>
      </p:sp>
      <p:pic>
        <p:nvPicPr>
          <p:cNvPr id="143" name="Google Shape;143;p12"/>
          <p:cNvPicPr preferRelativeResize="0"/>
          <p:nvPr/>
        </p:nvPicPr>
        <p:blipFill rotWithShape="1">
          <a:blip r:embed="rId3">
            <a:alphaModFix/>
          </a:blip>
          <a:srcRect b="0" l="0" r="0" t="0"/>
          <a:stretch/>
        </p:blipFill>
        <p:spPr>
          <a:xfrm>
            <a:off x="205274" y="1105263"/>
            <a:ext cx="8630816" cy="4038391"/>
          </a:xfrm>
          <a:prstGeom prst="rect">
            <a:avLst/>
          </a:prstGeom>
          <a:noFill/>
          <a:ln>
            <a:noFill/>
          </a:ln>
        </p:spPr>
      </p:pic>
      <p:sp>
        <p:nvSpPr>
          <p:cNvPr id="144" name="Google Shape;144;p12"/>
          <p:cNvSpPr txBox="1"/>
          <p:nvPr/>
        </p:nvSpPr>
        <p:spPr>
          <a:xfrm>
            <a:off x="261257" y="5393094"/>
            <a:ext cx="844420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We used the website </a:t>
            </a:r>
            <a:r>
              <a:rPr b="0" i="0" lang="en-US" sz="16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https://www.bookrix.com/</a:t>
            </a:r>
            <a:r>
              <a:rPr b="0" i="0" lang="en-US" sz="1600" u="none" cap="none" strike="noStrike">
                <a:solidFill>
                  <a:srgbClr val="000000"/>
                </a:solidFill>
                <a:latin typeface="Times New Roman"/>
                <a:ea typeface="Times New Roman"/>
                <a:cs typeface="Times New Roman"/>
                <a:sym typeface="Times New Roman"/>
              </a:rPr>
              <a:t> for web scraping.</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InstaData Scraper was used to scrape the data from the website.</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nvSpPr>
        <p:spPr>
          <a:xfrm>
            <a:off x="1354237" y="2842266"/>
            <a:ext cx="643552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Times New Roman"/>
                <a:ea typeface="Times New Roman"/>
                <a:cs typeface="Times New Roman"/>
                <a:sym typeface="Times New Roman"/>
              </a:rPr>
              <a:t>Exploratory Data Analysis (EDA) and </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Times New Roman"/>
                <a:ea typeface="Times New Roman"/>
                <a:cs typeface="Times New Roman"/>
                <a:sym typeface="Times New Roman"/>
              </a:rPr>
              <a:t>Feature Engineering</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nvSpPr>
        <p:spPr>
          <a:xfrm>
            <a:off x="0" y="0"/>
            <a:ext cx="4436198"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3600" u="none" cap="none" strike="noStrike">
                <a:solidFill>
                  <a:srgbClr val="002776"/>
                </a:solidFill>
                <a:latin typeface="Times New Roman"/>
                <a:ea typeface="Times New Roman"/>
                <a:cs typeface="Times New Roman"/>
                <a:sym typeface="Times New Roman"/>
              </a:rPr>
              <a:t>Data set details</a:t>
            </a:r>
            <a:endParaRPr b="0" i="0" sz="3600" u="none" cap="none" strike="noStrike">
              <a:solidFill>
                <a:srgbClr val="000000"/>
              </a:solidFill>
              <a:latin typeface="Times New Roman"/>
              <a:ea typeface="Times New Roman"/>
              <a:cs typeface="Times New Roman"/>
              <a:sym typeface="Times New Roman"/>
            </a:endParaRPr>
          </a:p>
        </p:txBody>
      </p:sp>
      <p:sp>
        <p:nvSpPr>
          <p:cNvPr id="155" name="Google Shape;155;p5"/>
          <p:cNvSpPr txBox="1"/>
          <p:nvPr/>
        </p:nvSpPr>
        <p:spPr>
          <a:xfrm>
            <a:off x="185195" y="937549"/>
            <a:ext cx="5416952"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Times New Roman"/>
                <a:ea typeface="Times New Roman"/>
                <a:cs typeface="Times New Roman"/>
                <a:sym typeface="Times New Roman"/>
              </a:rPr>
              <a:t>Data Set Contains</a:t>
            </a:r>
            <a:endParaRPr/>
          </a:p>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Times New Roman"/>
                <a:ea typeface="Times New Roman"/>
                <a:cs typeface="Times New Roman"/>
                <a:sym typeface="Times New Roman"/>
              </a:rPr>
              <a:t>595 Rows</a:t>
            </a:r>
            <a:endParaRPr/>
          </a:p>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Times New Roman"/>
                <a:ea typeface="Times New Roman"/>
                <a:cs typeface="Times New Roman"/>
                <a:sym typeface="Times New Roman"/>
              </a:rPr>
              <a:t>8 Coloums</a:t>
            </a:r>
            <a:endParaRPr b="0" i="0" sz="1600" u="none" cap="none" strike="noStrike">
              <a:solidFill>
                <a:srgbClr val="000000"/>
              </a:solidFill>
              <a:latin typeface="Times New Roman"/>
              <a:ea typeface="Times New Roman"/>
              <a:cs typeface="Times New Roman"/>
              <a:sym typeface="Times New Roman"/>
            </a:endParaRPr>
          </a:p>
        </p:txBody>
      </p:sp>
      <p:pic>
        <p:nvPicPr>
          <p:cNvPr id="156" name="Google Shape;156;p5"/>
          <p:cNvPicPr preferRelativeResize="0"/>
          <p:nvPr/>
        </p:nvPicPr>
        <p:blipFill rotWithShape="1">
          <a:blip r:embed="rId3">
            <a:alphaModFix/>
          </a:blip>
          <a:srcRect b="0" l="0" r="0" t="0"/>
          <a:stretch/>
        </p:blipFill>
        <p:spPr>
          <a:xfrm>
            <a:off x="327277" y="2236206"/>
            <a:ext cx="8047178" cy="41464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nvSpPr>
        <p:spPr>
          <a:xfrm>
            <a:off x="0" y="0"/>
            <a:ext cx="4436198"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3600" u="none" cap="none" strike="noStrike">
                <a:solidFill>
                  <a:srgbClr val="002776"/>
                </a:solidFill>
                <a:latin typeface="Times New Roman"/>
                <a:ea typeface="Times New Roman"/>
                <a:cs typeface="Times New Roman"/>
                <a:sym typeface="Times New Roman"/>
              </a:rPr>
              <a:t>Cleaned Data</a:t>
            </a:r>
            <a:endParaRPr b="0" i="0" sz="3600" u="none" cap="none" strike="noStrike">
              <a:solidFill>
                <a:srgbClr val="000000"/>
              </a:solidFill>
              <a:latin typeface="Times New Roman"/>
              <a:ea typeface="Times New Roman"/>
              <a:cs typeface="Times New Roman"/>
              <a:sym typeface="Times New Roman"/>
            </a:endParaRPr>
          </a:p>
        </p:txBody>
      </p:sp>
      <p:pic>
        <p:nvPicPr>
          <p:cNvPr id="162" name="Google Shape;162;p6"/>
          <p:cNvPicPr preferRelativeResize="0"/>
          <p:nvPr/>
        </p:nvPicPr>
        <p:blipFill rotWithShape="1">
          <a:blip r:embed="rId3">
            <a:alphaModFix/>
          </a:blip>
          <a:srcRect b="0" l="0" r="0" t="0"/>
          <a:stretch/>
        </p:blipFill>
        <p:spPr>
          <a:xfrm>
            <a:off x="353085" y="1058974"/>
            <a:ext cx="8605720" cy="55138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nvSpPr>
        <p:spPr>
          <a:xfrm>
            <a:off x="679010" y="511604"/>
            <a:ext cx="1504709"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776"/>
              </a:buClr>
              <a:buSzPts val="2800"/>
              <a:buFont typeface="Arial"/>
              <a:buNone/>
            </a:pPr>
            <a:r>
              <a:rPr b="1" i="0" lang="en-US" sz="3600" u="none" cap="none" strike="noStrike">
                <a:solidFill>
                  <a:srgbClr val="002776"/>
                </a:solidFill>
                <a:latin typeface="Times New Roman"/>
                <a:ea typeface="Times New Roman"/>
                <a:cs typeface="Times New Roman"/>
                <a:sym typeface="Times New Roman"/>
              </a:rPr>
              <a:t>EDA</a:t>
            </a:r>
            <a:endParaRPr b="0" i="0" sz="1800" u="none" cap="none" strike="noStrike">
              <a:solidFill>
                <a:srgbClr val="000000"/>
              </a:solidFill>
              <a:latin typeface="Times New Roman"/>
              <a:ea typeface="Times New Roman"/>
              <a:cs typeface="Times New Roman"/>
              <a:sym typeface="Times New Roman"/>
            </a:endParaRPr>
          </a:p>
        </p:txBody>
      </p:sp>
      <p:pic>
        <p:nvPicPr>
          <p:cNvPr id="168" name="Google Shape;168;p7"/>
          <p:cNvPicPr preferRelativeResize="0"/>
          <p:nvPr/>
        </p:nvPicPr>
        <p:blipFill rotWithShape="1">
          <a:blip r:embed="rId3">
            <a:alphaModFix/>
          </a:blip>
          <a:srcRect b="0" l="0" r="0" t="0"/>
          <a:stretch/>
        </p:blipFill>
        <p:spPr>
          <a:xfrm>
            <a:off x="265772" y="1944138"/>
            <a:ext cx="4838095" cy="3208154"/>
          </a:xfrm>
          <a:prstGeom prst="rect">
            <a:avLst/>
          </a:prstGeom>
          <a:noFill/>
          <a:ln>
            <a:noFill/>
          </a:ln>
        </p:spPr>
      </p:pic>
      <p:pic>
        <p:nvPicPr>
          <p:cNvPr id="169" name="Google Shape;169;p7"/>
          <p:cNvPicPr preferRelativeResize="0"/>
          <p:nvPr/>
        </p:nvPicPr>
        <p:blipFill rotWithShape="1">
          <a:blip r:embed="rId4">
            <a:alphaModFix/>
          </a:blip>
          <a:srcRect b="0" l="0" r="0" t="0"/>
          <a:stretch/>
        </p:blipFill>
        <p:spPr>
          <a:xfrm>
            <a:off x="5352734" y="1087987"/>
            <a:ext cx="3379838" cy="2689408"/>
          </a:xfrm>
          <a:prstGeom prst="rect">
            <a:avLst/>
          </a:prstGeom>
          <a:noFill/>
          <a:ln>
            <a:noFill/>
          </a:ln>
        </p:spPr>
      </p:pic>
      <p:pic>
        <p:nvPicPr>
          <p:cNvPr id="170" name="Google Shape;170;p7"/>
          <p:cNvPicPr preferRelativeResize="0"/>
          <p:nvPr/>
        </p:nvPicPr>
        <p:blipFill rotWithShape="1">
          <a:blip r:embed="rId5">
            <a:alphaModFix/>
          </a:blip>
          <a:srcRect b="0" l="0" r="0" t="0"/>
          <a:stretch/>
        </p:blipFill>
        <p:spPr>
          <a:xfrm>
            <a:off x="5389413" y="3908592"/>
            <a:ext cx="3343159" cy="26924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nvSpPr>
        <p:spPr>
          <a:xfrm>
            <a:off x="88256" y="55202"/>
            <a:ext cx="8503149" cy="61268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2776"/>
              </a:buClr>
              <a:buSzPts val="2800"/>
              <a:buFont typeface="Arial"/>
              <a:buNone/>
            </a:pPr>
            <a:r>
              <a:rPr b="1" i="0" lang="en-US" sz="2800" u="none" cap="none" strike="noStrike">
                <a:solidFill>
                  <a:srgbClr val="002776"/>
                </a:solidFill>
                <a:latin typeface="Arial"/>
                <a:ea typeface="Arial"/>
                <a:cs typeface="Arial"/>
                <a:sym typeface="Arial"/>
              </a:rPr>
              <a:t>Feature Engineering</a:t>
            </a:r>
            <a:endParaRPr b="0" i="0" sz="1400" u="none" cap="none" strike="noStrike">
              <a:solidFill>
                <a:srgbClr val="000000"/>
              </a:solidFill>
              <a:latin typeface="Arial"/>
              <a:ea typeface="Arial"/>
              <a:cs typeface="Arial"/>
              <a:sym typeface="Arial"/>
            </a:endParaRPr>
          </a:p>
        </p:txBody>
      </p:sp>
      <p:sp>
        <p:nvSpPr>
          <p:cNvPr id="176" name="Google Shape;176;p14"/>
          <p:cNvSpPr txBox="1"/>
          <p:nvPr/>
        </p:nvSpPr>
        <p:spPr>
          <a:xfrm>
            <a:off x="88255" y="769545"/>
            <a:ext cx="897071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As the Categories(Genre) in the dataset were imbalanced,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We used Random Oversampling technique to balance the dataset</a:t>
            </a:r>
            <a:endParaRPr b="0" i="0" sz="1800" u="none" cap="none" strike="noStrike">
              <a:solidFill>
                <a:srgbClr val="000000"/>
              </a:solidFill>
              <a:latin typeface="Times New Roman"/>
              <a:ea typeface="Times New Roman"/>
              <a:cs typeface="Times New Roman"/>
              <a:sym typeface="Times New Roman"/>
            </a:endParaRPr>
          </a:p>
        </p:txBody>
      </p:sp>
      <p:pic>
        <p:nvPicPr>
          <p:cNvPr descr="Comparison of Sampling Methods for Imbalanced Data Classification in Random  Forest | Semantic Scholar" id="177" name="Google Shape;177;p14"/>
          <p:cNvPicPr preferRelativeResize="0"/>
          <p:nvPr/>
        </p:nvPicPr>
        <p:blipFill rotWithShape="1">
          <a:blip r:embed="rId3">
            <a:alphaModFix/>
          </a:blip>
          <a:srcRect b="7218" l="1" r="-904" t="0"/>
          <a:stretch/>
        </p:blipFill>
        <p:spPr>
          <a:xfrm>
            <a:off x="88255" y="2185520"/>
            <a:ext cx="4102018" cy="2660205"/>
          </a:xfrm>
          <a:prstGeom prst="rect">
            <a:avLst/>
          </a:prstGeom>
          <a:noFill/>
          <a:ln>
            <a:noFill/>
          </a:ln>
        </p:spPr>
      </p:pic>
      <p:pic>
        <p:nvPicPr>
          <p:cNvPr id="178" name="Google Shape;178;p14"/>
          <p:cNvPicPr preferRelativeResize="0"/>
          <p:nvPr/>
        </p:nvPicPr>
        <p:blipFill rotWithShape="1">
          <a:blip r:embed="rId4">
            <a:alphaModFix/>
          </a:blip>
          <a:srcRect b="0" l="5896" r="0" t="0"/>
          <a:stretch/>
        </p:blipFill>
        <p:spPr>
          <a:xfrm>
            <a:off x="4767986" y="2463212"/>
            <a:ext cx="2168922" cy="2105514"/>
          </a:xfrm>
          <a:prstGeom prst="rect">
            <a:avLst/>
          </a:prstGeom>
          <a:noFill/>
          <a:ln>
            <a:noFill/>
          </a:ln>
        </p:spPr>
      </p:pic>
      <p:pic>
        <p:nvPicPr>
          <p:cNvPr id="179" name="Google Shape;179;p14"/>
          <p:cNvPicPr preferRelativeResize="0"/>
          <p:nvPr/>
        </p:nvPicPr>
        <p:blipFill rotWithShape="1">
          <a:blip r:embed="rId5">
            <a:alphaModFix/>
          </a:blip>
          <a:srcRect b="0" l="0" r="0" t="0"/>
          <a:stretch/>
        </p:blipFill>
        <p:spPr>
          <a:xfrm>
            <a:off x="7021939" y="2463212"/>
            <a:ext cx="2122061" cy="2105514"/>
          </a:xfrm>
          <a:prstGeom prst="rect">
            <a:avLst/>
          </a:prstGeom>
          <a:noFill/>
          <a:ln>
            <a:noFill/>
          </a:ln>
        </p:spPr>
      </p:pic>
      <p:sp>
        <p:nvSpPr>
          <p:cNvPr id="180" name="Google Shape;180;p14"/>
          <p:cNvSpPr txBox="1"/>
          <p:nvPr/>
        </p:nvSpPr>
        <p:spPr>
          <a:xfrm>
            <a:off x="4767986" y="4568726"/>
            <a:ext cx="2018923"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BEFORE BALANCING</a:t>
            </a:r>
            <a:endParaRPr b="0" i="0" sz="1200" u="none" cap="none" strike="noStrike">
              <a:solidFill>
                <a:srgbClr val="000000"/>
              </a:solidFill>
              <a:latin typeface="Times New Roman"/>
              <a:ea typeface="Times New Roman"/>
              <a:cs typeface="Times New Roman"/>
              <a:sym typeface="Times New Roman"/>
            </a:endParaRPr>
          </a:p>
        </p:txBody>
      </p:sp>
      <p:sp>
        <p:nvSpPr>
          <p:cNvPr id="181" name="Google Shape;181;p14"/>
          <p:cNvSpPr txBox="1"/>
          <p:nvPr/>
        </p:nvSpPr>
        <p:spPr>
          <a:xfrm>
            <a:off x="7040046" y="4568726"/>
            <a:ext cx="2018923"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AFTER BALANCING</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2012-08-17T07:00:49Z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