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12192000"/>
  <p:embeddedFontLst>
    <p:embeddedFont>
      <p:font typeface="Montserrat" panose="00000500000000000000" pitchFamily="2" charset="0"/>
      <p:regular r:id="rId12"/>
    </p:embeddedFont>
    <p:embeddedFont>
      <p:font typeface="Montserrat Regular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4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2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80905" y="4826483"/>
            <a:ext cx="10741514" cy="11083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4365"/>
              </a:lnSpc>
              <a:buNone/>
            </a:pPr>
            <a:r>
              <a:rPr lang="en-US" sz="3713" dirty="0">
                <a:solidFill>
                  <a:srgbClr val="FDFDFD"/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Revolutionizing Healthcare Scheduling: A Seamless Appointment Booking Solution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380905" y="5997244"/>
            <a:ext cx="10741514" cy="15838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1247"/>
              </a:lnSpc>
              <a:spcBef>
                <a:spcPts val="482"/>
              </a:spcBef>
              <a:buNone/>
            </a:pPr>
            <a:r>
              <a:rPr lang="en-US" sz="891" dirty="0">
                <a:solidFill>
                  <a:srgbClr val="FFFFFF">
                    <a:alpha val="8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innovative solution for seamless appointment booking in the healthcare industry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0"/>
            <a:ext cx="12188952" cy="4197249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pic>
        <p:nvPicPr>
          <p:cNvPr id="5" name="Object 4" descr="medigoimage.jpeg"/>
          <p:cNvPicPr>
            <a:picLocks noChangeAspect="1"/>
          </p:cNvPicPr>
          <p:nvPr/>
        </p:nvPicPr>
        <p:blipFill>
          <a:blip r:embed="rId3"/>
          <a:srcRect t="20694" b="20694"/>
          <a:stretch/>
        </p:blipFill>
        <p:spPr>
          <a:xfrm>
            <a:off x="0" y="0"/>
            <a:ext cx="12188952" cy="4197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4730"/>
            <a:ext cx="12188952" cy="5598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1B2F35">
                    <a:alpha val="90000"/>
                  </a:srgbClr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Problem Statement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476006" y="1933092"/>
            <a:ext cx="1428393" cy="1428393"/>
          </a:xfrm>
          <a:prstGeom prst="ellipse">
            <a:avLst/>
          </a:prstGeom>
          <a:solidFill>
            <a:srgbClr val="FFA300"/>
          </a:solidFill>
        </p:spPr>
      </p:sp>
      <p:pic>
        <p:nvPicPr>
          <p:cNvPr id="4" name="Object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22" y="2413385"/>
            <a:ext cx="666583" cy="476131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330911" y="3440344"/>
            <a:ext cx="3718583" cy="2559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Long Waiting Times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30911" y="3769469"/>
            <a:ext cx="3718583" cy="6398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Patients often experience lengthy delays in getting appointments with doctors, leading to frustration and potential health concerns.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380280" y="1933092"/>
            <a:ext cx="1428393" cy="1428393"/>
          </a:xfrm>
          <a:prstGeom prst="ellipse">
            <a:avLst/>
          </a:prstGeom>
          <a:solidFill>
            <a:srgbClr val="FFA300"/>
          </a:solidFill>
        </p:spPr>
      </p:sp>
      <p:pic>
        <p:nvPicPr>
          <p:cNvPr id="8" name="Object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6654" y="2442235"/>
            <a:ext cx="523744" cy="44756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261372" y="3440344"/>
            <a:ext cx="3666208" cy="2559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Appointment Mismanagement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61372" y="3769469"/>
            <a:ext cx="3666208" cy="10664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Inefficient scheduling systems and lack of coordination between doctors and staff can result in missed appointments, double-bookings, and overall poor appointment management.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9284553" y="1933092"/>
            <a:ext cx="1428393" cy="1428393"/>
          </a:xfrm>
          <a:prstGeom prst="ellipse">
            <a:avLst/>
          </a:prstGeom>
          <a:solidFill>
            <a:srgbClr val="FFA300"/>
          </a:solidFill>
        </p:spPr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2338" y="2371095"/>
            <a:ext cx="676106" cy="542789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8212783" y="3440344"/>
            <a:ext cx="3571934" cy="2559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Lack of Communication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8212783" y="3769469"/>
            <a:ext cx="3571934" cy="10664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Patients and doctors often face challenges in communicating effectively about appointment details, rescheduling, and follow-up, leading to confusion and dissatisfaction.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08822"/>
            <a:ext cx="12188952" cy="1247463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16" name="Object 15"/>
          <p:cNvSpPr/>
          <p:nvPr/>
        </p:nvSpPr>
        <p:spPr>
          <a:xfrm>
            <a:off x="604686" y="5909752"/>
            <a:ext cx="10979579" cy="63980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520"/>
              </a:lnSpc>
              <a:buNone/>
            </a:pPr>
            <a:r>
              <a:rPr lang="en-US" sz="180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Addressing these issues can lead to a more streamlined and efficient appointment scheduling process, improving patient satisfaction and the overall healthcare experience.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C2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76131"/>
            <a:ext cx="5505978" cy="5904024"/>
          </a:xfrm>
          <a:prstGeom prst="rect">
            <a:avLst/>
          </a:prstGeom>
          <a:solidFill>
            <a:srgbClr val="FFA300"/>
          </a:solidFill>
        </p:spPr>
      </p:sp>
      <p:pic>
        <p:nvPicPr>
          <p:cNvPr id="3" name="Object 2" descr="patient-doctor communication and coordination in the healthcare industry"/>
          <p:cNvPicPr>
            <a:picLocks noChangeAspect="1"/>
          </p:cNvPicPr>
          <p:nvPr/>
        </p:nvPicPr>
        <p:blipFill>
          <a:blip r:embed="rId3"/>
          <a:srcRect l="18898" r="18898"/>
          <a:stretch/>
        </p:blipFill>
        <p:spPr>
          <a:xfrm>
            <a:off x="476131" y="476131"/>
            <a:ext cx="5505978" cy="590402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6512638" y="2022143"/>
            <a:ext cx="5145785" cy="111965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FDFDFD"/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Why We Chose This Problem Statement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210176" y="3254950"/>
            <a:ext cx="5750709" cy="153596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016"/>
              </a:lnSpc>
              <a:spcBef>
                <a:spcPts val="874"/>
              </a:spcBef>
              <a:buNone/>
            </a:pPr>
            <a:r>
              <a:rPr lang="en-US" sz="1440" dirty="0">
                <a:solidFill>
                  <a:srgbClr val="FFFFFF">
                    <a:alpha val="8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healthcare industry faces a significant challenge in the area of patient-doctor communication and coordination. Inefficient processes and outdated systems often lead to frustration for both patients and healthcare providers, resulting in suboptimal outcomes and a strain on the entire healthcare ecosystem.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4730"/>
            <a:ext cx="12188952" cy="5598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1B2F35">
                    <a:alpha val="90000"/>
                  </a:srgbClr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Our Solution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90277"/>
            <a:ext cx="3618595" cy="2299712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4" name="Object 3"/>
          <p:cNvSpPr/>
          <p:nvPr/>
        </p:nvSpPr>
        <p:spPr>
          <a:xfrm>
            <a:off x="761810" y="1803495"/>
            <a:ext cx="3456711" cy="580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85"/>
              </a:lnSpc>
              <a:buNone/>
            </a:pPr>
            <a:r>
              <a:rPr lang="en-US" sz="163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Appointment Scheduling Website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486296"/>
            <a:ext cx="3456711" cy="10664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793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user-friendly website that allows patients to easily book appointments with doctors. Patients can view available appointment slots, select a convenient time, and complete the booking process.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90277"/>
            <a:ext cx="3618595" cy="2299712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7" name="Object 6"/>
          <p:cNvSpPr/>
          <p:nvPr/>
        </p:nvSpPr>
        <p:spPr>
          <a:xfrm>
            <a:off x="4570857" y="1803495"/>
            <a:ext cx="3456711" cy="2900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85"/>
              </a:lnSpc>
              <a:buNone/>
            </a:pPr>
            <a:r>
              <a:rPr lang="en-US" sz="163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Doctor Availability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7" y="2196228"/>
            <a:ext cx="3456711" cy="85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793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website will display real-time availability of doctors, allowing patients to choose a suitable appointment time that fits their schedule.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90277"/>
            <a:ext cx="3618595" cy="2299712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10" name="Object 9"/>
          <p:cNvSpPr/>
          <p:nvPr/>
        </p:nvSpPr>
        <p:spPr>
          <a:xfrm>
            <a:off x="8379905" y="1803495"/>
            <a:ext cx="3456711" cy="2900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85"/>
              </a:lnSpc>
              <a:buNone/>
            </a:pPr>
            <a:r>
              <a:rPr lang="en-US" sz="163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User Interface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379905" y="2196228"/>
            <a:ext cx="3456711" cy="85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793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website's interface will be designed to be intuitive and easy to navigate, ensuring a seamless booking experience for patients.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080442"/>
            <a:ext cx="5523119" cy="2299712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13" name="Object 12"/>
          <p:cNvSpPr/>
          <p:nvPr/>
        </p:nvSpPr>
        <p:spPr>
          <a:xfrm>
            <a:off x="761810" y="4293660"/>
            <a:ext cx="5551687" cy="2900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85"/>
              </a:lnSpc>
              <a:buNone/>
            </a:pPr>
            <a:r>
              <a:rPr lang="en-US" sz="163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App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61810" y="4686393"/>
            <a:ext cx="5551687" cy="6398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793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Patients will have the option to download a mobile app that provides the same functionality as the website, allowing them to book appointments on-the-go.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189702" y="4080442"/>
            <a:ext cx="5523119" cy="2299712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16" name="Object 15"/>
          <p:cNvSpPr/>
          <p:nvPr/>
        </p:nvSpPr>
        <p:spPr>
          <a:xfrm>
            <a:off x="6475381" y="4293660"/>
            <a:ext cx="5551687" cy="2900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85"/>
              </a:lnSpc>
              <a:buNone/>
            </a:pPr>
            <a:r>
              <a:rPr lang="en-US" sz="163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Doctor search by Specialty and location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6475381" y="4686393"/>
            <a:ext cx="5551687" cy="6398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793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find the right doctor based on specialty and location, ensuring quick access to the best healthcare professionals near you.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4730"/>
            <a:ext cx="12188952" cy="5598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1B2F35">
                    <a:alpha val="90000"/>
                  </a:srgbClr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Features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1541995"/>
            <a:ext cx="5446938" cy="48528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873"/>
              </a:lnSpc>
              <a:buSzPct val="100000"/>
              <a:buChar char="•"/>
            </a:pPr>
            <a:r>
              <a:rPr lang="en-US" sz="205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User-friendly UI/UX for Smooth Appointment Booking</a:t>
            </a:r>
          </a:p>
          <a:p>
            <a:pPr lvl="1" algn="l">
              <a:lnSpc>
                <a:spcPts val="1835"/>
              </a:lnSpc>
              <a:spcBef>
                <a:spcPts val="243"/>
              </a:spcBef>
              <a:buNone/>
            </a:pPr>
            <a:r>
              <a:rPr lang="en-US" sz="1311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clean and intuitive interface that guides users through the appointment booking process seamlessly, with clear visual cues and intuitive navigation.</a:t>
            </a:r>
          </a:p>
          <a:p>
            <a:pPr marL="242900" indent="-242900" algn="l">
              <a:lnSpc>
                <a:spcPts val="2873"/>
              </a:lnSpc>
              <a:spcBef>
                <a:spcPts val="2338"/>
              </a:spcBef>
              <a:buSzPct val="100000"/>
              <a:buChar char="•"/>
            </a:pPr>
            <a:r>
              <a:rPr lang="en-US" sz="205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Availability of Doctors</a:t>
            </a:r>
          </a:p>
          <a:p>
            <a:pPr lvl="1" algn="l">
              <a:lnSpc>
                <a:spcPts val="1835"/>
              </a:lnSpc>
              <a:spcBef>
                <a:spcPts val="243"/>
              </a:spcBef>
              <a:buNone/>
            </a:pPr>
            <a:r>
              <a:rPr lang="en-US" sz="1311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Patients can view the real-time availability of doctors, allowing them to select appointment slots that fit their schedules conveniently.</a:t>
            </a:r>
          </a:p>
          <a:p>
            <a:pPr marL="242900" indent="-242900" algn="l">
              <a:lnSpc>
                <a:spcPts val="2873"/>
              </a:lnSpc>
              <a:spcBef>
                <a:spcPts val="2338"/>
              </a:spcBef>
              <a:buSzPct val="100000"/>
              <a:buChar char="•"/>
            </a:pPr>
            <a:r>
              <a:rPr lang="en-US" sz="205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and Fast Backend for Managing Appointments</a:t>
            </a:r>
          </a:p>
          <a:p>
            <a:pPr lvl="1" algn="l">
              <a:lnSpc>
                <a:spcPts val="1835"/>
              </a:lnSpc>
              <a:spcBef>
                <a:spcPts val="243"/>
              </a:spcBef>
              <a:buNone/>
            </a:pPr>
            <a:r>
              <a:rPr lang="en-US" sz="1311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robust and secure backend system that efficiently handles appointment scheduling, storage, and management, ensuring a fast and reliable user experience.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1541995"/>
            <a:ext cx="5446938" cy="34550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873"/>
              </a:lnSpc>
              <a:buSzPct val="100000"/>
              <a:buChar char="•"/>
            </a:pPr>
            <a:r>
              <a:rPr lang="en-US" sz="205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Notification System for Reminders and Confirmations</a:t>
            </a:r>
          </a:p>
          <a:p>
            <a:pPr lvl="1" algn="l">
              <a:lnSpc>
                <a:spcPts val="1835"/>
              </a:lnSpc>
              <a:spcBef>
                <a:spcPts val="243"/>
              </a:spcBef>
              <a:buNone/>
            </a:pPr>
            <a:r>
              <a:rPr lang="en-US" sz="1311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notifications and reminders sent to users about their upcoming appointments, as well as confirmation messages to ensure a seamless booking process.</a:t>
            </a:r>
          </a:p>
          <a:p>
            <a:pPr marL="242900" indent="-242900" algn="l">
              <a:lnSpc>
                <a:spcPts val="2873"/>
              </a:lnSpc>
              <a:spcBef>
                <a:spcPts val="2338"/>
              </a:spcBef>
              <a:buSzPct val="100000"/>
              <a:buChar char="•"/>
            </a:pPr>
            <a:r>
              <a:rPr lang="en-US" sz="2052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Downloadable App for Additional Flexibility</a:t>
            </a:r>
          </a:p>
          <a:p>
            <a:pPr lvl="1" algn="l">
              <a:lnSpc>
                <a:spcPts val="1835"/>
              </a:lnSpc>
              <a:spcBef>
                <a:spcPts val="243"/>
              </a:spcBef>
              <a:buNone/>
            </a:pPr>
            <a:r>
              <a:rPr lang="en-US" sz="1311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mobile application that allows users to access the service on the go, providing additional convenience and flexibility for scheduling and managing appointments.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C2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4730"/>
            <a:ext cx="12188952" cy="5598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FDFDFD"/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Tech Stack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90277"/>
            <a:ext cx="11236690" cy="4799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pic>
        <p:nvPicPr>
          <p:cNvPr id="4" name="Object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2550128"/>
            <a:ext cx="11246213" cy="28948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131" y="2550128"/>
            <a:ext cx="11246213" cy="288535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2550157"/>
            <a:ext cx="5618345" cy="7853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1B2F35">
                    <a:alpha val="90000"/>
                  </a:srgbClr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For App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094476" y="2550157"/>
            <a:ext cx="5618345" cy="7853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1B2F35">
                    <a:alpha val="90000"/>
                  </a:srgbClr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For Website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3335514"/>
            <a:ext cx="5618345" cy="104714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1B2F35">
                    <a:alpha val="90000"/>
                  </a:srgbClr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Flutter, Backend: Firebase , Database: Firebase, Maps API: Google Maps API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094476" y="3335514"/>
            <a:ext cx="5618345" cy="104714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1B2F35">
                    <a:alpha val="90000"/>
                  </a:srgbClr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Backend: Node.js , Express.js , Architecture: MVC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4382655"/>
            <a:ext cx="5618345" cy="104714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1B2F35">
                    <a:alpha val="90000"/>
                  </a:srgbClr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JavaScript , Notifications : Flutter local notifications plugin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094476" y="4382655"/>
            <a:ext cx="5618345" cy="104714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1B2F35">
                    <a:alpha val="90000"/>
                  </a:srgbClr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Frontend : EJS Templating,Tailwind CSS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-476131" y="6537501"/>
            <a:ext cx="12188952" cy="1705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344"/>
              </a:lnSpc>
              <a:buNone/>
            </a:pPr>
            <a:r>
              <a:rPr lang="en-US" sz="960" dirty="0">
                <a:solidFill>
                  <a:srgbClr val="FFFFFF">
                    <a:alpha val="8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*The technology stack information was provided by the client for the presentation.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18777" y="374730"/>
            <a:ext cx="7151397" cy="111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1B2F35">
                    <a:alpha val="90000"/>
                  </a:srgbClr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Clever Approach to Hosting Our App - THE WEBSITE</a:t>
            </a:r>
            <a:endParaRPr lang="en-US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714" y="2599675"/>
            <a:ext cx="8903649" cy="10570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198677"/>
            <a:ext cx="1142714" cy="1361734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333167" y="2947697"/>
            <a:ext cx="8737687" cy="34125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688"/>
              </a:lnSpc>
              <a:buNone/>
            </a:pPr>
            <a:r>
              <a:rPr lang="en-US" sz="192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</a:rPr>
              <a:t>Render for website </a:t>
            </a:r>
            <a:r>
              <a:rPr lang="en-IN" sz="192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</a:rPr>
              <a:t>Development </a:t>
            </a:r>
            <a:endParaRPr lang="en-US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714" y="3742389"/>
            <a:ext cx="7227668" cy="10474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3702299"/>
            <a:ext cx="1142714" cy="1133192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333167" y="4090411"/>
            <a:ext cx="6895745" cy="34125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688"/>
              </a:lnSpc>
              <a:buNone/>
            </a:pPr>
            <a:r>
              <a:rPr lang="en-US" sz="192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Netlify Uptime Reliability</a:t>
            </a:r>
            <a:endParaRPr lang="en-US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2714" y="4885104"/>
            <a:ext cx="10579629" cy="10474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4980329"/>
            <a:ext cx="1142714" cy="1361734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1333167" y="5233125"/>
            <a:ext cx="10570107" cy="34125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688"/>
              </a:lnSpc>
              <a:buNone/>
            </a:pPr>
            <a:r>
              <a:rPr lang="en-US" sz="192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GitHub repository for Open-Source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4730"/>
            <a:ext cx="12188952" cy="5598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1B2F35">
                    <a:alpha val="90000"/>
                  </a:srgbClr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Limitations of the Application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476006" y="1933092"/>
            <a:ext cx="1428393" cy="1428393"/>
          </a:xfrm>
          <a:prstGeom prst="ellipse">
            <a:avLst/>
          </a:prstGeom>
          <a:solidFill>
            <a:srgbClr val="FFA300"/>
          </a:solidFill>
        </p:spPr>
      </p:sp>
      <p:pic>
        <p:nvPicPr>
          <p:cNvPr id="4" name="Object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7270" y="2438051"/>
            <a:ext cx="590402" cy="542789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320436" y="3440344"/>
            <a:ext cx="3739532" cy="2559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 Downtime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20436" y="3769469"/>
            <a:ext cx="3739532" cy="85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application's availability may be affected by potential server outages or maintenance periods, leading to temporary service disruptions.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380280" y="1933092"/>
            <a:ext cx="1428393" cy="1428393"/>
          </a:xfrm>
          <a:prstGeom prst="ellipse">
            <a:avLst/>
          </a:prstGeom>
          <a:solidFill>
            <a:srgbClr val="FFA300"/>
          </a:solidFill>
        </p:spPr>
      </p:sp>
      <p:pic>
        <p:nvPicPr>
          <p:cNvPr id="8" name="Object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958" y="2362725"/>
            <a:ext cx="714196" cy="571357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256134" y="3440344"/>
            <a:ext cx="3676683" cy="2559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Connectivity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56134" y="3769469"/>
            <a:ext cx="3676683" cy="10664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application's functionality is dependent on stable internet connectivity, and users may experience performance issues or limited access in areas with poor or intermittent network coverage.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9284553" y="1933092"/>
            <a:ext cx="1428393" cy="1428393"/>
          </a:xfrm>
          <a:prstGeom prst="ellipse">
            <a:avLst/>
          </a:prstGeom>
          <a:solidFill>
            <a:srgbClr val="FFA300"/>
          </a:solidFill>
        </p:spPr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2558" y="2372959"/>
            <a:ext cx="552312" cy="552312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8155171" y="3440344"/>
            <a:ext cx="3687158" cy="2559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 Concerns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8155171" y="3769469"/>
            <a:ext cx="3687158" cy="10664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 the user base grows, the application may face challenges in terms of scaling to accommodate increased traffic and data demands, potentially impacting performance and responsiveness.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08822"/>
            <a:ext cx="12188952" cy="1247463"/>
          </a:xfrm>
          <a:prstGeom prst="rect">
            <a:avLst/>
          </a:prstGeom>
          <a:solidFill>
            <a:srgbClr val="FFA300"/>
          </a:solidFill>
        </p:spPr>
      </p:sp>
      <p:sp>
        <p:nvSpPr>
          <p:cNvPr id="16" name="Object 15"/>
          <p:cNvSpPr/>
          <p:nvPr/>
        </p:nvSpPr>
        <p:spPr>
          <a:xfrm>
            <a:off x="52374" y="5909752"/>
            <a:ext cx="12084203" cy="63980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520"/>
              </a:lnSpc>
              <a:buNone/>
            </a:pPr>
            <a:r>
              <a:rPr lang="en-US" sz="180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While the application aims to provide a reliable and efficient service, it's important to acknowledge these potential limitations and work towards mitigating their impact on the user experience.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4730"/>
            <a:ext cx="12188952" cy="55982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09"/>
              </a:lnSpc>
              <a:buNone/>
            </a:pPr>
            <a:r>
              <a:rPr lang="en-US" sz="3750" dirty="0">
                <a:solidFill>
                  <a:srgbClr val="1B2F35">
                    <a:alpha val="90000"/>
                  </a:srgbClr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Future Work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2270401"/>
            <a:ext cx="5446938" cy="33922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3024"/>
              </a:lnSpc>
              <a:buSzPct val="100000"/>
              <a:buChar char="•"/>
            </a:pPr>
            <a:r>
              <a:rPr lang="en-US" sz="216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AI-based doctor recommendations</a:t>
            </a:r>
          </a:p>
          <a:p>
            <a:pPr lvl="1" algn="l">
              <a:lnSpc>
                <a:spcPts val="1932"/>
              </a:lnSpc>
              <a:spcBef>
                <a:spcPts val="256"/>
              </a:spcBef>
              <a:buNone/>
            </a:pPr>
            <a:r>
              <a:rPr lang="en-US" sz="138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an AI system to provide personalized doctor recommendations based on the patient's medical history, symptoms, and preferences.</a:t>
            </a:r>
          </a:p>
          <a:p>
            <a:pPr marL="242900" indent="-242900" algn="l">
              <a:lnSpc>
                <a:spcPts val="3024"/>
              </a:lnSpc>
              <a:spcBef>
                <a:spcPts val="2461"/>
              </a:spcBef>
              <a:buSzPct val="100000"/>
              <a:buChar char="•"/>
            </a:pPr>
            <a:r>
              <a:rPr lang="en-US" sz="216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Multi-language support for accessibility</a:t>
            </a:r>
          </a:p>
          <a:p>
            <a:pPr lvl="1" algn="l">
              <a:lnSpc>
                <a:spcPts val="1932"/>
              </a:lnSpc>
              <a:spcBef>
                <a:spcPts val="256"/>
              </a:spcBef>
              <a:buNone/>
            </a:pPr>
            <a:r>
              <a:rPr lang="en-US" sz="138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a multi-language interface to ensure the platform is accessible to users from diverse linguistic backgrounds.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2270401"/>
            <a:ext cx="5446938" cy="33922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3024"/>
              </a:lnSpc>
              <a:buSzPct val="100000"/>
              <a:buChar char="•"/>
            </a:pPr>
            <a:r>
              <a:rPr lang="en-US" sz="216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Payment gateway integration for paid consultations</a:t>
            </a:r>
          </a:p>
          <a:p>
            <a:pPr lvl="1" algn="l">
              <a:lnSpc>
                <a:spcPts val="1932"/>
              </a:lnSpc>
              <a:spcBef>
                <a:spcPts val="256"/>
              </a:spcBef>
              <a:buNone/>
            </a:pPr>
            <a:r>
              <a:rPr lang="en-US" sz="138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a secure payment gateway to enable patients to seamlessly pay for online medical consultations.</a:t>
            </a:r>
          </a:p>
          <a:p>
            <a:pPr marL="242900" indent="-242900" algn="l">
              <a:lnSpc>
                <a:spcPts val="3024"/>
              </a:lnSpc>
              <a:spcBef>
                <a:spcPts val="2461"/>
              </a:spcBef>
              <a:buSzPct val="100000"/>
              <a:buChar char="•"/>
            </a:pPr>
            <a:r>
              <a:rPr lang="en-US" sz="2160" dirty="0">
                <a:solidFill>
                  <a:srgbClr val="1B2F35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Blockchain for secure medical records</a:t>
            </a:r>
          </a:p>
          <a:p>
            <a:pPr lvl="1" algn="l">
              <a:lnSpc>
                <a:spcPts val="1932"/>
              </a:lnSpc>
              <a:spcBef>
                <a:spcPts val="256"/>
              </a:spcBef>
              <a:buNone/>
            </a:pPr>
            <a:r>
              <a:rPr lang="en-US" sz="1380" dirty="0">
                <a:solidFill>
                  <a:srgbClr val="1C2F35">
                    <a:alpha val="7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a blockchain-based system to store and manage patient medical records, ensuring their security and integrity.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766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Trocchi</vt:lpstr>
      <vt:lpstr>Montserrat Regular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Healthcare Scheduling A Seamless Appointment Booking Solution</dc:title>
  <dc:subject>Revolutionizing Healthcare Scheduling A Seamless Appointment Booking Solution</dc:subject>
  <dc:creator>satvik.229301239@muj.manipal.edu</dc:creator>
  <cp:lastModifiedBy>Hanshita Poplani</cp:lastModifiedBy>
  <cp:revision>2</cp:revision>
  <dcterms:created xsi:type="dcterms:W3CDTF">2025-03-05T17:45:19Z</dcterms:created>
  <dcterms:modified xsi:type="dcterms:W3CDTF">2025-03-05T17:57:06Z</dcterms:modified>
</cp:coreProperties>
</file>