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4" r:id="rId4"/>
    <p:sldId id="257" r:id="rId5"/>
    <p:sldId id="258" r:id="rId6"/>
    <p:sldId id="259" r:id="rId7"/>
    <p:sldId id="260" r:id="rId8"/>
    <p:sldId id="261"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61" d="100"/>
          <a:sy n="161" d="100"/>
        </p:scale>
        <p:origin x="15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EED1C14C-A143-42F5-B247-D0E8001310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ED1C14C-A143-42F5-B247-D0E8001310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ED1C14C-A143-42F5-B247-D0E8001310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ED1C14C-A143-42F5-B247-D0E8001310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EED1C14C-A143-42F5-B247-D0E8001310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EED1C14C-A143-42F5-B247-D0E8001310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EED1C14C-A143-42F5-B247-D0E8001310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EED1C14C-A143-42F5-B247-D0E8001310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1C14C-A143-42F5-B247-D0E8001310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ED1C14C-A143-42F5-B247-D0E8001310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ED1C14C-A143-42F5-B247-D0E8001310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1"/>
          <p:cNvSpPr>
            <a:spLocks noGrp="1"/>
          </p:cNvSpPr>
          <p:nvPr>
            <p:ph type="ctrTitle"/>
          </p:nvPr>
        </p:nvSpPr>
        <p:spPr>
          <a:xfrm>
            <a:off x="1260475" y="2739073"/>
            <a:ext cx="9144000" cy="2387600"/>
          </a:xfrm>
        </p:spPr>
        <p:txBody>
          <a:bodyPr/>
          <a:lstStyle/>
          <a:p>
            <a:r>
              <a:rPr lang="en-IN" altLang="en-US" dirty="0"/>
              <a:t>120 Year’s of Olympics</a:t>
            </a:r>
            <a:endParaRPr lang="en-IN" altLang="en-US" dirty="0"/>
          </a:p>
        </p:txBody>
      </p:sp>
      <p:pic>
        <p:nvPicPr>
          <p:cNvPr id="3" name="Picture 2" descr="Logo_for_Olympic-removebg-preview"/>
          <p:cNvPicPr>
            <a:picLocks noChangeAspect="1"/>
          </p:cNvPicPr>
          <p:nvPr/>
        </p:nvPicPr>
        <p:blipFill>
          <a:blip r:embed="rId1"/>
          <a:stretch>
            <a:fillRect/>
          </a:stretch>
        </p:blipFill>
        <p:spPr>
          <a:xfrm>
            <a:off x="2886710" y="1763395"/>
            <a:ext cx="5438140" cy="17907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 name="Title 21"/>
          <p:cNvSpPr>
            <a:spLocks noGrp="1"/>
          </p:cNvSpPr>
          <p:nvPr>
            <p:ph type="title"/>
          </p:nvPr>
        </p:nvSpPr>
        <p:spPr>
          <a:effectLst>
            <a:outerShdw blurRad="50800" dist="38100" dir="2700000" algn="tl" rotWithShape="0">
              <a:prstClr val="black">
                <a:alpha val="40000"/>
              </a:prstClr>
            </a:outerShdw>
          </a:effectLst>
        </p:spPr>
        <p:txBody>
          <a:bodyPr/>
          <a:p>
            <a:pPr algn="ctr"/>
            <a:r>
              <a:rPr lang="en-IN" altLang="en-US"/>
              <a:t>OLYMPIC: The Dream of Athlete</a:t>
            </a:r>
            <a:endParaRPr lang="en-IN" altLang="en-US"/>
          </a:p>
        </p:txBody>
      </p:sp>
      <p:sp>
        <p:nvSpPr>
          <p:cNvPr id="3" name="Content Placeholder 2"/>
          <p:cNvSpPr>
            <a:spLocks noGrp="1"/>
          </p:cNvSpPr>
          <p:nvPr>
            <p:ph sz="half" idx="1"/>
          </p:nvPr>
        </p:nvSpPr>
        <p:spPr/>
        <p:txBody>
          <a:bodyPr>
            <a:normAutofit fontScale="60000"/>
          </a:bodyPr>
          <a:p>
            <a:r>
              <a:rPr lang="en-US"/>
              <a:t>The modern Olympic Games or Olympics are the leading international sporting events featuring summer and winter sports competitions in which thousands of athletes from around the world participate in a variety of competitions.</a:t>
            </a:r>
            <a:endParaRPr lang="en-US"/>
          </a:p>
          <a:p>
            <a:r>
              <a:rPr lang="en-US"/>
              <a:t>The Olympic Games are normally held every four years, and since 1994, have alternated between the Summer and Winter Olympics every two years during the four-year period.</a:t>
            </a:r>
            <a:endParaRPr lang="en-US"/>
          </a:p>
          <a:p>
            <a:r>
              <a:rPr lang="en-US"/>
              <a:t>The Olympic Movement consists of international sports federations (IFs), National Olympic Committees (NOCs), and organising committees for each specific Olympic Games. As the decision-making body, the IOC is responsible for choosing the host city for each Games, and organises and funds the Games according to the Olympic Charter.</a:t>
            </a:r>
            <a:endParaRPr lang="en-US"/>
          </a:p>
        </p:txBody>
      </p:sp>
      <p:pic>
        <p:nvPicPr>
          <p:cNvPr id="21" name="Content Placeholder 20" descr="logo2"/>
          <p:cNvPicPr>
            <a:picLocks noChangeAspect="1"/>
          </p:cNvPicPr>
          <p:nvPr>
            <p:ph sz="half" idx="2"/>
          </p:nvPr>
        </p:nvPicPr>
        <p:blipFill>
          <a:blip r:embed="rId1">
            <a:alphaModFix amt="66000"/>
          </a:blip>
          <a:stretch>
            <a:fillRect/>
          </a:stretch>
        </p:blipFill>
        <p:spPr>
          <a:xfrm>
            <a:off x="6434455" y="1920240"/>
            <a:ext cx="4705985" cy="3591560"/>
          </a:xfrm>
          <a:prstGeom prst="rect">
            <a:avLst/>
          </a:prstGeom>
          <a:solidFill>
            <a:schemeClr val="tx1">
              <a:alpha val="16000"/>
            </a:schemeClr>
          </a:solidFill>
          <a:ln w="12700" cmpd="sng">
            <a:solidFill>
              <a:schemeClr val="accent1">
                <a:shade val="50000"/>
              </a:schemeClr>
            </a:solidFill>
            <a:prstDash val="solid"/>
          </a:ln>
          <a:effectLst>
            <a:outerShdw blurRad="203200" dist="139700" dir="5400000" algn="ctr" rotWithShape="0">
              <a:srgbClr val="000000">
                <a:alpha val="44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Gender Ratio"/>
          <p:cNvPicPr>
            <a:picLocks noChangeAspect="1"/>
          </p:cNvPicPr>
          <p:nvPr/>
        </p:nvPicPr>
        <p:blipFill>
          <a:blip r:embed="rId1">
            <a:alphaModFix amt="97000"/>
            <a:extLst>
              <a:ext uri="{28A0092B-C50C-407E-A947-70E740481C1C}">
                <a14:useLocalDpi xmlns:a14="http://schemas.microsoft.com/office/drawing/2010/main" val="0"/>
              </a:ext>
            </a:extLst>
          </a:blip>
          <a:stretch>
            <a:fillRect/>
          </a:stretch>
        </p:blipFill>
        <p:spPr>
          <a:xfrm>
            <a:off x="5215890" y="991870"/>
            <a:ext cx="6572250" cy="5645150"/>
          </a:xfrm>
          <a:prstGeom prst="rect">
            <a:avLst/>
          </a:prstGeom>
          <a:solidFill>
            <a:schemeClr val="tx1">
              <a:alpha val="16000"/>
            </a:schemeClr>
          </a:solidFill>
          <a:ln w="12700" cmpd="sng">
            <a:solidFill>
              <a:schemeClr val="accent1">
                <a:shade val="50000"/>
              </a:schemeClr>
            </a:solidFill>
            <a:prstDash val="solid"/>
          </a:ln>
          <a:effectLst>
            <a:outerShdw blurRad="241300" dist="50800" dir="5400000" sx="102000" sy="102000" algn="ctr" rotWithShape="0">
              <a:srgbClr val="000000">
                <a:alpha val="47000"/>
              </a:srgbClr>
            </a:outerShdw>
          </a:effectLst>
        </p:spPr>
      </p:pic>
      <p:sp>
        <p:nvSpPr>
          <p:cNvPr id="6" name="Text Box 5"/>
          <p:cNvSpPr txBox="1"/>
          <p:nvPr/>
        </p:nvSpPr>
        <p:spPr>
          <a:xfrm>
            <a:off x="467995" y="991870"/>
            <a:ext cx="4438650" cy="5077460"/>
          </a:xfrm>
          <a:prstGeom prst="rect">
            <a:avLst/>
          </a:prstGeom>
          <a:noFill/>
        </p:spPr>
        <p:txBody>
          <a:bodyPr wrap="square" rtlCol="0">
            <a:spAutoFit/>
          </a:bodyPr>
          <a:p>
            <a:pPr marL="342900" indent="-342900" algn="l">
              <a:buAutoNum type="arabicPeriod"/>
            </a:pPr>
            <a:r>
              <a:rPr lang="en-US"/>
              <a:t>The Olympic Games have grown to be the largest, gender equal sporting event in the world.</a:t>
            </a:r>
            <a:endParaRPr lang="en-US"/>
          </a:p>
          <a:p>
            <a:pPr marL="342900" indent="-342900" algn="l">
              <a:buAutoNum type="arabicPeriod"/>
            </a:pPr>
            <a:r>
              <a:rPr lang="en-US"/>
              <a:t>The rate of participation of women in the Olympic Games has been increasing since their first participation in 1900. Some sports are uniquely for women, others are contested by both sexes, while some older sports remain for men only.</a:t>
            </a:r>
            <a:endParaRPr lang="en-US"/>
          </a:p>
          <a:p>
            <a:pPr marL="342900" indent="-342900" algn="l">
              <a:buAutoNum type="arabicPeriod"/>
            </a:pPr>
            <a:r>
              <a:rPr lang="en-US"/>
              <a:t>The first modern Olympic Games to feature female athletes was the 1900 Games in Paris. </a:t>
            </a:r>
            <a:r>
              <a:rPr lang="en-US" b="1" i="1" u="sng"/>
              <a:t>Hélène de Pourtalès</a:t>
            </a:r>
            <a:r>
              <a:rPr lang="en-US"/>
              <a:t> of Switzerland became the first woman to compete at the Olympic Games and became the first female Olympic champion, as a member of the winning team in the first 1 to 2 ton sailing event on May 22, 1900.</a:t>
            </a:r>
            <a:endParaRPr lang="en-US"/>
          </a:p>
        </p:txBody>
      </p:sp>
      <p:sp>
        <p:nvSpPr>
          <p:cNvPr id="7" name="Text Box 6"/>
          <p:cNvSpPr txBox="1"/>
          <p:nvPr/>
        </p:nvSpPr>
        <p:spPr>
          <a:xfrm>
            <a:off x="886460" y="194945"/>
            <a:ext cx="10767060" cy="460375"/>
          </a:xfrm>
          <a:prstGeom prst="rect">
            <a:avLst/>
          </a:prstGeom>
          <a:noFill/>
        </p:spPr>
        <p:txBody>
          <a:bodyPr wrap="square" rtlCol="0">
            <a:spAutoFit/>
          </a:bodyPr>
          <a:p>
            <a:pPr algn="ctr"/>
            <a:r>
              <a:rPr lang="en-IN" altLang="en-US" sz="2400" b="1"/>
              <a:t>Women Participation Growth In Olympics Since from 1900</a:t>
            </a:r>
            <a:endParaRPr lang="en-IN" altLang="en-US" sz="24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Sport Wise Gender Ratio"/>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403215" y="1478280"/>
            <a:ext cx="6454140" cy="4991100"/>
          </a:xfrm>
          <a:prstGeom prst="rect">
            <a:avLst/>
          </a:prstGeom>
          <a:solidFill>
            <a:schemeClr val="tx1">
              <a:alpha val="16000"/>
            </a:schemeClr>
          </a:solidFill>
          <a:ln w="12700" cmpd="sng">
            <a:solidFill>
              <a:schemeClr val="tx1"/>
            </a:solidFill>
            <a:prstDash val="solid"/>
          </a:ln>
          <a:effectLst>
            <a:outerShdw blurRad="254000" dist="114300" dir="5400000" sx="105000" sy="105000" algn="ctr" rotWithShape="0">
              <a:srgbClr val="000000">
                <a:alpha val="34000"/>
              </a:srgbClr>
            </a:outerShdw>
          </a:effectLst>
        </p:spPr>
      </p:pic>
      <p:sp>
        <p:nvSpPr>
          <p:cNvPr id="2" name="Text Box 1"/>
          <p:cNvSpPr txBox="1"/>
          <p:nvPr/>
        </p:nvSpPr>
        <p:spPr>
          <a:xfrm>
            <a:off x="224790" y="1776730"/>
            <a:ext cx="4572635" cy="3138170"/>
          </a:xfrm>
          <a:prstGeom prst="rect">
            <a:avLst/>
          </a:prstGeom>
          <a:noFill/>
        </p:spPr>
        <p:txBody>
          <a:bodyPr wrap="square" rtlCol="0">
            <a:spAutoFit/>
          </a:bodyPr>
          <a:p>
            <a:pPr marL="342900" indent="-342900" algn="l">
              <a:buAutoNum type="arabicPeriod"/>
            </a:pPr>
            <a:r>
              <a:rPr lang="en-US"/>
              <a:t>Gender in youth sports refers to the role and influence that both young male and females have in sports. </a:t>
            </a:r>
            <a:endParaRPr lang="en-US"/>
          </a:p>
          <a:p>
            <a:pPr marL="342900" indent="-342900" algn="l">
              <a:buAutoNum type="arabicPeriod"/>
            </a:pPr>
            <a:r>
              <a:rPr lang="en-US"/>
              <a:t>The participation of youth in sports is a matter that is always trying to be improved and appeal to all genders. </a:t>
            </a:r>
            <a:endParaRPr lang="en-US"/>
          </a:p>
          <a:p>
            <a:pPr marL="342900" indent="-342900" algn="l">
              <a:buAutoNum type="arabicPeriod"/>
            </a:pPr>
            <a:r>
              <a:rPr lang="en-US"/>
              <a:t>There are organizations across the world that are trying to improve the disparity of participation rates between boys and girls. Every sport can be played by both girls and boys.</a:t>
            </a:r>
            <a:endParaRPr lang="en-US"/>
          </a:p>
        </p:txBody>
      </p:sp>
      <p:sp>
        <p:nvSpPr>
          <p:cNvPr id="4" name="Text Box 3"/>
          <p:cNvSpPr txBox="1"/>
          <p:nvPr/>
        </p:nvSpPr>
        <p:spPr>
          <a:xfrm>
            <a:off x="2306003" y="447040"/>
            <a:ext cx="8299450" cy="460375"/>
          </a:xfrm>
          <a:prstGeom prst="rect">
            <a:avLst/>
          </a:prstGeom>
          <a:noFill/>
        </p:spPr>
        <p:txBody>
          <a:bodyPr wrap="none" rtlCol="0">
            <a:spAutoFit/>
          </a:bodyPr>
          <a:p>
            <a:pPr algn="ctr"/>
            <a:r>
              <a:rPr lang="en-IN" altLang="en-US" sz="2400" b="1"/>
              <a:t>Comparison of Male and Female Participation in different sports</a:t>
            </a:r>
            <a:endParaRPr lang="en-IN" altLang="en-US" sz="24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4" descr="NOC and Sport wise Total"/>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624830" y="1043940"/>
            <a:ext cx="6010910" cy="2962910"/>
          </a:xfrm>
          <a:prstGeom prst="rect">
            <a:avLst/>
          </a:prstGeom>
          <a:effectLst>
            <a:outerShdw blurRad="190500" dist="139700" dir="5400000" algn="ctr" rotWithShape="0">
              <a:srgbClr val="000000">
                <a:alpha val="38000"/>
              </a:srgbClr>
            </a:outerShdw>
          </a:effectLst>
        </p:spPr>
      </p:pic>
      <p:sp>
        <p:nvSpPr>
          <p:cNvPr id="2" name="Text Box 1"/>
          <p:cNvSpPr txBox="1"/>
          <p:nvPr/>
        </p:nvSpPr>
        <p:spPr>
          <a:xfrm>
            <a:off x="476885" y="1043940"/>
            <a:ext cx="4546600" cy="2861310"/>
          </a:xfrm>
          <a:prstGeom prst="rect">
            <a:avLst/>
          </a:prstGeom>
          <a:noFill/>
        </p:spPr>
        <p:txBody>
          <a:bodyPr wrap="square" rtlCol="0">
            <a:spAutoFit/>
          </a:bodyPr>
          <a:p>
            <a:pPr marL="342900" indent="-342900" algn="l">
              <a:buAutoNum type="arabicPeriod"/>
            </a:pPr>
            <a:r>
              <a:rPr lang="en-US"/>
              <a:t>There are 206 NOCs. </a:t>
            </a:r>
            <a:endParaRPr lang="en-US"/>
          </a:p>
          <a:p>
            <a:pPr marL="342900" indent="-342900" algn="l">
              <a:buAutoNum type="arabicPeriod"/>
            </a:pPr>
            <a:r>
              <a:rPr lang="en-US"/>
              <a:t>The IOC is the sole authority to recognise a NOC. Together with the International Sport Federations, the NOCs are a constituent of the Olympic Movement under the leadership of the IOC. </a:t>
            </a:r>
            <a:endParaRPr lang="en-US"/>
          </a:p>
          <a:p>
            <a:pPr marL="342900" indent="-342900" algn="l">
              <a:buAutoNum type="arabicPeriod"/>
            </a:pPr>
            <a:r>
              <a:rPr lang="en-US"/>
              <a:t>The mission of the NOCs is to develop, promote and protect the Olympic Movement in their respective countries, in accordance with the Olympic Charter.</a:t>
            </a:r>
            <a:endParaRPr lang="en-US"/>
          </a:p>
        </p:txBody>
      </p:sp>
      <p:pic>
        <p:nvPicPr>
          <p:cNvPr id="3" name="Picture 2"/>
          <p:cNvPicPr>
            <a:picLocks noChangeAspect="1"/>
          </p:cNvPicPr>
          <p:nvPr/>
        </p:nvPicPr>
        <p:blipFill>
          <a:blip r:embed="rId2"/>
          <a:stretch>
            <a:fillRect/>
          </a:stretch>
        </p:blipFill>
        <p:spPr>
          <a:xfrm>
            <a:off x="1002665" y="4286250"/>
            <a:ext cx="9971405" cy="2371725"/>
          </a:xfrm>
          <a:prstGeom prst="rect">
            <a:avLst/>
          </a:prstGeom>
          <a:effectLst>
            <a:outerShdw blurRad="190500" dist="139700" dir="5400000" algn="ctr" rotWithShape="0">
              <a:srgbClr val="000000">
                <a:alpha val="38000"/>
              </a:srgbClr>
            </a:outerShdw>
          </a:effectLst>
        </p:spPr>
      </p:pic>
      <p:sp>
        <p:nvSpPr>
          <p:cNvPr id="5" name="Text Box 4"/>
          <p:cNvSpPr txBox="1"/>
          <p:nvPr/>
        </p:nvSpPr>
        <p:spPr>
          <a:xfrm>
            <a:off x="3012440" y="381635"/>
            <a:ext cx="6167120" cy="460375"/>
          </a:xfrm>
          <a:prstGeom prst="rect">
            <a:avLst/>
          </a:prstGeom>
          <a:noFill/>
        </p:spPr>
        <p:txBody>
          <a:bodyPr wrap="square" rtlCol="0">
            <a:spAutoFit/>
          </a:bodyPr>
          <a:p>
            <a:pPr algn="ctr"/>
            <a:r>
              <a:rPr lang="en-IN" altLang="en-US" sz="2400" b="1"/>
              <a:t>NOC Involvment For better Solympic Event</a:t>
            </a:r>
            <a:endParaRPr lang="en-IN" altLang="en-US" sz="2400"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lide5" descr="Country Wise Medal"/>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13690" y="718820"/>
            <a:ext cx="11645265" cy="6028690"/>
          </a:xfrm>
          <a:prstGeom prst="rect">
            <a:avLst/>
          </a:prstGeom>
          <a:effectLst>
            <a:outerShdw blurRad="304800" dist="254000" dir="5400000" sx="102000" sy="102000" algn="ctr" rotWithShape="0">
              <a:srgbClr val="000000">
                <a:alpha val="38000"/>
              </a:srgbClr>
            </a:outerShdw>
          </a:effectLst>
        </p:spPr>
      </p:pic>
      <p:sp>
        <p:nvSpPr>
          <p:cNvPr id="2" name="Text Box 1"/>
          <p:cNvSpPr txBox="1"/>
          <p:nvPr/>
        </p:nvSpPr>
        <p:spPr>
          <a:xfrm>
            <a:off x="1551940" y="205740"/>
            <a:ext cx="8698865" cy="706755"/>
          </a:xfrm>
          <a:prstGeom prst="rect">
            <a:avLst/>
          </a:prstGeom>
          <a:noFill/>
        </p:spPr>
        <p:txBody>
          <a:bodyPr wrap="square" rtlCol="0">
            <a:spAutoFit/>
          </a:bodyPr>
          <a:p>
            <a:pPr algn="ctr"/>
            <a:r>
              <a:rPr lang="en-IN" altLang="en-US" sz="2000" b="1"/>
              <a:t>Country and Region with the Highest Medals in Olympics</a:t>
            </a:r>
            <a:endParaRPr lang="en-IN" altLang="en-US" sz="2000" b="1"/>
          </a:p>
          <a:p>
            <a:pPr algn="ctr"/>
            <a:endParaRPr lang="en-IN" altLang="en-US" sz="20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de6" descr="Season wise highest Medal"/>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334000" y="1328420"/>
            <a:ext cx="6340475" cy="5061585"/>
          </a:xfrm>
          <a:prstGeom prst="rect">
            <a:avLst/>
          </a:prstGeom>
          <a:effectLst>
            <a:outerShdw blurRad="342900" dist="114300" dir="5400000" sx="102000" sy="102000" algn="ctr" rotWithShape="0">
              <a:srgbClr val="000000">
                <a:alpha val="33000"/>
              </a:srgbClr>
            </a:outerShdw>
          </a:effectLst>
        </p:spPr>
      </p:pic>
      <p:sp>
        <p:nvSpPr>
          <p:cNvPr id="2" name="Text Box 1"/>
          <p:cNvSpPr txBox="1"/>
          <p:nvPr/>
        </p:nvSpPr>
        <p:spPr>
          <a:xfrm>
            <a:off x="253365" y="1491615"/>
            <a:ext cx="4746625" cy="4030980"/>
          </a:xfrm>
          <a:prstGeom prst="rect">
            <a:avLst/>
          </a:prstGeom>
          <a:noFill/>
        </p:spPr>
        <p:txBody>
          <a:bodyPr wrap="square" rtlCol="0">
            <a:spAutoFit/>
          </a:bodyPr>
          <a:p>
            <a:pPr algn="l"/>
            <a:r>
              <a:rPr lang="en-US" sz="1600"/>
              <a:t>The Summer and Winter Olympic Games organized by the International Olympic Committee occur every four years. </a:t>
            </a:r>
            <a:endParaRPr lang="en-US" sz="1600"/>
          </a:p>
          <a:p>
            <a:pPr algn="l"/>
            <a:r>
              <a:rPr lang="en-US" sz="1600"/>
              <a:t>The Summer Olympics, more popularly known as just The Olympics is a much bigger event with 206 countries participating in the 2020 Olympics held in Tokyo in 2021. </a:t>
            </a:r>
            <a:endParaRPr lang="en-US" sz="1600"/>
          </a:p>
          <a:p>
            <a:pPr algn="l"/>
            <a:r>
              <a:rPr lang="en-US" sz="1600"/>
              <a:t>The Winter Olympics is an event on a relatively smaller scale, with 91 countries participating in the 2022 Winter Olympics in China. </a:t>
            </a:r>
            <a:endParaRPr lang="en-US" sz="1600"/>
          </a:p>
          <a:p>
            <a:pPr algn="l"/>
            <a:r>
              <a:rPr lang="en-US" sz="1600"/>
              <a:t>Even though these events occur every four years, the summer and winter events are staggered so that there's an Olympic event every two years — the Summer Olympics are held every leap year (2016, 2020, 2024), and the Winter Olympics are held 2 years after the leap year (2014, 20</a:t>
            </a:r>
            <a:r>
              <a:rPr lang="en-IN" altLang="en-US" sz="1600"/>
              <a:t>18)</a:t>
            </a:r>
            <a:endParaRPr lang="en-IN" altLang="en-US" sz="1600"/>
          </a:p>
        </p:txBody>
      </p:sp>
      <p:sp>
        <p:nvSpPr>
          <p:cNvPr id="3" name="Text Box 2"/>
          <p:cNvSpPr txBox="1"/>
          <p:nvPr/>
        </p:nvSpPr>
        <p:spPr>
          <a:xfrm>
            <a:off x="1399540" y="354965"/>
            <a:ext cx="9237980" cy="398780"/>
          </a:xfrm>
          <a:prstGeom prst="rect">
            <a:avLst/>
          </a:prstGeom>
          <a:noFill/>
        </p:spPr>
        <p:txBody>
          <a:bodyPr wrap="square" rtlCol="0">
            <a:spAutoFit/>
          </a:bodyPr>
          <a:p>
            <a:pPr algn="ctr"/>
            <a:r>
              <a:rPr lang="en-IN" altLang="en-US" sz="2000" b="1"/>
              <a:t>Summer Olympic and Winter Olympic</a:t>
            </a:r>
            <a:endParaRPr lang="en-IN" altLang="en-US" sz="200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slide8" descr="Dashboard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908050"/>
            <a:ext cx="12192000" cy="4767580"/>
          </a:xfrm>
          <a:prstGeom prst="rect">
            <a:avLst/>
          </a:prstGeom>
        </p:spPr>
      </p:pic>
      <p:sp>
        <p:nvSpPr>
          <p:cNvPr id="2" name="Text Box 1"/>
          <p:cNvSpPr txBox="1"/>
          <p:nvPr/>
        </p:nvSpPr>
        <p:spPr>
          <a:xfrm>
            <a:off x="1652905" y="173355"/>
            <a:ext cx="9399270" cy="398780"/>
          </a:xfrm>
          <a:prstGeom prst="rect">
            <a:avLst/>
          </a:prstGeom>
          <a:noFill/>
        </p:spPr>
        <p:txBody>
          <a:bodyPr wrap="square" rtlCol="0">
            <a:spAutoFit/>
          </a:bodyPr>
          <a:p>
            <a:pPr algn="ctr"/>
            <a:r>
              <a:rPr lang="en-IN" altLang="en-US" sz="2000" b="1"/>
              <a:t>Dashboard For 120 Year’s of Olympic Analysis</a:t>
            </a:r>
            <a:endParaRPr lang="en-IN" altLang="en-US" sz="2000" b="1"/>
          </a:p>
        </p:txBody>
      </p:sp>
      <p:sp>
        <p:nvSpPr>
          <p:cNvPr id="3" name="Text Box 2"/>
          <p:cNvSpPr txBox="1"/>
          <p:nvPr/>
        </p:nvSpPr>
        <p:spPr>
          <a:xfrm>
            <a:off x="821055" y="6011545"/>
            <a:ext cx="10956925" cy="337185"/>
          </a:xfrm>
          <a:prstGeom prst="rect">
            <a:avLst/>
          </a:prstGeom>
          <a:noFill/>
        </p:spPr>
        <p:txBody>
          <a:bodyPr wrap="square" rtlCol="0">
            <a:spAutoFit/>
          </a:bodyPr>
          <a:p>
            <a:pPr algn="l"/>
            <a:r>
              <a:rPr lang="en-US" sz="1600" b="1"/>
              <a:t>https://public.tableau.com/app/profile/daksh.mandal/viz/Project_Tabaleau_presentation/CountryWiseMedal?publish=yes</a:t>
            </a:r>
            <a:endParaRPr lang="en-US" sz="1600" b="1"/>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3245</Words>
  <Application>WPS Presentation</Application>
  <PresentationFormat>Widescreen</PresentationFormat>
  <Paragraphs>40</Paragraphs>
  <Slides>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vt:i4>
      </vt:variant>
    </vt:vector>
  </HeadingPairs>
  <TitlesOfParts>
    <vt:vector size="16" baseType="lpstr">
      <vt:lpstr>Arial</vt:lpstr>
      <vt:lpstr>SimSun</vt:lpstr>
      <vt:lpstr>Wingdings</vt:lpstr>
      <vt:lpstr>Calibri Light</vt:lpstr>
      <vt:lpstr>Calibri</vt:lpstr>
      <vt:lpstr>Microsoft YaHei</vt:lpstr>
      <vt:lpstr>Arial Unicode MS</vt:lpstr>
      <vt:lpstr>Office Theme</vt:lpstr>
      <vt:lpstr>120 Year’s of Olympics</vt:lpstr>
      <vt:lpstr>OLYMPIC: The Dream of Athlete</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manda</cp:lastModifiedBy>
  <cp:revision>4</cp:revision>
  <dcterms:created xsi:type="dcterms:W3CDTF">2023-11-03T00:06:00Z</dcterms:created>
  <dcterms:modified xsi:type="dcterms:W3CDTF">2024-03-04T12:24:18Z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5D86DC6650B14353A36DB77F71A87AE5</vt:lpwstr>
  </property>
  <property fmtid="{D5CDD505-2E9C-101B-9397-08002B2CF9AE}" pid="3" name="KSOProductBuildVer">
    <vt:lpwstr>1033-11.2.0.11225</vt:lpwstr>
  </property>
</Properties>
</file>