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6" r:id="rId1"/>
  </p:sldMasterIdLst>
  <p:sldIdLst>
    <p:sldId id="256" r:id="rId2"/>
    <p:sldId id="258" r:id="rId3"/>
    <p:sldId id="261"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047"/>
  </p:normalViewPr>
  <p:slideViewPr>
    <p:cSldViewPr snapToGrid="0" snapToObjects="1">
      <p:cViewPr varScale="1">
        <p:scale>
          <a:sx n="85" d="100"/>
          <a:sy n="85" d="100"/>
        </p:scale>
        <p:origin x="15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5/1/20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26602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56631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5/1/20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57717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5/1/20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270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5/1/20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80182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686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4809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6893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63571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5/1/20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37028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5/1/20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48082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ED291B17-9318-49DB-B28B-6E5994AE9581}" type="datetime1">
              <a:rPr lang="en-US" smtClean="0"/>
              <a:t>5/1/20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5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87574127"/>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5" r:id="rId6"/>
    <p:sldLayoutId id="2147483770" r:id="rId7"/>
    <p:sldLayoutId id="2147483771" r:id="rId8"/>
    <p:sldLayoutId id="2147483772" r:id="rId9"/>
    <p:sldLayoutId id="2147483774" r:id="rId10"/>
    <p:sldLayoutId id="2147483773"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995F78D-1478-45DE-A1B2-A4B8D6E7BE41}"/>
              </a:ext>
            </a:extLst>
          </p:cNvPr>
          <p:cNvPicPr>
            <a:picLocks noChangeAspect="1"/>
          </p:cNvPicPr>
          <p:nvPr/>
        </p:nvPicPr>
        <p:blipFill rotWithShape="1">
          <a:blip r:embed="rId2"/>
          <a:srcRect t="3580" b="17749"/>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BF8E9B-1E2C-2041-928A-A83E02E0522F}"/>
              </a:ext>
            </a:extLst>
          </p:cNvPr>
          <p:cNvSpPr>
            <a:spLocks noGrp="1"/>
          </p:cNvSpPr>
          <p:nvPr>
            <p:ph type="ctrTitle"/>
          </p:nvPr>
        </p:nvSpPr>
        <p:spPr>
          <a:xfrm>
            <a:off x="2468686" y="86429"/>
            <a:ext cx="9723294" cy="2802219"/>
          </a:xfrm>
          <a:effectLst>
            <a:outerShdw blurRad="50800" dist="38100" dir="8100000" algn="tr" rotWithShape="0">
              <a:prstClr val="black">
                <a:alpha val="40000"/>
              </a:prstClr>
            </a:outerShdw>
          </a:effectLst>
        </p:spPr>
        <p:txBody>
          <a:bodyPr anchor="b">
            <a:normAutofit/>
          </a:bodyPr>
          <a:lstStyle/>
          <a:p>
            <a:r>
              <a:rPr lang="en-US" sz="3200" dirty="0">
                <a:solidFill>
                  <a:schemeClr val="bg1"/>
                </a:solidFill>
                <a:effectLst>
                  <a:outerShdw blurRad="50800" dist="38100" dir="2700000" algn="tl" rotWithShape="0">
                    <a:prstClr val="black">
                      <a:alpha val="40000"/>
                    </a:prstClr>
                  </a:outerShdw>
                </a:effectLst>
              </a:rPr>
              <a:t>Script programming/python</a:t>
            </a:r>
            <a:br>
              <a:rPr lang="en-US" sz="3200" dirty="0">
                <a:solidFill>
                  <a:schemeClr val="bg1"/>
                </a:solidFill>
                <a:effectLst>
                  <a:outerShdw blurRad="50800" dist="38100" dir="2700000" algn="tl" rotWithShape="0">
                    <a:prstClr val="black">
                      <a:alpha val="40000"/>
                    </a:prstClr>
                  </a:outerShdw>
                </a:effectLst>
              </a:rPr>
            </a:br>
            <a:r>
              <a:rPr lang="en-US" sz="2400" dirty="0">
                <a:solidFill>
                  <a:schemeClr val="bg1"/>
                </a:solidFill>
                <a:effectLst>
                  <a:outerShdw blurRad="50800" dist="38100" algn="l" rotWithShape="0">
                    <a:prstClr val="black">
                      <a:alpha val="40000"/>
                    </a:prstClr>
                  </a:outerShdw>
                </a:effectLst>
              </a:rPr>
              <a:t>Python GUI with Mongo dB</a:t>
            </a:r>
            <a:br>
              <a:rPr lang="en-US" sz="3200" dirty="0">
                <a:solidFill>
                  <a:schemeClr val="bg1"/>
                </a:solidFill>
                <a:effectLst>
                  <a:outerShdw blurRad="50800" dist="38100" algn="l" rotWithShape="0">
                    <a:prstClr val="black">
                      <a:alpha val="40000"/>
                    </a:prstClr>
                  </a:outerShdw>
                </a:effectLst>
              </a:rPr>
            </a:br>
            <a:endParaRPr lang="en-US" sz="3200" dirty="0">
              <a:solidFill>
                <a:schemeClr val="bg1"/>
              </a:solidFill>
              <a:effectLst>
                <a:outerShdw blurRad="50800" dist="38100" dir="2700000" algn="tl" rotWithShape="0">
                  <a:prstClr val="black">
                    <a:alpha val="40000"/>
                  </a:prstClr>
                </a:outerShdw>
              </a:effectLst>
            </a:endParaRPr>
          </a:p>
        </p:txBody>
      </p:sp>
      <p:sp>
        <p:nvSpPr>
          <p:cNvPr id="3" name="Subtitle 2">
            <a:extLst>
              <a:ext uri="{FF2B5EF4-FFF2-40B4-BE49-F238E27FC236}">
                <a16:creationId xmlns:a16="http://schemas.microsoft.com/office/drawing/2014/main" id="{C4CFE2FE-CBE0-CE40-A124-F408AF3CEDF0}"/>
              </a:ext>
            </a:extLst>
          </p:cNvPr>
          <p:cNvSpPr>
            <a:spLocks noGrp="1"/>
          </p:cNvSpPr>
          <p:nvPr>
            <p:ph type="subTitle" idx="1"/>
          </p:nvPr>
        </p:nvSpPr>
        <p:spPr>
          <a:xfrm>
            <a:off x="8064642" y="5563430"/>
            <a:ext cx="4023359" cy="1208141"/>
          </a:xfrm>
          <a:effectLst>
            <a:outerShdw blurRad="50800" dist="38100" dir="18900000" algn="bl" rotWithShape="0">
              <a:prstClr val="black">
                <a:alpha val="40000"/>
              </a:prstClr>
            </a:outerShdw>
          </a:effectLst>
        </p:spPr>
        <p:txBody>
          <a:bodyPr>
            <a:normAutofit/>
          </a:bodyPr>
          <a:lstStyle/>
          <a:p>
            <a:r>
              <a:rPr lang="en-US" sz="2000" dirty="0">
                <a:solidFill>
                  <a:schemeClr val="bg1"/>
                </a:solidFill>
                <a:effectLst>
                  <a:outerShdw blurRad="50800" dist="38100" algn="l" rotWithShape="0">
                    <a:prstClr val="black">
                      <a:alpha val="40000"/>
                    </a:prstClr>
                  </a:outerShdw>
                </a:effectLst>
              </a:rPr>
              <a:t>Daksh Parikh</a:t>
            </a:r>
          </a:p>
        </p:txBody>
      </p:sp>
    </p:spTree>
    <p:extLst>
      <p:ext uri="{BB962C8B-B14F-4D97-AF65-F5344CB8AC3E}">
        <p14:creationId xmlns:p14="http://schemas.microsoft.com/office/powerpoint/2010/main" val="608817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1196C-6319-6046-A451-11DBE8260969}"/>
              </a:ext>
            </a:extLst>
          </p:cNvPr>
          <p:cNvSpPr>
            <a:spLocks noGrp="1"/>
          </p:cNvSpPr>
          <p:nvPr>
            <p:ph type="title"/>
          </p:nvPr>
        </p:nvSpPr>
        <p:spPr>
          <a:xfrm>
            <a:off x="581192" y="700087"/>
            <a:ext cx="11029616" cy="762163"/>
          </a:xfrm>
        </p:spPr>
        <p:txBody>
          <a:bodyPr/>
          <a:lstStyle/>
          <a:p>
            <a:r>
              <a:rPr lang="en-US" dirty="0"/>
              <a:t>What I’m trying to do?</a:t>
            </a:r>
          </a:p>
        </p:txBody>
      </p:sp>
      <p:sp>
        <p:nvSpPr>
          <p:cNvPr id="3" name="Content Placeholder 2">
            <a:extLst>
              <a:ext uri="{FF2B5EF4-FFF2-40B4-BE49-F238E27FC236}">
                <a16:creationId xmlns:a16="http://schemas.microsoft.com/office/drawing/2014/main" id="{E755F795-F458-E141-B377-FC3CB8F2C5AF}"/>
              </a:ext>
            </a:extLst>
          </p:cNvPr>
          <p:cNvSpPr>
            <a:spLocks noGrp="1"/>
          </p:cNvSpPr>
          <p:nvPr>
            <p:ph idx="1"/>
          </p:nvPr>
        </p:nvSpPr>
        <p:spPr>
          <a:xfrm>
            <a:off x="581192" y="1571625"/>
            <a:ext cx="11029615" cy="4957763"/>
          </a:xfrm>
        </p:spPr>
        <p:txBody>
          <a:bodyPr>
            <a:normAutofit/>
          </a:bodyPr>
          <a:lstStyle/>
          <a:p>
            <a:pPr marL="0" indent="0">
              <a:buNone/>
            </a:pPr>
            <a:r>
              <a:rPr lang="en-US" sz="1800" dirty="0"/>
              <a:t>I’m using Mongo Db to storing all the information of User like their First Name, Last Name, Email id, Username and password.</a:t>
            </a:r>
          </a:p>
          <a:p>
            <a:pPr marL="0" indent="0">
              <a:buNone/>
            </a:pPr>
            <a:r>
              <a:rPr lang="en-US" sz="1800" dirty="0"/>
              <a:t>User can login with their Username and password.</a:t>
            </a:r>
          </a:p>
          <a:p>
            <a:pPr marL="0" indent="0">
              <a:buNone/>
            </a:pPr>
            <a:r>
              <a:rPr lang="en-US" sz="1800" dirty="0"/>
              <a:t>User also can edit and delete their information in database.</a:t>
            </a:r>
          </a:p>
          <a:p>
            <a:pPr marL="0" indent="0">
              <a:buNone/>
            </a:pPr>
            <a:r>
              <a:rPr lang="en-US" sz="1800" dirty="0"/>
              <a:t>They can all do that with python GUI application.</a:t>
            </a:r>
          </a:p>
          <a:p>
            <a:pPr marL="0" indent="0">
              <a:buNone/>
            </a:pPr>
            <a:r>
              <a:rPr lang="en-US" sz="1800" dirty="0"/>
              <a:t>.</a:t>
            </a:r>
          </a:p>
          <a:p>
            <a:pPr marL="0" indent="0">
              <a:buNone/>
            </a:pPr>
            <a:r>
              <a:rPr lang="en-US" sz="1800" dirty="0"/>
              <a:t>.</a:t>
            </a:r>
          </a:p>
          <a:p>
            <a:pPr marL="0" indent="0">
              <a:buNone/>
            </a:pPr>
            <a:endParaRPr lang="en-US" sz="1800" dirty="0"/>
          </a:p>
          <a:p>
            <a:pPr marL="0" indent="0">
              <a:buNone/>
            </a:pPr>
            <a:r>
              <a:rPr lang="en-US" sz="1800" dirty="0"/>
              <a:t>.</a:t>
            </a:r>
          </a:p>
          <a:p>
            <a:pPr marL="0" indent="0">
              <a:buNone/>
            </a:pPr>
            <a:r>
              <a:rPr lang="en-US" sz="1800" dirty="0"/>
              <a:t>.</a:t>
            </a:r>
          </a:p>
          <a:p>
            <a:pPr marL="0" indent="0">
              <a:buNone/>
            </a:pPr>
            <a:r>
              <a:rPr lang="en-US" sz="1800" dirty="0"/>
              <a:t>Basically I’m extending the functionality of our last assignment</a:t>
            </a:r>
          </a:p>
        </p:txBody>
      </p:sp>
    </p:spTree>
    <p:extLst>
      <p:ext uri="{BB962C8B-B14F-4D97-AF65-F5344CB8AC3E}">
        <p14:creationId xmlns:p14="http://schemas.microsoft.com/office/powerpoint/2010/main" val="1151669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642C6-EC06-BB41-8B9E-BEDAF13B3817}"/>
              </a:ext>
            </a:extLst>
          </p:cNvPr>
          <p:cNvSpPr>
            <a:spLocks noGrp="1"/>
          </p:cNvSpPr>
          <p:nvPr>
            <p:ph type="title"/>
          </p:nvPr>
        </p:nvSpPr>
        <p:spPr>
          <a:xfrm>
            <a:off x="581191" y="764088"/>
            <a:ext cx="11029616" cy="1507698"/>
          </a:xfrm>
        </p:spPr>
        <p:txBody>
          <a:bodyPr>
            <a:noAutofit/>
          </a:bodyPr>
          <a:lstStyle/>
          <a:p>
            <a:r>
              <a:rPr lang="en-US" dirty="0" err="1"/>
              <a:t>tkinter</a:t>
            </a:r>
            <a:r>
              <a:rPr lang="en-US" sz="1800" dirty="0"/>
              <a:t> </a:t>
            </a:r>
            <a:br>
              <a:rPr lang="en-US" sz="1800" dirty="0"/>
            </a:br>
            <a:br>
              <a:rPr lang="en-US" sz="1800" dirty="0"/>
            </a:br>
            <a:r>
              <a:rPr lang="en-US" sz="1800" dirty="0"/>
              <a:t>a Python binding to the Tk GUI toolkit. It is the standard Python interface to the Tk GUI toolkit and is Python's defector standard GUI.</a:t>
            </a:r>
            <a:br>
              <a:rPr lang="en-US" sz="1800" dirty="0"/>
            </a:br>
            <a:endParaRPr lang="en-US" sz="1800" dirty="0"/>
          </a:p>
        </p:txBody>
      </p:sp>
      <p:sp>
        <p:nvSpPr>
          <p:cNvPr id="3" name="Content Placeholder 2">
            <a:extLst>
              <a:ext uri="{FF2B5EF4-FFF2-40B4-BE49-F238E27FC236}">
                <a16:creationId xmlns:a16="http://schemas.microsoft.com/office/drawing/2014/main" id="{4C529CF9-6685-BF46-BE85-FEEAECFB2D07}"/>
              </a:ext>
            </a:extLst>
          </p:cNvPr>
          <p:cNvSpPr>
            <a:spLocks noGrp="1"/>
          </p:cNvSpPr>
          <p:nvPr>
            <p:ph idx="1"/>
          </p:nvPr>
        </p:nvSpPr>
        <p:spPr>
          <a:xfrm>
            <a:off x="581191" y="2447151"/>
            <a:ext cx="11029615" cy="4078909"/>
          </a:xfrm>
        </p:spPr>
        <p:txBody>
          <a:bodyPr>
            <a:normAutofit fontScale="92500" lnSpcReduction="20000"/>
          </a:bodyPr>
          <a:lstStyle/>
          <a:p>
            <a:endParaRPr lang="en-US" dirty="0"/>
          </a:p>
          <a:p>
            <a:r>
              <a:rPr lang="en-US" dirty="0"/>
              <a:t>window = </a:t>
            </a:r>
            <a:r>
              <a:rPr lang="en-US" dirty="0" err="1"/>
              <a:t>tk.Tk</a:t>
            </a:r>
            <a:r>
              <a:rPr lang="en-US" dirty="0"/>
              <a:t>()											// creating window</a:t>
            </a:r>
          </a:p>
          <a:p>
            <a:r>
              <a:rPr lang="en-US" dirty="0" err="1"/>
              <a:t>window.minsize</a:t>
            </a:r>
            <a:r>
              <a:rPr lang="en-US" dirty="0"/>
              <a:t>(450, 300)									// minimum size of the window</a:t>
            </a:r>
          </a:p>
          <a:p>
            <a:r>
              <a:rPr lang="en-US" dirty="0" err="1"/>
              <a:t>window.title</a:t>
            </a:r>
            <a:r>
              <a:rPr lang="en-US" dirty="0"/>
              <a:t>("GUI") 										// Title of the GUI</a:t>
            </a:r>
          </a:p>
          <a:p>
            <a:endParaRPr lang="en-US" dirty="0"/>
          </a:p>
          <a:p>
            <a:r>
              <a:rPr lang="en-US" dirty="0" err="1"/>
              <a:t>intro_lbl</a:t>
            </a:r>
            <a:r>
              <a:rPr lang="en-US" dirty="0"/>
              <a:t> = </a:t>
            </a:r>
            <a:r>
              <a:rPr lang="en-US" dirty="0" err="1"/>
              <a:t>tk.Label</a:t>
            </a:r>
            <a:r>
              <a:rPr lang="en-US" dirty="0"/>
              <a:t>(window, text = "Welcome to the GUI")		// Creating label</a:t>
            </a:r>
          </a:p>
          <a:p>
            <a:pPr marL="0" indent="0">
              <a:buNone/>
            </a:pPr>
            <a:r>
              <a:rPr lang="en-US" dirty="0"/>
              <a:t>      </a:t>
            </a:r>
            <a:r>
              <a:rPr lang="en-US" dirty="0" err="1"/>
              <a:t>intro_lbl.grid</a:t>
            </a:r>
            <a:r>
              <a:rPr lang="en-US" dirty="0"/>
              <a:t>(row = 0, column = 1) </a:t>
            </a:r>
          </a:p>
          <a:p>
            <a:r>
              <a:rPr lang="en-US" dirty="0" err="1"/>
              <a:t>login_btn</a:t>
            </a:r>
            <a:r>
              <a:rPr lang="en-US" dirty="0"/>
              <a:t> = </a:t>
            </a:r>
            <a:r>
              <a:rPr lang="en-US" dirty="0" err="1"/>
              <a:t>tk.Button</a:t>
            </a:r>
            <a:r>
              <a:rPr lang="en-US" dirty="0"/>
              <a:t>(window, text="login", command=login)	// Crating button</a:t>
            </a:r>
          </a:p>
          <a:p>
            <a:pPr marL="0" indent="0">
              <a:buNone/>
            </a:pPr>
            <a:r>
              <a:rPr lang="en-US" dirty="0"/>
              <a:t>      </a:t>
            </a:r>
            <a:r>
              <a:rPr lang="en-US" dirty="0" err="1"/>
              <a:t>login_btn.grid</a:t>
            </a:r>
            <a:r>
              <a:rPr lang="en-US" dirty="0"/>
              <a:t>(column=1, row=3)</a:t>
            </a:r>
          </a:p>
          <a:p>
            <a:r>
              <a:rPr lang="en-US" dirty="0" err="1"/>
              <a:t>usename_txt</a:t>
            </a:r>
            <a:r>
              <a:rPr lang="en-US" dirty="0"/>
              <a:t> = </a:t>
            </a:r>
            <a:r>
              <a:rPr lang="en-US" dirty="0" err="1"/>
              <a:t>tk.Entry</a:t>
            </a:r>
            <a:r>
              <a:rPr lang="en-US" dirty="0"/>
              <a:t>(window)							// Crating Text field</a:t>
            </a:r>
          </a:p>
          <a:p>
            <a:pPr marL="0" indent="0">
              <a:buNone/>
            </a:pPr>
            <a:r>
              <a:rPr lang="en-US" dirty="0"/>
              <a:t>      </a:t>
            </a:r>
            <a:r>
              <a:rPr lang="en-US" dirty="0" err="1"/>
              <a:t>usename_txt.grid</a:t>
            </a:r>
            <a:r>
              <a:rPr lang="en-US" dirty="0"/>
              <a:t>(row = 1, column = 1)</a:t>
            </a:r>
          </a:p>
          <a:p>
            <a:endParaRPr lang="en-US" dirty="0"/>
          </a:p>
          <a:p>
            <a:pPr marL="0" indent="0">
              <a:buNone/>
            </a:pPr>
            <a:endParaRPr lang="en-US" dirty="0"/>
          </a:p>
        </p:txBody>
      </p:sp>
    </p:spTree>
    <p:extLst>
      <p:ext uri="{BB962C8B-B14F-4D97-AF65-F5344CB8AC3E}">
        <p14:creationId xmlns:p14="http://schemas.microsoft.com/office/powerpoint/2010/main" val="968893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7531-F47F-154E-A31E-D326CA441948}"/>
              </a:ext>
            </a:extLst>
          </p:cNvPr>
          <p:cNvSpPr>
            <a:spLocks noGrp="1"/>
          </p:cNvSpPr>
          <p:nvPr>
            <p:ph type="title"/>
          </p:nvPr>
        </p:nvSpPr>
        <p:spPr>
          <a:xfrm>
            <a:off x="581192" y="882650"/>
            <a:ext cx="11029616" cy="1188720"/>
          </a:xfrm>
        </p:spPr>
        <p:txBody>
          <a:bodyPr>
            <a:normAutofit fontScale="90000"/>
          </a:bodyPr>
          <a:lstStyle/>
          <a:p>
            <a:r>
              <a:rPr lang="en-US" dirty="0" err="1"/>
              <a:t>Pymongo</a:t>
            </a:r>
            <a:br>
              <a:rPr lang="en-US" dirty="0"/>
            </a:br>
            <a:br>
              <a:rPr lang="en-US" dirty="0"/>
            </a:br>
            <a:r>
              <a:rPr lang="en-US" sz="1800" dirty="0"/>
              <a:t>The </a:t>
            </a:r>
            <a:r>
              <a:rPr lang="en-US" sz="1800" dirty="0" err="1"/>
              <a:t>PyMongo</a:t>
            </a:r>
            <a:r>
              <a:rPr lang="en-US" sz="1800" dirty="0"/>
              <a:t> distribution contains tools for interacting with MongoDB database from Python</a:t>
            </a:r>
            <a:endParaRPr lang="en-US" dirty="0"/>
          </a:p>
        </p:txBody>
      </p:sp>
      <p:sp>
        <p:nvSpPr>
          <p:cNvPr id="3" name="Content Placeholder 2">
            <a:extLst>
              <a:ext uri="{FF2B5EF4-FFF2-40B4-BE49-F238E27FC236}">
                <a16:creationId xmlns:a16="http://schemas.microsoft.com/office/drawing/2014/main" id="{16B09E45-1CC2-3E4C-A2AA-060C4069FCC6}"/>
              </a:ext>
            </a:extLst>
          </p:cNvPr>
          <p:cNvSpPr>
            <a:spLocks noGrp="1"/>
          </p:cNvSpPr>
          <p:nvPr>
            <p:ph idx="1"/>
          </p:nvPr>
        </p:nvSpPr>
        <p:spPr>
          <a:xfrm>
            <a:off x="581192" y="2340864"/>
            <a:ext cx="10841313" cy="1088136"/>
          </a:xfrm>
        </p:spPr>
        <p:txBody>
          <a:bodyPr>
            <a:normAutofit/>
          </a:bodyPr>
          <a:lstStyle/>
          <a:p>
            <a:r>
              <a:rPr lang="en-US" dirty="0"/>
              <a:t>Python has library name ‘</a:t>
            </a:r>
            <a:r>
              <a:rPr lang="en-US" dirty="0" err="1"/>
              <a:t>pymongo</a:t>
            </a:r>
            <a:r>
              <a:rPr lang="en-US" dirty="0"/>
              <a:t>’ and it’s very easy to use. By following below code anyone can connect with MongoDB</a:t>
            </a:r>
          </a:p>
          <a:p>
            <a:endParaRPr lang="en-US" dirty="0"/>
          </a:p>
        </p:txBody>
      </p:sp>
      <p:graphicFrame>
        <p:nvGraphicFramePr>
          <p:cNvPr id="5" name="Table 4">
            <a:extLst>
              <a:ext uri="{FF2B5EF4-FFF2-40B4-BE49-F238E27FC236}">
                <a16:creationId xmlns:a16="http://schemas.microsoft.com/office/drawing/2014/main" id="{29CD425C-BE24-5347-8B7A-51A2411E2616}"/>
              </a:ext>
            </a:extLst>
          </p:cNvPr>
          <p:cNvGraphicFramePr>
            <a:graphicFrameLocks noGrp="1"/>
          </p:cNvGraphicFramePr>
          <p:nvPr>
            <p:extLst>
              <p:ext uri="{D42A27DB-BD31-4B8C-83A1-F6EECF244321}">
                <p14:modId xmlns:p14="http://schemas.microsoft.com/office/powerpoint/2010/main" val="4120780148"/>
              </p:ext>
            </p:extLst>
          </p:nvPr>
        </p:nvGraphicFramePr>
        <p:xfrm>
          <a:off x="581191" y="3537817"/>
          <a:ext cx="11029616" cy="2560320"/>
        </p:xfrm>
        <a:graphic>
          <a:graphicData uri="http://schemas.openxmlformats.org/drawingml/2006/table">
            <a:tbl>
              <a:tblPr firstRow="1" bandRow="1">
                <a:tableStyleId>{2D5ABB26-0587-4C30-8999-92F81FD0307C}</a:tableStyleId>
              </a:tblPr>
              <a:tblGrid>
                <a:gridCol w="5514808">
                  <a:extLst>
                    <a:ext uri="{9D8B030D-6E8A-4147-A177-3AD203B41FA5}">
                      <a16:colId xmlns:a16="http://schemas.microsoft.com/office/drawing/2014/main" val="1617079805"/>
                    </a:ext>
                  </a:extLst>
                </a:gridCol>
                <a:gridCol w="5514808">
                  <a:extLst>
                    <a:ext uri="{9D8B030D-6E8A-4147-A177-3AD203B41FA5}">
                      <a16:colId xmlns:a16="http://schemas.microsoft.com/office/drawing/2014/main" val="2846052786"/>
                    </a:ext>
                  </a:extLst>
                </a:gridCol>
              </a:tblGrid>
              <a:tr h="370840">
                <a:tc>
                  <a:txBody>
                    <a:bodyPr/>
                    <a:lstStyle/>
                    <a:p>
                      <a:pPr marL="0" indent="0">
                        <a:buNone/>
                      </a:pPr>
                      <a:r>
                        <a:rPr lang="en-US" dirty="0"/>
                        <a:t>from </a:t>
                      </a:r>
                      <a:r>
                        <a:rPr lang="en-US" dirty="0" err="1"/>
                        <a:t>pymongo</a:t>
                      </a:r>
                      <a:r>
                        <a:rPr lang="en-US" dirty="0"/>
                        <a:t> import </a:t>
                      </a:r>
                      <a:r>
                        <a:rPr lang="en-US" dirty="0" err="1"/>
                        <a:t>MongoClient</a:t>
                      </a:r>
                      <a:endParaRPr lang="en-US" dirty="0"/>
                    </a:p>
                    <a:p>
                      <a:pPr marL="0" indent="0">
                        <a:buNone/>
                      </a:pPr>
                      <a:r>
                        <a:rPr lang="en-US" dirty="0"/>
                        <a:t>client = </a:t>
                      </a:r>
                      <a:r>
                        <a:rPr lang="en-US" dirty="0" err="1"/>
                        <a:t>MongoClient</a:t>
                      </a:r>
                      <a:r>
                        <a:rPr lang="en-US" dirty="0"/>
                        <a:t>()</a:t>
                      </a:r>
                    </a:p>
                    <a:p>
                      <a:pPr marL="0" indent="0">
                        <a:buNone/>
                      </a:pPr>
                      <a:r>
                        <a:rPr lang="en-US" dirty="0"/>
                        <a:t>client = </a:t>
                      </a:r>
                      <a:r>
                        <a:rPr lang="en-US" dirty="0" err="1"/>
                        <a:t>MongoClient</a:t>
                      </a:r>
                      <a:r>
                        <a:rPr lang="en-US" dirty="0"/>
                        <a:t>('</a:t>
                      </a:r>
                      <a:r>
                        <a:rPr lang="en-US" dirty="0" err="1"/>
                        <a:t>mongodb</a:t>
                      </a:r>
                      <a:r>
                        <a:rPr lang="en-US" dirty="0"/>
                        <a:t>://localhost:27017')</a:t>
                      </a:r>
                    </a:p>
                    <a:p>
                      <a:pPr marL="0" indent="0">
                        <a:buNone/>
                      </a:pPr>
                      <a:r>
                        <a:rPr lang="en-US" dirty="0" err="1"/>
                        <a:t>db</a:t>
                      </a:r>
                      <a:r>
                        <a:rPr lang="en-US" dirty="0"/>
                        <a:t> = </a:t>
                      </a:r>
                      <a:r>
                        <a:rPr lang="en-US" dirty="0" err="1"/>
                        <a:t>client.pymongo_test</a:t>
                      </a:r>
                      <a:endParaRPr lang="en-US" dirty="0"/>
                    </a:p>
                    <a:p>
                      <a:pPr marL="0" indent="0">
                        <a:buNone/>
                      </a:pPr>
                      <a:r>
                        <a:rPr lang="en-US" dirty="0"/>
                        <a:t>posts = </a:t>
                      </a:r>
                      <a:r>
                        <a:rPr lang="en-US" dirty="0" err="1"/>
                        <a:t>db.posts</a:t>
                      </a:r>
                      <a:endParaRPr lang="en-US" dirty="0"/>
                    </a:p>
                    <a:p>
                      <a:endParaRPr lang="en-US" dirty="0"/>
                    </a:p>
                  </a:txBody>
                  <a:tcPr/>
                </a:tc>
                <a:tc>
                  <a:txBody>
                    <a:bodyPr/>
                    <a:lstStyle/>
                    <a:p>
                      <a:pPr marL="0" indent="0">
                        <a:buNone/>
                      </a:pPr>
                      <a:r>
                        <a:rPr lang="en-US" dirty="0" err="1"/>
                        <a:t>posts.insert_one</a:t>
                      </a:r>
                      <a:r>
                        <a:rPr lang="en-US" dirty="0"/>
                        <a:t>(</a:t>
                      </a:r>
                      <a:r>
                        <a:rPr lang="en-US" dirty="0" err="1"/>
                        <a:t>post_data</a:t>
                      </a:r>
                      <a:r>
                        <a:rPr lang="en-US" dirty="0"/>
                        <a:t>)                          			// Insert Data in database</a:t>
                      </a:r>
                    </a:p>
                    <a:p>
                      <a:pPr marL="0" indent="0">
                        <a:buNone/>
                      </a:pPr>
                      <a:r>
                        <a:rPr lang="en-US" dirty="0" err="1"/>
                        <a:t>posts.find_one</a:t>
                      </a:r>
                      <a:r>
                        <a:rPr lang="en-US" dirty="0"/>
                        <a:t>({"username": </a:t>
                      </a:r>
                      <a:r>
                        <a:rPr lang="en-US" dirty="0" err="1"/>
                        <a:t>usename_txt.get</a:t>
                      </a:r>
                      <a:r>
                        <a:rPr lang="en-US" dirty="0"/>
                        <a:t>()})		//  Find periocular entry from database </a:t>
                      </a:r>
                    </a:p>
                    <a:p>
                      <a:pPr marL="0" indent="0">
                        <a:buNone/>
                      </a:pPr>
                      <a:r>
                        <a:rPr lang="en-US" dirty="0" err="1"/>
                        <a:t>posts.update_one</a:t>
                      </a:r>
                      <a:r>
                        <a:rPr lang="en-US" dirty="0"/>
                        <a:t>(</a:t>
                      </a:r>
                      <a:r>
                        <a:rPr lang="en-US" dirty="0" err="1"/>
                        <a:t>myquery</a:t>
                      </a:r>
                      <a:r>
                        <a:rPr lang="en-US" dirty="0"/>
                        <a:t>, </a:t>
                      </a:r>
                      <a:r>
                        <a:rPr lang="en-US" dirty="0" err="1"/>
                        <a:t>newvalues</a:t>
                      </a:r>
                      <a:r>
                        <a:rPr lang="en-US" dirty="0"/>
                        <a:t>)				// Update in database</a:t>
                      </a:r>
                    </a:p>
                    <a:p>
                      <a:pPr marL="0" indent="0">
                        <a:buNone/>
                      </a:pPr>
                      <a:r>
                        <a:rPr lang="en-US" dirty="0" err="1"/>
                        <a:t>posts.delete_one</a:t>
                      </a:r>
                      <a:r>
                        <a:rPr lang="en-US" dirty="0"/>
                        <a:t>(</a:t>
                      </a:r>
                      <a:r>
                        <a:rPr lang="en-US" dirty="0" err="1"/>
                        <a:t>myquery</a:t>
                      </a:r>
                      <a:r>
                        <a:rPr lang="en-US" dirty="0"/>
                        <a:t>)							// Delete from database</a:t>
                      </a:r>
                    </a:p>
                    <a:p>
                      <a:endParaRPr lang="en-US" dirty="0"/>
                    </a:p>
                  </a:txBody>
                  <a:tcPr/>
                </a:tc>
                <a:extLst>
                  <a:ext uri="{0D108BD9-81ED-4DB2-BD59-A6C34878D82A}">
                    <a16:rowId xmlns:a16="http://schemas.microsoft.com/office/drawing/2014/main" val="2472787077"/>
                  </a:ext>
                </a:extLst>
              </a:tr>
            </a:tbl>
          </a:graphicData>
        </a:graphic>
      </p:graphicFrame>
    </p:spTree>
    <p:extLst>
      <p:ext uri="{BB962C8B-B14F-4D97-AF65-F5344CB8AC3E}">
        <p14:creationId xmlns:p14="http://schemas.microsoft.com/office/powerpoint/2010/main" val="4194762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4503-B06D-514C-AE63-751E630748A9}"/>
              </a:ext>
            </a:extLst>
          </p:cNvPr>
          <p:cNvSpPr>
            <a:spLocks noGrp="1"/>
          </p:cNvSpPr>
          <p:nvPr>
            <p:ph type="title"/>
          </p:nvPr>
        </p:nvSpPr>
        <p:spPr>
          <a:xfrm>
            <a:off x="581192" y="702156"/>
            <a:ext cx="11029616" cy="721910"/>
          </a:xfrm>
        </p:spPr>
        <p:txBody>
          <a:bodyPr/>
          <a:lstStyle/>
          <a:p>
            <a:r>
              <a:rPr lang="en-US" dirty="0"/>
              <a:t>Nested Function</a:t>
            </a:r>
          </a:p>
        </p:txBody>
      </p:sp>
      <p:sp>
        <p:nvSpPr>
          <p:cNvPr id="3" name="Content Placeholder 2">
            <a:extLst>
              <a:ext uri="{FF2B5EF4-FFF2-40B4-BE49-F238E27FC236}">
                <a16:creationId xmlns:a16="http://schemas.microsoft.com/office/drawing/2014/main" id="{33791809-2CCE-4A42-B688-A9DF4C3C6EBA}"/>
              </a:ext>
            </a:extLst>
          </p:cNvPr>
          <p:cNvSpPr>
            <a:spLocks noGrp="1"/>
          </p:cNvSpPr>
          <p:nvPr>
            <p:ph idx="1"/>
          </p:nvPr>
        </p:nvSpPr>
        <p:spPr>
          <a:xfrm>
            <a:off x="581191" y="2061148"/>
            <a:ext cx="11029615" cy="4796852"/>
          </a:xfrm>
        </p:spPr>
        <p:txBody>
          <a:bodyPr>
            <a:normAutofit lnSpcReduction="10000"/>
          </a:bodyPr>
          <a:lstStyle/>
          <a:p>
            <a:r>
              <a:rPr lang="en-US" sz="2000" dirty="0"/>
              <a:t>They can be created and destroyed dynamically, passed to other functions, returned as values, etc. Python supports the concept of a "nested function" or "inner function", which is simply a function defined inside another function.</a:t>
            </a:r>
          </a:p>
          <a:p>
            <a:endParaRPr lang="en-US" sz="2000" dirty="0"/>
          </a:p>
          <a:p>
            <a:r>
              <a:rPr lang="en-US" sz="2000" dirty="0"/>
              <a:t>I'm using because its simples the code. In </a:t>
            </a:r>
            <a:r>
              <a:rPr lang="en-US" sz="2000" dirty="0" err="1"/>
              <a:t>tkinter</a:t>
            </a:r>
            <a:r>
              <a:rPr lang="en-US" sz="2000" dirty="0"/>
              <a:t> if we want to deal with multiple screens and if each screen has different task so it's both easy and smart thing to use nested function. It will save both your energy and time. Otherwise we have to write code that will had too long and both hard to do and understand so, it's important to use function within a functions</a:t>
            </a:r>
          </a:p>
          <a:p>
            <a:pPr marL="0" indent="0">
              <a:buNone/>
            </a:pPr>
            <a:endParaRPr lang="en-US" sz="2000" dirty="0"/>
          </a:p>
          <a:p>
            <a:r>
              <a:rPr lang="en-US" sz="2000" dirty="0"/>
              <a:t>I'm using in two functions, the first function will be creating function that will use to insert new data in database and  the second function is edit, in that function I'm using two other function 1) that will edit database 2) delete from the database</a:t>
            </a:r>
          </a:p>
          <a:p>
            <a:pPr marL="0" indent="0">
              <a:buNone/>
            </a:pPr>
            <a:endParaRPr lang="en-US" dirty="0"/>
          </a:p>
        </p:txBody>
      </p:sp>
    </p:spTree>
    <p:extLst>
      <p:ext uri="{BB962C8B-B14F-4D97-AF65-F5344CB8AC3E}">
        <p14:creationId xmlns:p14="http://schemas.microsoft.com/office/powerpoint/2010/main" val="584920308"/>
      </p:ext>
    </p:extLst>
  </p:cSld>
  <p:clrMapOvr>
    <a:masterClrMapping/>
  </p:clrMapOvr>
</p:sld>
</file>

<file path=ppt/theme/theme1.xml><?xml version="1.0" encoding="utf-8"?>
<a:theme xmlns:a="http://schemas.openxmlformats.org/drawingml/2006/main" name="DividendVTI">
  <a:themeElements>
    <a:clrScheme name="AnalogousFromLightSeedRightStep">
      <a:dk1>
        <a:srgbClr val="000000"/>
      </a:dk1>
      <a:lt1>
        <a:srgbClr val="FFFFFF"/>
      </a:lt1>
      <a:dk2>
        <a:srgbClr val="243B41"/>
      </a:dk2>
      <a:lt2>
        <a:srgbClr val="E2E7E8"/>
      </a:lt2>
      <a:accent1>
        <a:srgbClr val="D69383"/>
      </a:accent1>
      <a:accent2>
        <a:srgbClr val="C59C5D"/>
      </a:accent2>
      <a:accent3>
        <a:srgbClr val="A6A868"/>
      </a:accent3>
      <a:accent4>
        <a:srgbClr val="89AE5A"/>
      </a:accent4>
      <a:accent5>
        <a:srgbClr val="74B36A"/>
      </a:accent5>
      <a:accent6>
        <a:srgbClr val="5EB576"/>
      </a:accent6>
      <a:hlink>
        <a:srgbClr val="5B8B96"/>
      </a:hlink>
      <a:folHlink>
        <a:srgbClr val="828282"/>
      </a:folHlink>
    </a:clrScheme>
    <a:fontScheme name="Dividend">
      <a:maj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53</TotalTime>
  <Words>321</Words>
  <Application>Microsoft Macintosh PowerPoint</Application>
  <PresentationFormat>Widescreen</PresentationFormat>
  <Paragraphs>42</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Avenir Next LT Pro</vt:lpstr>
      <vt:lpstr>Wingdings 2</vt:lpstr>
      <vt:lpstr>DividendVTI</vt:lpstr>
      <vt:lpstr>Script programming/python Python GUI with Mongo dB </vt:lpstr>
      <vt:lpstr>What I’m trying to do?</vt:lpstr>
      <vt:lpstr>tkinter   a Python binding to the Tk GUI toolkit. It is the standard Python interface to the Tk GUI toolkit and is Python's defector standard GUI. </vt:lpstr>
      <vt:lpstr>Pymongo  The PyMongo distribution contains tools for interacting with MongoDB database from Python</vt:lpstr>
      <vt:lpstr>Nested 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Script programming/python Python GUI with Mongo dB </dc:title>
  <dc:creator>Parikh, Daksh</dc:creator>
  <cp:lastModifiedBy>Parikh, Daksh</cp:lastModifiedBy>
  <cp:revision>9</cp:revision>
  <dcterms:created xsi:type="dcterms:W3CDTF">2020-04-24T23:21:57Z</dcterms:created>
  <dcterms:modified xsi:type="dcterms:W3CDTF">2020-05-01T10:33:22Z</dcterms:modified>
</cp:coreProperties>
</file>