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9.png" ContentType="image/png"/>
  <Override PartName="/ppt/media/image16.svg" ContentType="image/svg"/>
  <Override PartName="/ppt/media/image27.png" ContentType="image/png"/>
  <Override PartName="/ppt/media/image14.svg" ContentType="image/svg"/>
  <Override PartName="/ppt/media/image25.png" ContentType="image/png"/>
  <Override PartName="/ppt/media/image12.svg" ContentType="image/svg"/>
  <Override PartName="/ppt/media/image23.png" ContentType="image/png"/>
  <Override PartName="/ppt/media/image10.svg" ContentType="image/svg"/>
  <Override PartName="/ppt/media/image21.png" ContentType="image/png"/>
  <Override PartName="/ppt/media/image11.png" ContentType="image/png"/>
  <Override PartName="/ppt/media/image38.svg" ContentType="image/svg"/>
  <Override PartName="/ppt/media/image6.svg" ContentType="image/svg"/>
  <Override PartName="/ppt/media/image13.png" ContentType="image/png"/>
  <Override PartName="/ppt/media/image8.svg" ContentType="image/svg"/>
  <Override PartName="/ppt/media/image30.svg" ContentType="image/svg"/>
  <Override PartName="/ppt/media/image17.png" ContentType="image/png"/>
  <Override PartName="/ppt/media/image31.png" ContentType="image/png"/>
  <Override PartName="/ppt/media/image22.svg" ContentType="image/svg"/>
  <Override PartName="/ppt/media/image3.png" ContentType="image/png"/>
  <Override PartName="/ppt/media/image35.png" ContentType="image/png"/>
  <Override PartName="/ppt/media/image36.svg" ContentType="image/svg"/>
  <Override PartName="/ppt/media/image4.svg" ContentType="image/svg"/>
  <Override PartName="/ppt/media/image32.svg" ContentType="image/svg"/>
  <Override PartName="/ppt/media/image19.png" ContentType="image/png"/>
  <Override PartName="/ppt/media/image24.svg" ContentType="image/svg"/>
  <Override PartName="/ppt/media/image37.png" ContentType="image/png"/>
  <Override PartName="/ppt/media/image5.png" ContentType="image/png"/>
  <Override PartName="/ppt/media/image2.svg" ContentType="image/svg"/>
  <Override PartName="/ppt/media/image34.svg" ContentType="image/svg"/>
  <Override PartName="/ppt/media/image15.png" ContentType="image/png"/>
  <Override PartName="/ppt/media/image26.svg" ContentType="image/svg"/>
  <Override PartName="/ppt/media/image7.png" ContentType="image/png"/>
  <Override PartName="/ppt/media/image28.svg" ContentType="image/svg"/>
  <Override PartName="/ppt/media/image9.png" ContentType="image/png"/>
  <Override PartName="/ppt/media/image18.svg" ContentType="image/svg"/>
  <Override PartName="/ppt/media/image20.svg" ContentType="image/svg"/>
  <Override PartName="/ppt/media/image33.png" ContentType="image/png"/>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DCBE713-BCB4-411E-9AD5-5475DF08F51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63ECAB6-9339-4751-BE5B-A1F998593E14}"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1E895D83-D0B8-48FB-A8DE-06FFCF4CE2E8}"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892AF4F-78B8-4786-96F2-CCF15F725FE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CEF5287-25E5-454A-BA95-E0C0FB8433A6}"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E243460-E8D2-4F85-92D8-13C75ED8B04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CFA1238E-B009-4AB5-AB39-DABA6916AB58}"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4D20344-08DB-4D05-B128-CA37C64BA69A}"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FD8AB3E4-AF7A-462B-8CF9-79D7EE2111FB}"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899F74F8-FC41-4F86-B7B4-3CDB6CD62DB4}"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D8A1B31-AF4A-4C7B-ABF4-4F1C2035E3A0}"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90A8C78-BC3A-47F6-BF82-43F020C156D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58"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9"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0"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1"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C90B8651-261C-448D-BF4C-F446E2B8D40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64"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5"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6"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7"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8"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C75E8595-1E73-468D-9D3A-00439AD0208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3592F3C-1218-4F3F-B122-E31926D35E9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B70556F-FDA2-467E-9B1C-D1E38D82400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97BFA064-0493-42A6-89DF-3F0CAF968D1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25"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26"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5DA7054-A7E3-4C90-8459-3BACF0DB36D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3"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4A8AFE8-536C-4D07-BD55-B3EEF01B36A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1"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3"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C9D1C11-AAA9-4441-B9C1-5556A2CE23C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8"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B5BDEE4-B330-4931-A24F-627A025B4AD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50"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3"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7FFF645-7A26-440F-960E-F97B3E2DD4D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55"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56"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image" Target="../media/image6.svg"/><Relationship Id="rId7" Type="http://schemas.openxmlformats.org/officeDocument/2006/relationships/image" Target="../media/image7.png"/><Relationship Id="rId8" Type="http://schemas.openxmlformats.org/officeDocument/2006/relationships/image" Target="../media/image8.svg"/><Relationship Id="rId9" Type="http://schemas.openxmlformats.org/officeDocument/2006/relationships/image" Target="../media/image9.png"/><Relationship Id="rId10" Type="http://schemas.openxmlformats.org/officeDocument/2006/relationships/image" Target="../media/image10.svg"/><Relationship Id="rId11" Type="http://schemas.openxmlformats.org/officeDocument/2006/relationships/image" Target="../media/image11.png"/><Relationship Id="rId12" Type="http://schemas.openxmlformats.org/officeDocument/2006/relationships/image" Target="../media/image12.svg"/><Relationship Id="rId13" Type="http://schemas.openxmlformats.org/officeDocument/2006/relationships/image" Target="../media/image13.png"/><Relationship Id="rId14" Type="http://schemas.openxmlformats.org/officeDocument/2006/relationships/image" Target="../media/image14.svg"/><Relationship Id="rId15" Type="http://schemas.openxmlformats.org/officeDocument/2006/relationships/image" Target="../media/image15.png"/><Relationship Id="rId16" Type="http://schemas.openxmlformats.org/officeDocument/2006/relationships/image" Target="../media/image16.svg"/><Relationship Id="rId17" Type="http://schemas.openxmlformats.org/officeDocument/2006/relationships/image" Target="../media/image17.png"/><Relationship Id="rId18" Type="http://schemas.openxmlformats.org/officeDocument/2006/relationships/image" Target="../media/image18.svg"/><Relationship Id="rId19" Type="http://schemas.openxmlformats.org/officeDocument/2006/relationships/image" Target="../media/image19.png"/><Relationship Id="rId20" Type="http://schemas.openxmlformats.org/officeDocument/2006/relationships/image" Target="../media/image20.svg"/><Relationship Id="rId21" Type="http://schemas.openxmlformats.org/officeDocument/2006/relationships/image" Target="../media/image21.png"/><Relationship Id="rId22" Type="http://schemas.openxmlformats.org/officeDocument/2006/relationships/image" Target="../media/image22.svg"/><Relationship Id="rId23" Type="http://schemas.openxmlformats.org/officeDocument/2006/relationships/image" Target="../media/image23.png"/><Relationship Id="rId24" Type="http://schemas.openxmlformats.org/officeDocument/2006/relationships/image" Target="../media/image24.svg"/><Relationship Id="rId25" Type="http://schemas.openxmlformats.org/officeDocument/2006/relationships/image" Target="../media/image25.png"/><Relationship Id="rId26" Type="http://schemas.openxmlformats.org/officeDocument/2006/relationships/image" Target="../media/image26.svg"/><Relationship Id="rId27" Type="http://schemas.openxmlformats.org/officeDocument/2006/relationships/image" Target="../media/image27.png"/><Relationship Id="rId28" Type="http://schemas.openxmlformats.org/officeDocument/2006/relationships/image" Target="../media/image28.svg"/><Relationship Id="rId29" Type="http://schemas.openxmlformats.org/officeDocument/2006/relationships/image" Target="../media/image5.png"/><Relationship Id="rId30" Type="http://schemas.openxmlformats.org/officeDocument/2006/relationships/image" Target="../media/image6.svg"/><Relationship Id="rId31"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svg"/><Relationship Id="rId3" Type="http://schemas.openxmlformats.org/officeDocument/2006/relationships/image" Target="../media/image37.png"/><Relationship Id="rId4" Type="http://schemas.openxmlformats.org/officeDocument/2006/relationships/image" Target="../media/image38.svg"/><Relationship Id="rId5"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7.png"/><Relationship Id="rId6" Type="http://schemas.openxmlformats.org/officeDocument/2006/relationships/image" Target="../media/image8.svg"/><Relationship Id="rId7" Type="http://schemas.openxmlformats.org/officeDocument/2006/relationships/image" Target="../media/image9.png"/><Relationship Id="rId8" Type="http://schemas.openxmlformats.org/officeDocument/2006/relationships/image" Target="../media/image10.svg"/><Relationship Id="rId9" Type="http://schemas.openxmlformats.org/officeDocument/2006/relationships/image" Target="../media/image11.png"/><Relationship Id="rId10" Type="http://schemas.openxmlformats.org/officeDocument/2006/relationships/image" Target="../media/image12.svg"/><Relationship Id="rId11" Type="http://schemas.openxmlformats.org/officeDocument/2006/relationships/image" Target="../media/image13.png"/><Relationship Id="rId12" Type="http://schemas.openxmlformats.org/officeDocument/2006/relationships/image" Target="../media/image14.svg"/><Relationship Id="rId13" Type="http://schemas.openxmlformats.org/officeDocument/2006/relationships/image" Target="../media/image15.png"/><Relationship Id="rId14" Type="http://schemas.openxmlformats.org/officeDocument/2006/relationships/image" Target="../media/image16.svg"/><Relationship Id="rId15" Type="http://schemas.openxmlformats.org/officeDocument/2006/relationships/image" Target="../media/image17.png"/><Relationship Id="rId16" Type="http://schemas.openxmlformats.org/officeDocument/2006/relationships/image" Target="../media/image18.svg"/><Relationship Id="rId17" Type="http://schemas.openxmlformats.org/officeDocument/2006/relationships/image" Target="../media/image19.png"/><Relationship Id="rId18" Type="http://schemas.openxmlformats.org/officeDocument/2006/relationships/image" Target="../media/image20.svg"/><Relationship Id="rId19" Type="http://schemas.openxmlformats.org/officeDocument/2006/relationships/image" Target="../media/image21.png"/><Relationship Id="rId20" Type="http://schemas.openxmlformats.org/officeDocument/2006/relationships/image" Target="../media/image22.svg"/><Relationship Id="rId21" Type="http://schemas.openxmlformats.org/officeDocument/2006/relationships/image" Target="../media/image23.png"/><Relationship Id="rId22" Type="http://schemas.openxmlformats.org/officeDocument/2006/relationships/image" Target="../media/image24.svg"/><Relationship Id="rId23" Type="http://schemas.openxmlformats.org/officeDocument/2006/relationships/image" Target="../media/image25.png"/><Relationship Id="rId24" Type="http://schemas.openxmlformats.org/officeDocument/2006/relationships/image" Target="../media/image26.svg"/><Relationship Id="rId25" Type="http://schemas.openxmlformats.org/officeDocument/2006/relationships/image" Target="../media/image27.png"/><Relationship Id="rId26" Type="http://schemas.openxmlformats.org/officeDocument/2006/relationships/image" Target="../media/image28.svg"/><Relationship Id="rId27"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svg"/><Relationship Id="rId3" Type="http://schemas.openxmlformats.org/officeDocument/2006/relationships/image" Target="../media/image7.png"/><Relationship Id="rId4" Type="http://schemas.openxmlformats.org/officeDocument/2006/relationships/image" Target="../media/image8.svg"/><Relationship Id="rId5" Type="http://schemas.openxmlformats.org/officeDocument/2006/relationships/image" Target="../media/image9.png"/><Relationship Id="rId6" Type="http://schemas.openxmlformats.org/officeDocument/2006/relationships/image" Target="../media/image10.svg"/><Relationship Id="rId7" Type="http://schemas.openxmlformats.org/officeDocument/2006/relationships/image" Target="../media/image13.png"/><Relationship Id="rId8" Type="http://schemas.openxmlformats.org/officeDocument/2006/relationships/image" Target="../media/image14.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5.png"/><Relationship Id="rId12" Type="http://schemas.openxmlformats.org/officeDocument/2006/relationships/image" Target="../media/image26.svg"/><Relationship Id="rId13"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image" Target="../media/image15.png"/><Relationship Id="rId4" Type="http://schemas.openxmlformats.org/officeDocument/2006/relationships/image" Target="../media/image16.svg"/><Relationship Id="rId5" Type="http://schemas.openxmlformats.org/officeDocument/2006/relationships/image" Target="../media/image23.png"/><Relationship Id="rId6" Type="http://schemas.openxmlformats.org/officeDocument/2006/relationships/image" Target="../media/image24.svg"/><Relationship Id="rId7" Type="http://schemas.openxmlformats.org/officeDocument/2006/relationships/image" Target="../media/image27.png"/><Relationship Id="rId8" Type="http://schemas.openxmlformats.org/officeDocument/2006/relationships/image" Target="../media/image28.svg"/><Relationship Id="rId9"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svg"/><Relationship Id="rId3" Type="http://schemas.openxmlformats.org/officeDocument/2006/relationships/image" Target="../media/image31.png"/><Relationship Id="rId4" Type="http://schemas.openxmlformats.org/officeDocument/2006/relationships/image" Target="../media/image32.svg"/><Relationship Id="rId5"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7.png"/><Relationship Id="rId4" Type="http://schemas.openxmlformats.org/officeDocument/2006/relationships/image" Target="../media/image8.svg"/><Relationship Id="rId5" Type="http://schemas.openxmlformats.org/officeDocument/2006/relationships/image" Target="../media/image9.png"/><Relationship Id="rId6" Type="http://schemas.openxmlformats.org/officeDocument/2006/relationships/image" Target="../media/image10.svg"/><Relationship Id="rId7" Type="http://schemas.openxmlformats.org/officeDocument/2006/relationships/image" Target="../media/image13.png"/><Relationship Id="rId8" Type="http://schemas.openxmlformats.org/officeDocument/2006/relationships/image" Target="../media/image14.svg"/><Relationship Id="rId9" Type="http://schemas.openxmlformats.org/officeDocument/2006/relationships/image" Target="../media/image15.png"/><Relationship Id="rId10" Type="http://schemas.openxmlformats.org/officeDocument/2006/relationships/image" Target="../media/image16.svg"/><Relationship Id="rId11" Type="http://schemas.openxmlformats.org/officeDocument/2006/relationships/image" Target="../media/image19.png"/><Relationship Id="rId12" Type="http://schemas.openxmlformats.org/officeDocument/2006/relationships/image" Target="../media/image20.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7.png"/><Relationship Id="rId16" Type="http://schemas.openxmlformats.org/officeDocument/2006/relationships/image" Target="../media/image28.svg"/><Relationship Id="rId17"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svg"/><Relationship Id="rId3" Type="http://schemas.openxmlformats.org/officeDocument/2006/relationships/image" Target="../media/image33.png"/><Relationship Id="rId4" Type="http://schemas.openxmlformats.org/officeDocument/2006/relationships/image" Target="../media/image34.svg"/><Relationship Id="rId5"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svg"/><Relationship Id="rId3" Type="http://schemas.openxmlformats.org/officeDocument/2006/relationships/image" Target="../media/image9.png"/><Relationship Id="rId4" Type="http://schemas.openxmlformats.org/officeDocument/2006/relationships/image" Target="../media/image10.svg"/><Relationship Id="rId5" Type="http://schemas.openxmlformats.org/officeDocument/2006/relationships/image" Target="../media/image9.png"/><Relationship Id="rId6" Type="http://schemas.openxmlformats.org/officeDocument/2006/relationships/image" Target="../media/image10.svg"/><Relationship Id="rId7" Type="http://schemas.openxmlformats.org/officeDocument/2006/relationships/image" Target="../media/image19.png"/><Relationship Id="rId8" Type="http://schemas.openxmlformats.org/officeDocument/2006/relationships/image" Target="../media/image20.svg"/><Relationship Id="rId9"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7.png"/><Relationship Id="rId6" Type="http://schemas.openxmlformats.org/officeDocument/2006/relationships/image" Target="../media/image8.svg"/><Relationship Id="rId7" Type="http://schemas.openxmlformats.org/officeDocument/2006/relationships/image" Target="../media/image9.png"/><Relationship Id="rId8" Type="http://schemas.openxmlformats.org/officeDocument/2006/relationships/image" Target="../media/image10.svg"/><Relationship Id="rId9" Type="http://schemas.openxmlformats.org/officeDocument/2006/relationships/image" Target="../media/image11.png"/><Relationship Id="rId10" Type="http://schemas.openxmlformats.org/officeDocument/2006/relationships/image" Target="../media/image12.svg"/><Relationship Id="rId11" Type="http://schemas.openxmlformats.org/officeDocument/2006/relationships/image" Target="../media/image13.png"/><Relationship Id="rId12" Type="http://schemas.openxmlformats.org/officeDocument/2006/relationships/image" Target="../media/image14.svg"/><Relationship Id="rId13" Type="http://schemas.openxmlformats.org/officeDocument/2006/relationships/image" Target="../media/image15.png"/><Relationship Id="rId14" Type="http://schemas.openxmlformats.org/officeDocument/2006/relationships/image" Target="../media/image16.svg"/><Relationship Id="rId15" Type="http://schemas.openxmlformats.org/officeDocument/2006/relationships/image" Target="../media/image17.png"/><Relationship Id="rId16" Type="http://schemas.openxmlformats.org/officeDocument/2006/relationships/image" Target="../media/image18.svg"/><Relationship Id="rId17" Type="http://schemas.openxmlformats.org/officeDocument/2006/relationships/image" Target="../media/image19.png"/><Relationship Id="rId18" Type="http://schemas.openxmlformats.org/officeDocument/2006/relationships/image" Target="../media/image20.svg"/><Relationship Id="rId19" Type="http://schemas.openxmlformats.org/officeDocument/2006/relationships/image" Target="../media/image21.png"/><Relationship Id="rId20" Type="http://schemas.openxmlformats.org/officeDocument/2006/relationships/image" Target="../media/image22.svg"/><Relationship Id="rId21" Type="http://schemas.openxmlformats.org/officeDocument/2006/relationships/image" Target="../media/image23.png"/><Relationship Id="rId22" Type="http://schemas.openxmlformats.org/officeDocument/2006/relationships/image" Target="../media/image24.svg"/><Relationship Id="rId23" Type="http://schemas.openxmlformats.org/officeDocument/2006/relationships/image" Target="../media/image25.png"/><Relationship Id="rId24" Type="http://schemas.openxmlformats.org/officeDocument/2006/relationships/image" Target="../media/image26.svg"/><Relationship Id="rId25" Type="http://schemas.openxmlformats.org/officeDocument/2006/relationships/image" Target="../media/image27.png"/><Relationship Id="rId26" Type="http://schemas.openxmlformats.org/officeDocument/2006/relationships/image" Target="../media/image28.svg"/><Relationship Id="rId27"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svg"/><Relationship Id="rId3" Type="http://schemas.openxmlformats.org/officeDocument/2006/relationships/image" Target="../media/image7.png"/><Relationship Id="rId4" Type="http://schemas.openxmlformats.org/officeDocument/2006/relationships/image" Target="../media/image8.svg"/><Relationship Id="rId5" Type="http://schemas.openxmlformats.org/officeDocument/2006/relationships/image" Target="../media/image9.png"/><Relationship Id="rId6" Type="http://schemas.openxmlformats.org/officeDocument/2006/relationships/image" Target="../media/image10.svg"/><Relationship Id="rId7" Type="http://schemas.openxmlformats.org/officeDocument/2006/relationships/image" Target="../media/image13.png"/><Relationship Id="rId8" Type="http://schemas.openxmlformats.org/officeDocument/2006/relationships/image" Target="../media/image14.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3.png"/><Relationship Id="rId12" Type="http://schemas.openxmlformats.org/officeDocument/2006/relationships/image" Target="../media/image24.svg"/><Relationship Id="rId13" Type="http://schemas.openxmlformats.org/officeDocument/2006/relationships/image" Target="../media/image27.png"/><Relationship Id="rId14" Type="http://schemas.openxmlformats.org/officeDocument/2006/relationships/image" Target="../media/image28.svg"/><Relationship Id="rId15" Type="http://schemas.openxmlformats.org/officeDocument/2006/relationships/image" Target="../media/image27.png"/><Relationship Id="rId16" Type="http://schemas.openxmlformats.org/officeDocument/2006/relationships/image" Target="../media/image28.svg"/><Relationship Id="rId17"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69" name="Freeform 2"/>
          <p:cNvSpPr/>
          <p:nvPr/>
        </p:nvSpPr>
        <p:spPr>
          <a:xfrm>
            <a:off x="-2329560" y="8614800"/>
            <a:ext cx="4899600" cy="3343680"/>
          </a:xfrm>
          <a:custGeom>
            <a:avLst/>
            <a:gdLst>
              <a:gd name="textAreaLeft" fmla="*/ 0 w 4899600"/>
              <a:gd name="textAreaRight" fmla="*/ 4899960 w 4899600"/>
              <a:gd name="textAreaTop" fmla="*/ 0 h 3343680"/>
              <a:gd name="textAreaBottom" fmla="*/ 3344040 h 3343680"/>
            </a:gdLst>
            <a:ah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0" name="Freeform 3"/>
          <p:cNvSpPr/>
          <p:nvPr/>
        </p:nvSpPr>
        <p:spPr>
          <a:xfrm>
            <a:off x="6030720" y="9258480"/>
            <a:ext cx="3059640" cy="750600"/>
          </a:xfrm>
          <a:custGeom>
            <a:avLst/>
            <a:gdLst>
              <a:gd name="textAreaLeft" fmla="*/ 0 w 3059640"/>
              <a:gd name="textAreaRight" fmla="*/ 3060000 w 3059640"/>
              <a:gd name="textAreaTop" fmla="*/ 0 h 750600"/>
              <a:gd name="textAreaBottom" fmla="*/ 750960 h 750600"/>
            </a:gdLst>
            <a:ahLst/>
            <a:rect l="textAreaLeft" t="textAreaTop" r="textAreaRight" b="textAreaBottom"/>
            <a:pathLst>
              <a:path w="3059829" h="751049">
                <a:moveTo>
                  <a:pt x="0" y="0"/>
                </a:moveTo>
                <a:lnTo>
                  <a:pt x="3059829" y="0"/>
                </a:lnTo>
                <a:lnTo>
                  <a:pt x="3059829" y="751049"/>
                </a:lnTo>
                <a:lnTo>
                  <a:pt x="0" y="751049"/>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1" name="Freeform 4"/>
          <p:cNvSpPr/>
          <p:nvPr/>
        </p:nvSpPr>
        <p:spPr>
          <a:xfrm>
            <a:off x="14236560" y="6409800"/>
            <a:ext cx="724680" cy="920160"/>
          </a:xfrm>
          <a:custGeom>
            <a:avLst/>
            <a:gdLst>
              <a:gd name="textAreaLeft" fmla="*/ 0 w 724680"/>
              <a:gd name="textAreaRight" fmla="*/ 725040 w 724680"/>
              <a:gd name="textAreaTop" fmla="*/ 0 h 920160"/>
              <a:gd name="textAreaBottom" fmla="*/ 920520 h 920160"/>
            </a:gdLst>
            <a:ahLst/>
            <a:rect l="textAreaLeft" t="textAreaTop" r="textAreaRight" b="textAreaBottom"/>
            <a:pathLst>
              <a:path w="724985" h="920616">
                <a:moveTo>
                  <a:pt x="0" y="0"/>
                </a:moveTo>
                <a:lnTo>
                  <a:pt x="724986" y="0"/>
                </a:lnTo>
                <a:lnTo>
                  <a:pt x="724986" y="920616"/>
                </a:lnTo>
                <a:lnTo>
                  <a:pt x="0" y="920616"/>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2" name="Freeform 5"/>
          <p:cNvSpPr/>
          <p:nvPr/>
        </p:nvSpPr>
        <p:spPr>
          <a:xfrm>
            <a:off x="14215320" y="8540280"/>
            <a:ext cx="4601880" cy="3618360"/>
          </a:xfrm>
          <a:custGeom>
            <a:avLst/>
            <a:gdLst>
              <a:gd name="textAreaLeft" fmla="*/ 0 w 4601880"/>
              <a:gd name="textAreaRight" fmla="*/ 4602240 w 4601880"/>
              <a:gd name="textAreaTop" fmla="*/ 0 h 3618360"/>
              <a:gd name="textAreaBottom" fmla="*/ 3618720 h 3618360"/>
            </a:gdLst>
            <a:ahLst/>
            <a:rect l="textAreaLeft" t="textAreaTop" r="textAreaRight" b="textAreaBottom"/>
            <a:pathLst>
              <a:path w="4602314" h="3618569">
                <a:moveTo>
                  <a:pt x="0" y="0"/>
                </a:moveTo>
                <a:lnTo>
                  <a:pt x="4602314" y="0"/>
                </a:lnTo>
                <a:lnTo>
                  <a:pt x="4602314" y="3618570"/>
                </a:lnTo>
                <a:lnTo>
                  <a:pt x="0" y="3618570"/>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3" name="Freeform 6"/>
          <p:cNvSpPr/>
          <p:nvPr/>
        </p:nvSpPr>
        <p:spPr>
          <a:xfrm>
            <a:off x="-674280" y="-1072800"/>
            <a:ext cx="4899600" cy="3068280"/>
          </a:xfrm>
          <a:custGeom>
            <a:avLst/>
            <a:gdLst>
              <a:gd name="textAreaLeft" fmla="*/ 0 w 4899600"/>
              <a:gd name="textAreaRight" fmla="*/ 4899960 w 4899600"/>
              <a:gd name="textAreaTop" fmla="*/ 0 h 3068280"/>
              <a:gd name="textAreaBottom" fmla="*/ 3068640 h 3068280"/>
            </a:gdLst>
            <a:ahLst/>
            <a:rect l="textAreaLeft" t="textAreaTop" r="textAreaRight" b="textAreaBottom"/>
            <a:pathLst>
              <a:path w="4899948" h="3068592">
                <a:moveTo>
                  <a:pt x="0" y="0"/>
                </a:moveTo>
                <a:lnTo>
                  <a:pt x="4899948" y="0"/>
                </a:lnTo>
                <a:lnTo>
                  <a:pt x="4899948" y="3068592"/>
                </a:lnTo>
                <a:lnTo>
                  <a:pt x="0" y="3068592"/>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4" name="Freeform 7"/>
          <p:cNvSpPr/>
          <p:nvPr/>
        </p:nvSpPr>
        <p:spPr>
          <a:xfrm>
            <a:off x="12686040" y="-2578320"/>
            <a:ext cx="4291920" cy="3870720"/>
          </a:xfrm>
          <a:custGeom>
            <a:avLst/>
            <a:gdLst>
              <a:gd name="textAreaLeft" fmla="*/ 0 w 4291920"/>
              <a:gd name="textAreaRight" fmla="*/ 4292280 w 4291920"/>
              <a:gd name="textAreaTop" fmla="*/ 0 h 3870720"/>
              <a:gd name="textAreaBottom" fmla="*/ 3871080 h 3870720"/>
            </a:gdLst>
            <a:ah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5" name="Freeform 8"/>
          <p:cNvSpPr/>
          <p:nvPr/>
        </p:nvSpPr>
        <p:spPr>
          <a:xfrm>
            <a:off x="10139040" y="9258480"/>
            <a:ext cx="4075920" cy="2863080"/>
          </a:xfrm>
          <a:custGeom>
            <a:avLst/>
            <a:gdLst>
              <a:gd name="textAreaLeft" fmla="*/ 0 w 4075920"/>
              <a:gd name="textAreaRight" fmla="*/ 4076280 w 4075920"/>
              <a:gd name="textAreaTop" fmla="*/ 0 h 2863080"/>
              <a:gd name="textAreaBottom" fmla="*/ 2863440 h 2863080"/>
            </a:gdLst>
            <a:ah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6" name="Freeform 9"/>
          <p:cNvSpPr/>
          <p:nvPr/>
        </p:nvSpPr>
        <p:spPr>
          <a:xfrm>
            <a:off x="7409160" y="-2700000"/>
            <a:ext cx="5492520" cy="4114440"/>
          </a:xfrm>
          <a:custGeom>
            <a:avLst/>
            <a:gdLst>
              <a:gd name="textAreaLeft" fmla="*/ 0 w 5492520"/>
              <a:gd name="textAreaRight" fmla="*/ 5492880 w 5492520"/>
              <a:gd name="textAreaTop" fmla="*/ 0 h 4114440"/>
              <a:gd name="textAreaBottom" fmla="*/ 4114800 h 4114440"/>
            </a:gdLst>
            <a:ah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7" name="Freeform 10"/>
          <p:cNvSpPr/>
          <p:nvPr/>
        </p:nvSpPr>
        <p:spPr>
          <a:xfrm rot="4747800">
            <a:off x="-2972160" y="3664800"/>
            <a:ext cx="4895640" cy="2735280"/>
          </a:xfrm>
          <a:custGeom>
            <a:avLst/>
            <a:gdLst>
              <a:gd name="textAreaLeft" fmla="*/ 0 w 4895640"/>
              <a:gd name="textAreaRight" fmla="*/ 4896000 w 4895640"/>
              <a:gd name="textAreaTop" fmla="*/ 0 h 2735280"/>
              <a:gd name="textAreaBottom" fmla="*/ 2735640 h 2735280"/>
            </a:gdLst>
            <a:ah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7">
              <a:extLst>
                <a:ext uri="{96DAC541-7B7A-43D3-8B79-37D633B846F1}">
                  <asvg:svgBlip xmlns:asvg="http://schemas.microsoft.com/office/drawing/2016/SVG/main" r:embed="rId1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8" name="Freeform 11"/>
          <p:cNvSpPr/>
          <p:nvPr/>
        </p:nvSpPr>
        <p:spPr>
          <a:xfrm>
            <a:off x="4831560" y="-1626480"/>
            <a:ext cx="2892240" cy="2918880"/>
          </a:xfrm>
          <a:custGeom>
            <a:avLst/>
            <a:gdLst>
              <a:gd name="textAreaLeft" fmla="*/ 0 w 2892240"/>
              <a:gd name="textAreaRight" fmla="*/ 2892600 w 2892240"/>
              <a:gd name="textAreaTop" fmla="*/ 0 h 2918880"/>
              <a:gd name="textAreaBottom" fmla="*/ 2919240 h 2918880"/>
            </a:gdLst>
            <a:ah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9">
              <a:extLst>
                <a:ext uri="{96DAC541-7B7A-43D3-8B79-37D633B846F1}">
                  <asvg:svgBlip xmlns:asvg="http://schemas.microsoft.com/office/drawing/2016/SVG/main" r:embed="rId2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9" name="Freeform 12"/>
          <p:cNvSpPr/>
          <p:nvPr/>
        </p:nvSpPr>
        <p:spPr>
          <a:xfrm>
            <a:off x="17259480" y="2262240"/>
            <a:ext cx="3575160" cy="3575160"/>
          </a:xfrm>
          <a:custGeom>
            <a:avLst/>
            <a:gdLst>
              <a:gd name="textAreaLeft" fmla="*/ 0 w 3575160"/>
              <a:gd name="textAreaRight" fmla="*/ 3575520 w 3575160"/>
              <a:gd name="textAreaTop" fmla="*/ 0 h 3575160"/>
              <a:gd name="textAreaBottom" fmla="*/ 3575520 h 3575160"/>
            </a:gdLst>
            <a:ah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21">
              <a:extLst>
                <a:ext uri="{96DAC541-7B7A-43D3-8B79-37D633B846F1}">
                  <asvg:svgBlip xmlns:asvg="http://schemas.microsoft.com/office/drawing/2016/SVG/main" r:embed="rId2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0" name="Freeform 13"/>
          <p:cNvSpPr/>
          <p:nvPr/>
        </p:nvSpPr>
        <p:spPr>
          <a:xfrm>
            <a:off x="2570400" y="9093600"/>
            <a:ext cx="2586600" cy="2386080"/>
          </a:xfrm>
          <a:custGeom>
            <a:avLst/>
            <a:gdLst>
              <a:gd name="textAreaLeft" fmla="*/ 0 w 2586600"/>
              <a:gd name="textAreaRight" fmla="*/ 2586960 w 2586600"/>
              <a:gd name="textAreaTop" fmla="*/ 0 h 2386080"/>
              <a:gd name="textAreaBottom" fmla="*/ 2386440 h 2386080"/>
            </a:gdLst>
            <a:ah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23">
              <a:extLst>
                <a:ext uri="{96DAC541-7B7A-43D3-8B79-37D633B846F1}">
                  <asvg:svgBlip xmlns:asvg="http://schemas.microsoft.com/office/drawing/2016/SVG/main" r:embed="rId2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1" name="Freeform 14"/>
          <p:cNvSpPr/>
          <p:nvPr/>
        </p:nvSpPr>
        <p:spPr>
          <a:xfrm rot="16317600">
            <a:off x="16440120" y="6971040"/>
            <a:ext cx="3382560" cy="1154160"/>
          </a:xfrm>
          <a:custGeom>
            <a:avLst/>
            <a:gdLst>
              <a:gd name="textAreaLeft" fmla="*/ 0 w 3382560"/>
              <a:gd name="textAreaRight" fmla="*/ 3382920 w 3382560"/>
              <a:gd name="textAreaTop" fmla="*/ 0 h 1154160"/>
              <a:gd name="textAreaBottom" fmla="*/ 1154520 h 1154160"/>
            </a:gdLst>
            <a:ahLst/>
            <a:rect l="textAreaLeft" t="textAreaTop" r="textAreaRight" b="textAreaBottom"/>
            <a:pathLst>
              <a:path w="3382987" h="1154444">
                <a:moveTo>
                  <a:pt x="0" y="0"/>
                </a:moveTo>
                <a:lnTo>
                  <a:pt x="3382987" y="0"/>
                </a:lnTo>
                <a:lnTo>
                  <a:pt x="3382987" y="1154445"/>
                </a:lnTo>
                <a:lnTo>
                  <a:pt x="0" y="1154445"/>
                </a:lnTo>
                <a:lnTo>
                  <a:pt x="0" y="0"/>
                </a:lnTo>
                <a:close/>
              </a:path>
            </a:pathLst>
          </a:custGeom>
          <a:blipFill rotWithShape="0">
            <a:blip r:embed="rId25">
              <a:extLst>
                <a:ext uri="{96DAC541-7B7A-43D3-8B79-37D633B846F1}">
                  <asvg:svgBlip xmlns:asvg="http://schemas.microsoft.com/office/drawing/2016/SVG/main" r:embed="rId2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2" name="Freeform 15"/>
          <p:cNvSpPr/>
          <p:nvPr/>
        </p:nvSpPr>
        <p:spPr>
          <a:xfrm>
            <a:off x="16978680" y="-642600"/>
            <a:ext cx="3104280" cy="3342240"/>
          </a:xfrm>
          <a:custGeom>
            <a:avLst/>
            <a:gdLst>
              <a:gd name="textAreaLeft" fmla="*/ 0 w 3104280"/>
              <a:gd name="textAreaRight" fmla="*/ 3104640 w 3104280"/>
              <a:gd name="textAreaTop" fmla="*/ 0 h 3342240"/>
              <a:gd name="textAreaBottom" fmla="*/ 3342600 h 3342240"/>
            </a:gdLst>
            <a:ahLst/>
            <a:rect l="textAreaLeft" t="textAreaTop" r="textAreaRight" b="textAreaBottom"/>
            <a:pathLst>
              <a:path w="3104522" h="3342688">
                <a:moveTo>
                  <a:pt x="0" y="0"/>
                </a:moveTo>
                <a:lnTo>
                  <a:pt x="3104522" y="0"/>
                </a:lnTo>
                <a:lnTo>
                  <a:pt x="3104522" y="3342688"/>
                </a:lnTo>
                <a:lnTo>
                  <a:pt x="0" y="3342688"/>
                </a:lnTo>
                <a:lnTo>
                  <a:pt x="0" y="0"/>
                </a:lnTo>
                <a:close/>
              </a:path>
            </a:pathLst>
          </a:custGeom>
          <a:blipFill rotWithShape="0">
            <a:blip r:embed="rId27">
              <a:extLst>
                <a:ext uri="{96DAC541-7B7A-43D3-8B79-37D633B846F1}">
                  <asvg:svgBlip xmlns:asvg="http://schemas.microsoft.com/office/drawing/2016/SVG/main" r:embed="rId2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3" name="TextBox 16"/>
          <p:cNvSpPr/>
          <p:nvPr/>
        </p:nvSpPr>
        <p:spPr>
          <a:xfrm>
            <a:off x="3720240" y="1925640"/>
            <a:ext cx="10910160" cy="3103560"/>
          </a:xfrm>
          <a:prstGeom prst="rect">
            <a:avLst/>
          </a:prstGeom>
          <a:noFill/>
          <a:ln w="0">
            <a:noFill/>
          </a:ln>
        </p:spPr>
        <p:style>
          <a:lnRef idx="0"/>
          <a:fillRef idx="0"/>
          <a:effectRef idx="0"/>
          <a:fontRef idx="minor"/>
        </p:style>
        <p:txBody>
          <a:bodyPr lIns="0" rIns="0" tIns="0" bIns="0" anchor="t">
            <a:spAutoFit/>
          </a:bodyPr>
          <a:p>
            <a:pPr algn="ctr" defTabSz="914400">
              <a:lnSpc>
                <a:spcPts val="12217"/>
              </a:lnSpc>
            </a:pPr>
            <a:r>
              <a:rPr b="1" lang="en-US" sz="13000" spc="-1" strike="noStrike">
                <a:solidFill>
                  <a:srgbClr val="000000"/>
                </a:solidFill>
                <a:latin typeface="DM Sans Bold"/>
                <a:ea typeface="DM Sans Bold"/>
              </a:rPr>
              <a:t>Image to ASCII ART</a:t>
            </a:r>
            <a:endParaRPr b="0" lang="en-US" sz="13000" spc="-1" strike="noStrike">
              <a:solidFill>
                <a:srgbClr val="000000"/>
              </a:solidFill>
              <a:latin typeface="Arial"/>
            </a:endParaRPr>
          </a:p>
        </p:txBody>
      </p:sp>
      <p:sp>
        <p:nvSpPr>
          <p:cNvPr id="84" name="TextBox 17"/>
          <p:cNvSpPr/>
          <p:nvPr/>
        </p:nvSpPr>
        <p:spPr>
          <a:xfrm>
            <a:off x="2221560" y="6347880"/>
            <a:ext cx="13844160" cy="1113480"/>
          </a:xfrm>
          <a:prstGeom prst="rect">
            <a:avLst/>
          </a:prstGeom>
          <a:noFill/>
          <a:ln w="0">
            <a:noFill/>
          </a:ln>
        </p:spPr>
        <p:style>
          <a:lnRef idx="0"/>
          <a:fillRef idx="0"/>
          <a:effectRef idx="0"/>
          <a:fontRef idx="minor"/>
        </p:style>
        <p:txBody>
          <a:bodyPr lIns="0" rIns="0" tIns="0" bIns="0" anchor="t">
            <a:spAutoFit/>
          </a:bodyPr>
          <a:p>
            <a:pPr algn="ctr" defTabSz="914400">
              <a:lnSpc>
                <a:spcPts val="4382"/>
              </a:lnSpc>
            </a:pPr>
            <a:r>
              <a:rPr b="1" lang="en-US" sz="4380" spc="-89" strike="noStrike">
                <a:solidFill>
                  <a:srgbClr val="000000"/>
                </a:solidFill>
                <a:latin typeface="DM Sans Bold"/>
                <a:ea typeface="DM Sans Bold"/>
              </a:rPr>
              <a:t>Presented By Apoorav Sharma (24bsc014) and Vishavjeet Singh (24bcs088)</a:t>
            </a:r>
            <a:endParaRPr b="0" lang="en-US" sz="4380" spc="-1" strike="noStrike">
              <a:solidFill>
                <a:srgbClr val="000000"/>
              </a:solidFill>
              <a:latin typeface="Arial"/>
            </a:endParaRPr>
          </a:p>
        </p:txBody>
      </p:sp>
      <p:sp>
        <p:nvSpPr>
          <p:cNvPr id="85" name="Freeform 18"/>
          <p:cNvSpPr/>
          <p:nvPr/>
        </p:nvSpPr>
        <p:spPr>
          <a:xfrm>
            <a:off x="4800600" y="1371600"/>
            <a:ext cx="724680" cy="920160"/>
          </a:xfrm>
          <a:custGeom>
            <a:avLst/>
            <a:gdLst>
              <a:gd name="textAreaLeft" fmla="*/ 0 w 724680"/>
              <a:gd name="textAreaRight" fmla="*/ 725040 w 724680"/>
              <a:gd name="textAreaTop" fmla="*/ 0 h 920160"/>
              <a:gd name="textAreaBottom" fmla="*/ 920520 h 920160"/>
            </a:gdLst>
            <a:ahLst/>
            <a:rect l="textAreaLeft" t="textAreaTop" r="textAreaRight" b="textAreaBottom"/>
            <a:pathLst>
              <a:path w="724985" h="920616">
                <a:moveTo>
                  <a:pt x="0" y="0"/>
                </a:moveTo>
                <a:lnTo>
                  <a:pt x="724985" y="0"/>
                </a:lnTo>
                <a:lnTo>
                  <a:pt x="724985" y="920616"/>
                </a:lnTo>
                <a:lnTo>
                  <a:pt x="0" y="920616"/>
                </a:lnTo>
                <a:lnTo>
                  <a:pt x="0" y="0"/>
                </a:lnTo>
                <a:close/>
              </a:path>
            </a:pathLst>
          </a:custGeom>
          <a:blipFill rotWithShape="0">
            <a:blip r:embed="rId29">
              <a:extLst>
                <a:ext uri="{96DAC541-7B7A-43D3-8B79-37D633B846F1}">
                  <asvg:svgBlip xmlns:asvg="http://schemas.microsoft.com/office/drawing/2016/SVG/main" r:embed="rId3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215" name="Freeform 2"/>
          <p:cNvSpPr/>
          <p:nvPr/>
        </p:nvSpPr>
        <p:spPr>
          <a:xfrm>
            <a:off x="10819800" y="1950480"/>
            <a:ext cx="4208040" cy="4246920"/>
          </a:xfrm>
          <a:custGeom>
            <a:avLst/>
            <a:gdLst>
              <a:gd name="textAreaLeft" fmla="*/ 0 w 4208040"/>
              <a:gd name="textAreaRight" fmla="*/ 4208400 w 4208040"/>
              <a:gd name="textAreaTop" fmla="*/ 0 h 4246920"/>
              <a:gd name="textAreaBottom" fmla="*/ 4247280 h 4246920"/>
            </a:gdLst>
            <a:ahLst/>
            <a:rect l="textAreaLeft" t="textAreaTop" r="textAreaRight" b="textAreaBottom"/>
            <a:pathLst>
              <a:path w="4208573" h="4247184">
                <a:moveTo>
                  <a:pt x="0" y="0"/>
                </a:moveTo>
                <a:lnTo>
                  <a:pt x="4208573" y="0"/>
                </a:lnTo>
                <a:lnTo>
                  <a:pt x="4208573" y="4247184"/>
                </a:lnTo>
                <a:lnTo>
                  <a:pt x="0" y="42471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6" name="Freeform 3"/>
          <p:cNvSpPr/>
          <p:nvPr/>
        </p:nvSpPr>
        <p:spPr>
          <a:xfrm>
            <a:off x="10256040" y="2639160"/>
            <a:ext cx="7180920" cy="5008680"/>
          </a:xfrm>
          <a:custGeom>
            <a:avLst/>
            <a:gdLst>
              <a:gd name="textAreaLeft" fmla="*/ 0 w 7180920"/>
              <a:gd name="textAreaRight" fmla="*/ 7181280 w 7180920"/>
              <a:gd name="textAreaTop" fmla="*/ 0 h 5008680"/>
              <a:gd name="textAreaBottom" fmla="*/ 5009040 h 5008680"/>
            </a:gdLst>
            <a:ahLst/>
            <a:rect l="textAreaLeft" t="textAreaTop" r="textAreaRight" b="textAreaBottom"/>
            <a:pathLst>
              <a:path w="7181225" h="5008904">
                <a:moveTo>
                  <a:pt x="0" y="0"/>
                </a:moveTo>
                <a:lnTo>
                  <a:pt x="7181225" y="0"/>
                </a:lnTo>
                <a:lnTo>
                  <a:pt x="7181225" y="5008904"/>
                </a:lnTo>
                <a:lnTo>
                  <a:pt x="0" y="5008904"/>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7" name="TextBox 4"/>
          <p:cNvSpPr/>
          <p:nvPr/>
        </p:nvSpPr>
        <p:spPr>
          <a:xfrm>
            <a:off x="1504800" y="1754640"/>
            <a:ext cx="8750880" cy="3326760"/>
          </a:xfrm>
          <a:prstGeom prst="rect">
            <a:avLst/>
          </a:prstGeom>
          <a:noFill/>
          <a:ln w="0">
            <a:noFill/>
          </a:ln>
        </p:spPr>
        <p:style>
          <a:lnRef idx="0"/>
          <a:fillRef idx="0"/>
          <a:effectRef idx="0"/>
          <a:fontRef idx="minor"/>
        </p:style>
        <p:txBody>
          <a:bodyPr lIns="0" rIns="0" tIns="0" bIns="0" anchor="t">
            <a:spAutoFit/>
          </a:bodyPr>
          <a:p>
            <a:pPr defTabSz="914400">
              <a:lnSpc>
                <a:spcPts val="8731"/>
              </a:lnSpc>
            </a:pPr>
            <a:r>
              <a:rPr b="1" lang="en-US" sz="9000" spc="-1" strike="noStrike">
                <a:solidFill>
                  <a:srgbClr val="000000"/>
                </a:solidFill>
                <a:latin typeface="DM Sans Bold"/>
                <a:ea typeface="DM Sans Bold"/>
              </a:rPr>
              <a:t>Final reflections and future steps</a:t>
            </a:r>
            <a:endParaRPr b="0" lang="en-US" sz="9000" spc="-1" strike="noStrike">
              <a:solidFill>
                <a:srgbClr val="000000"/>
              </a:solidFill>
              <a:latin typeface="Arial"/>
            </a:endParaRPr>
          </a:p>
        </p:txBody>
      </p:sp>
      <p:sp>
        <p:nvSpPr>
          <p:cNvPr id="218" name="TextBox 5"/>
          <p:cNvSpPr/>
          <p:nvPr/>
        </p:nvSpPr>
        <p:spPr>
          <a:xfrm>
            <a:off x="1504800" y="5398920"/>
            <a:ext cx="7707240" cy="2741400"/>
          </a:xfrm>
          <a:prstGeom prst="rect">
            <a:avLst/>
          </a:prstGeom>
          <a:noFill/>
          <a:ln w="0">
            <a:noFill/>
          </a:ln>
        </p:spPr>
        <p:style>
          <a:lnRef idx="0"/>
          <a:fillRef idx="0"/>
          <a:effectRef idx="0"/>
          <a:fontRef idx="minor"/>
        </p:style>
        <p:txBody>
          <a:bodyPr lIns="0" rIns="0" tIns="0" bIns="0" anchor="t">
            <a:spAutoFit/>
          </a:bodyPr>
          <a:p>
            <a:pPr defTabSz="914400">
              <a:lnSpc>
                <a:spcPts val="2699"/>
              </a:lnSpc>
              <a:tabLst>
                <a:tab algn="l" pos="0"/>
              </a:tabLst>
            </a:pPr>
            <a:r>
              <a:rPr b="0" lang="en-US" sz="2000" spc="117" strike="noStrike">
                <a:solidFill>
                  <a:srgbClr val="000000"/>
                </a:solidFill>
                <a:latin typeface="DM Sans"/>
                <a:ea typeface="DM Sans"/>
              </a:rPr>
              <a:t>This project combined low-level programming with artistic expression. It deepened my understanding of file I/O, image processing, and CLI design in C.</a:t>
            </a:r>
            <a:endParaRPr b="0" lang="en-US" sz="2000" spc="-1" strike="noStrike">
              <a:solidFill>
                <a:srgbClr val="000000"/>
              </a:solidFill>
              <a:latin typeface="Arial"/>
            </a:endParaRPr>
          </a:p>
          <a:p>
            <a:pPr defTabSz="914400">
              <a:lnSpc>
                <a:spcPts val="2699"/>
              </a:lnSpc>
              <a:tabLst>
                <a:tab algn="l" pos="0"/>
              </a:tabLst>
            </a:pPr>
            <a:r>
              <a:rPr b="0" lang="en-US" sz="2000" spc="117" strike="noStrike">
                <a:solidFill>
                  <a:srgbClr val="000000"/>
                </a:solidFill>
                <a:latin typeface="DM Sans"/>
                <a:ea typeface="DM Sans"/>
              </a:rPr>
              <a:t>Next Steps:</a:t>
            </a:r>
            <a:endParaRPr b="0" lang="en-US" sz="2000" spc="-1" strike="noStrike">
              <a:solidFill>
                <a:srgbClr val="000000"/>
              </a:solidFill>
              <a:latin typeface="Arial"/>
            </a:endParaRPr>
          </a:p>
          <a:p>
            <a:pPr lvl="1" marL="431640" indent="-216000" defTabSz="914400">
              <a:lnSpc>
                <a:spcPts val="2699"/>
              </a:lnSpc>
              <a:buClr>
                <a:srgbClr val="000000"/>
              </a:buClr>
              <a:buFont typeface="Arial"/>
              <a:buChar char="•"/>
              <a:tabLst>
                <a:tab algn="l" pos="0"/>
              </a:tabLst>
            </a:pPr>
            <a:r>
              <a:rPr b="0" lang="en-US" sz="2000" spc="117" strike="noStrike">
                <a:solidFill>
                  <a:srgbClr val="000000"/>
                </a:solidFill>
                <a:latin typeface="DM Sans"/>
                <a:ea typeface="DM Sans"/>
              </a:rPr>
              <a:t>Add colored ASCII output</a:t>
            </a:r>
            <a:endParaRPr b="0" lang="en-US" sz="2000" spc="-1" strike="noStrike">
              <a:solidFill>
                <a:srgbClr val="000000"/>
              </a:solidFill>
              <a:latin typeface="Arial"/>
            </a:endParaRPr>
          </a:p>
          <a:p>
            <a:pPr lvl="1" marL="431640" indent="-216000" defTabSz="914400">
              <a:lnSpc>
                <a:spcPts val="2699"/>
              </a:lnSpc>
              <a:buClr>
                <a:srgbClr val="000000"/>
              </a:buClr>
              <a:buFont typeface="Arial"/>
              <a:buChar char="•"/>
              <a:tabLst>
                <a:tab algn="l" pos="0"/>
              </a:tabLst>
            </a:pPr>
            <a:r>
              <a:rPr b="0" lang="en-US" sz="2000" spc="117" strike="noStrike">
                <a:solidFill>
                  <a:srgbClr val="000000"/>
                </a:solidFill>
                <a:latin typeface="DM Sans"/>
                <a:ea typeface="DM Sans"/>
              </a:rPr>
              <a:t>Build a simple GUI version</a:t>
            </a:r>
            <a:endParaRPr b="0" lang="en-US" sz="2000" spc="-1" strike="noStrike">
              <a:solidFill>
                <a:srgbClr val="000000"/>
              </a:solidFill>
              <a:latin typeface="Arial"/>
            </a:endParaRPr>
          </a:p>
          <a:p>
            <a:pPr lvl="1" marL="431640" indent="-216000" defTabSz="914400">
              <a:lnSpc>
                <a:spcPts val="2699"/>
              </a:lnSpc>
              <a:buClr>
                <a:srgbClr val="000000"/>
              </a:buClr>
              <a:buFont typeface="Arial"/>
              <a:buChar char="•"/>
              <a:tabLst>
                <a:tab algn="l" pos="0"/>
              </a:tabLst>
            </a:pPr>
            <a:r>
              <a:rPr b="0" lang="en-US" sz="2000" spc="117" strike="noStrike">
                <a:solidFill>
                  <a:srgbClr val="000000"/>
                </a:solidFill>
                <a:latin typeface="DM Sans"/>
                <a:ea typeface="DM Sans"/>
              </a:rPr>
              <a:t>Possibly port it to WebAssembly for online use</a:t>
            </a:r>
            <a:endParaRPr b="0" lang="en-US" sz="2000" spc="-1" strike="noStrike">
              <a:solidFill>
                <a:srgbClr val="000000"/>
              </a:solidFill>
              <a:latin typeface="Arial"/>
            </a:endParaRPr>
          </a:p>
          <a:p>
            <a:pPr defTabSz="914400">
              <a:lnSpc>
                <a:spcPts val="2699"/>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219" name="Freeform 2"/>
          <p:cNvSpPr/>
          <p:nvPr/>
        </p:nvSpPr>
        <p:spPr>
          <a:xfrm>
            <a:off x="-2329560" y="8614800"/>
            <a:ext cx="4899600" cy="3343680"/>
          </a:xfrm>
          <a:custGeom>
            <a:avLst/>
            <a:gdLst>
              <a:gd name="textAreaLeft" fmla="*/ 0 w 4899600"/>
              <a:gd name="textAreaRight" fmla="*/ 4899960 w 4899600"/>
              <a:gd name="textAreaTop" fmla="*/ 0 h 3343680"/>
              <a:gd name="textAreaBottom" fmla="*/ 3344040 h 3343680"/>
            </a:gdLst>
            <a:ah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0" name="Freeform 3"/>
          <p:cNvSpPr/>
          <p:nvPr/>
        </p:nvSpPr>
        <p:spPr>
          <a:xfrm>
            <a:off x="6030720" y="9258480"/>
            <a:ext cx="3059640" cy="750600"/>
          </a:xfrm>
          <a:custGeom>
            <a:avLst/>
            <a:gdLst>
              <a:gd name="textAreaLeft" fmla="*/ 0 w 3059640"/>
              <a:gd name="textAreaRight" fmla="*/ 3060000 w 3059640"/>
              <a:gd name="textAreaTop" fmla="*/ 0 h 750600"/>
              <a:gd name="textAreaBottom" fmla="*/ 750960 h 750600"/>
            </a:gdLst>
            <a:ahLst/>
            <a:rect l="textAreaLeft" t="textAreaTop" r="textAreaRight" b="textAreaBottom"/>
            <a:pathLst>
              <a:path w="3059829" h="751049">
                <a:moveTo>
                  <a:pt x="0" y="0"/>
                </a:moveTo>
                <a:lnTo>
                  <a:pt x="3059829" y="0"/>
                </a:lnTo>
                <a:lnTo>
                  <a:pt x="3059829" y="751049"/>
                </a:lnTo>
                <a:lnTo>
                  <a:pt x="0" y="751049"/>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1" name="Freeform 4"/>
          <p:cNvSpPr/>
          <p:nvPr/>
        </p:nvSpPr>
        <p:spPr>
          <a:xfrm>
            <a:off x="14215320" y="8540280"/>
            <a:ext cx="4601880" cy="3618360"/>
          </a:xfrm>
          <a:custGeom>
            <a:avLst/>
            <a:gdLst>
              <a:gd name="textAreaLeft" fmla="*/ 0 w 4601880"/>
              <a:gd name="textAreaRight" fmla="*/ 4602240 w 4601880"/>
              <a:gd name="textAreaTop" fmla="*/ 0 h 3618360"/>
              <a:gd name="textAreaBottom" fmla="*/ 3618720 h 3618360"/>
            </a:gdLst>
            <a:ahLst/>
            <a:rect l="textAreaLeft" t="textAreaTop" r="textAreaRight" b="textAreaBottom"/>
            <a:pathLst>
              <a:path w="4602314" h="3618569">
                <a:moveTo>
                  <a:pt x="0" y="0"/>
                </a:moveTo>
                <a:lnTo>
                  <a:pt x="4602314" y="0"/>
                </a:lnTo>
                <a:lnTo>
                  <a:pt x="4602314" y="3618570"/>
                </a:lnTo>
                <a:lnTo>
                  <a:pt x="0" y="3618570"/>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2" name="Freeform 5"/>
          <p:cNvSpPr/>
          <p:nvPr/>
        </p:nvSpPr>
        <p:spPr>
          <a:xfrm>
            <a:off x="-674280" y="-1072800"/>
            <a:ext cx="4899600" cy="3068280"/>
          </a:xfrm>
          <a:custGeom>
            <a:avLst/>
            <a:gdLst>
              <a:gd name="textAreaLeft" fmla="*/ 0 w 4899600"/>
              <a:gd name="textAreaRight" fmla="*/ 4899960 w 4899600"/>
              <a:gd name="textAreaTop" fmla="*/ 0 h 3068280"/>
              <a:gd name="textAreaBottom" fmla="*/ 3068640 h 3068280"/>
            </a:gdLst>
            <a:ahLst/>
            <a:rect l="textAreaLeft" t="textAreaTop" r="textAreaRight" b="textAreaBottom"/>
            <a:pathLst>
              <a:path w="4899948" h="3068592">
                <a:moveTo>
                  <a:pt x="0" y="0"/>
                </a:moveTo>
                <a:lnTo>
                  <a:pt x="4899948" y="0"/>
                </a:lnTo>
                <a:lnTo>
                  <a:pt x="4899948" y="3068592"/>
                </a:lnTo>
                <a:lnTo>
                  <a:pt x="0" y="3068592"/>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3" name="Freeform 6"/>
          <p:cNvSpPr/>
          <p:nvPr/>
        </p:nvSpPr>
        <p:spPr>
          <a:xfrm>
            <a:off x="12686040" y="-2578320"/>
            <a:ext cx="4291920" cy="3870720"/>
          </a:xfrm>
          <a:custGeom>
            <a:avLst/>
            <a:gdLst>
              <a:gd name="textAreaLeft" fmla="*/ 0 w 4291920"/>
              <a:gd name="textAreaRight" fmla="*/ 4292280 w 4291920"/>
              <a:gd name="textAreaTop" fmla="*/ 0 h 3870720"/>
              <a:gd name="textAreaBottom" fmla="*/ 3871080 h 3870720"/>
            </a:gdLst>
            <a:ah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4" name="Freeform 7"/>
          <p:cNvSpPr/>
          <p:nvPr/>
        </p:nvSpPr>
        <p:spPr>
          <a:xfrm>
            <a:off x="10139040" y="9258480"/>
            <a:ext cx="4075920" cy="2863080"/>
          </a:xfrm>
          <a:custGeom>
            <a:avLst/>
            <a:gdLst>
              <a:gd name="textAreaLeft" fmla="*/ 0 w 4075920"/>
              <a:gd name="textAreaRight" fmla="*/ 4076280 w 4075920"/>
              <a:gd name="textAreaTop" fmla="*/ 0 h 2863080"/>
              <a:gd name="textAreaBottom" fmla="*/ 2863440 h 2863080"/>
            </a:gdLst>
            <a:ah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5" name="Freeform 8"/>
          <p:cNvSpPr/>
          <p:nvPr/>
        </p:nvSpPr>
        <p:spPr>
          <a:xfrm>
            <a:off x="7409160" y="-2700000"/>
            <a:ext cx="5492520" cy="4114440"/>
          </a:xfrm>
          <a:custGeom>
            <a:avLst/>
            <a:gdLst>
              <a:gd name="textAreaLeft" fmla="*/ 0 w 5492520"/>
              <a:gd name="textAreaRight" fmla="*/ 5492880 w 5492520"/>
              <a:gd name="textAreaTop" fmla="*/ 0 h 4114440"/>
              <a:gd name="textAreaBottom" fmla="*/ 4114800 h 4114440"/>
            </a:gdLst>
            <a:ah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6" name="Freeform 9"/>
          <p:cNvSpPr/>
          <p:nvPr/>
        </p:nvSpPr>
        <p:spPr>
          <a:xfrm rot="4747800">
            <a:off x="-2972160" y="3664800"/>
            <a:ext cx="4895640" cy="2735280"/>
          </a:xfrm>
          <a:custGeom>
            <a:avLst/>
            <a:gdLst>
              <a:gd name="textAreaLeft" fmla="*/ 0 w 4895640"/>
              <a:gd name="textAreaRight" fmla="*/ 4896000 w 4895640"/>
              <a:gd name="textAreaTop" fmla="*/ 0 h 2735280"/>
              <a:gd name="textAreaBottom" fmla="*/ 2735640 h 2735280"/>
            </a:gdLst>
            <a:ah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7" name="Freeform 10"/>
          <p:cNvSpPr/>
          <p:nvPr/>
        </p:nvSpPr>
        <p:spPr>
          <a:xfrm>
            <a:off x="4831560" y="-1626480"/>
            <a:ext cx="2892240" cy="2918880"/>
          </a:xfrm>
          <a:custGeom>
            <a:avLst/>
            <a:gdLst>
              <a:gd name="textAreaLeft" fmla="*/ 0 w 2892240"/>
              <a:gd name="textAreaRight" fmla="*/ 2892600 w 2892240"/>
              <a:gd name="textAreaTop" fmla="*/ 0 h 2918880"/>
              <a:gd name="textAreaBottom" fmla="*/ 2919240 h 2918880"/>
            </a:gdLst>
            <a:ah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7">
              <a:extLst>
                <a:ext uri="{96DAC541-7B7A-43D3-8B79-37D633B846F1}">
                  <asvg:svgBlip xmlns:asvg="http://schemas.microsoft.com/office/drawing/2016/SVG/main" r:embed="rId1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8" name="Freeform 11"/>
          <p:cNvSpPr/>
          <p:nvPr/>
        </p:nvSpPr>
        <p:spPr>
          <a:xfrm>
            <a:off x="17259480" y="2262240"/>
            <a:ext cx="3575160" cy="3575160"/>
          </a:xfrm>
          <a:custGeom>
            <a:avLst/>
            <a:gdLst>
              <a:gd name="textAreaLeft" fmla="*/ 0 w 3575160"/>
              <a:gd name="textAreaRight" fmla="*/ 3575520 w 3575160"/>
              <a:gd name="textAreaTop" fmla="*/ 0 h 3575160"/>
              <a:gd name="textAreaBottom" fmla="*/ 3575520 h 3575160"/>
            </a:gdLst>
            <a:ah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9">
              <a:extLst>
                <a:ext uri="{96DAC541-7B7A-43D3-8B79-37D633B846F1}">
                  <asvg:svgBlip xmlns:asvg="http://schemas.microsoft.com/office/drawing/2016/SVG/main" r:embed="rId2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9" name="Freeform 12"/>
          <p:cNvSpPr/>
          <p:nvPr/>
        </p:nvSpPr>
        <p:spPr>
          <a:xfrm>
            <a:off x="2570400" y="9093600"/>
            <a:ext cx="2586600" cy="2386080"/>
          </a:xfrm>
          <a:custGeom>
            <a:avLst/>
            <a:gdLst>
              <a:gd name="textAreaLeft" fmla="*/ 0 w 2586600"/>
              <a:gd name="textAreaRight" fmla="*/ 2586960 w 2586600"/>
              <a:gd name="textAreaTop" fmla="*/ 0 h 2386080"/>
              <a:gd name="textAreaBottom" fmla="*/ 2386440 h 2386080"/>
            </a:gdLst>
            <a:ah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21">
              <a:extLst>
                <a:ext uri="{96DAC541-7B7A-43D3-8B79-37D633B846F1}">
                  <asvg:svgBlip xmlns:asvg="http://schemas.microsoft.com/office/drawing/2016/SVG/main" r:embed="rId2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30" name="Freeform 13"/>
          <p:cNvSpPr/>
          <p:nvPr/>
        </p:nvSpPr>
        <p:spPr>
          <a:xfrm rot="16317600">
            <a:off x="16440120" y="6971040"/>
            <a:ext cx="3382560" cy="1154160"/>
          </a:xfrm>
          <a:custGeom>
            <a:avLst/>
            <a:gdLst>
              <a:gd name="textAreaLeft" fmla="*/ 0 w 3382560"/>
              <a:gd name="textAreaRight" fmla="*/ 3382920 w 3382560"/>
              <a:gd name="textAreaTop" fmla="*/ 0 h 1154160"/>
              <a:gd name="textAreaBottom" fmla="*/ 1154520 h 1154160"/>
            </a:gdLst>
            <a:ahLst/>
            <a:rect l="textAreaLeft" t="textAreaTop" r="textAreaRight" b="textAreaBottom"/>
            <a:pathLst>
              <a:path w="3382987" h="1154444">
                <a:moveTo>
                  <a:pt x="0" y="0"/>
                </a:moveTo>
                <a:lnTo>
                  <a:pt x="3382987" y="0"/>
                </a:lnTo>
                <a:lnTo>
                  <a:pt x="3382987" y="1154445"/>
                </a:lnTo>
                <a:lnTo>
                  <a:pt x="0" y="1154445"/>
                </a:lnTo>
                <a:lnTo>
                  <a:pt x="0" y="0"/>
                </a:lnTo>
                <a:close/>
              </a:path>
            </a:pathLst>
          </a:custGeom>
          <a:blipFill rotWithShape="0">
            <a:blip r:embed="rId23">
              <a:extLst>
                <a:ext uri="{96DAC541-7B7A-43D3-8B79-37D633B846F1}">
                  <asvg:svgBlip xmlns:asvg="http://schemas.microsoft.com/office/drawing/2016/SVG/main" r:embed="rId2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31" name="Freeform 14"/>
          <p:cNvSpPr/>
          <p:nvPr/>
        </p:nvSpPr>
        <p:spPr>
          <a:xfrm>
            <a:off x="16978680" y="-642600"/>
            <a:ext cx="3104280" cy="3342240"/>
          </a:xfrm>
          <a:custGeom>
            <a:avLst/>
            <a:gdLst>
              <a:gd name="textAreaLeft" fmla="*/ 0 w 3104280"/>
              <a:gd name="textAreaRight" fmla="*/ 3104640 w 3104280"/>
              <a:gd name="textAreaTop" fmla="*/ 0 h 3342240"/>
              <a:gd name="textAreaBottom" fmla="*/ 3342600 h 3342240"/>
            </a:gdLst>
            <a:ahLst/>
            <a:rect l="textAreaLeft" t="textAreaTop" r="textAreaRight" b="textAreaBottom"/>
            <a:pathLst>
              <a:path w="3104522" h="3342688">
                <a:moveTo>
                  <a:pt x="0" y="0"/>
                </a:moveTo>
                <a:lnTo>
                  <a:pt x="3104522" y="0"/>
                </a:lnTo>
                <a:lnTo>
                  <a:pt x="3104522" y="3342688"/>
                </a:lnTo>
                <a:lnTo>
                  <a:pt x="0" y="3342688"/>
                </a:lnTo>
                <a:lnTo>
                  <a:pt x="0" y="0"/>
                </a:lnTo>
                <a:close/>
              </a:path>
            </a:pathLst>
          </a:custGeom>
          <a:blipFill rotWithShape="0">
            <a:blip r:embed="rId25">
              <a:extLst>
                <a:ext uri="{96DAC541-7B7A-43D3-8B79-37D633B846F1}">
                  <asvg:svgBlip xmlns:asvg="http://schemas.microsoft.com/office/drawing/2016/SVG/main" r:embed="rId2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32" name="TextBox 15"/>
          <p:cNvSpPr/>
          <p:nvPr/>
        </p:nvSpPr>
        <p:spPr>
          <a:xfrm>
            <a:off x="3688920" y="3020040"/>
            <a:ext cx="10910160" cy="3225960"/>
          </a:xfrm>
          <a:prstGeom prst="rect">
            <a:avLst/>
          </a:prstGeom>
          <a:noFill/>
          <a:ln w="0">
            <a:noFill/>
          </a:ln>
        </p:spPr>
        <p:style>
          <a:lnRef idx="0"/>
          <a:fillRef idx="0"/>
          <a:effectRef idx="0"/>
          <a:fontRef idx="minor"/>
        </p:style>
        <p:txBody>
          <a:bodyPr lIns="0" rIns="0" tIns="0" bIns="0" anchor="t">
            <a:spAutoFit/>
          </a:bodyPr>
          <a:p>
            <a:pPr algn="ctr" defTabSz="914400">
              <a:lnSpc>
                <a:spcPts val="12699"/>
              </a:lnSpc>
            </a:pPr>
            <a:r>
              <a:rPr b="1" lang="en-US" sz="14600" spc="-1" strike="noStrike">
                <a:solidFill>
                  <a:srgbClr val="000000"/>
                </a:solidFill>
                <a:latin typeface="DM Sans Bold"/>
                <a:ea typeface="DM Sans Bold"/>
              </a:rPr>
              <a:t>Thank you very much!</a:t>
            </a:r>
            <a:endParaRPr b="0" lang="en-US" sz="14600" spc="-1" strike="noStrike">
              <a:solidFill>
                <a:srgbClr val="000000"/>
              </a:solidFill>
              <a:latin typeface="Arial"/>
            </a:endParaRPr>
          </a:p>
        </p:txBody>
      </p:sp>
      <p:sp>
        <p:nvSpPr>
          <p:cNvPr id="233" name="TextBox 16"/>
          <p:cNvSpPr/>
          <p:nvPr/>
        </p:nvSpPr>
        <p:spPr>
          <a:xfrm>
            <a:off x="2564640" y="6535080"/>
            <a:ext cx="13051440" cy="1113480"/>
          </a:xfrm>
          <a:prstGeom prst="rect">
            <a:avLst/>
          </a:prstGeom>
          <a:noFill/>
          <a:ln w="0">
            <a:noFill/>
          </a:ln>
        </p:spPr>
        <p:style>
          <a:lnRef idx="0"/>
          <a:fillRef idx="0"/>
          <a:effectRef idx="0"/>
          <a:fontRef idx="minor"/>
        </p:style>
        <p:txBody>
          <a:bodyPr lIns="0" rIns="0" tIns="0" bIns="0" anchor="t">
            <a:spAutoFit/>
          </a:bodyPr>
          <a:p>
            <a:pPr algn="ctr" defTabSz="914400">
              <a:lnSpc>
                <a:spcPts val="4382"/>
              </a:lnSpc>
            </a:pPr>
            <a:r>
              <a:rPr b="1" lang="en-US" sz="4380" spc="-89" strike="noStrike">
                <a:solidFill>
                  <a:srgbClr val="000000"/>
                </a:solidFill>
                <a:latin typeface="DM Sans Bold"/>
                <a:ea typeface="DM Sans Bold"/>
              </a:rPr>
              <a:t>Presented By Apoorav Sharma (24bsc014) and Vishavjeet Singh (24bcs088)</a:t>
            </a:r>
            <a:endParaRPr b="0" lang="en-US" sz="438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86" name="Freeform 2"/>
          <p:cNvSpPr/>
          <p:nvPr/>
        </p:nvSpPr>
        <p:spPr>
          <a:xfrm>
            <a:off x="10994760" y="2090880"/>
            <a:ext cx="6264000" cy="6104520"/>
          </a:xfrm>
          <a:custGeom>
            <a:avLst/>
            <a:gdLst>
              <a:gd name="textAreaLeft" fmla="*/ 0 w 6264000"/>
              <a:gd name="textAreaRight" fmla="*/ 6264360 w 6264000"/>
              <a:gd name="textAreaTop" fmla="*/ 0 h 6104520"/>
              <a:gd name="textAreaBottom" fmla="*/ 6104880 h 6104520"/>
            </a:gdLst>
            <a:ahLst/>
            <a:rect l="textAreaLeft" t="textAreaTop" r="textAreaRight" b="textAreaBottom"/>
            <a:pathLst>
              <a:path w="6264366" h="6104909">
                <a:moveTo>
                  <a:pt x="0" y="0"/>
                </a:moveTo>
                <a:lnTo>
                  <a:pt x="6264366" y="0"/>
                </a:lnTo>
                <a:lnTo>
                  <a:pt x="6264366" y="6104910"/>
                </a:lnTo>
                <a:lnTo>
                  <a:pt x="0" y="6104910"/>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7" name="TextBox 3"/>
          <p:cNvSpPr/>
          <p:nvPr/>
        </p:nvSpPr>
        <p:spPr>
          <a:xfrm>
            <a:off x="1504800" y="2345760"/>
            <a:ext cx="7848360" cy="2217960"/>
          </a:xfrm>
          <a:prstGeom prst="rect">
            <a:avLst/>
          </a:prstGeom>
          <a:noFill/>
          <a:ln w="0">
            <a:noFill/>
          </a:ln>
        </p:spPr>
        <p:style>
          <a:lnRef idx="0"/>
          <a:fillRef idx="0"/>
          <a:effectRef idx="0"/>
          <a:fontRef idx="minor"/>
        </p:style>
        <p:txBody>
          <a:bodyPr lIns="0" rIns="0" tIns="0" bIns="0" anchor="t">
            <a:spAutoFit/>
          </a:bodyPr>
          <a:p>
            <a:pPr defTabSz="914400">
              <a:lnSpc>
                <a:spcPts val="8731"/>
              </a:lnSpc>
            </a:pPr>
            <a:r>
              <a:rPr b="1" lang="en-US" sz="9000" spc="-1" strike="noStrike">
                <a:solidFill>
                  <a:srgbClr val="000000"/>
                </a:solidFill>
                <a:latin typeface="DM Sans Bold"/>
                <a:ea typeface="DM Sans Bold"/>
              </a:rPr>
              <a:t>Origin of the creative idea</a:t>
            </a:r>
            <a:endParaRPr b="0" lang="en-US" sz="9000" spc="-1" strike="noStrike">
              <a:solidFill>
                <a:srgbClr val="000000"/>
              </a:solidFill>
              <a:latin typeface="Arial"/>
            </a:endParaRPr>
          </a:p>
        </p:txBody>
      </p:sp>
      <p:sp>
        <p:nvSpPr>
          <p:cNvPr id="88" name="TextBox 4"/>
          <p:cNvSpPr/>
          <p:nvPr/>
        </p:nvSpPr>
        <p:spPr>
          <a:xfrm>
            <a:off x="1504800" y="4798080"/>
            <a:ext cx="7707240" cy="3358800"/>
          </a:xfrm>
          <a:prstGeom prst="rect">
            <a:avLst/>
          </a:prstGeom>
          <a:noFill/>
          <a:ln w="0">
            <a:noFill/>
          </a:ln>
        </p:spPr>
        <p:style>
          <a:lnRef idx="0"/>
          <a:fillRef idx="0"/>
          <a:effectRef idx="0"/>
          <a:fontRef idx="minor"/>
        </p:style>
        <p:txBody>
          <a:bodyPr lIns="0" rIns="0" tIns="0" bIns="0" anchor="t">
            <a:spAutoFit/>
          </a:bodyPr>
          <a:p>
            <a:pPr defTabSz="914400">
              <a:lnSpc>
                <a:spcPts val="3779"/>
              </a:lnSpc>
              <a:tabLst>
                <a:tab algn="l" pos="0"/>
              </a:tabLst>
            </a:pPr>
            <a:r>
              <a:rPr b="0" lang="en-US" sz="2800" spc="165" strike="noStrike">
                <a:solidFill>
                  <a:srgbClr val="000000"/>
                </a:solidFill>
                <a:latin typeface="DM Sans"/>
                <a:ea typeface="DM Sans"/>
              </a:rPr>
              <a:t>The idea began with a curiosity: how can images be represented purely using characters? ASCII art has been a unique blend of computer science and creativity, and this project aimed to explore that intersection using low-level programming in C.</a:t>
            </a:r>
            <a:endParaRPr b="0" lang="en-US" sz="2800" spc="-1" strike="noStrike">
              <a:solidFill>
                <a:srgbClr val="000000"/>
              </a:solidFill>
              <a:latin typeface="Arial"/>
            </a:endParaRPr>
          </a:p>
        </p:txBody>
      </p:sp>
      <p:sp>
        <p:nvSpPr>
          <p:cNvPr id="89" name="Freeform 5"/>
          <p:cNvSpPr/>
          <p:nvPr/>
        </p:nvSpPr>
        <p:spPr>
          <a:xfrm>
            <a:off x="15353640" y="8540280"/>
            <a:ext cx="4601880" cy="3618360"/>
          </a:xfrm>
          <a:custGeom>
            <a:avLst/>
            <a:gdLst>
              <a:gd name="textAreaLeft" fmla="*/ 0 w 4601880"/>
              <a:gd name="textAreaRight" fmla="*/ 4602240 w 4601880"/>
              <a:gd name="textAreaTop" fmla="*/ 0 h 3618360"/>
              <a:gd name="textAreaBottom" fmla="*/ 3618720 h 3618360"/>
            </a:gdLst>
            <a:ahLst/>
            <a:rect l="textAreaLeft" t="textAreaTop" r="textAreaRight" b="textAreaBottom"/>
            <a:pathLst>
              <a:path w="4602314" h="3618569">
                <a:moveTo>
                  <a:pt x="0" y="0"/>
                </a:moveTo>
                <a:lnTo>
                  <a:pt x="4602314" y="0"/>
                </a:lnTo>
                <a:lnTo>
                  <a:pt x="4602314" y="3618570"/>
                </a:lnTo>
                <a:lnTo>
                  <a:pt x="0" y="3618570"/>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0" name="Freeform 6"/>
          <p:cNvSpPr/>
          <p:nvPr/>
        </p:nvSpPr>
        <p:spPr>
          <a:xfrm>
            <a:off x="-674280" y="-1072800"/>
            <a:ext cx="4899600" cy="3068280"/>
          </a:xfrm>
          <a:custGeom>
            <a:avLst/>
            <a:gdLst>
              <a:gd name="textAreaLeft" fmla="*/ 0 w 4899600"/>
              <a:gd name="textAreaRight" fmla="*/ 4899960 w 4899600"/>
              <a:gd name="textAreaTop" fmla="*/ 0 h 3068280"/>
              <a:gd name="textAreaBottom" fmla="*/ 3068640 h 3068280"/>
            </a:gdLst>
            <a:ahLst/>
            <a:rect l="textAreaLeft" t="textAreaTop" r="textAreaRight" b="textAreaBottom"/>
            <a:pathLst>
              <a:path w="4899948" h="3068592">
                <a:moveTo>
                  <a:pt x="0" y="0"/>
                </a:moveTo>
                <a:lnTo>
                  <a:pt x="4899948" y="0"/>
                </a:lnTo>
                <a:lnTo>
                  <a:pt x="4899948" y="3068592"/>
                </a:lnTo>
                <a:lnTo>
                  <a:pt x="0" y="3068592"/>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1" name="Freeform 7"/>
          <p:cNvSpPr/>
          <p:nvPr/>
        </p:nvSpPr>
        <p:spPr>
          <a:xfrm>
            <a:off x="9144000" y="9258480"/>
            <a:ext cx="4075920" cy="2863080"/>
          </a:xfrm>
          <a:custGeom>
            <a:avLst/>
            <a:gdLst>
              <a:gd name="textAreaLeft" fmla="*/ 0 w 4075920"/>
              <a:gd name="textAreaRight" fmla="*/ 4076280 w 4075920"/>
              <a:gd name="textAreaTop" fmla="*/ 0 h 2863080"/>
              <a:gd name="textAreaBottom" fmla="*/ 2863440 h 2863080"/>
            </a:gdLst>
            <a:ah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2" name="Freeform 8"/>
          <p:cNvSpPr/>
          <p:nvPr/>
        </p:nvSpPr>
        <p:spPr>
          <a:xfrm>
            <a:off x="5004000" y="-1890720"/>
            <a:ext cx="2892240" cy="2918880"/>
          </a:xfrm>
          <a:custGeom>
            <a:avLst/>
            <a:gdLst>
              <a:gd name="textAreaLeft" fmla="*/ 0 w 2892240"/>
              <a:gd name="textAreaRight" fmla="*/ 2892600 w 2892240"/>
              <a:gd name="textAreaTop" fmla="*/ 0 h 2918880"/>
              <a:gd name="textAreaBottom" fmla="*/ 2919240 h 2918880"/>
            </a:gdLst>
            <a:ahLst/>
            <a:rect l="textAreaLeft" t="textAreaTop" r="textAreaRight" b="textAreaBottom"/>
            <a:pathLst>
              <a:path w="2892762" h="2919301">
                <a:moveTo>
                  <a:pt x="0" y="0"/>
                </a:moveTo>
                <a:lnTo>
                  <a:pt x="2892762" y="0"/>
                </a:lnTo>
                <a:lnTo>
                  <a:pt x="2892762" y="2919301"/>
                </a:lnTo>
                <a:lnTo>
                  <a:pt x="0" y="2919301"/>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3" name="Freeform 9"/>
          <p:cNvSpPr/>
          <p:nvPr/>
        </p:nvSpPr>
        <p:spPr>
          <a:xfrm rot="16317600">
            <a:off x="16004160" y="265320"/>
            <a:ext cx="4016880" cy="1370520"/>
          </a:xfrm>
          <a:custGeom>
            <a:avLst/>
            <a:gdLst>
              <a:gd name="textAreaLeft" fmla="*/ 0 w 4016880"/>
              <a:gd name="textAreaRight" fmla="*/ 4017240 w 4016880"/>
              <a:gd name="textAreaTop" fmla="*/ 0 h 1370520"/>
              <a:gd name="textAreaBottom" fmla="*/ 1370880 h 1370520"/>
            </a:gdLst>
            <a:ahLst/>
            <a:rect l="textAreaLeft" t="textAreaTop" r="textAreaRight" b="textAreaBottom"/>
            <a:pathLst>
              <a:path w="4017207" h="1370872">
                <a:moveTo>
                  <a:pt x="0" y="0"/>
                </a:moveTo>
                <a:lnTo>
                  <a:pt x="4017207" y="0"/>
                </a:lnTo>
                <a:lnTo>
                  <a:pt x="4017207" y="1370872"/>
                </a:lnTo>
                <a:lnTo>
                  <a:pt x="0" y="1370872"/>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94" name="TextBox 2"/>
          <p:cNvSpPr/>
          <p:nvPr/>
        </p:nvSpPr>
        <p:spPr>
          <a:xfrm>
            <a:off x="1504800" y="2566440"/>
            <a:ext cx="7024680" cy="3326760"/>
          </a:xfrm>
          <a:prstGeom prst="rect">
            <a:avLst/>
          </a:prstGeom>
          <a:noFill/>
          <a:ln w="0">
            <a:noFill/>
          </a:ln>
        </p:spPr>
        <p:style>
          <a:lnRef idx="0"/>
          <a:fillRef idx="0"/>
          <a:effectRef idx="0"/>
          <a:fontRef idx="minor"/>
        </p:style>
        <p:txBody>
          <a:bodyPr lIns="0" rIns="0" tIns="0" bIns="0" anchor="t">
            <a:spAutoFit/>
          </a:bodyPr>
          <a:p>
            <a:pPr defTabSz="914400">
              <a:lnSpc>
                <a:spcPts val="8731"/>
              </a:lnSpc>
            </a:pPr>
            <a:r>
              <a:rPr b="1" lang="en-US" sz="9000" spc="-1" strike="noStrike">
                <a:solidFill>
                  <a:srgbClr val="000000"/>
                </a:solidFill>
                <a:latin typeface="DM Sans Bold"/>
                <a:ea typeface="DM Sans Bold"/>
              </a:rPr>
              <a:t>Project vision and mission</a:t>
            </a:r>
            <a:endParaRPr b="0" lang="en-US" sz="9000" spc="-1" strike="noStrike">
              <a:solidFill>
                <a:srgbClr val="000000"/>
              </a:solidFill>
              <a:latin typeface="Arial"/>
            </a:endParaRPr>
          </a:p>
        </p:txBody>
      </p:sp>
      <p:sp>
        <p:nvSpPr>
          <p:cNvPr id="95" name="TextBox 3"/>
          <p:cNvSpPr/>
          <p:nvPr/>
        </p:nvSpPr>
        <p:spPr>
          <a:xfrm>
            <a:off x="1504800" y="6252840"/>
            <a:ext cx="7024680" cy="2398680"/>
          </a:xfrm>
          <a:prstGeom prst="rect">
            <a:avLst/>
          </a:prstGeom>
          <a:noFill/>
          <a:ln w="0">
            <a:noFill/>
          </a:ln>
        </p:spPr>
        <p:style>
          <a:lnRef idx="0"/>
          <a:fillRef idx="0"/>
          <a:effectRef idx="0"/>
          <a:fontRef idx="minor"/>
        </p:style>
        <p:txBody>
          <a:bodyPr lIns="0" rIns="0" tIns="0" bIns="0" anchor="t">
            <a:spAutoFit/>
          </a:bodyPr>
          <a:p>
            <a:pPr defTabSz="914400">
              <a:lnSpc>
                <a:spcPts val="2699"/>
              </a:lnSpc>
              <a:tabLst>
                <a:tab algn="l" pos="0"/>
              </a:tabLst>
            </a:pPr>
            <a:r>
              <a:rPr b="0" lang="en-US" sz="2000" spc="117" strike="noStrike">
                <a:solidFill>
                  <a:srgbClr val="000000"/>
                </a:solidFill>
                <a:latin typeface="DM Sans"/>
                <a:ea typeface="DM Sans"/>
              </a:rPr>
              <a:t>Vision: To create a minimalist yet powerful tool that converts images into character-based art using pure C.</a:t>
            </a:r>
            <a:endParaRPr b="0" lang="en-US" sz="2000" spc="-1" strike="noStrike">
              <a:solidFill>
                <a:srgbClr val="000000"/>
              </a:solidFill>
              <a:latin typeface="Arial"/>
            </a:endParaRPr>
          </a:p>
          <a:p>
            <a:pPr defTabSz="914400">
              <a:lnSpc>
                <a:spcPts val="2699"/>
              </a:lnSpc>
              <a:tabLst>
                <a:tab algn="l" pos="0"/>
              </a:tabLst>
            </a:pPr>
            <a:r>
              <a:rPr b="0" lang="en-US" sz="2000" spc="117" strike="noStrike">
                <a:solidFill>
                  <a:srgbClr val="000000"/>
                </a:solidFill>
                <a:latin typeface="DM Sans"/>
                <a:ea typeface="DM Sans"/>
              </a:rPr>
              <a:t>Mission: Build an efficient, platform-independent CLI tool that demonstrates how image data can be interpreted creatively in resource-constrained environments.</a:t>
            </a:r>
            <a:endParaRPr b="0" lang="en-US" sz="2000" spc="-1" strike="noStrike">
              <a:solidFill>
                <a:srgbClr val="000000"/>
              </a:solidFill>
              <a:latin typeface="Arial"/>
            </a:endParaRPr>
          </a:p>
        </p:txBody>
      </p:sp>
      <p:grpSp>
        <p:nvGrpSpPr>
          <p:cNvPr id="96" name="Group 4"/>
          <p:cNvGrpSpPr/>
          <p:nvPr/>
        </p:nvGrpSpPr>
        <p:grpSpPr>
          <a:xfrm>
            <a:off x="9975600" y="1170360"/>
            <a:ext cx="6997680" cy="2561040"/>
            <a:chOff x="9975600" y="1170360"/>
            <a:chExt cx="6997680" cy="2561040"/>
          </a:xfrm>
        </p:grpSpPr>
        <p:sp>
          <p:nvSpPr>
            <p:cNvPr id="97" name="Freeform 5"/>
            <p:cNvSpPr/>
            <p:nvPr/>
          </p:nvSpPr>
          <p:spPr>
            <a:xfrm>
              <a:off x="9975600" y="1170360"/>
              <a:ext cx="6997680" cy="2561040"/>
            </a:xfrm>
            <a:custGeom>
              <a:avLst/>
              <a:gdLst>
                <a:gd name="textAreaLeft" fmla="*/ 0 w 6997680"/>
                <a:gd name="textAreaRight" fmla="*/ 6998040 w 6997680"/>
                <a:gd name="textAreaTop" fmla="*/ 0 h 2561040"/>
                <a:gd name="textAreaBottom" fmla="*/ 2561400 h 2561040"/>
              </a:gdLst>
              <a:ahLst/>
              <a:rect l="textAreaLeft" t="textAreaTop" r="textAreaRight" b="textAreaBottom"/>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8" name="TextBox 6"/>
            <p:cNvSpPr/>
            <p:nvPr/>
          </p:nvSpPr>
          <p:spPr>
            <a:xfrm>
              <a:off x="9975600" y="1426320"/>
              <a:ext cx="6997680" cy="2305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1925"/>
                </a:lnSpc>
              </a:pPr>
              <a:endParaRPr b="0" lang="en-US" sz="1800" spc="-1" strike="noStrike">
                <a:solidFill>
                  <a:schemeClr val="dk1"/>
                </a:solidFill>
                <a:latin typeface="Calibri"/>
              </a:endParaRPr>
            </a:p>
          </p:txBody>
        </p:sp>
      </p:grpSp>
      <p:sp>
        <p:nvSpPr>
          <p:cNvPr id="99" name="TextBox 7"/>
          <p:cNvSpPr/>
          <p:nvPr/>
        </p:nvSpPr>
        <p:spPr>
          <a:xfrm>
            <a:off x="10491840" y="2024280"/>
            <a:ext cx="1578600" cy="975600"/>
          </a:xfrm>
          <a:prstGeom prst="rect">
            <a:avLst/>
          </a:prstGeom>
          <a:noFill/>
          <a:ln w="0">
            <a:noFill/>
          </a:ln>
        </p:spPr>
        <p:style>
          <a:lnRef idx="0"/>
          <a:fillRef idx="0"/>
          <a:effectRef idx="0"/>
          <a:fontRef idx="minor"/>
        </p:style>
        <p:txBody>
          <a:bodyPr lIns="0" rIns="0" tIns="0" bIns="0" anchor="t">
            <a:spAutoFit/>
          </a:bodyPr>
          <a:p>
            <a:pPr defTabSz="914400">
              <a:lnSpc>
                <a:spcPts val="7679"/>
              </a:lnSpc>
            </a:pPr>
            <a:r>
              <a:rPr b="0" lang="en-US" sz="8000" spc="-656" strike="noStrike">
                <a:solidFill>
                  <a:srgbClr val="000000"/>
                </a:solidFill>
                <a:latin typeface="DM Sans"/>
                <a:ea typeface="DM Sans"/>
              </a:rPr>
              <a:t>01.</a:t>
            </a:r>
            <a:endParaRPr b="0" lang="en-US" sz="8000" spc="-1" strike="noStrike">
              <a:solidFill>
                <a:srgbClr val="000000"/>
              </a:solidFill>
              <a:latin typeface="Arial"/>
            </a:endParaRPr>
          </a:p>
        </p:txBody>
      </p:sp>
      <p:grpSp>
        <p:nvGrpSpPr>
          <p:cNvPr id="100" name="Group 8"/>
          <p:cNvGrpSpPr/>
          <p:nvPr/>
        </p:nvGrpSpPr>
        <p:grpSpPr>
          <a:xfrm>
            <a:off x="9975600" y="3862440"/>
            <a:ext cx="6997680" cy="2561040"/>
            <a:chOff x="9975600" y="3862440"/>
            <a:chExt cx="6997680" cy="2561040"/>
          </a:xfrm>
        </p:grpSpPr>
        <p:sp>
          <p:nvSpPr>
            <p:cNvPr id="101" name="Freeform 9"/>
            <p:cNvSpPr/>
            <p:nvPr/>
          </p:nvSpPr>
          <p:spPr>
            <a:xfrm>
              <a:off x="9975600" y="3862440"/>
              <a:ext cx="6997680" cy="2561040"/>
            </a:xfrm>
            <a:custGeom>
              <a:avLst/>
              <a:gdLst>
                <a:gd name="textAreaLeft" fmla="*/ 0 w 6997680"/>
                <a:gd name="textAreaRight" fmla="*/ 6998040 w 6997680"/>
                <a:gd name="textAreaTop" fmla="*/ 0 h 2561040"/>
                <a:gd name="textAreaBottom" fmla="*/ 2561400 h 2561040"/>
              </a:gdLst>
              <a:ahLst/>
              <a:rect l="textAreaLeft" t="textAreaTop" r="textAreaRight" b="textAreaBottom"/>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2" name="TextBox 10"/>
            <p:cNvSpPr/>
            <p:nvPr/>
          </p:nvSpPr>
          <p:spPr>
            <a:xfrm>
              <a:off x="9975600" y="4118400"/>
              <a:ext cx="6997680" cy="2305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1925"/>
                </a:lnSpc>
              </a:pPr>
              <a:endParaRPr b="0" lang="en-US" sz="1800" spc="-1" strike="noStrike">
                <a:solidFill>
                  <a:schemeClr val="dk1"/>
                </a:solidFill>
                <a:latin typeface="Calibri"/>
              </a:endParaRPr>
            </a:p>
          </p:txBody>
        </p:sp>
      </p:grpSp>
      <p:grpSp>
        <p:nvGrpSpPr>
          <p:cNvPr id="103" name="Group 11"/>
          <p:cNvGrpSpPr/>
          <p:nvPr/>
        </p:nvGrpSpPr>
        <p:grpSpPr>
          <a:xfrm>
            <a:off x="9975600" y="6557400"/>
            <a:ext cx="6997680" cy="2561040"/>
            <a:chOff x="9975600" y="6557400"/>
            <a:chExt cx="6997680" cy="2561040"/>
          </a:xfrm>
        </p:grpSpPr>
        <p:sp>
          <p:nvSpPr>
            <p:cNvPr id="104" name="Freeform 12"/>
            <p:cNvSpPr/>
            <p:nvPr/>
          </p:nvSpPr>
          <p:spPr>
            <a:xfrm>
              <a:off x="9975600" y="6557400"/>
              <a:ext cx="6997680" cy="2561040"/>
            </a:xfrm>
            <a:custGeom>
              <a:avLst/>
              <a:gdLst>
                <a:gd name="textAreaLeft" fmla="*/ 0 w 6997680"/>
                <a:gd name="textAreaRight" fmla="*/ 6998040 w 6997680"/>
                <a:gd name="textAreaTop" fmla="*/ 0 h 2561040"/>
                <a:gd name="textAreaBottom" fmla="*/ 2561400 h 2561040"/>
              </a:gdLst>
              <a:ahLst/>
              <a:rect l="textAreaLeft" t="textAreaTop" r="textAreaRight" b="textAreaBottom"/>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5" name="TextBox 13"/>
            <p:cNvSpPr/>
            <p:nvPr/>
          </p:nvSpPr>
          <p:spPr>
            <a:xfrm>
              <a:off x="9975600" y="6813360"/>
              <a:ext cx="6997680" cy="2305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1925"/>
                </a:lnSpc>
              </a:pPr>
              <a:endParaRPr b="0" lang="en-US" sz="1800" spc="-1" strike="noStrike">
                <a:solidFill>
                  <a:schemeClr val="dk1"/>
                </a:solidFill>
                <a:latin typeface="Calibri"/>
              </a:endParaRPr>
            </a:p>
          </p:txBody>
        </p:sp>
      </p:grpSp>
      <p:sp>
        <p:nvSpPr>
          <p:cNvPr id="106" name="TextBox 14"/>
          <p:cNvSpPr/>
          <p:nvPr/>
        </p:nvSpPr>
        <p:spPr>
          <a:xfrm>
            <a:off x="10491840" y="4717800"/>
            <a:ext cx="1578600" cy="975600"/>
          </a:xfrm>
          <a:prstGeom prst="rect">
            <a:avLst/>
          </a:prstGeom>
          <a:noFill/>
          <a:ln w="0">
            <a:noFill/>
          </a:ln>
        </p:spPr>
        <p:style>
          <a:lnRef idx="0"/>
          <a:fillRef idx="0"/>
          <a:effectRef idx="0"/>
          <a:fontRef idx="minor"/>
        </p:style>
        <p:txBody>
          <a:bodyPr lIns="0" rIns="0" tIns="0" bIns="0" anchor="t">
            <a:spAutoFit/>
          </a:bodyPr>
          <a:p>
            <a:pPr defTabSz="914400">
              <a:lnSpc>
                <a:spcPts val="7679"/>
              </a:lnSpc>
            </a:pPr>
            <a:r>
              <a:rPr b="0" lang="en-US" sz="8000" spc="-656" strike="noStrike">
                <a:solidFill>
                  <a:srgbClr val="000000"/>
                </a:solidFill>
                <a:latin typeface="DM Sans"/>
                <a:ea typeface="DM Sans"/>
              </a:rPr>
              <a:t>02.</a:t>
            </a:r>
            <a:endParaRPr b="0" lang="en-US" sz="8000" spc="-1" strike="noStrike">
              <a:solidFill>
                <a:srgbClr val="000000"/>
              </a:solidFill>
              <a:latin typeface="Arial"/>
            </a:endParaRPr>
          </a:p>
        </p:txBody>
      </p:sp>
      <p:sp>
        <p:nvSpPr>
          <p:cNvPr id="107" name="TextBox 15"/>
          <p:cNvSpPr/>
          <p:nvPr/>
        </p:nvSpPr>
        <p:spPr>
          <a:xfrm>
            <a:off x="10491840" y="7411320"/>
            <a:ext cx="1578600" cy="975600"/>
          </a:xfrm>
          <a:prstGeom prst="rect">
            <a:avLst/>
          </a:prstGeom>
          <a:noFill/>
          <a:ln w="0">
            <a:noFill/>
          </a:ln>
        </p:spPr>
        <p:style>
          <a:lnRef idx="0"/>
          <a:fillRef idx="0"/>
          <a:effectRef idx="0"/>
          <a:fontRef idx="minor"/>
        </p:style>
        <p:txBody>
          <a:bodyPr lIns="0" rIns="0" tIns="0" bIns="0" anchor="t">
            <a:spAutoFit/>
          </a:bodyPr>
          <a:p>
            <a:pPr defTabSz="914400">
              <a:lnSpc>
                <a:spcPts val="7679"/>
              </a:lnSpc>
            </a:pPr>
            <a:r>
              <a:rPr b="0" lang="en-US" sz="8000" spc="-656" strike="noStrike">
                <a:solidFill>
                  <a:srgbClr val="000000"/>
                </a:solidFill>
                <a:latin typeface="DM Sans"/>
                <a:ea typeface="DM Sans"/>
              </a:rPr>
              <a:t>03.</a:t>
            </a:r>
            <a:endParaRPr b="0" lang="en-US" sz="8000" spc="-1" strike="noStrike">
              <a:solidFill>
                <a:srgbClr val="000000"/>
              </a:solidFill>
              <a:latin typeface="Arial"/>
            </a:endParaRPr>
          </a:p>
        </p:txBody>
      </p:sp>
      <p:sp>
        <p:nvSpPr>
          <p:cNvPr id="108" name="TextBox 16"/>
          <p:cNvSpPr/>
          <p:nvPr/>
        </p:nvSpPr>
        <p:spPr>
          <a:xfrm>
            <a:off x="12173760" y="1525320"/>
            <a:ext cx="4221720" cy="1850760"/>
          </a:xfrm>
          <a:prstGeom prst="rect">
            <a:avLst/>
          </a:prstGeom>
          <a:noFill/>
          <a:ln w="0">
            <a:noFill/>
          </a:ln>
        </p:spPr>
        <p:style>
          <a:lnRef idx="0"/>
          <a:fillRef idx="0"/>
          <a:effectRef idx="0"/>
          <a:fontRef idx="minor"/>
        </p:style>
        <p:txBody>
          <a:bodyPr lIns="0" rIns="0" tIns="0" bIns="0" anchor="t">
            <a:spAutoFit/>
          </a:bodyPr>
          <a:p>
            <a:pPr algn="just" defTabSz="914400">
              <a:lnSpc>
                <a:spcPts val="2429"/>
              </a:lnSpc>
            </a:pPr>
            <a:r>
              <a:rPr b="0" lang="en-US" sz="1800" spc="26" strike="noStrike">
                <a:solidFill>
                  <a:srgbClr val="000000"/>
                </a:solidFill>
                <a:latin typeface="DM Sans"/>
                <a:ea typeface="DM Sans"/>
              </a:rPr>
              <a:t>To deepen understanding of image processing, file handling, and ASCII encoding using pure C — encouraging learning through creative implementation.</a:t>
            </a:r>
            <a:endParaRPr b="0" lang="en-US" sz="1800" spc="-1" strike="noStrike">
              <a:solidFill>
                <a:srgbClr val="000000"/>
              </a:solidFill>
              <a:latin typeface="Arial"/>
            </a:endParaRPr>
          </a:p>
          <a:p>
            <a:pPr algn="just" defTabSz="914400">
              <a:lnSpc>
                <a:spcPts val="2429"/>
              </a:lnSpc>
              <a:tabLst>
                <a:tab algn="l" pos="0"/>
              </a:tabLst>
            </a:pPr>
            <a:endParaRPr b="0" lang="en-US" sz="1800" spc="-1" strike="noStrike">
              <a:solidFill>
                <a:srgbClr val="000000"/>
              </a:solidFill>
              <a:latin typeface="Arial"/>
            </a:endParaRPr>
          </a:p>
        </p:txBody>
      </p:sp>
      <p:sp>
        <p:nvSpPr>
          <p:cNvPr id="109" name="TextBox 17"/>
          <p:cNvSpPr/>
          <p:nvPr/>
        </p:nvSpPr>
        <p:spPr>
          <a:xfrm>
            <a:off x="12263760" y="4508280"/>
            <a:ext cx="4131720" cy="1542240"/>
          </a:xfrm>
          <a:prstGeom prst="rect">
            <a:avLst/>
          </a:prstGeom>
          <a:noFill/>
          <a:ln w="0">
            <a:noFill/>
          </a:ln>
        </p:spPr>
        <p:style>
          <a:lnRef idx="0"/>
          <a:fillRef idx="0"/>
          <a:effectRef idx="0"/>
          <a:fontRef idx="minor"/>
        </p:style>
        <p:txBody>
          <a:bodyPr lIns="0" rIns="0" tIns="0" bIns="0" anchor="t">
            <a:spAutoFit/>
          </a:bodyPr>
          <a:p>
            <a:pPr algn="just" defTabSz="914400">
              <a:lnSpc>
                <a:spcPts val="2429"/>
              </a:lnSpc>
              <a:tabLst>
                <a:tab algn="l" pos="0"/>
              </a:tabLst>
            </a:pPr>
            <a:r>
              <a:rPr b="0" lang="en-US" sz="1800" spc="26" strike="noStrike">
                <a:solidFill>
                  <a:srgbClr val="000000"/>
                </a:solidFill>
                <a:latin typeface="DM Sans"/>
                <a:ea typeface="DM Sans"/>
              </a:rPr>
              <a:t>Promote the power of doing more with less—no heavy dependencies or GUIs, just clean, efficient code that runs fast and works across platforms.</a:t>
            </a:r>
            <a:endParaRPr b="0" lang="en-US" sz="1800" spc="-1" strike="noStrike">
              <a:solidFill>
                <a:srgbClr val="000000"/>
              </a:solidFill>
              <a:latin typeface="Arial"/>
            </a:endParaRPr>
          </a:p>
        </p:txBody>
      </p:sp>
      <p:sp>
        <p:nvSpPr>
          <p:cNvPr id="110" name="TextBox 18"/>
          <p:cNvSpPr/>
          <p:nvPr/>
        </p:nvSpPr>
        <p:spPr>
          <a:xfrm>
            <a:off x="12263760" y="7363440"/>
            <a:ext cx="4131720" cy="1233720"/>
          </a:xfrm>
          <a:prstGeom prst="rect">
            <a:avLst/>
          </a:prstGeom>
          <a:noFill/>
          <a:ln w="0">
            <a:noFill/>
          </a:ln>
        </p:spPr>
        <p:style>
          <a:lnRef idx="0"/>
          <a:fillRef idx="0"/>
          <a:effectRef idx="0"/>
          <a:fontRef idx="minor"/>
        </p:style>
        <p:txBody>
          <a:bodyPr lIns="0" rIns="0" tIns="0" bIns="0" anchor="t">
            <a:spAutoFit/>
          </a:bodyPr>
          <a:p>
            <a:pPr algn="just" defTabSz="914400">
              <a:lnSpc>
                <a:spcPts val="2429"/>
              </a:lnSpc>
              <a:tabLst>
                <a:tab algn="l" pos="0"/>
              </a:tabLst>
            </a:pPr>
            <a:r>
              <a:rPr b="0" lang="en-US" sz="1800" spc="26" strike="noStrike">
                <a:solidFill>
                  <a:srgbClr val="000000"/>
                </a:solidFill>
                <a:latin typeface="DM Sans"/>
                <a:ea typeface="DM Sans"/>
              </a:rPr>
              <a:t>Encourage viewing programming as a medium for artistic expression, bridging the gap between logic and creativity through a visual output.</a:t>
            </a:r>
            <a:endParaRPr b="0" lang="en-US" sz="1800" spc="-1" strike="noStrike">
              <a:solidFill>
                <a:srgbClr val="000000"/>
              </a:solidFill>
              <a:latin typeface="Arial"/>
            </a:endParaRPr>
          </a:p>
        </p:txBody>
      </p:sp>
      <p:sp>
        <p:nvSpPr>
          <p:cNvPr id="111" name="Freeform 19"/>
          <p:cNvSpPr/>
          <p:nvPr/>
        </p:nvSpPr>
        <p:spPr>
          <a:xfrm>
            <a:off x="-848520" y="8919720"/>
            <a:ext cx="3870720" cy="949680"/>
          </a:xfrm>
          <a:custGeom>
            <a:avLst/>
            <a:gdLst>
              <a:gd name="textAreaLeft" fmla="*/ 0 w 3870720"/>
              <a:gd name="textAreaRight" fmla="*/ 3871080 w 3870720"/>
              <a:gd name="textAreaTop" fmla="*/ 0 h 949680"/>
              <a:gd name="textAreaBottom" fmla="*/ 950040 h 949680"/>
            </a:gdLst>
            <a:ahLst/>
            <a:rect l="textAreaLeft" t="textAreaTop" r="textAreaRight" b="textAreaBottom"/>
            <a:pathLst>
              <a:path w="3870946" h="950141">
                <a:moveTo>
                  <a:pt x="0" y="0"/>
                </a:moveTo>
                <a:lnTo>
                  <a:pt x="3870946" y="0"/>
                </a:lnTo>
                <a:lnTo>
                  <a:pt x="3870946" y="950141"/>
                </a:lnTo>
                <a:lnTo>
                  <a:pt x="0" y="950141"/>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2" name="Freeform 20"/>
          <p:cNvSpPr/>
          <p:nvPr/>
        </p:nvSpPr>
        <p:spPr>
          <a:xfrm>
            <a:off x="4473000" y="-2364840"/>
            <a:ext cx="4980600" cy="3730680"/>
          </a:xfrm>
          <a:custGeom>
            <a:avLst/>
            <a:gdLst>
              <a:gd name="textAreaLeft" fmla="*/ 0 w 4980600"/>
              <a:gd name="textAreaRight" fmla="*/ 4980960 w 4980600"/>
              <a:gd name="textAreaTop" fmla="*/ 0 h 3730680"/>
              <a:gd name="textAreaBottom" fmla="*/ 3731040 h 3730680"/>
            </a:gdLst>
            <a:ahLst/>
            <a:rect l="textAreaLeft" t="textAreaTop" r="textAreaRight" b="textAreaBottom"/>
            <a:pathLst>
              <a:path w="4980952" h="3731186">
                <a:moveTo>
                  <a:pt x="0" y="0"/>
                </a:moveTo>
                <a:lnTo>
                  <a:pt x="4980951" y="0"/>
                </a:lnTo>
                <a:lnTo>
                  <a:pt x="4980951" y="3731186"/>
                </a:lnTo>
                <a:lnTo>
                  <a:pt x="0" y="373118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3" name="Freeform 21"/>
          <p:cNvSpPr/>
          <p:nvPr/>
        </p:nvSpPr>
        <p:spPr>
          <a:xfrm>
            <a:off x="3431160" y="8919720"/>
            <a:ext cx="2586600" cy="2386080"/>
          </a:xfrm>
          <a:custGeom>
            <a:avLst/>
            <a:gdLst>
              <a:gd name="textAreaLeft" fmla="*/ 0 w 2586600"/>
              <a:gd name="textAreaRight" fmla="*/ 2586960 w 2586600"/>
              <a:gd name="textAreaTop" fmla="*/ 0 h 2386080"/>
              <a:gd name="textAreaBottom" fmla="*/ 2386440 h 2386080"/>
            </a:gdLst>
            <a:ahLst/>
            <a:rect l="textAreaLeft" t="textAreaTop" r="textAreaRight" b="textAreaBottom"/>
            <a:pathLst>
              <a:path w="2587020" h="2386526">
                <a:moveTo>
                  <a:pt x="0" y="0"/>
                </a:moveTo>
                <a:lnTo>
                  <a:pt x="2587019" y="0"/>
                </a:lnTo>
                <a:lnTo>
                  <a:pt x="2587019" y="2386525"/>
                </a:lnTo>
                <a:lnTo>
                  <a:pt x="0" y="2386525"/>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4" name="Freeform 22"/>
          <p:cNvSpPr/>
          <p:nvPr/>
        </p:nvSpPr>
        <p:spPr>
          <a:xfrm>
            <a:off x="-848520" y="-744480"/>
            <a:ext cx="2597040" cy="2796120"/>
          </a:xfrm>
          <a:custGeom>
            <a:avLst/>
            <a:gdLst>
              <a:gd name="textAreaLeft" fmla="*/ 0 w 2597040"/>
              <a:gd name="textAreaRight" fmla="*/ 2597400 w 2597040"/>
              <a:gd name="textAreaTop" fmla="*/ 0 h 2796120"/>
              <a:gd name="textAreaBottom" fmla="*/ 2796480 h 2796120"/>
            </a:gdLst>
            <a:ahLst/>
            <a:rect l="textAreaLeft" t="textAreaTop" r="textAreaRight" b="textAreaBottom"/>
            <a:pathLst>
              <a:path w="2597326" h="2796583">
                <a:moveTo>
                  <a:pt x="0" y="0"/>
                </a:moveTo>
                <a:lnTo>
                  <a:pt x="2597327" y="0"/>
                </a:lnTo>
                <a:lnTo>
                  <a:pt x="2597327" y="2796583"/>
                </a:lnTo>
                <a:lnTo>
                  <a:pt x="0" y="2796583"/>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115" name="Freeform 2"/>
          <p:cNvSpPr/>
          <p:nvPr/>
        </p:nvSpPr>
        <p:spPr>
          <a:xfrm>
            <a:off x="10078200" y="1267920"/>
            <a:ext cx="4208040" cy="4246920"/>
          </a:xfrm>
          <a:custGeom>
            <a:avLst/>
            <a:gdLst>
              <a:gd name="textAreaLeft" fmla="*/ 0 w 4208040"/>
              <a:gd name="textAreaRight" fmla="*/ 4208400 w 4208040"/>
              <a:gd name="textAreaTop" fmla="*/ 0 h 4246920"/>
              <a:gd name="textAreaBottom" fmla="*/ 4247280 h 4246920"/>
            </a:gdLst>
            <a:ahLst/>
            <a:rect l="textAreaLeft" t="textAreaTop" r="textAreaRight" b="textAreaBottom"/>
            <a:pathLst>
              <a:path w="4208573" h="4247184">
                <a:moveTo>
                  <a:pt x="0" y="0"/>
                </a:moveTo>
                <a:lnTo>
                  <a:pt x="4208574" y="0"/>
                </a:lnTo>
                <a:lnTo>
                  <a:pt x="4208574" y="4247184"/>
                </a:lnTo>
                <a:lnTo>
                  <a:pt x="0" y="42471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6" name="Freeform 3"/>
          <p:cNvSpPr/>
          <p:nvPr/>
        </p:nvSpPr>
        <p:spPr>
          <a:xfrm>
            <a:off x="10857240" y="1879560"/>
            <a:ext cx="5956200" cy="6527520"/>
          </a:xfrm>
          <a:custGeom>
            <a:avLst/>
            <a:gdLst>
              <a:gd name="textAreaLeft" fmla="*/ 0 w 5956200"/>
              <a:gd name="textAreaRight" fmla="*/ 5956560 w 5956200"/>
              <a:gd name="textAreaTop" fmla="*/ 0 h 6527520"/>
              <a:gd name="textAreaBottom" fmla="*/ 6527880 h 6527520"/>
            </a:gdLst>
            <a:ahLst/>
            <a:rect l="textAreaLeft" t="textAreaTop" r="textAreaRight" b="textAreaBottom"/>
            <a:pathLst>
              <a:path w="5956731" h="6527925">
                <a:moveTo>
                  <a:pt x="0" y="0"/>
                </a:moveTo>
                <a:lnTo>
                  <a:pt x="5956731" y="0"/>
                </a:lnTo>
                <a:lnTo>
                  <a:pt x="5956731" y="6527924"/>
                </a:lnTo>
                <a:lnTo>
                  <a:pt x="0" y="6527924"/>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7" name="TextBox 4"/>
          <p:cNvSpPr/>
          <p:nvPr/>
        </p:nvSpPr>
        <p:spPr>
          <a:xfrm>
            <a:off x="1504800" y="2345760"/>
            <a:ext cx="8091720" cy="2217960"/>
          </a:xfrm>
          <a:prstGeom prst="rect">
            <a:avLst/>
          </a:prstGeom>
          <a:noFill/>
          <a:ln w="0">
            <a:noFill/>
          </a:ln>
        </p:spPr>
        <p:style>
          <a:lnRef idx="0"/>
          <a:fillRef idx="0"/>
          <a:effectRef idx="0"/>
          <a:fontRef idx="minor"/>
        </p:style>
        <p:txBody>
          <a:bodyPr lIns="0" rIns="0" tIns="0" bIns="0" anchor="t">
            <a:spAutoFit/>
          </a:bodyPr>
          <a:p>
            <a:pPr defTabSz="914400">
              <a:lnSpc>
                <a:spcPts val="8731"/>
              </a:lnSpc>
            </a:pPr>
            <a:r>
              <a:rPr b="1" lang="en-US" sz="9000" spc="-1" strike="noStrike">
                <a:solidFill>
                  <a:srgbClr val="000000"/>
                </a:solidFill>
                <a:latin typeface="DM Sans Bold"/>
                <a:ea typeface="DM Sans Bold"/>
              </a:rPr>
              <a:t>Inspiration and creativity</a:t>
            </a:r>
            <a:endParaRPr b="0" lang="en-US" sz="9000" spc="-1" strike="noStrike">
              <a:solidFill>
                <a:srgbClr val="000000"/>
              </a:solidFill>
              <a:latin typeface="Arial"/>
            </a:endParaRPr>
          </a:p>
        </p:txBody>
      </p:sp>
      <p:sp>
        <p:nvSpPr>
          <p:cNvPr id="118" name="TextBox 5"/>
          <p:cNvSpPr/>
          <p:nvPr/>
        </p:nvSpPr>
        <p:spPr>
          <a:xfrm>
            <a:off x="1504800" y="4807440"/>
            <a:ext cx="7707240" cy="1713240"/>
          </a:xfrm>
          <a:prstGeom prst="rect">
            <a:avLst/>
          </a:prstGeom>
          <a:noFill/>
          <a:ln w="0">
            <a:noFill/>
          </a:ln>
        </p:spPr>
        <p:style>
          <a:lnRef idx="0"/>
          <a:fillRef idx="0"/>
          <a:effectRef idx="0"/>
          <a:fontRef idx="minor"/>
        </p:style>
        <p:txBody>
          <a:bodyPr lIns="0" rIns="0" tIns="0" bIns="0" anchor="t">
            <a:spAutoFit/>
          </a:bodyPr>
          <a:p>
            <a:pPr defTabSz="914400">
              <a:lnSpc>
                <a:spcPts val="2699"/>
              </a:lnSpc>
              <a:tabLst>
                <a:tab algn="l" pos="0"/>
              </a:tabLst>
            </a:pPr>
            <a:r>
              <a:rPr b="0" lang="en-US" sz="2000" spc="117" strike="noStrike">
                <a:solidFill>
                  <a:srgbClr val="000000"/>
                </a:solidFill>
                <a:latin typeface="DM Sans"/>
                <a:ea typeface="DM Sans"/>
              </a:rPr>
              <a:t>Inspired by old-school terminals and the early days of computing when graphical displays were limited, the project draws from retro aesthetics and the challenge of doing more with less—turning pixels into expressive characters.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119" name="AutoShape 2"/>
          <p:cNvSpPr/>
          <p:nvPr/>
        </p:nvSpPr>
        <p:spPr>
          <a:xfrm>
            <a:off x="-886680" y="5074920"/>
            <a:ext cx="20061360" cy="360"/>
          </a:xfrm>
          <a:prstGeom prst="line">
            <a:avLst/>
          </a:prstGeom>
          <a:ln w="28575">
            <a:solidFill>
              <a:srgbClr val="000000"/>
            </a:solidFill>
            <a:roun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ndParaRPr>
          </a:p>
        </p:txBody>
      </p:sp>
      <p:grpSp>
        <p:nvGrpSpPr>
          <p:cNvPr id="120" name="Group 3"/>
          <p:cNvGrpSpPr/>
          <p:nvPr/>
        </p:nvGrpSpPr>
        <p:grpSpPr>
          <a:xfrm>
            <a:off x="5930280" y="4824000"/>
            <a:ext cx="501840" cy="501840"/>
            <a:chOff x="5930280" y="4824000"/>
            <a:chExt cx="501840" cy="501840"/>
          </a:xfrm>
        </p:grpSpPr>
        <p:sp>
          <p:nvSpPr>
            <p:cNvPr id="121" name="Freeform 4"/>
            <p:cNvSpPr/>
            <p:nvPr/>
          </p:nvSpPr>
          <p:spPr>
            <a:xfrm>
              <a:off x="5930280" y="4824000"/>
              <a:ext cx="501840" cy="501840"/>
            </a:xfrm>
            <a:custGeom>
              <a:avLst/>
              <a:gdLst>
                <a:gd name="textAreaLeft" fmla="*/ 0 w 501840"/>
                <a:gd name="textAreaRight" fmla="*/ 502200 w 501840"/>
                <a:gd name="textAreaTop" fmla="*/ 0 h 501840"/>
                <a:gd name="textAreaBottom" fmla="*/ 502200 h 501840"/>
              </a:gdLst>
              <a:ahLst/>
              <a:rect l="textAreaLeft" t="textAreaTop" r="textAreaRight" b="textAreaBottom"/>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2" name="TextBox 5"/>
            <p:cNvSpPr/>
            <p:nvPr/>
          </p:nvSpPr>
          <p:spPr>
            <a:xfrm>
              <a:off x="6048000" y="4959360"/>
              <a:ext cx="266400" cy="2487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265"/>
                </a:lnSpc>
                <a:tabLst>
                  <a:tab algn="l" pos="0"/>
                </a:tabLst>
              </a:pPr>
              <a:endParaRPr b="0" lang="en-US" sz="1800" spc="-1" strike="noStrike">
                <a:solidFill>
                  <a:schemeClr val="dk1"/>
                </a:solidFill>
                <a:latin typeface="Calibri"/>
              </a:endParaRPr>
            </a:p>
          </p:txBody>
        </p:sp>
      </p:grpSp>
      <p:grpSp>
        <p:nvGrpSpPr>
          <p:cNvPr id="123" name="Group 6"/>
          <p:cNvGrpSpPr/>
          <p:nvPr/>
        </p:nvGrpSpPr>
        <p:grpSpPr>
          <a:xfrm>
            <a:off x="2226960" y="4824000"/>
            <a:ext cx="501840" cy="501840"/>
            <a:chOff x="2226960" y="4824000"/>
            <a:chExt cx="501840" cy="501840"/>
          </a:xfrm>
        </p:grpSpPr>
        <p:sp>
          <p:nvSpPr>
            <p:cNvPr id="124" name="Freeform 7"/>
            <p:cNvSpPr/>
            <p:nvPr/>
          </p:nvSpPr>
          <p:spPr>
            <a:xfrm>
              <a:off x="2226960" y="4824000"/>
              <a:ext cx="501840" cy="501840"/>
            </a:xfrm>
            <a:custGeom>
              <a:avLst/>
              <a:gdLst>
                <a:gd name="textAreaLeft" fmla="*/ 0 w 501840"/>
                <a:gd name="textAreaRight" fmla="*/ 502200 w 501840"/>
                <a:gd name="textAreaTop" fmla="*/ 0 h 501840"/>
                <a:gd name="textAreaBottom" fmla="*/ 502200 h 501840"/>
              </a:gdLst>
              <a:ahLst/>
              <a:rect l="textAreaLeft" t="textAreaTop" r="textAreaRight" b="textAreaBottom"/>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5" name="TextBox 8"/>
            <p:cNvSpPr/>
            <p:nvPr/>
          </p:nvSpPr>
          <p:spPr>
            <a:xfrm>
              <a:off x="2344680" y="4959360"/>
              <a:ext cx="266400" cy="2487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265"/>
                </a:lnSpc>
              </a:pPr>
              <a:endParaRPr b="0" lang="en-US" sz="1800" spc="-1" strike="noStrike">
                <a:solidFill>
                  <a:schemeClr val="dk1"/>
                </a:solidFill>
                <a:latin typeface="Calibri"/>
              </a:endParaRPr>
            </a:p>
          </p:txBody>
        </p:sp>
      </p:grpSp>
      <p:grpSp>
        <p:nvGrpSpPr>
          <p:cNvPr id="126" name="Group 9"/>
          <p:cNvGrpSpPr/>
          <p:nvPr/>
        </p:nvGrpSpPr>
        <p:grpSpPr>
          <a:xfrm>
            <a:off x="9653760" y="4824000"/>
            <a:ext cx="501840" cy="501840"/>
            <a:chOff x="9653760" y="4824000"/>
            <a:chExt cx="501840" cy="501840"/>
          </a:xfrm>
        </p:grpSpPr>
        <p:sp>
          <p:nvSpPr>
            <p:cNvPr id="127" name="Freeform 10"/>
            <p:cNvSpPr/>
            <p:nvPr/>
          </p:nvSpPr>
          <p:spPr>
            <a:xfrm>
              <a:off x="9653760" y="4824000"/>
              <a:ext cx="501840" cy="501840"/>
            </a:xfrm>
            <a:custGeom>
              <a:avLst/>
              <a:gdLst>
                <a:gd name="textAreaLeft" fmla="*/ 0 w 501840"/>
                <a:gd name="textAreaRight" fmla="*/ 502200 w 501840"/>
                <a:gd name="textAreaTop" fmla="*/ 0 h 501840"/>
                <a:gd name="textAreaBottom" fmla="*/ 502200 h 501840"/>
              </a:gdLst>
              <a:ahLst/>
              <a:rect l="textAreaLeft" t="textAreaTop" r="textAreaRight" b="textAreaBottom"/>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8" name="TextBox 11"/>
            <p:cNvSpPr/>
            <p:nvPr/>
          </p:nvSpPr>
          <p:spPr>
            <a:xfrm>
              <a:off x="9771120" y="4959360"/>
              <a:ext cx="266400" cy="2487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265"/>
                </a:lnSpc>
                <a:tabLst>
                  <a:tab algn="l" pos="0"/>
                </a:tabLst>
              </a:pPr>
              <a:endParaRPr b="0" lang="en-US" sz="1800" spc="-1" strike="noStrike">
                <a:solidFill>
                  <a:schemeClr val="dk1"/>
                </a:solidFill>
                <a:latin typeface="Calibri"/>
              </a:endParaRPr>
            </a:p>
          </p:txBody>
        </p:sp>
      </p:grpSp>
      <p:grpSp>
        <p:nvGrpSpPr>
          <p:cNvPr id="129" name="Group 12"/>
          <p:cNvGrpSpPr/>
          <p:nvPr/>
        </p:nvGrpSpPr>
        <p:grpSpPr>
          <a:xfrm>
            <a:off x="13395960" y="4824000"/>
            <a:ext cx="501840" cy="501840"/>
            <a:chOff x="13395960" y="4824000"/>
            <a:chExt cx="501840" cy="501840"/>
          </a:xfrm>
        </p:grpSpPr>
        <p:sp>
          <p:nvSpPr>
            <p:cNvPr id="130" name="Freeform 13"/>
            <p:cNvSpPr/>
            <p:nvPr/>
          </p:nvSpPr>
          <p:spPr>
            <a:xfrm>
              <a:off x="13395960" y="4824000"/>
              <a:ext cx="501840" cy="501840"/>
            </a:xfrm>
            <a:custGeom>
              <a:avLst/>
              <a:gdLst>
                <a:gd name="textAreaLeft" fmla="*/ 0 w 501840"/>
                <a:gd name="textAreaRight" fmla="*/ 502200 w 501840"/>
                <a:gd name="textAreaTop" fmla="*/ 0 h 501840"/>
                <a:gd name="textAreaBottom" fmla="*/ 502200 h 501840"/>
              </a:gdLst>
              <a:ahLst/>
              <a:rect l="textAreaLeft" t="textAreaTop" r="textAreaRight" b="textAreaBottom"/>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1" name="TextBox 14"/>
            <p:cNvSpPr/>
            <p:nvPr/>
          </p:nvSpPr>
          <p:spPr>
            <a:xfrm>
              <a:off x="13513680" y="4959360"/>
              <a:ext cx="266400" cy="2487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265"/>
                </a:lnSpc>
                <a:tabLst>
                  <a:tab algn="l" pos="0"/>
                </a:tabLst>
              </a:pPr>
              <a:endParaRPr b="0" lang="en-US" sz="1800" spc="-1" strike="noStrike">
                <a:solidFill>
                  <a:schemeClr val="dk1"/>
                </a:solidFill>
                <a:latin typeface="Calibri"/>
              </a:endParaRPr>
            </a:p>
          </p:txBody>
        </p:sp>
      </p:grpSp>
      <p:sp>
        <p:nvSpPr>
          <p:cNvPr id="132" name="TextBox 15"/>
          <p:cNvSpPr/>
          <p:nvPr/>
        </p:nvSpPr>
        <p:spPr>
          <a:xfrm>
            <a:off x="4732560" y="1907280"/>
            <a:ext cx="8822520" cy="2217960"/>
          </a:xfrm>
          <a:prstGeom prst="rect">
            <a:avLst/>
          </a:prstGeom>
          <a:noFill/>
          <a:ln w="0">
            <a:noFill/>
          </a:ln>
        </p:spPr>
        <p:style>
          <a:lnRef idx="0"/>
          <a:fillRef idx="0"/>
          <a:effectRef idx="0"/>
          <a:fontRef idx="minor"/>
        </p:style>
        <p:txBody>
          <a:bodyPr lIns="0" rIns="0" tIns="0" bIns="0" anchor="t">
            <a:spAutoFit/>
          </a:bodyPr>
          <a:p>
            <a:pPr algn="ctr" defTabSz="914400">
              <a:lnSpc>
                <a:spcPts val="8731"/>
              </a:lnSpc>
              <a:tabLst>
                <a:tab algn="l" pos="0"/>
              </a:tabLst>
            </a:pPr>
            <a:r>
              <a:rPr b="1" lang="en-US" sz="9000" spc="-1" strike="noStrike">
                <a:solidFill>
                  <a:srgbClr val="000000"/>
                </a:solidFill>
                <a:latin typeface="DM Sans Bold"/>
                <a:ea typeface="DM Sans Bold"/>
              </a:rPr>
              <a:t>Ideation process</a:t>
            </a:r>
            <a:endParaRPr b="0" lang="en-US" sz="9000" spc="-1" strike="noStrike">
              <a:solidFill>
                <a:srgbClr val="000000"/>
              </a:solidFill>
              <a:latin typeface="Arial"/>
            </a:endParaRPr>
          </a:p>
        </p:txBody>
      </p:sp>
      <p:sp>
        <p:nvSpPr>
          <p:cNvPr id="133" name="TextBox 16"/>
          <p:cNvSpPr/>
          <p:nvPr/>
        </p:nvSpPr>
        <p:spPr>
          <a:xfrm>
            <a:off x="2226960" y="5616000"/>
            <a:ext cx="2197080" cy="654480"/>
          </a:xfrm>
          <a:prstGeom prst="rect">
            <a:avLst/>
          </a:prstGeom>
          <a:noFill/>
          <a:ln w="0">
            <a:noFill/>
          </a:ln>
        </p:spPr>
        <p:style>
          <a:lnRef idx="0"/>
          <a:fillRef idx="0"/>
          <a:effectRef idx="0"/>
          <a:fontRef idx="minor"/>
        </p:style>
        <p:txBody>
          <a:bodyPr lIns="0" rIns="0" tIns="0" bIns="0" anchor="t">
            <a:spAutoFit/>
          </a:bodyPr>
          <a:p>
            <a:pPr defTabSz="914400">
              <a:lnSpc>
                <a:spcPts val="5151"/>
              </a:lnSpc>
            </a:pPr>
            <a:r>
              <a:rPr b="1" lang="en-US" sz="5000" spc="-1" strike="noStrike">
                <a:solidFill>
                  <a:srgbClr val="000000"/>
                </a:solidFill>
                <a:latin typeface="DM Sans Bold"/>
                <a:ea typeface="DM Sans Bold"/>
              </a:rPr>
              <a:t>01</a:t>
            </a:r>
            <a:endParaRPr b="0" lang="en-US" sz="5000" spc="-1" strike="noStrike">
              <a:solidFill>
                <a:srgbClr val="000000"/>
              </a:solidFill>
              <a:latin typeface="Arial"/>
            </a:endParaRPr>
          </a:p>
        </p:txBody>
      </p:sp>
      <p:sp>
        <p:nvSpPr>
          <p:cNvPr id="134" name="TextBox 17"/>
          <p:cNvSpPr/>
          <p:nvPr/>
        </p:nvSpPr>
        <p:spPr>
          <a:xfrm>
            <a:off x="5948640" y="5616000"/>
            <a:ext cx="2197080" cy="654480"/>
          </a:xfrm>
          <a:prstGeom prst="rect">
            <a:avLst/>
          </a:prstGeom>
          <a:noFill/>
          <a:ln w="0">
            <a:noFill/>
          </a:ln>
        </p:spPr>
        <p:style>
          <a:lnRef idx="0"/>
          <a:fillRef idx="0"/>
          <a:effectRef idx="0"/>
          <a:fontRef idx="minor"/>
        </p:style>
        <p:txBody>
          <a:bodyPr lIns="0" rIns="0" tIns="0" bIns="0" anchor="t">
            <a:spAutoFit/>
          </a:bodyPr>
          <a:p>
            <a:pPr defTabSz="914400">
              <a:lnSpc>
                <a:spcPts val="5151"/>
              </a:lnSpc>
            </a:pPr>
            <a:r>
              <a:rPr b="1" lang="en-US" sz="5000" spc="-1" strike="noStrike">
                <a:solidFill>
                  <a:srgbClr val="000000"/>
                </a:solidFill>
                <a:latin typeface="DM Sans Bold"/>
                <a:ea typeface="DM Sans Bold"/>
              </a:rPr>
              <a:t>02</a:t>
            </a:r>
            <a:endParaRPr b="0" lang="en-US" sz="5000" spc="-1" strike="noStrike">
              <a:solidFill>
                <a:srgbClr val="000000"/>
              </a:solidFill>
              <a:latin typeface="Arial"/>
            </a:endParaRPr>
          </a:p>
        </p:txBody>
      </p:sp>
      <p:sp>
        <p:nvSpPr>
          <p:cNvPr id="135" name="TextBox 18"/>
          <p:cNvSpPr/>
          <p:nvPr/>
        </p:nvSpPr>
        <p:spPr>
          <a:xfrm>
            <a:off x="2226960" y="6447960"/>
            <a:ext cx="2646000" cy="1189080"/>
          </a:xfrm>
          <a:prstGeom prst="rect">
            <a:avLst/>
          </a:prstGeom>
          <a:noFill/>
          <a:ln w="0">
            <a:noFill/>
          </a:ln>
        </p:spPr>
        <p:style>
          <a:lnRef idx="0"/>
          <a:fillRef idx="0"/>
          <a:effectRef idx="0"/>
          <a:fontRef idx="minor"/>
        </p:style>
        <p:txBody>
          <a:bodyPr lIns="0" rIns="0" tIns="0" bIns="0" anchor="t">
            <a:spAutoFit/>
          </a:bodyPr>
          <a:p>
            <a:pPr defTabSz="914400">
              <a:lnSpc>
                <a:spcPts val="2341"/>
              </a:lnSpc>
            </a:pPr>
            <a:r>
              <a:rPr b="0" lang="en-US" sz="1500" spc="-1" strike="noStrike">
                <a:solidFill>
                  <a:srgbClr val="000000"/>
                </a:solidFill>
                <a:latin typeface="DM Sans"/>
                <a:ea typeface="DM Sans"/>
              </a:rPr>
              <a:t>Thought of converting images into text using ASCII characters—a blend of programming and visual art.</a:t>
            </a:r>
            <a:endParaRPr b="0" lang="en-US" sz="1500" spc="-1" strike="noStrike">
              <a:solidFill>
                <a:srgbClr val="000000"/>
              </a:solidFill>
              <a:latin typeface="Arial"/>
            </a:endParaRPr>
          </a:p>
        </p:txBody>
      </p:sp>
      <p:sp>
        <p:nvSpPr>
          <p:cNvPr id="136" name="TextBox 19"/>
          <p:cNvSpPr/>
          <p:nvPr/>
        </p:nvSpPr>
        <p:spPr>
          <a:xfrm>
            <a:off x="5948640" y="6447960"/>
            <a:ext cx="2732400" cy="891720"/>
          </a:xfrm>
          <a:prstGeom prst="rect">
            <a:avLst/>
          </a:prstGeom>
          <a:noFill/>
          <a:ln w="0">
            <a:noFill/>
          </a:ln>
        </p:spPr>
        <p:style>
          <a:lnRef idx="0"/>
          <a:fillRef idx="0"/>
          <a:effectRef idx="0"/>
          <a:fontRef idx="minor"/>
        </p:style>
        <p:txBody>
          <a:bodyPr lIns="0" rIns="0" tIns="0" bIns="0" anchor="t">
            <a:spAutoFit/>
          </a:bodyPr>
          <a:p>
            <a:pPr defTabSz="914400">
              <a:lnSpc>
                <a:spcPts val="2341"/>
              </a:lnSpc>
            </a:pPr>
            <a:r>
              <a:rPr b="0" lang="en-US" sz="1500" spc="-1" strike="noStrike">
                <a:solidFill>
                  <a:srgbClr val="000000"/>
                </a:solidFill>
                <a:latin typeface="DM Sans"/>
                <a:ea typeface="DM Sans"/>
              </a:rPr>
              <a:t>Researched how to handle image files and pixel data in C using lightweight libraries.</a:t>
            </a:r>
            <a:endParaRPr b="0" lang="en-US" sz="1500" spc="-1" strike="noStrike">
              <a:solidFill>
                <a:srgbClr val="000000"/>
              </a:solidFill>
              <a:latin typeface="Arial"/>
            </a:endParaRPr>
          </a:p>
        </p:txBody>
      </p:sp>
      <p:sp>
        <p:nvSpPr>
          <p:cNvPr id="137" name="TextBox 20"/>
          <p:cNvSpPr/>
          <p:nvPr/>
        </p:nvSpPr>
        <p:spPr>
          <a:xfrm>
            <a:off x="9671760" y="5616000"/>
            <a:ext cx="2197080" cy="654480"/>
          </a:xfrm>
          <a:prstGeom prst="rect">
            <a:avLst/>
          </a:prstGeom>
          <a:noFill/>
          <a:ln w="0">
            <a:noFill/>
          </a:ln>
        </p:spPr>
        <p:style>
          <a:lnRef idx="0"/>
          <a:fillRef idx="0"/>
          <a:effectRef idx="0"/>
          <a:fontRef idx="minor"/>
        </p:style>
        <p:txBody>
          <a:bodyPr lIns="0" rIns="0" tIns="0" bIns="0" anchor="t">
            <a:spAutoFit/>
          </a:bodyPr>
          <a:p>
            <a:pPr defTabSz="914400">
              <a:lnSpc>
                <a:spcPts val="5151"/>
              </a:lnSpc>
            </a:pPr>
            <a:r>
              <a:rPr b="1" lang="en-US" sz="5000" spc="-1" strike="noStrike">
                <a:solidFill>
                  <a:srgbClr val="000000"/>
                </a:solidFill>
                <a:latin typeface="DM Sans Bold"/>
                <a:ea typeface="DM Sans Bold"/>
              </a:rPr>
              <a:t>03</a:t>
            </a:r>
            <a:endParaRPr b="0" lang="en-US" sz="5000" spc="-1" strike="noStrike">
              <a:solidFill>
                <a:srgbClr val="000000"/>
              </a:solidFill>
              <a:latin typeface="Arial"/>
            </a:endParaRPr>
          </a:p>
        </p:txBody>
      </p:sp>
      <p:sp>
        <p:nvSpPr>
          <p:cNvPr id="138" name="TextBox 21"/>
          <p:cNvSpPr/>
          <p:nvPr/>
        </p:nvSpPr>
        <p:spPr>
          <a:xfrm>
            <a:off x="9671760" y="6447960"/>
            <a:ext cx="2747520" cy="1189080"/>
          </a:xfrm>
          <a:prstGeom prst="rect">
            <a:avLst/>
          </a:prstGeom>
          <a:noFill/>
          <a:ln w="0">
            <a:noFill/>
          </a:ln>
        </p:spPr>
        <p:style>
          <a:lnRef idx="0"/>
          <a:fillRef idx="0"/>
          <a:effectRef idx="0"/>
          <a:fontRef idx="minor"/>
        </p:style>
        <p:txBody>
          <a:bodyPr lIns="0" rIns="0" tIns="0" bIns="0" anchor="t">
            <a:spAutoFit/>
          </a:bodyPr>
          <a:p>
            <a:pPr defTabSz="914400">
              <a:lnSpc>
                <a:spcPts val="2341"/>
              </a:lnSpc>
            </a:pPr>
            <a:r>
              <a:rPr b="0" lang="en-US" sz="1500" spc="-1" strike="noStrike">
                <a:solidFill>
                  <a:srgbClr val="000000"/>
                </a:solidFill>
                <a:latin typeface="DM Sans"/>
                <a:ea typeface="DM Sans"/>
              </a:rPr>
              <a:t>Designed a mapping system where brightness levels are assigned to ASCII characters based on their visual density.</a:t>
            </a:r>
            <a:endParaRPr b="0" lang="en-US" sz="1500" spc="-1" strike="noStrike">
              <a:solidFill>
                <a:srgbClr val="000000"/>
              </a:solidFill>
              <a:latin typeface="Arial"/>
            </a:endParaRPr>
          </a:p>
        </p:txBody>
      </p:sp>
      <p:sp>
        <p:nvSpPr>
          <p:cNvPr id="139" name="TextBox 22"/>
          <p:cNvSpPr/>
          <p:nvPr/>
        </p:nvSpPr>
        <p:spPr>
          <a:xfrm>
            <a:off x="13414320" y="5616000"/>
            <a:ext cx="2197080" cy="654480"/>
          </a:xfrm>
          <a:prstGeom prst="rect">
            <a:avLst/>
          </a:prstGeom>
          <a:noFill/>
          <a:ln w="0">
            <a:noFill/>
          </a:ln>
        </p:spPr>
        <p:style>
          <a:lnRef idx="0"/>
          <a:fillRef idx="0"/>
          <a:effectRef idx="0"/>
          <a:fontRef idx="minor"/>
        </p:style>
        <p:txBody>
          <a:bodyPr lIns="0" rIns="0" tIns="0" bIns="0" anchor="t">
            <a:spAutoFit/>
          </a:bodyPr>
          <a:p>
            <a:pPr defTabSz="914400">
              <a:lnSpc>
                <a:spcPts val="5151"/>
              </a:lnSpc>
            </a:pPr>
            <a:r>
              <a:rPr b="1" lang="en-US" sz="5000" spc="-1" strike="noStrike">
                <a:solidFill>
                  <a:srgbClr val="000000"/>
                </a:solidFill>
                <a:latin typeface="DM Sans Bold"/>
                <a:ea typeface="DM Sans Bold"/>
              </a:rPr>
              <a:t>04</a:t>
            </a:r>
            <a:endParaRPr b="0" lang="en-US" sz="5000" spc="-1" strike="noStrike">
              <a:solidFill>
                <a:srgbClr val="000000"/>
              </a:solidFill>
              <a:latin typeface="Arial"/>
            </a:endParaRPr>
          </a:p>
        </p:txBody>
      </p:sp>
      <p:sp>
        <p:nvSpPr>
          <p:cNvPr id="140" name="TextBox 23"/>
          <p:cNvSpPr/>
          <p:nvPr/>
        </p:nvSpPr>
        <p:spPr>
          <a:xfrm>
            <a:off x="13414320" y="6447960"/>
            <a:ext cx="2646000" cy="1486440"/>
          </a:xfrm>
          <a:prstGeom prst="rect">
            <a:avLst/>
          </a:prstGeom>
          <a:noFill/>
          <a:ln w="0">
            <a:noFill/>
          </a:ln>
        </p:spPr>
        <p:style>
          <a:lnRef idx="0"/>
          <a:fillRef idx="0"/>
          <a:effectRef idx="0"/>
          <a:fontRef idx="minor"/>
        </p:style>
        <p:txBody>
          <a:bodyPr lIns="0" rIns="0" tIns="0" bIns="0" anchor="t">
            <a:spAutoFit/>
          </a:bodyPr>
          <a:p>
            <a:pPr defTabSz="914400">
              <a:lnSpc>
                <a:spcPts val="2341"/>
              </a:lnSpc>
            </a:pPr>
            <a:r>
              <a:rPr b="0" lang="en-US" sz="1500" spc="-1" strike="noStrike">
                <a:solidFill>
                  <a:srgbClr val="000000"/>
                </a:solidFill>
                <a:latin typeface="DM Sans"/>
                <a:ea typeface="DM Sans"/>
              </a:rPr>
              <a:t>Decided on command-line usage, output format (plain text), and adjustable resolution to balance performance and quality.</a:t>
            </a:r>
            <a:endParaRPr b="0" lang="en-US" sz="1500" spc="-1" strike="noStrike">
              <a:solidFill>
                <a:srgbClr val="000000"/>
              </a:solidFill>
              <a:latin typeface="Arial"/>
            </a:endParaRPr>
          </a:p>
        </p:txBody>
      </p:sp>
      <p:sp>
        <p:nvSpPr>
          <p:cNvPr id="141" name="Freeform 24"/>
          <p:cNvSpPr/>
          <p:nvPr/>
        </p:nvSpPr>
        <p:spPr>
          <a:xfrm>
            <a:off x="-1573200" y="8893440"/>
            <a:ext cx="4051080" cy="2764800"/>
          </a:xfrm>
          <a:custGeom>
            <a:avLst/>
            <a:gdLst>
              <a:gd name="textAreaLeft" fmla="*/ 0 w 4051080"/>
              <a:gd name="textAreaRight" fmla="*/ 4051440 w 4051080"/>
              <a:gd name="textAreaTop" fmla="*/ 0 h 2764800"/>
              <a:gd name="textAreaBottom" fmla="*/ 2765160 h 2764800"/>
            </a:gdLst>
            <a:ahLst/>
            <a:rect l="textAreaLeft" t="textAreaTop" r="textAreaRight" b="textAreaBottom"/>
            <a:pathLst>
              <a:path w="4051334" h="2765036">
                <a:moveTo>
                  <a:pt x="0" y="0"/>
                </a:moveTo>
                <a:lnTo>
                  <a:pt x="4051334" y="0"/>
                </a:lnTo>
                <a:lnTo>
                  <a:pt x="4051334" y="2765036"/>
                </a:lnTo>
                <a:lnTo>
                  <a:pt x="0" y="276503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2" name="Freeform 25"/>
          <p:cNvSpPr/>
          <p:nvPr/>
        </p:nvSpPr>
        <p:spPr>
          <a:xfrm>
            <a:off x="15262920" y="8864640"/>
            <a:ext cx="4601880" cy="3618360"/>
          </a:xfrm>
          <a:custGeom>
            <a:avLst/>
            <a:gdLst>
              <a:gd name="textAreaLeft" fmla="*/ 0 w 4601880"/>
              <a:gd name="textAreaRight" fmla="*/ 4602240 w 4601880"/>
              <a:gd name="textAreaTop" fmla="*/ 0 h 3618360"/>
              <a:gd name="textAreaBottom" fmla="*/ 3618720 h 3618360"/>
            </a:gdLst>
            <a:ahLst/>
            <a:rect l="textAreaLeft" t="textAreaTop" r="textAreaRight" b="textAreaBottom"/>
            <a:pathLst>
              <a:path w="4602314" h="3618569">
                <a:moveTo>
                  <a:pt x="0" y="0"/>
                </a:moveTo>
                <a:lnTo>
                  <a:pt x="4602314" y="0"/>
                </a:lnTo>
                <a:lnTo>
                  <a:pt x="4602314" y="3618569"/>
                </a:lnTo>
                <a:lnTo>
                  <a:pt x="0" y="3618569"/>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3" name="Freeform 26"/>
          <p:cNvSpPr/>
          <p:nvPr/>
        </p:nvSpPr>
        <p:spPr>
          <a:xfrm>
            <a:off x="-674280" y="-1322640"/>
            <a:ext cx="4224240" cy="2645280"/>
          </a:xfrm>
          <a:custGeom>
            <a:avLst/>
            <a:gdLst>
              <a:gd name="textAreaLeft" fmla="*/ 0 w 4224240"/>
              <a:gd name="textAreaRight" fmla="*/ 4224600 w 4224240"/>
              <a:gd name="textAreaTop" fmla="*/ 0 h 2645280"/>
              <a:gd name="textAreaBottom" fmla="*/ 2645640 h 2645280"/>
            </a:gdLst>
            <a:ahLst/>
            <a:rect l="textAreaLeft" t="textAreaTop" r="textAreaRight" b="textAreaBottom"/>
            <a:pathLst>
              <a:path w="4224468" h="2645573">
                <a:moveTo>
                  <a:pt x="0" y="0"/>
                </a:moveTo>
                <a:lnTo>
                  <a:pt x="4224468" y="0"/>
                </a:lnTo>
                <a:lnTo>
                  <a:pt x="4224468" y="2645574"/>
                </a:lnTo>
                <a:lnTo>
                  <a:pt x="0" y="2645574"/>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4" name="Freeform 27"/>
          <p:cNvSpPr/>
          <p:nvPr/>
        </p:nvSpPr>
        <p:spPr>
          <a:xfrm>
            <a:off x="11101680" y="9560520"/>
            <a:ext cx="3169080" cy="2225880"/>
          </a:xfrm>
          <a:custGeom>
            <a:avLst/>
            <a:gdLst>
              <a:gd name="textAreaLeft" fmla="*/ 0 w 3169080"/>
              <a:gd name="textAreaRight" fmla="*/ 3169440 w 3169080"/>
              <a:gd name="textAreaTop" fmla="*/ 0 h 2225880"/>
              <a:gd name="textAreaBottom" fmla="*/ 2226240 h 2225880"/>
            </a:gdLst>
            <a:ahLst/>
            <a:rect l="textAreaLeft" t="textAreaTop" r="textAreaRight" b="textAreaBottom"/>
            <a:pathLst>
              <a:path w="3169280" h="2226419">
                <a:moveTo>
                  <a:pt x="0" y="0"/>
                </a:moveTo>
                <a:lnTo>
                  <a:pt x="3169280" y="0"/>
                </a:lnTo>
                <a:lnTo>
                  <a:pt x="3169280" y="2226419"/>
                </a:lnTo>
                <a:lnTo>
                  <a:pt x="0" y="2226419"/>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5" name="Freeform 28"/>
          <p:cNvSpPr/>
          <p:nvPr/>
        </p:nvSpPr>
        <p:spPr>
          <a:xfrm>
            <a:off x="9653760" y="-3038040"/>
            <a:ext cx="5492520" cy="4114440"/>
          </a:xfrm>
          <a:custGeom>
            <a:avLst/>
            <a:gdLst>
              <a:gd name="textAreaLeft" fmla="*/ 0 w 5492520"/>
              <a:gd name="textAreaRight" fmla="*/ 5492880 w 5492520"/>
              <a:gd name="textAreaTop" fmla="*/ 0 h 4114440"/>
              <a:gd name="textAreaBottom" fmla="*/ 4114800 h 4114440"/>
            </a:gdLst>
            <a:ah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6" name="Freeform 29"/>
          <p:cNvSpPr/>
          <p:nvPr/>
        </p:nvSpPr>
        <p:spPr>
          <a:xfrm rot="16200000">
            <a:off x="4745880" y="-1876680"/>
            <a:ext cx="2892240" cy="2918880"/>
          </a:xfrm>
          <a:custGeom>
            <a:avLst/>
            <a:gdLst>
              <a:gd name="textAreaLeft" fmla="*/ 0 w 2892240"/>
              <a:gd name="textAreaRight" fmla="*/ 2892600 w 2892240"/>
              <a:gd name="textAreaTop" fmla="*/ 0 h 2918880"/>
              <a:gd name="textAreaBottom" fmla="*/ 2919240 h 2918880"/>
            </a:gdLst>
            <a:ahLst/>
            <a:rect l="textAreaLeft" t="textAreaTop" r="textAreaRight" b="textAreaBottom"/>
            <a:pathLst>
              <a:path w="2892762" h="2919301">
                <a:moveTo>
                  <a:pt x="0" y="0"/>
                </a:moveTo>
                <a:lnTo>
                  <a:pt x="2892761" y="0"/>
                </a:lnTo>
                <a:lnTo>
                  <a:pt x="2892761" y="2919301"/>
                </a:lnTo>
                <a:lnTo>
                  <a:pt x="0" y="2919301"/>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7" name="Freeform 30"/>
          <p:cNvSpPr/>
          <p:nvPr/>
        </p:nvSpPr>
        <p:spPr>
          <a:xfrm>
            <a:off x="2932200" y="9271800"/>
            <a:ext cx="2586600" cy="2386080"/>
          </a:xfrm>
          <a:custGeom>
            <a:avLst/>
            <a:gdLst>
              <a:gd name="textAreaLeft" fmla="*/ 0 w 2586600"/>
              <a:gd name="textAreaRight" fmla="*/ 2586960 w 2586600"/>
              <a:gd name="textAreaTop" fmla="*/ 0 h 2386080"/>
              <a:gd name="textAreaBottom" fmla="*/ 2386440 h 2386080"/>
            </a:gdLst>
            <a:ah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8" name="Freeform 31"/>
          <p:cNvSpPr/>
          <p:nvPr/>
        </p:nvSpPr>
        <p:spPr>
          <a:xfrm>
            <a:off x="15262920" y="-1072800"/>
            <a:ext cx="1995840" cy="2149200"/>
          </a:xfrm>
          <a:custGeom>
            <a:avLst/>
            <a:gdLst>
              <a:gd name="textAreaLeft" fmla="*/ 0 w 1995840"/>
              <a:gd name="textAreaRight" fmla="*/ 1996200 w 1995840"/>
              <a:gd name="textAreaTop" fmla="*/ 0 h 2149200"/>
              <a:gd name="textAreaBottom" fmla="*/ 2149560 h 2149200"/>
            </a:gdLst>
            <a:ahLst/>
            <a:rect l="textAreaLeft" t="textAreaTop" r="textAreaRight" b="textAreaBottom"/>
            <a:pathLst>
              <a:path w="1996345" h="2149497">
                <a:moveTo>
                  <a:pt x="0" y="0"/>
                </a:moveTo>
                <a:lnTo>
                  <a:pt x="1996345" y="0"/>
                </a:lnTo>
                <a:lnTo>
                  <a:pt x="1996345" y="2149497"/>
                </a:lnTo>
                <a:lnTo>
                  <a:pt x="0" y="2149497"/>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149" name="Freeform 2"/>
          <p:cNvSpPr/>
          <p:nvPr/>
        </p:nvSpPr>
        <p:spPr>
          <a:xfrm rot="16317600">
            <a:off x="753120" y="3852720"/>
            <a:ext cx="7566840" cy="2581920"/>
          </a:xfrm>
          <a:custGeom>
            <a:avLst/>
            <a:gdLst>
              <a:gd name="textAreaLeft" fmla="*/ 0 w 7566840"/>
              <a:gd name="textAreaRight" fmla="*/ 7567200 w 7566840"/>
              <a:gd name="textAreaTop" fmla="*/ 0 h 2581920"/>
              <a:gd name="textAreaBottom" fmla="*/ 2582280 h 2581920"/>
            </a:gdLst>
            <a:ahLst/>
            <a:rect l="textAreaLeft" t="textAreaTop" r="textAreaRight" b="textAreaBottom"/>
            <a:pathLst>
              <a:path w="7567145" h="2582288">
                <a:moveTo>
                  <a:pt x="0" y="0"/>
                </a:moveTo>
                <a:lnTo>
                  <a:pt x="7567144" y="0"/>
                </a:lnTo>
                <a:lnTo>
                  <a:pt x="7567144" y="2582288"/>
                </a:lnTo>
                <a:lnTo>
                  <a:pt x="0" y="258228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0" name="Freeform 3"/>
          <p:cNvSpPr/>
          <p:nvPr/>
        </p:nvSpPr>
        <p:spPr>
          <a:xfrm>
            <a:off x="1780200" y="2037600"/>
            <a:ext cx="5512680" cy="6211440"/>
          </a:xfrm>
          <a:custGeom>
            <a:avLst/>
            <a:gdLst>
              <a:gd name="textAreaLeft" fmla="*/ 0 w 5512680"/>
              <a:gd name="textAreaRight" fmla="*/ 5513040 w 5512680"/>
              <a:gd name="textAreaTop" fmla="*/ 0 h 6211440"/>
              <a:gd name="textAreaBottom" fmla="*/ 6211800 h 6211440"/>
            </a:gdLst>
            <a:ahLst/>
            <a:rect l="textAreaLeft" t="textAreaTop" r="textAreaRight" b="textAreaBottom"/>
            <a:pathLst>
              <a:path w="5513037" h="6211873">
                <a:moveTo>
                  <a:pt x="0" y="0"/>
                </a:moveTo>
                <a:lnTo>
                  <a:pt x="5513038" y="0"/>
                </a:lnTo>
                <a:lnTo>
                  <a:pt x="5513038" y="6211872"/>
                </a:lnTo>
                <a:lnTo>
                  <a:pt x="0" y="6211872"/>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1" name="TextBox 4"/>
          <p:cNvSpPr/>
          <p:nvPr/>
        </p:nvSpPr>
        <p:spPr>
          <a:xfrm>
            <a:off x="8659080" y="2345760"/>
            <a:ext cx="7848360" cy="2217960"/>
          </a:xfrm>
          <a:prstGeom prst="rect">
            <a:avLst/>
          </a:prstGeom>
          <a:noFill/>
          <a:ln w="0">
            <a:noFill/>
          </a:ln>
        </p:spPr>
        <p:style>
          <a:lnRef idx="0"/>
          <a:fillRef idx="0"/>
          <a:effectRef idx="0"/>
          <a:fontRef idx="minor"/>
        </p:style>
        <p:txBody>
          <a:bodyPr lIns="0" rIns="0" tIns="0" bIns="0" anchor="t">
            <a:spAutoFit/>
          </a:bodyPr>
          <a:p>
            <a:pPr defTabSz="914400">
              <a:lnSpc>
                <a:spcPts val="8731"/>
              </a:lnSpc>
            </a:pPr>
            <a:r>
              <a:rPr b="1" lang="en-US" sz="9000" spc="-1" strike="noStrike">
                <a:solidFill>
                  <a:srgbClr val="000000"/>
                </a:solidFill>
                <a:latin typeface="DM Sans Bold"/>
                <a:ea typeface="DM Sans Bold"/>
              </a:rPr>
              <a:t>Creation process</a:t>
            </a:r>
            <a:endParaRPr b="0" lang="en-US" sz="9000" spc="-1" strike="noStrike">
              <a:solidFill>
                <a:srgbClr val="000000"/>
              </a:solidFill>
              <a:latin typeface="Arial"/>
            </a:endParaRPr>
          </a:p>
        </p:txBody>
      </p:sp>
      <p:sp>
        <p:nvSpPr>
          <p:cNvPr id="152" name="TextBox 5"/>
          <p:cNvSpPr/>
          <p:nvPr/>
        </p:nvSpPr>
        <p:spPr>
          <a:xfrm>
            <a:off x="8659080" y="4807440"/>
            <a:ext cx="7707240" cy="3426840"/>
          </a:xfrm>
          <a:prstGeom prst="rect">
            <a:avLst/>
          </a:prstGeom>
          <a:noFill/>
          <a:ln w="0">
            <a:noFill/>
          </a:ln>
        </p:spPr>
        <p:style>
          <a:lnRef idx="0"/>
          <a:fillRef idx="0"/>
          <a:effectRef idx="0"/>
          <a:fontRef idx="minor"/>
        </p:style>
        <p:txBody>
          <a:bodyPr lIns="0" rIns="0" tIns="0" bIns="0" anchor="t">
            <a:spAutoFit/>
          </a:bodyPr>
          <a:p>
            <a:pPr lvl="1" marL="431640" indent="-216000" defTabSz="914400">
              <a:lnSpc>
                <a:spcPts val="2699"/>
              </a:lnSpc>
              <a:buClr>
                <a:srgbClr val="000000"/>
              </a:buClr>
              <a:buFont typeface="Arial"/>
              <a:buChar char="•"/>
            </a:pPr>
            <a:r>
              <a:rPr b="0" lang="en-US" sz="2000" spc="117" strike="noStrike">
                <a:solidFill>
                  <a:srgbClr val="000000"/>
                </a:solidFill>
                <a:latin typeface="DM Sans"/>
                <a:ea typeface="DM Sans"/>
              </a:rPr>
              <a:t>Researched image formats and C libraries (like stb_image or lodepng).</a:t>
            </a:r>
            <a:endParaRPr b="0" lang="en-US" sz="2000" spc="-1" strike="noStrike">
              <a:solidFill>
                <a:srgbClr val="000000"/>
              </a:solidFill>
              <a:latin typeface="Arial"/>
            </a:endParaRPr>
          </a:p>
          <a:p>
            <a:pPr lvl="1" marL="431640" indent="-216000" defTabSz="914400">
              <a:lnSpc>
                <a:spcPts val="2699"/>
              </a:lnSpc>
              <a:buClr>
                <a:srgbClr val="000000"/>
              </a:buClr>
              <a:buFont typeface="Arial"/>
              <a:buChar char="•"/>
            </a:pPr>
            <a:r>
              <a:rPr b="0" lang="en-US" sz="2000" spc="117" strike="noStrike">
                <a:solidFill>
                  <a:srgbClr val="000000"/>
                </a:solidFill>
                <a:latin typeface="DM Sans"/>
                <a:ea typeface="DM Sans"/>
              </a:rPr>
              <a:t>Implemented grayscale conversion and brightness mapping.</a:t>
            </a:r>
            <a:endParaRPr b="0" lang="en-US" sz="2000" spc="-1" strike="noStrike">
              <a:solidFill>
                <a:srgbClr val="000000"/>
              </a:solidFill>
              <a:latin typeface="Arial"/>
            </a:endParaRPr>
          </a:p>
          <a:p>
            <a:pPr lvl="1" marL="431640" indent="-216000" defTabSz="914400">
              <a:lnSpc>
                <a:spcPts val="2699"/>
              </a:lnSpc>
              <a:buClr>
                <a:srgbClr val="000000"/>
              </a:buClr>
              <a:buFont typeface="Arial"/>
              <a:buChar char="•"/>
            </a:pPr>
            <a:r>
              <a:rPr b="0" lang="en-US" sz="2000" spc="117" strike="noStrike">
                <a:solidFill>
                  <a:srgbClr val="000000"/>
                </a:solidFill>
                <a:latin typeface="DM Sans"/>
                <a:ea typeface="DM Sans"/>
              </a:rPr>
              <a:t>Developed ASCII character scaling based on luminance.</a:t>
            </a:r>
            <a:endParaRPr b="0" lang="en-US" sz="2000" spc="-1" strike="noStrike">
              <a:solidFill>
                <a:srgbClr val="000000"/>
              </a:solidFill>
              <a:latin typeface="Arial"/>
            </a:endParaRPr>
          </a:p>
          <a:p>
            <a:pPr lvl="1" marL="431640" indent="-216000" defTabSz="914400">
              <a:lnSpc>
                <a:spcPts val="2699"/>
              </a:lnSpc>
              <a:buClr>
                <a:srgbClr val="000000"/>
              </a:buClr>
              <a:buFont typeface="Arial"/>
              <a:buChar char="•"/>
            </a:pPr>
            <a:r>
              <a:rPr b="0" lang="en-US" sz="2000" spc="117" strike="noStrike">
                <a:solidFill>
                  <a:srgbClr val="000000"/>
                </a:solidFill>
                <a:latin typeface="DM Sans"/>
                <a:ea typeface="DM Sans"/>
              </a:rPr>
              <a:t>Built CLI support and tested with real images.</a:t>
            </a:r>
            <a:endParaRPr b="0" lang="en-US" sz="2000" spc="-1" strike="noStrike">
              <a:solidFill>
                <a:srgbClr val="000000"/>
              </a:solidFill>
              <a:latin typeface="Arial"/>
            </a:endParaRPr>
          </a:p>
          <a:p>
            <a:pPr lvl="1" marL="431640" indent="-216000" defTabSz="914400">
              <a:lnSpc>
                <a:spcPts val="2699"/>
              </a:lnSpc>
              <a:buClr>
                <a:srgbClr val="000000"/>
              </a:buClr>
              <a:buFont typeface="Arial"/>
              <a:buChar char="•"/>
            </a:pPr>
            <a:r>
              <a:rPr b="0" lang="en-US" sz="2000" spc="117" strike="noStrike">
                <a:solidFill>
                  <a:srgbClr val="000000"/>
                </a:solidFill>
                <a:latin typeface="DM Sans"/>
                <a:ea typeface="DM Sans"/>
              </a:rPr>
              <a:t>Optimized output and handled edge cases (e.g., resizing).</a:t>
            </a:r>
            <a:endParaRPr b="0" lang="en-US" sz="2000" spc="-1" strike="noStrike">
              <a:solidFill>
                <a:srgbClr val="000000"/>
              </a:solidFill>
              <a:latin typeface="Arial"/>
            </a:endParaRPr>
          </a:p>
          <a:p>
            <a:pPr defTabSz="914400">
              <a:lnSpc>
                <a:spcPts val="2699"/>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153" name=""/>
          <p:cNvSpPr txBox="1"/>
          <p:nvPr/>
        </p:nvSpPr>
        <p:spPr>
          <a:xfrm>
            <a:off x="6858000" y="228600"/>
            <a:ext cx="4800600" cy="1600200"/>
          </a:xfrm>
          <a:prstGeom prst="rect">
            <a:avLst/>
          </a:prstGeom>
          <a:noFill/>
          <a:ln w="0">
            <a:noFill/>
          </a:ln>
        </p:spPr>
        <p:txBody>
          <a:bodyPr lIns="90000" rIns="90000" tIns="45000" bIns="45000" anchor="t">
            <a:noAutofit/>
          </a:bodyPr>
          <a:p>
            <a:r>
              <a:rPr b="0" lang="en-US" sz="7200" spc="-1" strike="noStrike">
                <a:solidFill>
                  <a:srgbClr val="000000"/>
                </a:solidFill>
                <a:latin typeface="JetBrains Mono"/>
              </a:rPr>
              <a:t>WHY PPM?</a:t>
            </a:r>
            <a:endParaRPr b="0" lang="en-US" sz="7200" spc="-1" strike="noStrike">
              <a:solidFill>
                <a:srgbClr val="000000"/>
              </a:solidFill>
              <a:latin typeface="JetBrains Mono"/>
            </a:endParaRPr>
          </a:p>
        </p:txBody>
      </p:sp>
      <p:sp>
        <p:nvSpPr>
          <p:cNvPr id="154" name="Freeform 1"/>
          <p:cNvSpPr/>
          <p:nvPr/>
        </p:nvSpPr>
        <p:spPr>
          <a:xfrm>
            <a:off x="-1242000" y="-1143000"/>
            <a:ext cx="4899600" cy="3068280"/>
          </a:xfrm>
          <a:custGeom>
            <a:avLst/>
            <a:gdLst>
              <a:gd name="textAreaLeft" fmla="*/ 0 w 4899600"/>
              <a:gd name="textAreaRight" fmla="*/ 4899960 w 4899600"/>
              <a:gd name="textAreaTop" fmla="*/ 0 h 3068280"/>
              <a:gd name="textAreaBottom" fmla="*/ 3068640 h 3068280"/>
            </a:gdLst>
            <a:ah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5" name="Freeform 17"/>
          <p:cNvSpPr/>
          <p:nvPr/>
        </p:nvSpPr>
        <p:spPr>
          <a:xfrm>
            <a:off x="14074200" y="-1600200"/>
            <a:ext cx="4899600" cy="3068280"/>
          </a:xfrm>
          <a:custGeom>
            <a:avLst/>
            <a:gdLst>
              <a:gd name="textAreaLeft" fmla="*/ 0 w 4899600"/>
              <a:gd name="textAreaRight" fmla="*/ 4899960 w 4899600"/>
              <a:gd name="textAreaTop" fmla="*/ 0 h 3068280"/>
              <a:gd name="textAreaBottom" fmla="*/ 3068640 h 3068280"/>
            </a:gdLst>
            <a:ah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6" name="Freeform 23"/>
          <p:cNvSpPr/>
          <p:nvPr/>
        </p:nvSpPr>
        <p:spPr>
          <a:xfrm>
            <a:off x="-914400" y="7904520"/>
            <a:ext cx="4899600" cy="3068280"/>
          </a:xfrm>
          <a:custGeom>
            <a:avLst/>
            <a:gdLst>
              <a:gd name="textAreaLeft" fmla="*/ 0 w 4899600"/>
              <a:gd name="textAreaRight" fmla="*/ 4899960 w 4899600"/>
              <a:gd name="textAreaTop" fmla="*/ 0 h 3068280"/>
              <a:gd name="textAreaBottom" fmla="*/ 3068640 h 3068280"/>
            </a:gdLst>
            <a:ah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7" name=""/>
          <p:cNvSpPr txBox="1"/>
          <p:nvPr/>
        </p:nvSpPr>
        <p:spPr>
          <a:xfrm>
            <a:off x="1371600" y="1600200"/>
            <a:ext cx="16230600" cy="4961880"/>
          </a:xfrm>
          <a:prstGeom prst="rect">
            <a:avLst/>
          </a:prstGeom>
          <a:noFill/>
          <a:ln w="0">
            <a:noFill/>
          </a:ln>
        </p:spPr>
        <p:txBody>
          <a:bodyPr lIns="90000" rIns="90000" tIns="45000" bIns="45000" anchor="t">
            <a:noAutofit/>
          </a:bodyPr>
          <a:p>
            <a:r>
              <a:rPr b="0" lang="en-US" sz="2600" spc="-1" strike="noStrike">
                <a:solidFill>
                  <a:srgbClr val="000000"/>
                </a:solidFill>
                <a:latin typeface="JetBrains Mono Medium"/>
              </a:rPr>
              <a:t>1: No Compression or Metadata</a:t>
            </a:r>
            <a:endParaRPr b="0" lang="en-US" sz="2600" spc="-1" strike="noStrike">
              <a:solidFill>
                <a:srgbClr val="000000"/>
              </a:solidFill>
              <a:latin typeface="Arial"/>
            </a:endParaRPr>
          </a:p>
          <a:p>
            <a:r>
              <a:rPr b="0" lang="en-US" sz="2600" spc="-1" strike="noStrike">
                <a:solidFill>
                  <a:srgbClr val="000000"/>
                </a:solidFill>
                <a:latin typeface="JetBrains Mono Medium"/>
              </a:rPr>
              <a:t>Unlike JPEG or PNG, PPM does not use compression or complex encoding.</a:t>
            </a:r>
            <a:endParaRPr b="0" lang="en-US" sz="2600" spc="-1" strike="noStrike">
              <a:solidFill>
                <a:srgbClr val="000000"/>
              </a:solidFill>
              <a:latin typeface="Arial"/>
            </a:endParaRPr>
          </a:p>
          <a:p>
            <a:endParaRPr b="0" lang="en-US" sz="2600" spc="-1" strike="noStrike">
              <a:solidFill>
                <a:srgbClr val="000000"/>
              </a:solidFill>
              <a:latin typeface="Arial"/>
            </a:endParaRPr>
          </a:p>
          <a:p>
            <a:r>
              <a:rPr b="0" lang="en-US" sz="2600" spc="-1" strike="noStrike">
                <a:solidFill>
                  <a:srgbClr val="000000"/>
                </a:solidFill>
                <a:latin typeface="JetBrains Mono Medium"/>
              </a:rPr>
              <a:t>That makes it ideal for directly accessing pixel data without needing to decode the image using libraries.</a:t>
            </a:r>
            <a:endParaRPr b="0" lang="en-US" sz="2600" spc="-1" strike="noStrike">
              <a:solidFill>
                <a:srgbClr val="000000"/>
              </a:solidFill>
              <a:latin typeface="Arial"/>
            </a:endParaRPr>
          </a:p>
          <a:p>
            <a:endParaRPr b="0" lang="en-US" sz="2600" spc="-1" strike="noStrike">
              <a:solidFill>
                <a:srgbClr val="000000"/>
              </a:solidFill>
              <a:latin typeface="Arial"/>
            </a:endParaRPr>
          </a:p>
          <a:p>
            <a:endParaRPr b="0" lang="en-US" sz="2600" spc="-1" strike="noStrike">
              <a:solidFill>
                <a:srgbClr val="000000"/>
              </a:solidFill>
              <a:latin typeface="Arial"/>
            </a:endParaRPr>
          </a:p>
          <a:p>
            <a:r>
              <a:rPr b="0" lang="en-US" sz="2600" spc="-1" strike="noStrike">
                <a:solidFill>
                  <a:srgbClr val="000000"/>
                </a:solidFill>
                <a:latin typeface="JetBrains Mono Medium"/>
              </a:rPr>
              <a:t>2:Structured Pixel Data</a:t>
            </a:r>
            <a:endParaRPr b="0" lang="en-US" sz="2600" spc="-1" strike="noStrike">
              <a:solidFill>
                <a:srgbClr val="000000"/>
              </a:solidFill>
              <a:latin typeface="Arial"/>
            </a:endParaRPr>
          </a:p>
          <a:p>
            <a:r>
              <a:rPr b="0" lang="en-US" sz="2600" spc="-1" strike="noStrike">
                <a:solidFill>
                  <a:srgbClr val="000000"/>
                </a:solidFill>
                <a:latin typeface="JetBrains Mono Medium"/>
              </a:rPr>
              <a:t>The format directly maps each pixel’s RGB value to its position in a grid, which makes it easy to process using 2D arrays or matrices.</a:t>
            </a:r>
            <a:endParaRPr b="0" lang="en-US" sz="26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58" name=""/>
          <p:cNvSpPr txBox="1"/>
          <p:nvPr/>
        </p:nvSpPr>
        <p:spPr>
          <a:xfrm>
            <a:off x="6172200" y="6562080"/>
            <a:ext cx="10287000" cy="2506680"/>
          </a:xfrm>
          <a:prstGeom prst="rect">
            <a:avLst/>
          </a:prstGeom>
          <a:noFill/>
          <a:ln w="0">
            <a:noFill/>
          </a:ln>
        </p:spPr>
        <p:txBody>
          <a:bodyPr lIns="90000" rIns="90000" tIns="45000" bIns="45000" anchor="t">
            <a:noAutofit/>
          </a:bodyPr>
          <a:p>
            <a:r>
              <a:rPr b="0" lang="en-US" sz="1800" spc="-1" strike="noStrike">
                <a:solidFill>
                  <a:srgbClr val="000000"/>
                </a:solidFill>
                <a:latin typeface="JetBrains Mono NL"/>
              </a:rPr>
              <a:t>P3</a:t>
            </a:r>
            <a:endParaRPr b="0" lang="en-US" sz="1800" spc="-1" strike="noStrike">
              <a:solidFill>
                <a:srgbClr val="000000"/>
              </a:solidFill>
              <a:latin typeface="JetBrains Mono NL"/>
            </a:endParaRPr>
          </a:p>
          <a:p>
            <a:r>
              <a:rPr b="0" lang="en-US" sz="1800" spc="-1" strike="noStrike">
                <a:solidFill>
                  <a:srgbClr val="000000"/>
                </a:solidFill>
                <a:latin typeface="JetBrains Mono NL"/>
              </a:rPr>
              <a:t># Example PPM file</a:t>
            </a:r>
            <a:endParaRPr b="0" lang="en-US" sz="1800" spc="-1" strike="noStrike">
              <a:solidFill>
                <a:srgbClr val="000000"/>
              </a:solidFill>
              <a:latin typeface="JetBrains Mono NL"/>
            </a:endParaRPr>
          </a:p>
          <a:p>
            <a:r>
              <a:rPr b="0" lang="en-US" sz="1800" spc="-1" strike="noStrike">
                <a:solidFill>
                  <a:srgbClr val="000000"/>
                </a:solidFill>
                <a:latin typeface="JetBrains Mono NL"/>
              </a:rPr>
              <a:t>4 2</a:t>
            </a:r>
            <a:endParaRPr b="0" lang="en-US" sz="1800" spc="-1" strike="noStrike">
              <a:solidFill>
                <a:srgbClr val="000000"/>
              </a:solidFill>
              <a:latin typeface="JetBrains Mono NL"/>
            </a:endParaRPr>
          </a:p>
          <a:p>
            <a:r>
              <a:rPr b="0" lang="en-US" sz="1800" spc="-1" strike="noStrike">
                <a:solidFill>
                  <a:srgbClr val="000000"/>
                </a:solidFill>
                <a:latin typeface="JetBrains Mono NL"/>
              </a:rPr>
              <a:t>255 </a:t>
            </a:r>
            <a:endParaRPr b="0" lang="en-US" sz="1800" spc="-1" strike="noStrike">
              <a:solidFill>
                <a:srgbClr val="000000"/>
              </a:solidFill>
              <a:latin typeface="JetBrains Mono NL"/>
            </a:endParaRPr>
          </a:p>
          <a:p>
            <a:endParaRPr b="0" lang="en-US" sz="1800" spc="-1" strike="noStrike">
              <a:solidFill>
                <a:srgbClr val="000000"/>
              </a:solidFill>
              <a:latin typeface="JetBrains Mono NL"/>
            </a:endParaRPr>
          </a:p>
          <a:p>
            <a:r>
              <a:rPr b="0" lang="en-US" sz="1800" spc="-1" strike="noStrike">
                <a:solidFill>
                  <a:srgbClr val="000000"/>
                </a:solidFill>
                <a:latin typeface="JetBrains Mono NL"/>
              </a:rPr>
              <a:t>#Raw RGB values:-</a:t>
            </a:r>
            <a:endParaRPr b="0" lang="en-US" sz="1800" spc="-1" strike="noStrike">
              <a:solidFill>
                <a:srgbClr val="000000"/>
              </a:solidFill>
              <a:latin typeface="JetBrains Mono NL"/>
            </a:endParaRPr>
          </a:p>
          <a:p>
            <a:r>
              <a:rPr b="0" lang="en-US" sz="1800" spc="-1" strike="noStrike">
                <a:solidFill>
                  <a:srgbClr val="000000"/>
                </a:solidFill>
                <a:latin typeface="JetBrains Mono NL"/>
              </a:rPr>
              <a:t>255 0 0   0 255 0   0 0 255   255 255 0</a:t>
            </a:r>
            <a:endParaRPr b="0" lang="en-US" sz="1800" spc="-1" strike="noStrike">
              <a:solidFill>
                <a:srgbClr val="000000"/>
              </a:solidFill>
              <a:latin typeface="JetBrains Mono NL"/>
            </a:endParaRPr>
          </a:p>
          <a:p>
            <a:r>
              <a:rPr b="0" lang="en-US" sz="1800" spc="-1" strike="noStrike">
                <a:solidFill>
                  <a:srgbClr val="000000"/>
                </a:solidFill>
                <a:latin typeface="JetBrains Mono NL"/>
              </a:rPr>
              <a:t>255 255 255  0 0 0   127 127 127  255 0 255</a:t>
            </a:r>
            <a:endParaRPr b="0" lang="en-US" sz="1800" spc="-1" strike="noStrike">
              <a:solidFill>
                <a:srgbClr val="000000"/>
              </a:solidFill>
              <a:latin typeface="JetBrains Mono NL"/>
            </a:endParaRPr>
          </a:p>
        </p:txBody>
      </p:sp>
      <p:sp>
        <p:nvSpPr>
          <p:cNvPr id="159" name="Freeform 32"/>
          <p:cNvSpPr/>
          <p:nvPr/>
        </p:nvSpPr>
        <p:spPr>
          <a:xfrm>
            <a:off x="16230600" y="8229600"/>
            <a:ext cx="2892240" cy="2918880"/>
          </a:xfrm>
          <a:custGeom>
            <a:avLst/>
            <a:gdLst>
              <a:gd name="textAreaLeft" fmla="*/ 0 w 2892240"/>
              <a:gd name="textAreaRight" fmla="*/ 2892600 w 2892240"/>
              <a:gd name="textAreaTop" fmla="*/ 0 h 2918880"/>
              <a:gd name="textAreaBottom" fmla="*/ 2919240 h 2918880"/>
            </a:gdLst>
            <a:ah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sp>
        <p:nvSpPr>
          <p:cNvPr id="160" name="TextBox 2"/>
          <p:cNvSpPr/>
          <p:nvPr/>
        </p:nvSpPr>
        <p:spPr>
          <a:xfrm>
            <a:off x="4136400" y="4375440"/>
            <a:ext cx="10014480" cy="862560"/>
          </a:xfrm>
          <a:prstGeom prst="rect">
            <a:avLst/>
          </a:prstGeom>
          <a:noFill/>
          <a:ln w="0">
            <a:noFill/>
          </a:ln>
        </p:spPr>
        <p:style>
          <a:lnRef idx="0"/>
          <a:fillRef idx="0"/>
          <a:effectRef idx="0"/>
          <a:fontRef idx="minor"/>
        </p:style>
        <p:txBody>
          <a:bodyPr lIns="0" rIns="0" tIns="0" bIns="0" anchor="t">
            <a:spAutoFit/>
          </a:bodyPr>
          <a:p>
            <a:pPr algn="ctr" defTabSz="914400">
              <a:lnSpc>
                <a:spcPts val="6789"/>
              </a:lnSpc>
            </a:pPr>
            <a:r>
              <a:rPr b="1" lang="en-US" sz="7000" spc="-1" strike="noStrike">
                <a:solidFill>
                  <a:srgbClr val="000000"/>
                </a:solidFill>
                <a:latin typeface="DM Sans Bold"/>
                <a:ea typeface="DM Sans Bold"/>
              </a:rPr>
              <a:t>Success cases</a:t>
            </a:r>
            <a:endParaRPr b="0" lang="en-US" sz="7000" spc="-1" strike="noStrike">
              <a:solidFill>
                <a:srgbClr val="000000"/>
              </a:solidFill>
              <a:latin typeface="Arial"/>
            </a:endParaRPr>
          </a:p>
        </p:txBody>
      </p:sp>
      <p:sp>
        <p:nvSpPr>
          <p:cNvPr id="161" name="TextBox 3"/>
          <p:cNvSpPr/>
          <p:nvPr/>
        </p:nvSpPr>
        <p:spPr>
          <a:xfrm>
            <a:off x="4222080" y="5560560"/>
            <a:ext cx="9843840" cy="2998440"/>
          </a:xfrm>
          <a:prstGeom prst="rect">
            <a:avLst/>
          </a:prstGeom>
          <a:noFill/>
          <a:ln w="0">
            <a:noFill/>
          </a:ln>
        </p:spPr>
        <p:style>
          <a:lnRef idx="0"/>
          <a:fillRef idx="0"/>
          <a:effectRef idx="0"/>
          <a:fontRef idx="minor"/>
        </p:style>
        <p:txBody>
          <a:bodyPr lIns="0" rIns="0" tIns="0" bIns="0" anchor="t">
            <a:spAutoFit/>
          </a:bodyPr>
          <a:p>
            <a:pPr lvl="1" marL="539640" indent="-270000" algn="ctr" defTabSz="914400">
              <a:lnSpc>
                <a:spcPts val="3373"/>
              </a:lnSpc>
              <a:buClr>
                <a:srgbClr val="000000"/>
              </a:buClr>
              <a:buFont typeface="Arial"/>
              <a:buChar char="•"/>
            </a:pPr>
            <a:r>
              <a:rPr b="0" lang="en-US" sz="2500" spc="148" strike="noStrike">
                <a:solidFill>
                  <a:srgbClr val="000000"/>
                </a:solidFill>
                <a:latin typeface="DM Sans"/>
                <a:ea typeface="DM Sans"/>
              </a:rPr>
              <a:t>Successfully converted multiple image formats to ppm which are then converted to  ASCII.</a:t>
            </a:r>
            <a:endParaRPr b="0" lang="en-US" sz="2500" spc="-1" strike="noStrike">
              <a:solidFill>
                <a:srgbClr val="000000"/>
              </a:solidFill>
              <a:latin typeface="Arial"/>
            </a:endParaRPr>
          </a:p>
          <a:p>
            <a:pPr lvl="1" marL="539640" indent="-270000" algn="ctr" defTabSz="914400">
              <a:lnSpc>
                <a:spcPts val="3373"/>
              </a:lnSpc>
              <a:buClr>
                <a:srgbClr val="000000"/>
              </a:buClr>
              <a:buFont typeface="Arial"/>
              <a:buChar char="•"/>
            </a:pPr>
            <a:r>
              <a:rPr b="0" lang="en-US" sz="2500" spc="148" strike="noStrike">
                <a:solidFill>
                  <a:srgbClr val="000000"/>
                </a:solidFill>
                <a:latin typeface="DM Sans"/>
                <a:ea typeface="DM Sans"/>
              </a:rPr>
              <a:t>Produced visually appealing outputs in various resolutions.</a:t>
            </a:r>
            <a:endParaRPr b="0" lang="en-US" sz="2500" spc="-1" strike="noStrike">
              <a:solidFill>
                <a:srgbClr val="000000"/>
              </a:solidFill>
              <a:latin typeface="Arial"/>
            </a:endParaRPr>
          </a:p>
          <a:p>
            <a:pPr lvl="1" marL="539640" indent="-270000" algn="ctr" defTabSz="914400">
              <a:lnSpc>
                <a:spcPts val="3373"/>
              </a:lnSpc>
              <a:buClr>
                <a:srgbClr val="000000"/>
              </a:buClr>
              <a:buFont typeface="Arial"/>
              <a:buChar char="•"/>
            </a:pPr>
            <a:r>
              <a:rPr b="0" lang="en-US" sz="2500" spc="148" strike="noStrike">
                <a:solidFill>
                  <a:srgbClr val="000000"/>
                </a:solidFill>
                <a:latin typeface="DM Sans"/>
                <a:ea typeface="DM Sans"/>
              </a:rPr>
              <a:t>Ran efficiently even on low-end systems.</a:t>
            </a:r>
            <a:endParaRPr b="0" lang="en-US" sz="2500" spc="-1" strike="noStrike">
              <a:solidFill>
                <a:srgbClr val="000000"/>
              </a:solidFill>
              <a:latin typeface="Arial"/>
            </a:endParaRPr>
          </a:p>
          <a:p>
            <a:pPr lvl="1" marL="539640" indent="-270000" algn="ctr" defTabSz="914400">
              <a:lnSpc>
                <a:spcPts val="3373"/>
              </a:lnSpc>
              <a:buClr>
                <a:srgbClr val="000000"/>
              </a:buClr>
              <a:buFont typeface="Arial"/>
              <a:buChar char="•"/>
            </a:pPr>
            <a:r>
              <a:rPr b="0" lang="en-US" sz="2500" spc="148" strike="noStrike">
                <a:solidFill>
                  <a:srgbClr val="000000"/>
                </a:solidFill>
                <a:latin typeface="DM Sans"/>
                <a:ea typeface="DM Sans"/>
              </a:rPr>
              <a:t>Received positive feedback from peers</a:t>
            </a:r>
            <a:endParaRPr b="0" lang="en-US" sz="2500" spc="-1" strike="noStrike">
              <a:solidFill>
                <a:srgbClr val="000000"/>
              </a:solidFill>
              <a:latin typeface="Arial"/>
            </a:endParaRPr>
          </a:p>
          <a:p>
            <a:pPr algn="ctr" defTabSz="914400">
              <a:lnSpc>
                <a:spcPts val="3373"/>
              </a:lnSpc>
              <a:tabLst>
                <a:tab algn="l" pos="0"/>
              </a:tabLst>
            </a:pPr>
            <a:endParaRPr b="0" lang="en-US" sz="1800" spc="-1" strike="noStrike">
              <a:solidFill>
                <a:srgbClr val="000000"/>
              </a:solidFill>
              <a:latin typeface="Arial"/>
            </a:endParaRPr>
          </a:p>
        </p:txBody>
      </p:sp>
      <p:sp>
        <p:nvSpPr>
          <p:cNvPr id="162" name="Freeform 4"/>
          <p:cNvSpPr/>
          <p:nvPr/>
        </p:nvSpPr>
        <p:spPr>
          <a:xfrm>
            <a:off x="-2329560" y="9018000"/>
            <a:ext cx="4899600" cy="3343680"/>
          </a:xfrm>
          <a:custGeom>
            <a:avLst/>
            <a:gdLst>
              <a:gd name="textAreaLeft" fmla="*/ 0 w 4899600"/>
              <a:gd name="textAreaRight" fmla="*/ 4899960 w 4899600"/>
              <a:gd name="textAreaTop" fmla="*/ 0 h 3343680"/>
              <a:gd name="textAreaBottom" fmla="*/ 3344040 h 3343680"/>
            </a:gdLst>
            <a:ahLst/>
            <a:rect l="textAreaLeft" t="textAreaTop" r="textAreaRight" b="textAreaBottom"/>
            <a:pathLst>
              <a:path w="4899948" h="3344214">
                <a:moveTo>
                  <a:pt x="0" y="0"/>
                </a:moveTo>
                <a:lnTo>
                  <a:pt x="4899947" y="0"/>
                </a:lnTo>
                <a:lnTo>
                  <a:pt x="4899947" y="3344214"/>
                </a:lnTo>
                <a:lnTo>
                  <a:pt x="0" y="334421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3" name="Freeform 5"/>
          <p:cNvSpPr/>
          <p:nvPr/>
        </p:nvSpPr>
        <p:spPr>
          <a:xfrm>
            <a:off x="5847120" y="9882360"/>
            <a:ext cx="3296520" cy="808920"/>
          </a:xfrm>
          <a:custGeom>
            <a:avLst/>
            <a:gdLst>
              <a:gd name="textAreaLeft" fmla="*/ 0 w 3296520"/>
              <a:gd name="textAreaRight" fmla="*/ 3296880 w 3296520"/>
              <a:gd name="textAreaTop" fmla="*/ 0 h 808920"/>
              <a:gd name="textAreaBottom" fmla="*/ 809280 h 808920"/>
            </a:gdLst>
            <a:ahLst/>
            <a:rect l="textAreaLeft" t="textAreaTop" r="textAreaRight" b="textAreaBottom"/>
            <a:pathLst>
              <a:path w="3296956" h="809253">
                <a:moveTo>
                  <a:pt x="0" y="0"/>
                </a:moveTo>
                <a:lnTo>
                  <a:pt x="3296956" y="0"/>
                </a:lnTo>
                <a:lnTo>
                  <a:pt x="3296956" y="809252"/>
                </a:lnTo>
                <a:lnTo>
                  <a:pt x="0" y="809252"/>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4" name="Freeform 6"/>
          <p:cNvSpPr/>
          <p:nvPr/>
        </p:nvSpPr>
        <p:spPr>
          <a:xfrm>
            <a:off x="14494680" y="9018000"/>
            <a:ext cx="4427640" cy="3481200"/>
          </a:xfrm>
          <a:custGeom>
            <a:avLst/>
            <a:gdLst>
              <a:gd name="textAreaLeft" fmla="*/ 0 w 4427640"/>
              <a:gd name="textAreaRight" fmla="*/ 4428000 w 4427640"/>
              <a:gd name="textAreaTop" fmla="*/ 0 h 3481200"/>
              <a:gd name="textAreaBottom" fmla="*/ 3481560 h 3481200"/>
            </a:gdLst>
            <a:ahLst/>
            <a:rect l="textAreaLeft" t="textAreaTop" r="textAreaRight" b="textAreaBottom"/>
            <a:pathLst>
              <a:path w="4427843" h="3481392">
                <a:moveTo>
                  <a:pt x="0" y="0"/>
                </a:moveTo>
                <a:lnTo>
                  <a:pt x="4427843" y="0"/>
                </a:lnTo>
                <a:lnTo>
                  <a:pt x="4427843" y="3481391"/>
                </a:lnTo>
                <a:lnTo>
                  <a:pt x="0" y="348139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5" name="Freeform 7"/>
          <p:cNvSpPr/>
          <p:nvPr/>
        </p:nvSpPr>
        <p:spPr>
          <a:xfrm>
            <a:off x="-763560" y="-1534320"/>
            <a:ext cx="4899600" cy="3068280"/>
          </a:xfrm>
          <a:custGeom>
            <a:avLst/>
            <a:gdLst>
              <a:gd name="textAreaLeft" fmla="*/ 0 w 4899600"/>
              <a:gd name="textAreaRight" fmla="*/ 4899960 w 4899600"/>
              <a:gd name="textAreaTop" fmla="*/ 0 h 3068280"/>
              <a:gd name="textAreaBottom" fmla="*/ 3068640 h 3068280"/>
            </a:gdLst>
            <a:ahLst/>
            <a:rect l="textAreaLeft" t="textAreaTop" r="textAreaRight" b="textAreaBottom"/>
            <a:pathLst>
              <a:path w="4899948" h="3068592">
                <a:moveTo>
                  <a:pt x="0" y="0"/>
                </a:moveTo>
                <a:lnTo>
                  <a:pt x="4899947" y="0"/>
                </a:lnTo>
                <a:lnTo>
                  <a:pt x="4899947" y="3068592"/>
                </a:lnTo>
                <a:lnTo>
                  <a:pt x="0" y="3068592"/>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6" name="Freeform 8"/>
          <p:cNvSpPr/>
          <p:nvPr/>
        </p:nvSpPr>
        <p:spPr>
          <a:xfrm>
            <a:off x="12801600" y="-3053880"/>
            <a:ext cx="4291920" cy="3870720"/>
          </a:xfrm>
          <a:custGeom>
            <a:avLst/>
            <a:gdLst>
              <a:gd name="textAreaLeft" fmla="*/ 0 w 4291920"/>
              <a:gd name="textAreaRight" fmla="*/ 4292280 w 4291920"/>
              <a:gd name="textAreaTop" fmla="*/ 0 h 3870720"/>
              <a:gd name="textAreaBottom" fmla="*/ 3871080 h 3870720"/>
            </a:gdLst>
            <a:ahLst/>
            <a:rect l="textAreaLeft" t="textAreaTop" r="textAreaRight" b="textAreaBottom"/>
            <a:pathLst>
              <a:path w="4292424" h="3870986">
                <a:moveTo>
                  <a:pt x="0" y="0"/>
                </a:moveTo>
                <a:lnTo>
                  <a:pt x="4292424" y="0"/>
                </a:lnTo>
                <a:lnTo>
                  <a:pt x="4292424" y="3870986"/>
                </a:lnTo>
                <a:lnTo>
                  <a:pt x="0" y="3870986"/>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7" name="Freeform 9"/>
          <p:cNvSpPr/>
          <p:nvPr/>
        </p:nvSpPr>
        <p:spPr>
          <a:xfrm>
            <a:off x="10139040" y="9258480"/>
            <a:ext cx="4075920" cy="2863080"/>
          </a:xfrm>
          <a:custGeom>
            <a:avLst/>
            <a:gdLst>
              <a:gd name="textAreaLeft" fmla="*/ 0 w 4075920"/>
              <a:gd name="textAreaRight" fmla="*/ 4076280 w 4075920"/>
              <a:gd name="textAreaTop" fmla="*/ 0 h 2863080"/>
              <a:gd name="textAreaBottom" fmla="*/ 2863440 h 2863080"/>
            </a:gdLst>
            <a:ahLst/>
            <a:rect l="textAreaLeft" t="textAreaTop" r="textAreaRight" b="textAreaBottom"/>
            <a:pathLst>
              <a:path w="4076270" h="2863579">
                <a:moveTo>
                  <a:pt x="0" y="0"/>
                </a:moveTo>
                <a:lnTo>
                  <a:pt x="4076270" y="0"/>
                </a:lnTo>
                <a:lnTo>
                  <a:pt x="4076270" y="2863579"/>
                </a:lnTo>
                <a:lnTo>
                  <a:pt x="0" y="2863579"/>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8" name="Freeform 10"/>
          <p:cNvSpPr/>
          <p:nvPr/>
        </p:nvSpPr>
        <p:spPr>
          <a:xfrm>
            <a:off x="7495560" y="-3297960"/>
            <a:ext cx="5492520" cy="4114440"/>
          </a:xfrm>
          <a:custGeom>
            <a:avLst/>
            <a:gdLst>
              <a:gd name="textAreaLeft" fmla="*/ 0 w 5492520"/>
              <a:gd name="textAreaRight" fmla="*/ 5492880 w 5492520"/>
              <a:gd name="textAreaTop" fmla="*/ 0 h 4114440"/>
              <a:gd name="textAreaBottom" fmla="*/ 4114800 h 4114440"/>
            </a:gdLst>
            <a:ahLst/>
            <a:rect l="textAreaLeft" t="textAreaTop" r="textAreaRight" b="textAreaBottom"/>
            <a:pathLst>
              <a:path w="5493058" h="4114800">
                <a:moveTo>
                  <a:pt x="0" y="0"/>
                </a:moveTo>
                <a:lnTo>
                  <a:pt x="5493058" y="0"/>
                </a:lnTo>
                <a:lnTo>
                  <a:pt x="5493058" y="4114800"/>
                </a:lnTo>
                <a:lnTo>
                  <a:pt x="0" y="4114800"/>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9" name="Freeform 11"/>
          <p:cNvSpPr/>
          <p:nvPr/>
        </p:nvSpPr>
        <p:spPr>
          <a:xfrm rot="4747800">
            <a:off x="-2972160" y="3664800"/>
            <a:ext cx="4895640" cy="2735280"/>
          </a:xfrm>
          <a:custGeom>
            <a:avLst/>
            <a:gdLst>
              <a:gd name="textAreaLeft" fmla="*/ 0 w 4895640"/>
              <a:gd name="textAreaRight" fmla="*/ 4896000 w 4895640"/>
              <a:gd name="textAreaTop" fmla="*/ 0 h 2735280"/>
              <a:gd name="textAreaBottom" fmla="*/ 2735640 h 2735280"/>
            </a:gdLst>
            <a:ahLst/>
            <a:rect l="textAreaLeft" t="textAreaTop" r="textAreaRight" b="textAreaBottom"/>
            <a:pathLst>
              <a:path w="4896097" h="2735694">
                <a:moveTo>
                  <a:pt x="0" y="0"/>
                </a:moveTo>
                <a:lnTo>
                  <a:pt x="4896097" y="0"/>
                </a:lnTo>
                <a:lnTo>
                  <a:pt x="4896097" y="2735694"/>
                </a:lnTo>
                <a:lnTo>
                  <a:pt x="0" y="2735694"/>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0" name="Freeform 12"/>
          <p:cNvSpPr/>
          <p:nvPr/>
        </p:nvSpPr>
        <p:spPr>
          <a:xfrm>
            <a:off x="4861080" y="-2102400"/>
            <a:ext cx="2892240" cy="2918880"/>
          </a:xfrm>
          <a:custGeom>
            <a:avLst/>
            <a:gdLst>
              <a:gd name="textAreaLeft" fmla="*/ 0 w 2892240"/>
              <a:gd name="textAreaRight" fmla="*/ 2892600 w 2892240"/>
              <a:gd name="textAreaTop" fmla="*/ 0 h 2918880"/>
              <a:gd name="textAreaBottom" fmla="*/ 2919240 h 2918880"/>
            </a:gdLst>
            <a:ahLst/>
            <a:rect l="textAreaLeft" t="textAreaTop" r="textAreaRight" b="textAreaBottom"/>
            <a:pathLst>
              <a:path w="2892762" h="2919301">
                <a:moveTo>
                  <a:pt x="0" y="0"/>
                </a:moveTo>
                <a:lnTo>
                  <a:pt x="2892761" y="0"/>
                </a:lnTo>
                <a:lnTo>
                  <a:pt x="2892761" y="2919300"/>
                </a:lnTo>
                <a:lnTo>
                  <a:pt x="0" y="2919300"/>
                </a:lnTo>
                <a:lnTo>
                  <a:pt x="0" y="0"/>
                </a:lnTo>
                <a:close/>
              </a:path>
            </a:pathLst>
          </a:custGeom>
          <a:blipFill rotWithShape="0">
            <a:blip r:embed="rId17">
              <a:extLst>
                <a:ext uri="{96DAC541-7B7A-43D3-8B79-37D633B846F1}">
                  <asvg:svgBlip xmlns:asvg="http://schemas.microsoft.com/office/drawing/2016/SVG/main" r:embed="rId1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1" name="Freeform 13"/>
          <p:cNvSpPr/>
          <p:nvPr/>
        </p:nvSpPr>
        <p:spPr>
          <a:xfrm>
            <a:off x="17494920" y="2370960"/>
            <a:ext cx="3575160" cy="3575160"/>
          </a:xfrm>
          <a:custGeom>
            <a:avLst/>
            <a:gdLst>
              <a:gd name="textAreaLeft" fmla="*/ 0 w 3575160"/>
              <a:gd name="textAreaRight" fmla="*/ 3575520 w 3575160"/>
              <a:gd name="textAreaTop" fmla="*/ 0 h 3575160"/>
              <a:gd name="textAreaBottom" fmla="*/ 3575520 h 3575160"/>
            </a:gdLst>
            <a:ahLst/>
            <a:rect l="textAreaLeft" t="textAreaTop" r="textAreaRight" b="textAreaBottom"/>
            <a:pathLst>
              <a:path w="3575541" h="3575541">
                <a:moveTo>
                  <a:pt x="0" y="0"/>
                </a:moveTo>
                <a:lnTo>
                  <a:pt x="3575541" y="0"/>
                </a:lnTo>
                <a:lnTo>
                  <a:pt x="3575541" y="3575541"/>
                </a:lnTo>
                <a:lnTo>
                  <a:pt x="0" y="3575541"/>
                </a:lnTo>
                <a:lnTo>
                  <a:pt x="0" y="0"/>
                </a:lnTo>
                <a:close/>
              </a:path>
            </a:pathLst>
          </a:custGeom>
          <a:blipFill rotWithShape="0">
            <a:blip r:embed="rId19">
              <a:extLst>
                <a:ext uri="{96DAC541-7B7A-43D3-8B79-37D633B846F1}">
                  <asvg:svgBlip xmlns:asvg="http://schemas.microsoft.com/office/drawing/2016/SVG/main" r:embed="rId2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2" name="Freeform 14"/>
          <p:cNvSpPr/>
          <p:nvPr/>
        </p:nvSpPr>
        <p:spPr>
          <a:xfrm>
            <a:off x="2570400" y="9496800"/>
            <a:ext cx="2586600" cy="2386080"/>
          </a:xfrm>
          <a:custGeom>
            <a:avLst/>
            <a:gdLst>
              <a:gd name="textAreaLeft" fmla="*/ 0 w 2586600"/>
              <a:gd name="textAreaRight" fmla="*/ 2586960 w 2586600"/>
              <a:gd name="textAreaTop" fmla="*/ 0 h 2386080"/>
              <a:gd name="textAreaBottom" fmla="*/ 2386440 h 2386080"/>
            </a:gdLst>
            <a:ah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21">
              <a:extLst>
                <a:ext uri="{96DAC541-7B7A-43D3-8B79-37D633B846F1}">
                  <asvg:svgBlip xmlns:asvg="http://schemas.microsoft.com/office/drawing/2016/SVG/main" r:embed="rId2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3" name="Freeform 15"/>
          <p:cNvSpPr/>
          <p:nvPr/>
        </p:nvSpPr>
        <p:spPr>
          <a:xfrm rot="16317600">
            <a:off x="16596360" y="6971040"/>
            <a:ext cx="3382560" cy="1154160"/>
          </a:xfrm>
          <a:custGeom>
            <a:avLst/>
            <a:gdLst>
              <a:gd name="textAreaLeft" fmla="*/ 0 w 3382560"/>
              <a:gd name="textAreaRight" fmla="*/ 3382920 w 3382560"/>
              <a:gd name="textAreaTop" fmla="*/ 0 h 1154160"/>
              <a:gd name="textAreaBottom" fmla="*/ 1154520 h 1154160"/>
            </a:gdLst>
            <a:ahLst/>
            <a:rect l="textAreaLeft" t="textAreaTop" r="textAreaRight" b="textAreaBottom"/>
            <a:pathLst>
              <a:path w="3382987" h="1154444">
                <a:moveTo>
                  <a:pt x="0" y="0"/>
                </a:moveTo>
                <a:lnTo>
                  <a:pt x="3382988" y="0"/>
                </a:lnTo>
                <a:lnTo>
                  <a:pt x="3382988" y="1154445"/>
                </a:lnTo>
                <a:lnTo>
                  <a:pt x="0" y="1154445"/>
                </a:lnTo>
                <a:lnTo>
                  <a:pt x="0" y="0"/>
                </a:lnTo>
                <a:close/>
              </a:path>
            </a:pathLst>
          </a:custGeom>
          <a:blipFill rotWithShape="0">
            <a:blip r:embed="rId23">
              <a:extLst>
                <a:ext uri="{96DAC541-7B7A-43D3-8B79-37D633B846F1}">
                  <asvg:svgBlip xmlns:asvg="http://schemas.microsoft.com/office/drawing/2016/SVG/main" r:embed="rId2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4" name="Freeform 16"/>
          <p:cNvSpPr/>
          <p:nvPr/>
        </p:nvSpPr>
        <p:spPr>
          <a:xfrm>
            <a:off x="17259480" y="-971640"/>
            <a:ext cx="3104280" cy="3342240"/>
          </a:xfrm>
          <a:custGeom>
            <a:avLst/>
            <a:gdLst>
              <a:gd name="textAreaLeft" fmla="*/ 0 w 3104280"/>
              <a:gd name="textAreaRight" fmla="*/ 3104640 w 3104280"/>
              <a:gd name="textAreaTop" fmla="*/ 0 h 3342240"/>
              <a:gd name="textAreaBottom" fmla="*/ 3342600 h 3342240"/>
            </a:gdLst>
            <a:ahLst/>
            <a:rect l="textAreaLeft" t="textAreaTop" r="textAreaRight" b="textAreaBottom"/>
            <a:pathLst>
              <a:path w="3104522" h="3342688">
                <a:moveTo>
                  <a:pt x="0" y="0"/>
                </a:moveTo>
                <a:lnTo>
                  <a:pt x="3104522" y="0"/>
                </a:lnTo>
                <a:lnTo>
                  <a:pt x="3104522" y="3342689"/>
                </a:lnTo>
                <a:lnTo>
                  <a:pt x="0" y="3342689"/>
                </a:lnTo>
                <a:lnTo>
                  <a:pt x="0" y="0"/>
                </a:lnTo>
                <a:close/>
              </a:path>
            </a:pathLst>
          </a:custGeom>
          <a:blipFill rotWithShape="0">
            <a:blip r:embed="rId25">
              <a:extLst>
                <a:ext uri="{96DAC541-7B7A-43D3-8B79-37D633B846F1}">
                  <asvg:svgBlip xmlns:asvg="http://schemas.microsoft.com/office/drawing/2016/SVG/main" r:embed="rId2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1"/>
        </a:solidFill>
      </p:bgPr>
    </p:bg>
    <p:spTree>
      <p:nvGrpSpPr>
        <p:cNvPr id="1" name=""/>
        <p:cNvGrpSpPr/>
        <p:nvPr/>
      </p:nvGrpSpPr>
      <p:grpSpPr>
        <a:xfrm>
          <a:off x="0" y="0"/>
          <a:ext cx="0" cy="0"/>
          <a:chOff x="0" y="0"/>
          <a:chExt cx="0" cy="0"/>
        </a:xfrm>
      </p:grpSpPr>
      <p:grpSp>
        <p:nvGrpSpPr>
          <p:cNvPr id="175" name="Group 2"/>
          <p:cNvGrpSpPr/>
          <p:nvPr/>
        </p:nvGrpSpPr>
        <p:grpSpPr>
          <a:xfrm>
            <a:off x="1028880" y="1078920"/>
            <a:ext cx="5037840" cy="3741840"/>
            <a:chOff x="1028880" y="1078920"/>
            <a:chExt cx="5037840" cy="3741840"/>
          </a:xfrm>
        </p:grpSpPr>
        <p:sp>
          <p:nvSpPr>
            <p:cNvPr id="176" name="Freeform 3"/>
            <p:cNvSpPr/>
            <p:nvPr/>
          </p:nvSpPr>
          <p:spPr>
            <a:xfrm>
              <a:off x="1028880" y="1261800"/>
              <a:ext cx="5037840" cy="3558960"/>
            </a:xfrm>
            <a:custGeom>
              <a:avLst/>
              <a:gdLst>
                <a:gd name="textAreaLeft" fmla="*/ 0 w 5037840"/>
                <a:gd name="textAreaRight" fmla="*/ 5038200 w 5037840"/>
                <a:gd name="textAreaTop" fmla="*/ 0 h 3558960"/>
                <a:gd name="textAreaBottom" fmla="*/ 3559320 h 3558960"/>
              </a:gdLst>
              <a:ahLst/>
              <a:rect l="textAreaLeft" t="textAreaTop" r="textAreaRight" b="textAreaBottom"/>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cap="rnd" w="19050">
              <a:solidFill>
                <a:srgbClr val="00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7" name="TextBox 4"/>
            <p:cNvSpPr/>
            <p:nvPr/>
          </p:nvSpPr>
          <p:spPr>
            <a:xfrm>
              <a:off x="1028880" y="1078920"/>
              <a:ext cx="5037840" cy="374184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grpSp>
        <p:nvGrpSpPr>
          <p:cNvPr id="178" name="Group 5"/>
          <p:cNvGrpSpPr/>
          <p:nvPr/>
        </p:nvGrpSpPr>
        <p:grpSpPr>
          <a:xfrm>
            <a:off x="1028880" y="5187600"/>
            <a:ext cx="5037840" cy="3741840"/>
            <a:chOff x="1028880" y="5187600"/>
            <a:chExt cx="5037840" cy="3741840"/>
          </a:xfrm>
        </p:grpSpPr>
        <p:sp>
          <p:nvSpPr>
            <p:cNvPr id="179" name="Freeform 6"/>
            <p:cNvSpPr/>
            <p:nvPr/>
          </p:nvSpPr>
          <p:spPr>
            <a:xfrm>
              <a:off x="1028880" y="5370480"/>
              <a:ext cx="5037840" cy="3558960"/>
            </a:xfrm>
            <a:custGeom>
              <a:avLst/>
              <a:gdLst>
                <a:gd name="textAreaLeft" fmla="*/ 0 w 5037840"/>
                <a:gd name="textAreaRight" fmla="*/ 5038200 w 5037840"/>
                <a:gd name="textAreaTop" fmla="*/ 0 h 3558960"/>
                <a:gd name="textAreaBottom" fmla="*/ 3559320 h 3558960"/>
              </a:gdLst>
              <a:ahLst/>
              <a:rect l="textAreaLeft" t="textAreaTop" r="textAreaRight" b="textAreaBottom"/>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cap="rnd" w="19050">
              <a:solidFill>
                <a:srgbClr val="00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0" name="TextBox 7"/>
            <p:cNvSpPr/>
            <p:nvPr/>
          </p:nvSpPr>
          <p:spPr>
            <a:xfrm>
              <a:off x="1028880" y="5187600"/>
              <a:ext cx="5037840" cy="374184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grpSp>
        <p:nvGrpSpPr>
          <p:cNvPr id="181" name="Group 8"/>
          <p:cNvGrpSpPr/>
          <p:nvPr/>
        </p:nvGrpSpPr>
        <p:grpSpPr>
          <a:xfrm>
            <a:off x="6692400" y="1078920"/>
            <a:ext cx="5037840" cy="3741840"/>
            <a:chOff x="6692400" y="1078920"/>
            <a:chExt cx="5037840" cy="3741840"/>
          </a:xfrm>
        </p:grpSpPr>
        <p:sp>
          <p:nvSpPr>
            <p:cNvPr id="182" name="Freeform 9"/>
            <p:cNvSpPr/>
            <p:nvPr/>
          </p:nvSpPr>
          <p:spPr>
            <a:xfrm>
              <a:off x="6692400" y="1261800"/>
              <a:ext cx="5037840" cy="3558960"/>
            </a:xfrm>
            <a:custGeom>
              <a:avLst/>
              <a:gdLst>
                <a:gd name="textAreaLeft" fmla="*/ 0 w 5037840"/>
                <a:gd name="textAreaRight" fmla="*/ 5038200 w 5037840"/>
                <a:gd name="textAreaTop" fmla="*/ 0 h 3558960"/>
                <a:gd name="textAreaBottom" fmla="*/ 3559320 h 3558960"/>
              </a:gdLst>
              <a:ahLst/>
              <a:rect l="textAreaLeft" t="textAreaTop" r="textAreaRight" b="textAreaBottom"/>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cap="rnd" w="19050">
              <a:solidFill>
                <a:srgbClr val="00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3" name="TextBox 10"/>
            <p:cNvSpPr/>
            <p:nvPr/>
          </p:nvSpPr>
          <p:spPr>
            <a:xfrm>
              <a:off x="6692400" y="1078920"/>
              <a:ext cx="5037840" cy="374184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grpSp>
        <p:nvGrpSpPr>
          <p:cNvPr id="184" name="Group 11"/>
          <p:cNvGrpSpPr/>
          <p:nvPr/>
        </p:nvGrpSpPr>
        <p:grpSpPr>
          <a:xfrm>
            <a:off x="6692400" y="5187600"/>
            <a:ext cx="5037840" cy="3741840"/>
            <a:chOff x="6692400" y="5187600"/>
            <a:chExt cx="5037840" cy="3741840"/>
          </a:xfrm>
        </p:grpSpPr>
        <p:sp>
          <p:nvSpPr>
            <p:cNvPr id="185" name="Freeform 12"/>
            <p:cNvSpPr/>
            <p:nvPr/>
          </p:nvSpPr>
          <p:spPr>
            <a:xfrm>
              <a:off x="6692400" y="5370480"/>
              <a:ext cx="5037840" cy="3558960"/>
            </a:xfrm>
            <a:custGeom>
              <a:avLst/>
              <a:gdLst>
                <a:gd name="textAreaLeft" fmla="*/ 0 w 5037840"/>
                <a:gd name="textAreaRight" fmla="*/ 5038200 w 5037840"/>
                <a:gd name="textAreaTop" fmla="*/ 0 h 3558960"/>
                <a:gd name="textAreaBottom" fmla="*/ 3559320 h 3558960"/>
              </a:gdLst>
              <a:ahLst/>
              <a:rect l="textAreaLeft" t="textAreaTop" r="textAreaRight" b="textAreaBottom"/>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cap="rnd" w="19050">
              <a:solidFill>
                <a:srgbClr val="00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6" name="TextBox 13"/>
            <p:cNvSpPr/>
            <p:nvPr/>
          </p:nvSpPr>
          <p:spPr>
            <a:xfrm>
              <a:off x="6692400" y="5187600"/>
              <a:ext cx="5037840" cy="374184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grpSp>
        <p:nvGrpSpPr>
          <p:cNvPr id="187" name="Group 14"/>
          <p:cNvGrpSpPr/>
          <p:nvPr/>
        </p:nvGrpSpPr>
        <p:grpSpPr>
          <a:xfrm>
            <a:off x="1028880" y="1078920"/>
            <a:ext cx="5037840" cy="851400"/>
            <a:chOff x="1028880" y="1078920"/>
            <a:chExt cx="5037840" cy="851400"/>
          </a:xfrm>
        </p:grpSpPr>
        <p:sp>
          <p:nvSpPr>
            <p:cNvPr id="188" name="Freeform 15"/>
            <p:cNvSpPr/>
            <p:nvPr/>
          </p:nvSpPr>
          <p:spPr>
            <a:xfrm>
              <a:off x="1028880" y="1261800"/>
              <a:ext cx="5037840" cy="668520"/>
            </a:xfrm>
            <a:custGeom>
              <a:avLst/>
              <a:gdLst>
                <a:gd name="textAreaLeft" fmla="*/ 0 w 5037840"/>
                <a:gd name="textAreaRight" fmla="*/ 5038200 w 5037840"/>
                <a:gd name="textAreaTop" fmla="*/ 0 h 668520"/>
                <a:gd name="textAreaBottom" fmla="*/ 668880 h 668520"/>
              </a:gdLst>
              <a:ahLst/>
              <a:rect l="textAreaLeft" t="textAreaTop" r="textAreaRight" b="textAreaBottom"/>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cap="sq" w="1905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9" name="TextBox 16"/>
            <p:cNvSpPr/>
            <p:nvPr/>
          </p:nvSpPr>
          <p:spPr>
            <a:xfrm>
              <a:off x="1028880" y="1078920"/>
              <a:ext cx="5037840" cy="8514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grpSp>
        <p:nvGrpSpPr>
          <p:cNvPr id="190" name="Group 17"/>
          <p:cNvGrpSpPr/>
          <p:nvPr/>
        </p:nvGrpSpPr>
        <p:grpSpPr>
          <a:xfrm>
            <a:off x="1028880" y="5187600"/>
            <a:ext cx="5037840" cy="851400"/>
            <a:chOff x="1028880" y="5187600"/>
            <a:chExt cx="5037840" cy="851400"/>
          </a:xfrm>
        </p:grpSpPr>
        <p:sp>
          <p:nvSpPr>
            <p:cNvPr id="191" name="Freeform 18"/>
            <p:cNvSpPr/>
            <p:nvPr/>
          </p:nvSpPr>
          <p:spPr>
            <a:xfrm>
              <a:off x="1028880" y="5370480"/>
              <a:ext cx="5037840" cy="668520"/>
            </a:xfrm>
            <a:custGeom>
              <a:avLst/>
              <a:gdLst>
                <a:gd name="textAreaLeft" fmla="*/ 0 w 5037840"/>
                <a:gd name="textAreaRight" fmla="*/ 5038200 w 5037840"/>
                <a:gd name="textAreaTop" fmla="*/ 0 h 668520"/>
                <a:gd name="textAreaBottom" fmla="*/ 668880 h 668520"/>
              </a:gdLst>
              <a:ahLst/>
              <a:rect l="textAreaLeft" t="textAreaTop" r="textAreaRight" b="textAreaBottom"/>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cap="sq" w="1905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92" name="TextBox 19"/>
            <p:cNvSpPr/>
            <p:nvPr/>
          </p:nvSpPr>
          <p:spPr>
            <a:xfrm>
              <a:off x="1028880" y="5187600"/>
              <a:ext cx="5037840" cy="8514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grpSp>
        <p:nvGrpSpPr>
          <p:cNvPr id="193" name="Group 20"/>
          <p:cNvGrpSpPr/>
          <p:nvPr/>
        </p:nvGrpSpPr>
        <p:grpSpPr>
          <a:xfrm>
            <a:off x="6692400" y="1078920"/>
            <a:ext cx="5037840" cy="851400"/>
            <a:chOff x="6692400" y="1078920"/>
            <a:chExt cx="5037840" cy="851400"/>
          </a:xfrm>
        </p:grpSpPr>
        <p:sp>
          <p:nvSpPr>
            <p:cNvPr id="194" name="Freeform 21"/>
            <p:cNvSpPr/>
            <p:nvPr/>
          </p:nvSpPr>
          <p:spPr>
            <a:xfrm>
              <a:off x="6692400" y="1261800"/>
              <a:ext cx="5037840" cy="668520"/>
            </a:xfrm>
            <a:custGeom>
              <a:avLst/>
              <a:gdLst>
                <a:gd name="textAreaLeft" fmla="*/ 0 w 5037840"/>
                <a:gd name="textAreaRight" fmla="*/ 5038200 w 5037840"/>
                <a:gd name="textAreaTop" fmla="*/ 0 h 668520"/>
                <a:gd name="textAreaBottom" fmla="*/ 668880 h 668520"/>
              </a:gdLst>
              <a:ahLst/>
              <a:rect l="textAreaLeft" t="textAreaTop" r="textAreaRight" b="textAreaBottom"/>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cap="sq" w="1905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95" name="TextBox 22"/>
            <p:cNvSpPr/>
            <p:nvPr/>
          </p:nvSpPr>
          <p:spPr>
            <a:xfrm>
              <a:off x="6692400" y="1078920"/>
              <a:ext cx="5037840" cy="8514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grpSp>
        <p:nvGrpSpPr>
          <p:cNvPr id="196" name="Group 23"/>
          <p:cNvGrpSpPr/>
          <p:nvPr/>
        </p:nvGrpSpPr>
        <p:grpSpPr>
          <a:xfrm>
            <a:off x="6692400" y="5187600"/>
            <a:ext cx="5037840" cy="851400"/>
            <a:chOff x="6692400" y="5187600"/>
            <a:chExt cx="5037840" cy="851400"/>
          </a:xfrm>
        </p:grpSpPr>
        <p:sp>
          <p:nvSpPr>
            <p:cNvPr id="197" name="Freeform 24"/>
            <p:cNvSpPr/>
            <p:nvPr/>
          </p:nvSpPr>
          <p:spPr>
            <a:xfrm>
              <a:off x="6692400" y="5370480"/>
              <a:ext cx="5037840" cy="668520"/>
            </a:xfrm>
            <a:custGeom>
              <a:avLst/>
              <a:gdLst>
                <a:gd name="textAreaLeft" fmla="*/ 0 w 5037840"/>
                <a:gd name="textAreaRight" fmla="*/ 5038200 w 5037840"/>
                <a:gd name="textAreaTop" fmla="*/ 0 h 668520"/>
                <a:gd name="textAreaBottom" fmla="*/ 668880 h 668520"/>
              </a:gdLst>
              <a:ahLst/>
              <a:rect l="textAreaLeft" t="textAreaTop" r="textAreaRight" b="textAreaBottom"/>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cap="sq" w="1905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98" name="TextBox 25"/>
            <p:cNvSpPr/>
            <p:nvPr/>
          </p:nvSpPr>
          <p:spPr>
            <a:xfrm>
              <a:off x="6692400" y="5187600"/>
              <a:ext cx="5037840" cy="8514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pc="-1" strike="noStrike">
                <a:solidFill>
                  <a:schemeClr val="dk1"/>
                </a:solidFill>
                <a:latin typeface="Calibri"/>
              </a:endParaRPr>
            </a:p>
          </p:txBody>
        </p:sp>
      </p:grpSp>
      <p:sp>
        <p:nvSpPr>
          <p:cNvPr id="199" name="Freeform 26"/>
          <p:cNvSpPr/>
          <p:nvPr/>
        </p:nvSpPr>
        <p:spPr>
          <a:xfrm>
            <a:off x="13311720" y="1820160"/>
            <a:ext cx="3032280" cy="6646320"/>
          </a:xfrm>
          <a:custGeom>
            <a:avLst/>
            <a:gdLst>
              <a:gd name="textAreaLeft" fmla="*/ 0 w 3032280"/>
              <a:gd name="textAreaRight" fmla="*/ 3032640 w 3032280"/>
              <a:gd name="textAreaTop" fmla="*/ 0 h 6646320"/>
              <a:gd name="textAreaBottom" fmla="*/ 6646680 h 6646320"/>
            </a:gdLst>
            <a:ahLst/>
            <a:rect l="textAreaLeft" t="textAreaTop" r="textAreaRight" b="textAreaBottom"/>
            <a:pathLst>
              <a:path w="3032484" h="6646539">
                <a:moveTo>
                  <a:pt x="0" y="0"/>
                </a:moveTo>
                <a:lnTo>
                  <a:pt x="3032483" y="0"/>
                </a:lnTo>
                <a:lnTo>
                  <a:pt x="3032483" y="6646540"/>
                </a:lnTo>
                <a:lnTo>
                  <a:pt x="0" y="6646540"/>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0" name="TextBox 27"/>
          <p:cNvSpPr/>
          <p:nvPr/>
        </p:nvSpPr>
        <p:spPr>
          <a:xfrm>
            <a:off x="1345680" y="1452600"/>
            <a:ext cx="3738960" cy="316440"/>
          </a:xfrm>
          <a:prstGeom prst="rect">
            <a:avLst/>
          </a:prstGeom>
          <a:noFill/>
          <a:ln w="0">
            <a:noFill/>
          </a:ln>
        </p:spPr>
        <p:style>
          <a:lnRef idx="0"/>
          <a:fillRef idx="0"/>
          <a:effectRef idx="0"/>
          <a:fontRef idx="minor"/>
        </p:style>
        <p:txBody>
          <a:bodyPr lIns="0" rIns="0" tIns="0" bIns="0" anchor="t">
            <a:spAutoFit/>
          </a:bodyPr>
          <a:p>
            <a:pPr defTabSz="914400">
              <a:lnSpc>
                <a:spcPts val="2494"/>
              </a:lnSpc>
            </a:pPr>
            <a:r>
              <a:rPr b="0" lang="en-US" sz="2130" spc="-1" strike="noStrike">
                <a:solidFill>
                  <a:srgbClr val="000000"/>
                </a:solidFill>
                <a:latin typeface="DM Sans"/>
                <a:ea typeface="DM Sans"/>
              </a:rPr>
              <a:t>Weaknesses</a:t>
            </a:r>
            <a:endParaRPr b="0" lang="en-US" sz="2130" spc="-1" strike="noStrike">
              <a:solidFill>
                <a:srgbClr val="000000"/>
              </a:solidFill>
              <a:latin typeface="Arial"/>
            </a:endParaRPr>
          </a:p>
        </p:txBody>
      </p:sp>
      <p:sp>
        <p:nvSpPr>
          <p:cNvPr id="201" name="TextBox 28"/>
          <p:cNvSpPr/>
          <p:nvPr/>
        </p:nvSpPr>
        <p:spPr>
          <a:xfrm>
            <a:off x="7062840" y="1452600"/>
            <a:ext cx="3738960" cy="316440"/>
          </a:xfrm>
          <a:prstGeom prst="rect">
            <a:avLst/>
          </a:prstGeom>
          <a:noFill/>
          <a:ln w="0">
            <a:noFill/>
          </a:ln>
        </p:spPr>
        <p:style>
          <a:lnRef idx="0"/>
          <a:fillRef idx="0"/>
          <a:effectRef idx="0"/>
          <a:fontRef idx="minor"/>
        </p:style>
        <p:txBody>
          <a:bodyPr lIns="0" rIns="0" tIns="0" bIns="0" anchor="t">
            <a:spAutoFit/>
          </a:bodyPr>
          <a:p>
            <a:pPr defTabSz="914400">
              <a:lnSpc>
                <a:spcPts val="2494"/>
              </a:lnSpc>
            </a:pPr>
            <a:r>
              <a:rPr b="0" lang="en-US" sz="2130" spc="-1" strike="noStrike">
                <a:solidFill>
                  <a:srgbClr val="000000"/>
                </a:solidFill>
                <a:latin typeface="DM Sans"/>
                <a:ea typeface="DM Sans"/>
              </a:rPr>
              <a:t>Threats</a:t>
            </a:r>
            <a:endParaRPr b="0" lang="en-US" sz="2130" spc="-1" strike="noStrike">
              <a:solidFill>
                <a:srgbClr val="000000"/>
              </a:solidFill>
              <a:latin typeface="Arial"/>
            </a:endParaRPr>
          </a:p>
        </p:txBody>
      </p:sp>
      <p:sp>
        <p:nvSpPr>
          <p:cNvPr id="202" name="TextBox 29"/>
          <p:cNvSpPr/>
          <p:nvPr/>
        </p:nvSpPr>
        <p:spPr>
          <a:xfrm>
            <a:off x="1345680" y="5554080"/>
            <a:ext cx="4137480" cy="316440"/>
          </a:xfrm>
          <a:prstGeom prst="rect">
            <a:avLst/>
          </a:prstGeom>
          <a:noFill/>
          <a:ln w="0">
            <a:noFill/>
          </a:ln>
        </p:spPr>
        <p:style>
          <a:lnRef idx="0"/>
          <a:fillRef idx="0"/>
          <a:effectRef idx="0"/>
          <a:fontRef idx="minor"/>
        </p:style>
        <p:txBody>
          <a:bodyPr lIns="0" rIns="0" tIns="0" bIns="0" anchor="t">
            <a:spAutoFit/>
          </a:bodyPr>
          <a:p>
            <a:pPr defTabSz="914400">
              <a:lnSpc>
                <a:spcPts val="2494"/>
              </a:lnSpc>
            </a:pPr>
            <a:r>
              <a:rPr b="0" lang="en-US" sz="2130" spc="-1" strike="noStrike">
                <a:solidFill>
                  <a:srgbClr val="000000"/>
                </a:solidFill>
                <a:latin typeface="DM Sans"/>
                <a:ea typeface="DM Sans"/>
              </a:rPr>
              <a:t>Strengths</a:t>
            </a:r>
            <a:endParaRPr b="0" lang="en-US" sz="2130" spc="-1" strike="noStrike">
              <a:solidFill>
                <a:srgbClr val="000000"/>
              </a:solidFill>
              <a:latin typeface="Arial"/>
            </a:endParaRPr>
          </a:p>
        </p:txBody>
      </p:sp>
      <p:sp>
        <p:nvSpPr>
          <p:cNvPr id="203" name="TextBox 30"/>
          <p:cNvSpPr/>
          <p:nvPr/>
        </p:nvSpPr>
        <p:spPr>
          <a:xfrm>
            <a:off x="7062840" y="5554080"/>
            <a:ext cx="3557520" cy="316440"/>
          </a:xfrm>
          <a:prstGeom prst="rect">
            <a:avLst/>
          </a:prstGeom>
          <a:noFill/>
          <a:ln w="0">
            <a:noFill/>
          </a:ln>
        </p:spPr>
        <p:style>
          <a:lnRef idx="0"/>
          <a:fillRef idx="0"/>
          <a:effectRef idx="0"/>
          <a:fontRef idx="minor"/>
        </p:style>
        <p:txBody>
          <a:bodyPr lIns="0" rIns="0" tIns="0" bIns="0" anchor="t">
            <a:spAutoFit/>
          </a:bodyPr>
          <a:p>
            <a:pPr defTabSz="914400">
              <a:lnSpc>
                <a:spcPts val="2494"/>
              </a:lnSpc>
            </a:pPr>
            <a:r>
              <a:rPr b="0" lang="en-US" sz="2130" spc="-1" strike="noStrike">
                <a:solidFill>
                  <a:srgbClr val="000000"/>
                </a:solidFill>
                <a:latin typeface="DM Sans"/>
                <a:ea typeface="DM Sans"/>
              </a:rPr>
              <a:t>Opportunities</a:t>
            </a:r>
            <a:endParaRPr b="0" lang="en-US" sz="2130" spc="-1" strike="noStrike">
              <a:solidFill>
                <a:srgbClr val="000000"/>
              </a:solidFill>
              <a:latin typeface="Arial"/>
            </a:endParaRPr>
          </a:p>
        </p:txBody>
      </p:sp>
      <p:sp>
        <p:nvSpPr>
          <p:cNvPr id="204" name="TextBox 31"/>
          <p:cNvSpPr/>
          <p:nvPr/>
        </p:nvSpPr>
        <p:spPr>
          <a:xfrm>
            <a:off x="1345680" y="2362680"/>
            <a:ext cx="4137480" cy="1130760"/>
          </a:xfrm>
          <a:prstGeom prst="rect">
            <a:avLst/>
          </a:prstGeom>
          <a:noFill/>
          <a:ln w="0">
            <a:noFill/>
          </a:ln>
        </p:spPr>
        <p:style>
          <a:lnRef idx="0"/>
          <a:fillRef idx="0"/>
          <a:effectRef idx="0"/>
          <a:fontRef idx="minor"/>
        </p:style>
        <p:txBody>
          <a:bodyPr lIns="0" rIns="0" tIns="0" bIns="0" anchor="t">
            <a:spAutoFit/>
          </a:bodyPr>
          <a:p>
            <a:pPr defTabSz="914400">
              <a:lnSpc>
                <a:spcPts val="4453"/>
              </a:lnSpc>
              <a:tabLst>
                <a:tab algn="l" pos="0"/>
              </a:tabLst>
            </a:pPr>
            <a:r>
              <a:rPr b="0" lang="en-US" sz="3300" spc="194" strike="noStrike">
                <a:solidFill>
                  <a:srgbClr val="000000"/>
                </a:solidFill>
                <a:latin typeface="DM Sans"/>
                <a:ea typeface="DM Sans"/>
              </a:rPr>
              <a:t>Limited color support, no GUI.</a:t>
            </a:r>
            <a:endParaRPr b="0" lang="en-US" sz="3300" spc="-1" strike="noStrike">
              <a:solidFill>
                <a:srgbClr val="000000"/>
              </a:solidFill>
              <a:latin typeface="Arial"/>
            </a:endParaRPr>
          </a:p>
        </p:txBody>
      </p:sp>
      <p:sp>
        <p:nvSpPr>
          <p:cNvPr id="205" name="TextBox 32"/>
          <p:cNvSpPr/>
          <p:nvPr/>
        </p:nvSpPr>
        <p:spPr>
          <a:xfrm>
            <a:off x="7062840" y="2353320"/>
            <a:ext cx="4137480" cy="2194200"/>
          </a:xfrm>
          <a:prstGeom prst="rect">
            <a:avLst/>
          </a:prstGeom>
          <a:noFill/>
          <a:ln w="0">
            <a:noFill/>
          </a:ln>
        </p:spPr>
        <p:style>
          <a:lnRef idx="0"/>
          <a:fillRef idx="0"/>
          <a:effectRef idx="0"/>
          <a:fontRef idx="minor"/>
        </p:style>
        <p:txBody>
          <a:bodyPr lIns="0" rIns="0" tIns="0" bIns="0" anchor="t">
            <a:spAutoFit/>
          </a:bodyPr>
          <a:p>
            <a:pPr defTabSz="914400">
              <a:lnSpc>
                <a:spcPts val="4320"/>
              </a:lnSpc>
              <a:tabLst>
                <a:tab algn="l" pos="0"/>
              </a:tabLst>
            </a:pPr>
            <a:r>
              <a:rPr b="0" lang="en-US" sz="3200" spc="191" strike="noStrike">
                <a:solidFill>
                  <a:srgbClr val="000000"/>
                </a:solidFill>
                <a:latin typeface="DM Sans"/>
                <a:ea typeface="DM Sans"/>
              </a:rPr>
              <a:t>Add color ASCII, animated GIF support, web integration.</a:t>
            </a:r>
            <a:endParaRPr b="0" lang="en-US" sz="3200" spc="-1" strike="noStrike">
              <a:solidFill>
                <a:srgbClr val="000000"/>
              </a:solidFill>
              <a:latin typeface="Arial"/>
            </a:endParaRPr>
          </a:p>
        </p:txBody>
      </p:sp>
      <p:sp>
        <p:nvSpPr>
          <p:cNvPr id="206" name="TextBox 33"/>
          <p:cNvSpPr/>
          <p:nvPr/>
        </p:nvSpPr>
        <p:spPr>
          <a:xfrm>
            <a:off x="7062840" y="6458400"/>
            <a:ext cx="4137480" cy="1645560"/>
          </a:xfrm>
          <a:prstGeom prst="rect">
            <a:avLst/>
          </a:prstGeom>
          <a:noFill/>
          <a:ln w="0">
            <a:noFill/>
          </a:ln>
        </p:spPr>
        <p:style>
          <a:lnRef idx="0"/>
          <a:fillRef idx="0"/>
          <a:effectRef idx="0"/>
          <a:fontRef idx="minor"/>
        </p:style>
        <p:txBody>
          <a:bodyPr lIns="0" rIns="0" tIns="0" bIns="0" anchor="t">
            <a:spAutoFit/>
          </a:bodyPr>
          <a:p>
            <a:pPr defTabSz="914400">
              <a:lnSpc>
                <a:spcPts val="4320"/>
              </a:lnSpc>
              <a:tabLst>
                <a:tab algn="l" pos="0"/>
              </a:tabLst>
            </a:pPr>
            <a:r>
              <a:rPr b="0" lang="en-US" sz="3200" spc="191" strike="noStrike">
                <a:solidFill>
                  <a:srgbClr val="000000"/>
                </a:solidFill>
                <a:latin typeface="DM Sans"/>
                <a:ea typeface="DM Sans"/>
              </a:rPr>
              <a:t>Modern tools overshadowing CLI-based tools.</a:t>
            </a:r>
            <a:endParaRPr b="0" lang="en-US" sz="3200" spc="-1" strike="noStrike">
              <a:solidFill>
                <a:srgbClr val="000000"/>
              </a:solidFill>
              <a:latin typeface="Arial"/>
            </a:endParaRPr>
          </a:p>
        </p:txBody>
      </p:sp>
      <p:sp>
        <p:nvSpPr>
          <p:cNvPr id="207" name="TextBox 34"/>
          <p:cNvSpPr/>
          <p:nvPr/>
        </p:nvSpPr>
        <p:spPr>
          <a:xfrm>
            <a:off x="1345680" y="6458400"/>
            <a:ext cx="4137480" cy="1645560"/>
          </a:xfrm>
          <a:prstGeom prst="rect">
            <a:avLst/>
          </a:prstGeom>
          <a:noFill/>
          <a:ln w="0">
            <a:noFill/>
          </a:ln>
        </p:spPr>
        <p:style>
          <a:lnRef idx="0"/>
          <a:fillRef idx="0"/>
          <a:effectRef idx="0"/>
          <a:fontRef idx="minor"/>
        </p:style>
        <p:txBody>
          <a:bodyPr lIns="0" rIns="0" tIns="0" bIns="0" anchor="t">
            <a:spAutoFit/>
          </a:bodyPr>
          <a:p>
            <a:pPr defTabSz="914400">
              <a:lnSpc>
                <a:spcPts val="4320"/>
              </a:lnSpc>
              <a:tabLst>
                <a:tab algn="l" pos="0"/>
              </a:tabLst>
            </a:pPr>
            <a:r>
              <a:rPr b="0" lang="en-US" sz="3200" spc="188" strike="noStrike">
                <a:solidFill>
                  <a:srgbClr val="000000"/>
                </a:solidFill>
                <a:latin typeface="DM Sans"/>
                <a:ea typeface="DM Sans"/>
              </a:rPr>
              <a:t>Lightweight, fast, pure C implementation.</a:t>
            </a:r>
            <a:endParaRPr b="0" lang="en-US" sz="3200" spc="-1" strike="noStrike">
              <a:solidFill>
                <a:srgbClr val="000000"/>
              </a:solidFill>
              <a:latin typeface="Arial"/>
            </a:endParaRPr>
          </a:p>
        </p:txBody>
      </p:sp>
      <p:sp>
        <p:nvSpPr>
          <p:cNvPr id="208" name="Freeform 35"/>
          <p:cNvSpPr/>
          <p:nvPr/>
        </p:nvSpPr>
        <p:spPr>
          <a:xfrm rot="10800000">
            <a:off x="14828400" y="-1392120"/>
            <a:ext cx="4016880" cy="3158280"/>
          </a:xfrm>
          <a:custGeom>
            <a:avLst/>
            <a:gdLst>
              <a:gd name="textAreaLeft" fmla="*/ 0 w 4016880"/>
              <a:gd name="textAreaRight" fmla="*/ 4017240 w 4016880"/>
              <a:gd name="textAreaTop" fmla="*/ 0 h 3158280"/>
              <a:gd name="textAreaBottom" fmla="*/ 3158640 h 3158280"/>
            </a:gdLst>
            <a:ahLst/>
            <a:rect l="textAreaLeft" t="textAreaTop" r="textAreaRight" b="textAreaBottom"/>
            <a:pathLst>
              <a:path w="4017146" h="3158481">
                <a:moveTo>
                  <a:pt x="0" y="0"/>
                </a:moveTo>
                <a:lnTo>
                  <a:pt x="4017147" y="0"/>
                </a:lnTo>
                <a:lnTo>
                  <a:pt x="4017147" y="3158481"/>
                </a:lnTo>
                <a:lnTo>
                  <a:pt x="0" y="3158481"/>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9" name="Freeform 36"/>
          <p:cNvSpPr/>
          <p:nvPr/>
        </p:nvSpPr>
        <p:spPr>
          <a:xfrm>
            <a:off x="4580280" y="-1616760"/>
            <a:ext cx="4224240" cy="2645280"/>
          </a:xfrm>
          <a:custGeom>
            <a:avLst/>
            <a:gdLst>
              <a:gd name="textAreaLeft" fmla="*/ 0 w 4224240"/>
              <a:gd name="textAreaRight" fmla="*/ 4224600 w 4224240"/>
              <a:gd name="textAreaTop" fmla="*/ 0 h 2645280"/>
              <a:gd name="textAreaBottom" fmla="*/ 2645640 h 2645280"/>
            </a:gdLst>
            <a:ahLst/>
            <a:rect l="textAreaLeft" t="textAreaTop" r="textAreaRight" b="textAreaBottom"/>
            <a:pathLst>
              <a:path w="4224468" h="2645573">
                <a:moveTo>
                  <a:pt x="0" y="0"/>
                </a:moveTo>
                <a:lnTo>
                  <a:pt x="4224469" y="0"/>
                </a:lnTo>
                <a:lnTo>
                  <a:pt x="4224469" y="2645573"/>
                </a:lnTo>
                <a:lnTo>
                  <a:pt x="0" y="2645573"/>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0" name="Freeform 37"/>
          <p:cNvSpPr/>
          <p:nvPr/>
        </p:nvSpPr>
        <p:spPr>
          <a:xfrm>
            <a:off x="8285760" y="9560520"/>
            <a:ext cx="3169080" cy="2225880"/>
          </a:xfrm>
          <a:custGeom>
            <a:avLst/>
            <a:gdLst>
              <a:gd name="textAreaLeft" fmla="*/ 0 w 3169080"/>
              <a:gd name="textAreaRight" fmla="*/ 3169440 w 3169080"/>
              <a:gd name="textAreaTop" fmla="*/ 0 h 2225880"/>
              <a:gd name="textAreaBottom" fmla="*/ 2226240 h 2225880"/>
            </a:gdLst>
            <a:ahLst/>
            <a:rect l="textAreaLeft" t="textAreaTop" r="textAreaRight" b="textAreaBottom"/>
            <a:pathLst>
              <a:path w="3169280" h="2226419">
                <a:moveTo>
                  <a:pt x="0" y="0"/>
                </a:moveTo>
                <a:lnTo>
                  <a:pt x="3169280" y="0"/>
                </a:lnTo>
                <a:lnTo>
                  <a:pt x="3169280" y="2226419"/>
                </a:lnTo>
                <a:lnTo>
                  <a:pt x="0" y="2226419"/>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1" name="Freeform 38"/>
          <p:cNvSpPr/>
          <p:nvPr/>
        </p:nvSpPr>
        <p:spPr>
          <a:xfrm rot="16200000">
            <a:off x="12134520" y="9245520"/>
            <a:ext cx="2892240" cy="2918880"/>
          </a:xfrm>
          <a:custGeom>
            <a:avLst/>
            <a:gdLst>
              <a:gd name="textAreaLeft" fmla="*/ 0 w 2892240"/>
              <a:gd name="textAreaRight" fmla="*/ 2892600 w 2892240"/>
              <a:gd name="textAreaTop" fmla="*/ 0 h 2918880"/>
              <a:gd name="textAreaBottom" fmla="*/ 2919240 h 2918880"/>
            </a:gdLst>
            <a:ahLst/>
            <a:rect l="textAreaLeft" t="textAreaTop" r="textAreaRight" b="textAreaBottom"/>
            <a:pathLst>
              <a:path w="2892762" h="2919301">
                <a:moveTo>
                  <a:pt x="0" y="0"/>
                </a:moveTo>
                <a:lnTo>
                  <a:pt x="2892762" y="0"/>
                </a:lnTo>
                <a:lnTo>
                  <a:pt x="2892762" y="2919301"/>
                </a:lnTo>
                <a:lnTo>
                  <a:pt x="0" y="2919301"/>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2" name="Freeform 39"/>
          <p:cNvSpPr/>
          <p:nvPr/>
        </p:nvSpPr>
        <p:spPr>
          <a:xfrm>
            <a:off x="-1558440" y="9093600"/>
            <a:ext cx="2586600" cy="2386080"/>
          </a:xfrm>
          <a:custGeom>
            <a:avLst/>
            <a:gdLst>
              <a:gd name="textAreaLeft" fmla="*/ 0 w 2586600"/>
              <a:gd name="textAreaRight" fmla="*/ 2586960 w 2586600"/>
              <a:gd name="textAreaTop" fmla="*/ 0 h 2386080"/>
              <a:gd name="textAreaBottom" fmla="*/ 2386440 h 2386080"/>
            </a:gdLst>
            <a:ahLst/>
            <a:rect l="textAreaLeft" t="textAreaTop" r="textAreaRight" b="textAreaBottom"/>
            <a:pathLst>
              <a:path w="2587020" h="2386526">
                <a:moveTo>
                  <a:pt x="0" y="0"/>
                </a:moveTo>
                <a:lnTo>
                  <a:pt x="2587020" y="0"/>
                </a:lnTo>
                <a:lnTo>
                  <a:pt x="2587020" y="2386526"/>
                </a:lnTo>
                <a:lnTo>
                  <a:pt x="0" y="2386526"/>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3" name="Freeform 40"/>
          <p:cNvSpPr/>
          <p:nvPr/>
        </p:nvSpPr>
        <p:spPr>
          <a:xfrm>
            <a:off x="17259480" y="7434000"/>
            <a:ext cx="1794600" cy="1932480"/>
          </a:xfrm>
          <a:custGeom>
            <a:avLst/>
            <a:gdLst>
              <a:gd name="textAreaLeft" fmla="*/ 0 w 1794600"/>
              <a:gd name="textAreaRight" fmla="*/ 1794960 w 1794600"/>
              <a:gd name="textAreaTop" fmla="*/ 0 h 1932480"/>
              <a:gd name="textAreaBottom" fmla="*/ 1932840 h 1932480"/>
            </a:gdLst>
            <a:ahLst/>
            <a:rect l="textAreaLeft" t="textAreaTop" r="textAreaRight" b="textAreaBottom"/>
            <a:pathLst>
              <a:path w="1794966" h="1932669">
                <a:moveTo>
                  <a:pt x="0" y="0"/>
                </a:moveTo>
                <a:lnTo>
                  <a:pt x="1794966" y="0"/>
                </a:lnTo>
                <a:lnTo>
                  <a:pt x="1794966" y="1932669"/>
                </a:lnTo>
                <a:lnTo>
                  <a:pt x="0" y="1932669"/>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4" name="Freeform 41"/>
          <p:cNvSpPr/>
          <p:nvPr/>
        </p:nvSpPr>
        <p:spPr>
          <a:xfrm>
            <a:off x="-744120" y="460440"/>
            <a:ext cx="1488240" cy="1602360"/>
          </a:xfrm>
          <a:custGeom>
            <a:avLst/>
            <a:gdLst>
              <a:gd name="textAreaLeft" fmla="*/ 0 w 1488240"/>
              <a:gd name="textAreaRight" fmla="*/ 1488600 w 1488240"/>
              <a:gd name="textAreaTop" fmla="*/ 0 h 1602360"/>
              <a:gd name="textAreaBottom" fmla="*/ 1602720 h 1602360"/>
            </a:gdLst>
            <a:ahLst/>
            <a:rect l="textAreaLeft" t="textAreaTop" r="textAreaRight" b="textAreaBottom"/>
            <a:pathLst>
              <a:path w="1488463" h="1602652">
                <a:moveTo>
                  <a:pt x="0" y="0"/>
                </a:moveTo>
                <a:lnTo>
                  <a:pt x="1488464" y="0"/>
                </a:lnTo>
                <a:lnTo>
                  <a:pt x="1488464" y="1602652"/>
                </a:lnTo>
                <a:lnTo>
                  <a:pt x="0" y="1602652"/>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LibreOffice/24.2.7.2$Linux_X86_64 LibreOffice_project/420$Build-2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DAGmN3bFYR4</dc:identifier>
  <dc:language>en-US</dc:language>
  <cp:lastModifiedBy/>
  <dcterms:modified xsi:type="dcterms:W3CDTF">2025-05-01T23:02:15Z</dcterms:modified>
  <cp:revision>3</cp:revision>
  <dc:subject/>
  <dc:title>Blue Doodle Project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