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Dosis-regular.fntdata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e2f0806b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e2f0806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e2a2a011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e2a2a011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a7c13388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a7c13388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a7c13388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a7c13388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a7c13388b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a7c13388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a7c1338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ea7c1338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e2a2a01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ee2a2a01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a7c133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a7c133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2f0806b7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e2f0806b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2f0806b7_0_12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e2f0806b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e2f0806b7_0_7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e2f0806b7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e2f0806b7_0_8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e2f0806b7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e2f0806b7_0_9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e2f0806b7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d8c1d7431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d8c1d74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e2f0806b7_0_3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e2f0806b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d8c1d7431_1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d8c1d7431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025" y="-11025"/>
            <a:ext cx="9144000" cy="521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 flipH="1" rot="10800000">
            <a:off x="5086350" y="-38100"/>
            <a:ext cx="4114800" cy="5219700"/>
          </a:xfrm>
          <a:custGeom>
            <a:rect b="b" l="l" r="r" t="t"/>
            <a:pathLst>
              <a:path extrusionOk="0" h="208788" w="164592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E5E6E8">
              <a:alpha val="54750"/>
            </a:srgbClr>
          </a:solidFill>
          <a:ln>
            <a:noFill/>
          </a:ln>
        </p:spPr>
      </p:sp>
      <p:sp>
        <p:nvSpPr>
          <p:cNvPr id="53" name="Google Shape;53;p13"/>
          <p:cNvSpPr/>
          <p:nvPr/>
        </p:nvSpPr>
        <p:spPr>
          <a:xfrm flipH="1">
            <a:off x="-418725" y="4394400"/>
            <a:ext cx="9816900" cy="749100"/>
          </a:xfrm>
          <a:prstGeom prst="parallelogram">
            <a:avLst>
              <a:gd fmla="val 9705" name="adj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4" name="Google Shape;54;p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TITLE_ONL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34025" y="-22700"/>
            <a:ext cx="9291600" cy="5214600"/>
          </a:xfrm>
          <a:prstGeom prst="rect">
            <a:avLst/>
          </a:prstGeom>
          <a:solidFill>
            <a:srgbClr val="10385D">
              <a:alpha val="815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55075" y="-38100"/>
            <a:ext cx="3312625" cy="5214650"/>
          </a:xfrm>
          <a:custGeom>
            <a:rect b="b" l="l" r="r" t="t"/>
            <a:pathLst>
              <a:path extrusionOk="0" h="208586" w="132505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59" name="Google Shape;59;p1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fmla="val 75009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 flipH="1">
            <a:off x="990525" y="49155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flipH="1">
            <a:off x="2534250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flipH="1">
            <a:off x="4014000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flipH="1">
            <a:off x="5448375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>
            <a:off x="6871400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sp>
        <p:nvSpPr>
          <p:cNvPr id="70" name="Google Shape;70;p1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1" name="Google Shape;71;p15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 flipH="1">
            <a:off x="6945974" y="4162825"/>
            <a:ext cx="2643900" cy="7491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946150" y="3905725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6615222" y="4162825"/>
            <a:ext cx="745800" cy="749100"/>
          </a:xfrm>
          <a:prstGeom prst="parallelogram">
            <a:avLst>
              <a:gd fmla="val 5154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Slab"/>
              <a:buNone/>
              <a:defRPr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/>
          <p:nvPr/>
        </p:nvSpPr>
        <p:spPr>
          <a:xfrm flipH="1">
            <a:off x="990525" y="4915500"/>
            <a:ext cx="83697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flipH="1">
            <a:off x="2534250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4014000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5448375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flipH="1">
            <a:off x="6871400" y="4915500"/>
            <a:ext cx="5713500" cy="228000"/>
          </a:xfrm>
          <a:prstGeom prst="parallelogram">
            <a:avLst>
              <a:gd fmla="val 51542" name="adj"/>
            </a:avLst>
          </a:prstGeom>
          <a:solidFill>
            <a:schemeClr val="accen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6"/>
          <p:cNvGrpSpPr/>
          <p:nvPr/>
        </p:nvGrpSpPr>
        <p:grpSpPr>
          <a:xfrm>
            <a:off x="-903537" y="-17561"/>
            <a:ext cx="10524355" cy="5171411"/>
            <a:chOff x="-903537" y="-17561"/>
            <a:chExt cx="10524355" cy="5171411"/>
          </a:xfrm>
        </p:grpSpPr>
        <p:sp>
          <p:nvSpPr>
            <p:cNvPr id="87" name="Google Shape;87;p1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fmla="val 75009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>
            <a:alpha val="17690"/>
          </a:srgbClr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 Slab"/>
                <a:ea typeface="Roboto Slab"/>
                <a:cs typeface="Roboto Slab"/>
                <a:sym typeface="Roboto Slab"/>
              </a:rPr>
              <a:t>Data Disaster</a:t>
            </a:r>
            <a:endParaRPr sz="50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400" y="233475"/>
            <a:ext cx="877300" cy="8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75" y="767375"/>
            <a:ext cx="4247549" cy="45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075" y="38136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7850" y="233475"/>
            <a:ext cx="976050" cy="9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577850" y="1296675"/>
            <a:ext cx="10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Yvonne Thich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201389" y="1296675"/>
            <a:ext cx="12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Daksh Mukhra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066600" y="1296675"/>
            <a:ext cx="82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Clive Guo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9687" y="207575"/>
            <a:ext cx="1027850" cy="10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3325" y="233475"/>
            <a:ext cx="976051" cy="97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4150" y="4579427"/>
            <a:ext cx="918673" cy="4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10">
            <a:alphaModFix/>
          </a:blip>
          <a:srcRect b="41014" l="0" r="0" t="41273"/>
          <a:stretch/>
        </p:blipFill>
        <p:spPr>
          <a:xfrm>
            <a:off x="1112825" y="4664775"/>
            <a:ext cx="1603625" cy="2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26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435" name="Google Shape;435;p26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436" name="Google Shape;436;p26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26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26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" name="Google Shape;441;p26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26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26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26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26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48" name="Google Shape;4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000" y="1061000"/>
            <a:ext cx="2836800" cy="37535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6"/>
          <p:cNvSpPr txBox="1"/>
          <p:nvPr/>
        </p:nvSpPr>
        <p:spPr>
          <a:xfrm>
            <a:off x="5276950" y="2604025"/>
            <a:ext cx="270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6"/>
          <p:cNvSpPr txBox="1"/>
          <p:nvPr/>
        </p:nvSpPr>
        <p:spPr>
          <a:xfrm>
            <a:off x="4918600" y="2451625"/>
            <a:ext cx="2911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Females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made up a disproportionate number of survivors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Looking at the distribution of sex within the survivors,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68%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all survivors were female despite only making up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36%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 all passengers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6"/>
          <p:cNvSpPr txBox="1"/>
          <p:nvPr>
            <p:ph type="title"/>
          </p:nvPr>
        </p:nvSpPr>
        <p:spPr>
          <a:xfrm>
            <a:off x="1104900" y="3613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Does sex affect survival?</a:t>
            </a:r>
            <a:endParaRPr sz="2300"/>
          </a:p>
        </p:txBody>
      </p:sp>
      <p:sp>
        <p:nvSpPr>
          <p:cNvPr id="452" name="Google Shape;452;p26"/>
          <p:cNvSpPr txBox="1"/>
          <p:nvPr>
            <p:ph idx="3" type="body"/>
          </p:nvPr>
        </p:nvSpPr>
        <p:spPr>
          <a:xfrm>
            <a:off x="4918600" y="1967675"/>
            <a:ext cx="19605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Survivors Across Sex</a:t>
            </a:r>
            <a:endParaRPr b="1" sz="1950"/>
          </a:p>
        </p:txBody>
      </p:sp>
      <p:cxnSp>
        <p:nvCxnSpPr>
          <p:cNvPr id="453" name="Google Shape;453;p26"/>
          <p:cNvCxnSpPr/>
          <p:nvPr/>
        </p:nvCxnSpPr>
        <p:spPr>
          <a:xfrm>
            <a:off x="4962950" y="2289938"/>
            <a:ext cx="1860000" cy="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title"/>
          </p:nvPr>
        </p:nvSpPr>
        <p:spPr>
          <a:xfrm>
            <a:off x="1104900" y="3522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Interplay of Class and Sex</a:t>
            </a:r>
            <a:r>
              <a:rPr lang="en"/>
              <a:t> </a:t>
            </a:r>
            <a:endParaRPr/>
          </a:p>
        </p:txBody>
      </p:sp>
      <p:pic>
        <p:nvPicPr>
          <p:cNvPr id="459" name="Google Shape;459;p27"/>
          <p:cNvPicPr preferRelativeResize="0"/>
          <p:nvPr/>
        </p:nvPicPr>
        <p:blipFill rotWithShape="1">
          <a:blip r:embed="rId3">
            <a:alphaModFix/>
          </a:blip>
          <a:srcRect b="0" l="0" r="13194" t="14842"/>
          <a:stretch/>
        </p:blipFill>
        <p:spPr>
          <a:xfrm>
            <a:off x="370975" y="1566375"/>
            <a:ext cx="4836325" cy="118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7"/>
          <p:cNvPicPr preferRelativeResize="0"/>
          <p:nvPr/>
        </p:nvPicPr>
        <p:blipFill rotWithShape="1">
          <a:blip r:embed="rId4">
            <a:alphaModFix/>
          </a:blip>
          <a:srcRect b="0" l="0" r="0" t="26556"/>
          <a:stretch/>
        </p:blipFill>
        <p:spPr>
          <a:xfrm>
            <a:off x="136450" y="3374962"/>
            <a:ext cx="5635949" cy="95523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7"/>
          <p:cNvSpPr txBox="1"/>
          <p:nvPr/>
        </p:nvSpPr>
        <p:spPr>
          <a:xfrm>
            <a:off x="5820625" y="1827550"/>
            <a:ext cx="29802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Females</a:t>
            </a: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overwhelmingly have a greater chance of survival compared to males across all three classes</a:t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pproximately only 8% of adult males in class 2 survived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0385D"/>
                </a:solidFill>
                <a:latin typeface="Roboto"/>
                <a:ea typeface="Roboto"/>
                <a:cs typeface="Roboto"/>
                <a:sym typeface="Roboto"/>
              </a:rPr>
              <a:t>This is our first sign of an 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altruistic act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that has been committed</a:t>
            </a:r>
            <a:r>
              <a:rPr lang="en" sz="1100">
                <a:solidFill>
                  <a:srgbClr val="10385D"/>
                </a:solidFill>
                <a:latin typeface="Roboto"/>
                <a:ea typeface="Roboto"/>
                <a:cs typeface="Roboto"/>
                <a:sym typeface="Roboto"/>
              </a:rPr>
              <a:t> on the Titanic - men have purposefully given up their spots in the lifeboats for women. </a:t>
            </a:r>
            <a:endParaRPr sz="1100">
              <a:solidFill>
                <a:srgbClr val="1038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463" name="Google Shape;463;p27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464" name="Google Shape;464;p27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9" name="Google Shape;469;p27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27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27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7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27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6" name="Google Shape;476;p27"/>
          <p:cNvSpPr txBox="1"/>
          <p:nvPr>
            <p:ph idx="3" type="body"/>
          </p:nvPr>
        </p:nvSpPr>
        <p:spPr>
          <a:xfrm>
            <a:off x="370975" y="1101375"/>
            <a:ext cx="30801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Distribution of Class and Sex</a:t>
            </a:r>
            <a:endParaRPr sz="1100"/>
          </a:p>
        </p:txBody>
      </p:sp>
      <p:cxnSp>
        <p:nvCxnSpPr>
          <p:cNvPr id="477" name="Google Shape;477;p27"/>
          <p:cNvCxnSpPr/>
          <p:nvPr/>
        </p:nvCxnSpPr>
        <p:spPr>
          <a:xfrm>
            <a:off x="436575" y="1432038"/>
            <a:ext cx="2057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478" name="Google Shape;478;p27"/>
          <p:cNvPicPr preferRelativeResize="0"/>
          <p:nvPr/>
        </p:nvPicPr>
        <p:blipFill rotWithShape="1">
          <a:blip r:embed="rId3">
            <a:alphaModFix/>
          </a:blip>
          <a:srcRect b="69448" l="87090" r="5357" t="0"/>
          <a:stretch/>
        </p:blipFill>
        <p:spPr>
          <a:xfrm>
            <a:off x="5252325" y="1717700"/>
            <a:ext cx="420751" cy="4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7"/>
          <p:cNvSpPr txBox="1"/>
          <p:nvPr>
            <p:ph idx="3" type="body"/>
          </p:nvPr>
        </p:nvSpPr>
        <p:spPr>
          <a:xfrm>
            <a:off x="261575" y="2917100"/>
            <a:ext cx="30801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Survival Across Adult Males and Class</a:t>
            </a:r>
            <a:endParaRPr sz="1100"/>
          </a:p>
        </p:txBody>
      </p:sp>
      <p:cxnSp>
        <p:nvCxnSpPr>
          <p:cNvPr id="480" name="Google Shape;480;p27"/>
          <p:cNvCxnSpPr/>
          <p:nvPr/>
        </p:nvCxnSpPr>
        <p:spPr>
          <a:xfrm>
            <a:off x="327175" y="3247763"/>
            <a:ext cx="268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/>
          <p:nvPr>
            <p:ph type="title"/>
          </p:nvPr>
        </p:nvSpPr>
        <p:spPr>
          <a:xfrm>
            <a:off x="1104900" y="3522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The Interplay of Age and Gender 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8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487" name="Google Shape;487;p28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488" name="Google Shape;488;p28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" name="Google Shape;493;p28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8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28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8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7" name="Google Shape;497;p28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 b="0" l="0" r="0" t="25116"/>
          <a:stretch/>
        </p:blipFill>
        <p:spPr>
          <a:xfrm>
            <a:off x="530775" y="1454591"/>
            <a:ext cx="4427875" cy="113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900" y="1441000"/>
            <a:ext cx="465092" cy="3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4725" y="1147925"/>
            <a:ext cx="2985726" cy="35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8"/>
          <p:cNvSpPr txBox="1"/>
          <p:nvPr/>
        </p:nvSpPr>
        <p:spPr>
          <a:xfrm>
            <a:off x="284525" y="2610425"/>
            <a:ext cx="4750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Infants had the greatest chance of survival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a survival rate of </a:t>
            </a: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66%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However it is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the case the older you are the lower your survival rate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Young adults had a lower survival rate than adults.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284525" y="3840350"/>
            <a:ext cx="5544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Females have a greater survival rate in children, young adults and adults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 23% of all survivors were adult males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 still takes priority in determining survival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28"/>
          <p:cNvCxnSpPr/>
          <p:nvPr/>
        </p:nvCxnSpPr>
        <p:spPr>
          <a:xfrm>
            <a:off x="203500" y="3434400"/>
            <a:ext cx="497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06" name="Google Shape;506;p28"/>
          <p:cNvSpPr txBox="1"/>
          <p:nvPr>
            <p:ph idx="3" type="body"/>
          </p:nvPr>
        </p:nvSpPr>
        <p:spPr>
          <a:xfrm>
            <a:off x="290100" y="3465550"/>
            <a:ext cx="38001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Effect of Sex on Survival Taking Account of Age</a:t>
            </a:r>
            <a:endParaRPr sz="1100"/>
          </a:p>
        </p:txBody>
      </p:sp>
      <p:cxnSp>
        <p:nvCxnSpPr>
          <p:cNvPr id="507" name="Google Shape;507;p28"/>
          <p:cNvCxnSpPr/>
          <p:nvPr/>
        </p:nvCxnSpPr>
        <p:spPr>
          <a:xfrm>
            <a:off x="355700" y="3796213"/>
            <a:ext cx="354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28"/>
          <p:cNvCxnSpPr>
            <a:endCxn id="502" idx="1"/>
          </p:cNvCxnSpPr>
          <p:nvPr/>
        </p:nvCxnSpPr>
        <p:spPr>
          <a:xfrm flipH="1" rot="10800000">
            <a:off x="4090325" y="2908137"/>
            <a:ext cx="1964400" cy="769500"/>
          </a:xfrm>
          <a:prstGeom prst="bentConnector3">
            <a:avLst>
              <a:gd fmla="val 7438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9" name="Google Shape;509;p28"/>
          <p:cNvSpPr txBox="1"/>
          <p:nvPr>
            <p:ph idx="3" type="body"/>
          </p:nvPr>
        </p:nvSpPr>
        <p:spPr>
          <a:xfrm>
            <a:off x="370975" y="1101375"/>
            <a:ext cx="30801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Distribution of Survivors Across Age Bins</a:t>
            </a:r>
            <a:endParaRPr sz="1100"/>
          </a:p>
        </p:txBody>
      </p:sp>
      <p:cxnSp>
        <p:nvCxnSpPr>
          <p:cNvPr id="510" name="Google Shape;510;p28"/>
          <p:cNvCxnSpPr/>
          <p:nvPr/>
        </p:nvCxnSpPr>
        <p:spPr>
          <a:xfrm>
            <a:off x="436575" y="1432038"/>
            <a:ext cx="296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104900" y="3522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Does location embarked affect survival?</a:t>
            </a:r>
            <a:endParaRPr sz="2320"/>
          </a:p>
        </p:txBody>
      </p:sp>
      <p:cxnSp>
        <p:nvCxnSpPr>
          <p:cNvPr id="516" name="Google Shape;516;p29"/>
          <p:cNvCxnSpPr>
            <a:endCxn id="517" idx="0"/>
          </p:cNvCxnSpPr>
          <p:nvPr/>
        </p:nvCxnSpPr>
        <p:spPr>
          <a:xfrm flipH="1">
            <a:off x="4131600" y="1189800"/>
            <a:ext cx="3600" cy="366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518" name="Google Shape;518;p29"/>
          <p:cNvPicPr preferRelativeResize="0"/>
          <p:nvPr/>
        </p:nvPicPr>
        <p:blipFill rotWithShape="1">
          <a:blip r:embed="rId3">
            <a:alphaModFix/>
          </a:blip>
          <a:srcRect b="0" l="0" r="12617" t="15318"/>
          <a:stretch/>
        </p:blipFill>
        <p:spPr>
          <a:xfrm>
            <a:off x="4474275" y="1720575"/>
            <a:ext cx="4090407" cy="1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9"/>
          <p:cNvSpPr txBox="1"/>
          <p:nvPr/>
        </p:nvSpPr>
        <p:spPr>
          <a:xfrm>
            <a:off x="567450" y="3970300"/>
            <a:ext cx="320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73% of all passengers embarked from Southampton and consequently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survivors are from Southampton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4582375" y="3236925"/>
            <a:ext cx="3874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64573"/>
                </a:solidFill>
                <a:latin typeface="Roboto"/>
                <a:ea typeface="Roboto"/>
                <a:cs typeface="Roboto"/>
                <a:sym typeface="Roboto"/>
              </a:rPr>
              <a:t>Breaking down by sex and class, irrespective of where someone embarked, </a:t>
            </a:r>
            <a:r>
              <a:rPr b="1" lang="en" sz="1100">
                <a:solidFill>
                  <a:srgbClr val="164573"/>
                </a:solidFill>
                <a:latin typeface="Roboto"/>
                <a:ea typeface="Roboto"/>
                <a:cs typeface="Roboto"/>
                <a:sym typeface="Roboto"/>
              </a:rPr>
              <a:t>females still have a survival rate greater than or equal to males</a:t>
            </a:r>
            <a:r>
              <a:rPr b="1" lang="en" sz="1200"/>
              <a:t>.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pic>
        <p:nvPicPr>
          <p:cNvPr id="521" name="Google Shape;521;p29"/>
          <p:cNvPicPr preferRelativeResize="0"/>
          <p:nvPr/>
        </p:nvPicPr>
        <p:blipFill rotWithShape="1">
          <a:blip r:embed="rId4">
            <a:alphaModFix/>
          </a:blip>
          <a:srcRect b="0" l="0" r="25194" t="12180"/>
          <a:stretch/>
        </p:blipFill>
        <p:spPr>
          <a:xfrm>
            <a:off x="202525" y="1717375"/>
            <a:ext cx="2693700" cy="212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 txBox="1"/>
          <p:nvPr/>
        </p:nvSpPr>
        <p:spPr>
          <a:xfrm>
            <a:off x="3001642" y="2686550"/>
            <a:ext cx="114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64573"/>
                </a:solidFill>
                <a:latin typeface="Roboto"/>
                <a:ea typeface="Roboto"/>
                <a:cs typeface="Roboto"/>
                <a:sym typeface="Roboto"/>
              </a:rPr>
              <a:t>Ports: </a:t>
            </a:r>
            <a:endParaRPr b="1" sz="900">
              <a:solidFill>
                <a:srgbClr val="1645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64573"/>
                </a:solidFill>
                <a:latin typeface="Roboto"/>
                <a:ea typeface="Roboto"/>
                <a:cs typeface="Roboto"/>
                <a:sym typeface="Roboto"/>
              </a:rPr>
              <a:t>C - Cherbourg</a:t>
            </a:r>
            <a:endParaRPr b="1" sz="900">
              <a:solidFill>
                <a:srgbClr val="1645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64573"/>
                </a:solidFill>
                <a:latin typeface="Roboto"/>
                <a:ea typeface="Roboto"/>
                <a:cs typeface="Roboto"/>
                <a:sym typeface="Roboto"/>
              </a:rPr>
              <a:t>Q - Queenstown </a:t>
            </a:r>
            <a:endParaRPr b="1" sz="900">
              <a:solidFill>
                <a:srgbClr val="1645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64573"/>
                </a:solidFill>
                <a:latin typeface="Roboto"/>
                <a:ea typeface="Roboto"/>
                <a:cs typeface="Roboto"/>
                <a:sym typeface="Roboto"/>
              </a:rPr>
              <a:t>S - Southampton </a:t>
            </a:r>
            <a:endParaRPr b="1" sz="900">
              <a:solidFill>
                <a:srgbClr val="1645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3" name="Google Shape;523;p29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524" name="Google Shape;524;p29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525" name="Google Shape;525;p29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0" name="Google Shape;530;p29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29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9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29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29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9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36" name="Google Shape;536;p29"/>
          <p:cNvPicPr preferRelativeResize="0"/>
          <p:nvPr/>
        </p:nvPicPr>
        <p:blipFill rotWithShape="1">
          <a:blip r:embed="rId4">
            <a:alphaModFix/>
          </a:blip>
          <a:srcRect b="75840" l="84113" r="0" t="0"/>
          <a:stretch/>
        </p:blipFill>
        <p:spPr>
          <a:xfrm>
            <a:off x="3056550" y="2140775"/>
            <a:ext cx="572049" cy="58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29"/>
          <p:cNvSpPr txBox="1"/>
          <p:nvPr>
            <p:ph idx="3" type="body"/>
          </p:nvPr>
        </p:nvSpPr>
        <p:spPr>
          <a:xfrm>
            <a:off x="442500" y="1103350"/>
            <a:ext cx="26937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Distribution of Passengers Across Embarkation Points</a:t>
            </a: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100"/>
          </a:p>
        </p:txBody>
      </p:sp>
      <p:cxnSp>
        <p:nvCxnSpPr>
          <p:cNvPr id="538" name="Google Shape;538;p29"/>
          <p:cNvCxnSpPr/>
          <p:nvPr/>
        </p:nvCxnSpPr>
        <p:spPr>
          <a:xfrm>
            <a:off x="508100" y="1586413"/>
            <a:ext cx="236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9" name="Google Shape;539;p29"/>
          <p:cNvSpPr txBox="1"/>
          <p:nvPr>
            <p:ph idx="3" type="body"/>
          </p:nvPr>
        </p:nvSpPr>
        <p:spPr>
          <a:xfrm>
            <a:off x="4481100" y="1255750"/>
            <a:ext cx="26937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Survival Rate From a Particular Port</a:t>
            </a: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 sz="1100"/>
          </a:p>
        </p:txBody>
      </p:sp>
      <p:cxnSp>
        <p:nvCxnSpPr>
          <p:cNvPr id="540" name="Google Shape;540;p29"/>
          <p:cNvCxnSpPr/>
          <p:nvPr/>
        </p:nvCxnSpPr>
        <p:spPr>
          <a:xfrm>
            <a:off x="4546700" y="1586413"/>
            <a:ext cx="254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541" name="Google Shape;541;p29"/>
          <p:cNvPicPr preferRelativeResize="0"/>
          <p:nvPr/>
        </p:nvPicPr>
        <p:blipFill rotWithShape="1">
          <a:blip r:embed="rId3">
            <a:alphaModFix/>
          </a:blip>
          <a:srcRect b="69337" l="86282" r="4983" t="0"/>
          <a:stretch/>
        </p:blipFill>
        <p:spPr>
          <a:xfrm>
            <a:off x="8564682" y="1857734"/>
            <a:ext cx="408843" cy="42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grpSp>
        <p:nvGrpSpPr>
          <p:cNvPr id="547" name="Google Shape;547;p30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548" name="Google Shape;548;p30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549" name="Google Shape;549;p30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0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0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4" name="Google Shape;554;p30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30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30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30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30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61" name="Google Shape;561;p30"/>
          <p:cNvSpPr txBox="1"/>
          <p:nvPr>
            <p:ph idx="3" type="body"/>
          </p:nvPr>
        </p:nvSpPr>
        <p:spPr>
          <a:xfrm>
            <a:off x="825450" y="2485788"/>
            <a:ext cx="3898800" cy="61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Sex was the single most important factor in determining who was going to survive </a:t>
            </a:r>
            <a:endParaRPr b="1" sz="11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62" name="Google Shape;562;p30"/>
          <p:cNvCxnSpPr/>
          <p:nvPr/>
        </p:nvCxnSpPr>
        <p:spPr>
          <a:xfrm>
            <a:off x="897075" y="2268750"/>
            <a:ext cx="3441900" cy="1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63" name="Google Shape;563;p30"/>
          <p:cNvSpPr txBox="1"/>
          <p:nvPr>
            <p:ph idx="3" type="body"/>
          </p:nvPr>
        </p:nvSpPr>
        <p:spPr>
          <a:xfrm>
            <a:off x="825450" y="3109850"/>
            <a:ext cx="3513600" cy="136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Survival rates will be influenced if you are in a higher class or whether you are younger.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ltimately if you split any combination of groups by sex,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females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had a greater chance of survival.</a:t>
            </a:r>
            <a:r>
              <a:rPr b="1"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4" name="Google Shape;5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375" y="1282863"/>
            <a:ext cx="3110925" cy="31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8100" y="3033650"/>
            <a:ext cx="277000" cy="2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0"/>
          <p:cNvSpPr txBox="1"/>
          <p:nvPr/>
        </p:nvSpPr>
        <p:spPr>
          <a:xfrm>
            <a:off x="897075" y="1356550"/>
            <a:ext cx="408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A1D5D"/>
                </a:solidFill>
                <a:latin typeface="Roboto Slab"/>
                <a:ea typeface="Roboto Slab"/>
                <a:cs typeface="Roboto Slab"/>
                <a:sym typeface="Roboto Slab"/>
              </a:rPr>
              <a:t>So w</a:t>
            </a:r>
            <a:r>
              <a:rPr lang="en" sz="2600">
                <a:solidFill>
                  <a:srgbClr val="EA1D5D"/>
                </a:solidFill>
                <a:latin typeface="Roboto Slab"/>
                <a:ea typeface="Roboto Slab"/>
                <a:cs typeface="Roboto Slab"/>
                <a:sym typeface="Roboto Slab"/>
              </a:rPr>
              <a:t>ho survived the Titanic?</a:t>
            </a:r>
            <a:endParaRPr sz="2600">
              <a:solidFill>
                <a:srgbClr val="EA1D5D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/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pic>
        <p:nvPicPr>
          <p:cNvPr id="572" name="Google Shape;5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675" y="1158775"/>
            <a:ext cx="4906626" cy="3653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31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574" name="Google Shape;574;p31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575" name="Google Shape;575;p31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0" name="Google Shape;580;p31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31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31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1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31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type="title"/>
          </p:nvPr>
        </p:nvSpPr>
        <p:spPr>
          <a:xfrm>
            <a:off x="1104900" y="276075"/>
            <a:ext cx="64827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592" name="Google Shape;592;p32"/>
          <p:cNvSpPr txBox="1"/>
          <p:nvPr>
            <p:ph idx="3" type="body"/>
          </p:nvPr>
        </p:nvSpPr>
        <p:spPr>
          <a:xfrm>
            <a:off x="6547350" y="1308938"/>
            <a:ext cx="24231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Sex is the most important factor in determining survival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not a single combination of factors in which a male has a higher chance of survival than a female across all ages and classes.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3" name="Google Shape;5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50" y="1051050"/>
            <a:ext cx="6024625" cy="39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32"/>
          <p:cNvSpPr txBox="1"/>
          <p:nvPr/>
        </p:nvSpPr>
        <p:spPr>
          <a:xfrm>
            <a:off x="6604100" y="1619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Importance of Sex </a:t>
            </a:r>
            <a:endParaRPr sz="1500"/>
          </a:p>
        </p:txBody>
      </p:sp>
      <p:cxnSp>
        <p:nvCxnSpPr>
          <p:cNvPr id="595" name="Google Shape;595;p32"/>
          <p:cNvCxnSpPr/>
          <p:nvPr/>
        </p:nvCxnSpPr>
        <p:spPr>
          <a:xfrm>
            <a:off x="6525300" y="1952825"/>
            <a:ext cx="208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596" name="Google Shape;596;p32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597" name="Google Shape;597;p32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598" name="Google Shape;598;p32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3" name="Google Shape;603;p32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4" name="Google Shape;604;p32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32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32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7" name="Google Shape;607;p32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dk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95550" y="3341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Greatest Sea Disaster in Modern History</a:t>
            </a:r>
            <a:endParaRPr sz="2300"/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115" name="Google Shape;115;p18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116" name="Google Shape;116;p18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8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8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" name="Google Shape;121;p18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25" y="1685700"/>
            <a:ext cx="885201" cy="8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1737550" y="2058725"/>
            <a:ext cx="24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unsinkable ship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50" y="3079025"/>
            <a:ext cx="827950" cy="827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8"/>
          <p:cNvCxnSpPr/>
          <p:nvPr/>
        </p:nvCxnSpPr>
        <p:spPr>
          <a:xfrm>
            <a:off x="4564650" y="1083188"/>
            <a:ext cx="14700" cy="3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2" name="Google Shape;132;p18"/>
          <p:cNvSpPr txBox="1"/>
          <p:nvPr/>
        </p:nvSpPr>
        <p:spPr>
          <a:xfrm>
            <a:off x="1747025" y="3123550"/>
            <a:ext cx="241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Deaths of two thirds onboard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5327175" y="1462700"/>
            <a:ext cx="329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A1D5D"/>
                </a:solidFill>
                <a:latin typeface="Roboto Slab"/>
                <a:ea typeface="Roboto Slab"/>
                <a:cs typeface="Roboto Slab"/>
                <a:sym typeface="Roboto Slab"/>
              </a:rPr>
              <a:t>Who survived the Titanic?</a:t>
            </a:r>
            <a:endParaRPr sz="3000">
              <a:solidFill>
                <a:srgbClr val="EA1D5D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5327175" y="3123550"/>
            <a:ext cx="31647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socio-economic determinants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affect survival?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associative determinants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affect survival?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</a:t>
            </a: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inherent determinants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affect survival?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27175" y="2520425"/>
            <a:ext cx="2985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Exploring the impact of sociological constructs</a:t>
            </a:r>
            <a:endParaRPr sz="1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142" name="Google Shape;142;p19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143" name="Google Shape;143;p19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9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55" name="Google Shape;155;p19"/>
          <p:cNvCxnSpPr/>
          <p:nvPr/>
        </p:nvCxnSpPr>
        <p:spPr>
          <a:xfrm>
            <a:off x="4564650" y="1083188"/>
            <a:ext cx="14700" cy="3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800" y="1369975"/>
            <a:ext cx="1793949" cy="17939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 flipH="1">
            <a:off x="56000" y="3359850"/>
            <a:ext cx="45144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8" name="Google Shape;158;p19"/>
          <p:cNvSpPr txBox="1"/>
          <p:nvPr/>
        </p:nvSpPr>
        <p:spPr>
          <a:xfrm>
            <a:off x="141600" y="1406175"/>
            <a:ext cx="25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Our Dataset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9" name="Google Shape;159;p19"/>
          <p:cNvCxnSpPr/>
          <p:nvPr/>
        </p:nvCxnSpPr>
        <p:spPr>
          <a:xfrm flipH="1" rot="10800000">
            <a:off x="197575" y="1699125"/>
            <a:ext cx="934800" cy="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0" name="Google Shape;160;p19"/>
          <p:cNvSpPr txBox="1"/>
          <p:nvPr/>
        </p:nvSpPr>
        <p:spPr>
          <a:xfrm>
            <a:off x="141600" y="1693175"/>
            <a:ext cx="201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891 passenger observations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- 12 features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- 20% missing values in Age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Floating value ages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Inconsistencies in Ticket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- 77% missing values in Cabin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731750" y="1553450"/>
            <a:ext cx="25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Cleaning Age </a:t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 flipH="1" rot="10800000">
            <a:off x="4787725" y="1844900"/>
            <a:ext cx="24828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4759838" y="2033175"/>
            <a:ext cx="1653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new “Title” feature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Interpolated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ages by finding median ages based on Title and Pclass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Compared floating age values to Title to verify validity of data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85625" y="3516325"/>
            <a:ext cx="25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Cleaning Ticket </a:t>
            </a:r>
            <a:endParaRPr b="1"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flipH="1" rot="10800000">
            <a:off x="141600" y="3807775"/>
            <a:ext cx="24828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66" name="Google Shape;166;p19"/>
          <p:cNvPicPr preferRelativeResize="0"/>
          <p:nvPr/>
        </p:nvPicPr>
        <p:blipFill rotWithShape="1">
          <a:blip r:embed="rId3">
            <a:alphaModFix/>
          </a:blip>
          <a:srcRect b="62674" l="43534" r="0" t="0"/>
          <a:stretch/>
        </p:blipFill>
        <p:spPr>
          <a:xfrm>
            <a:off x="2539050" y="3271413"/>
            <a:ext cx="1873199" cy="97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/>
          <p:nvPr/>
        </p:nvSpPr>
        <p:spPr>
          <a:xfrm>
            <a:off x="2827150" y="3620825"/>
            <a:ext cx="59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Ticket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559225" y="3636175"/>
            <a:ext cx="85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Ticket No.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130277" y="3870750"/>
            <a:ext cx="2294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Optional string prefix before ticket number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Extracted Ticket Number from Ticket column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19"/>
          <p:cNvGrpSpPr/>
          <p:nvPr/>
        </p:nvGrpSpPr>
        <p:grpSpPr>
          <a:xfrm>
            <a:off x="6595283" y="1412095"/>
            <a:ext cx="2482712" cy="2984543"/>
            <a:chOff x="4627400" y="1418975"/>
            <a:chExt cx="2862575" cy="3930650"/>
          </a:xfrm>
        </p:grpSpPr>
        <p:grpSp>
          <p:nvGrpSpPr>
            <p:cNvPr id="171" name="Google Shape;171;p19"/>
            <p:cNvGrpSpPr/>
            <p:nvPr/>
          </p:nvGrpSpPr>
          <p:grpSpPr>
            <a:xfrm>
              <a:off x="4627400" y="1418975"/>
              <a:ext cx="2862575" cy="3930650"/>
              <a:chOff x="4627400" y="1418975"/>
              <a:chExt cx="2862575" cy="3930650"/>
            </a:xfrm>
          </p:grpSpPr>
          <p:grpSp>
            <p:nvGrpSpPr>
              <p:cNvPr id="172" name="Google Shape;172;p19"/>
              <p:cNvGrpSpPr/>
              <p:nvPr/>
            </p:nvGrpSpPr>
            <p:grpSpPr>
              <a:xfrm>
                <a:off x="4627400" y="1418975"/>
                <a:ext cx="2862575" cy="3930650"/>
                <a:chOff x="4627400" y="1418975"/>
                <a:chExt cx="2862575" cy="3930650"/>
              </a:xfrm>
            </p:grpSpPr>
            <p:pic>
              <p:nvPicPr>
                <p:cNvPr id="173" name="Google Shape;173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30709" l="0" r="0" t="0"/>
                <a:stretch/>
              </p:blipFill>
              <p:spPr>
                <a:xfrm>
                  <a:off x="4627400" y="1418975"/>
                  <a:ext cx="2862575" cy="1983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4" name="Google Shape;174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30709"/>
                <a:stretch/>
              </p:blipFill>
              <p:spPr>
                <a:xfrm>
                  <a:off x="4627400" y="3366100"/>
                  <a:ext cx="2862575" cy="1983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5" name="Google Shape;175;p19"/>
              <p:cNvSpPr txBox="1"/>
              <p:nvPr/>
            </p:nvSpPr>
            <p:spPr>
              <a:xfrm>
                <a:off x="5523900" y="1835000"/>
                <a:ext cx="3948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6" name="Google Shape;176;p19"/>
              <p:cNvSpPr txBox="1"/>
              <p:nvPr/>
            </p:nvSpPr>
            <p:spPr>
              <a:xfrm>
                <a:off x="6193575" y="1835000"/>
                <a:ext cx="3948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7" name="Google Shape;177;p19"/>
              <p:cNvSpPr txBox="1"/>
              <p:nvPr/>
            </p:nvSpPr>
            <p:spPr>
              <a:xfrm>
                <a:off x="6863250" y="1835000"/>
                <a:ext cx="394800" cy="40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8" name="Google Shape;178;p19"/>
            <p:cNvSpPr txBox="1"/>
            <p:nvPr/>
          </p:nvSpPr>
          <p:spPr>
            <a:xfrm>
              <a:off x="4835250" y="2406769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Dr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9"/>
            <p:cNvSpPr txBox="1"/>
            <p:nvPr/>
          </p:nvSpPr>
          <p:spPr>
            <a:xfrm>
              <a:off x="4709700" y="4007925"/>
              <a:ext cx="6459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Master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 txBox="1"/>
            <p:nvPr/>
          </p:nvSpPr>
          <p:spPr>
            <a:xfrm>
              <a:off x="4770975" y="3433425"/>
              <a:ext cx="496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Mrs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4752525" y="4582425"/>
              <a:ext cx="5337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Miss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9"/>
            <p:cNvSpPr txBox="1"/>
            <p:nvPr/>
          </p:nvSpPr>
          <p:spPr>
            <a:xfrm>
              <a:off x="4835250" y="295455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Mr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6876000" y="3433425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5530275" y="4007925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19"/>
            <p:cNvSpPr txBox="1"/>
            <p:nvPr/>
          </p:nvSpPr>
          <p:spPr>
            <a:xfrm>
              <a:off x="6185600" y="397925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6876000" y="4007925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5538513" y="459240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19"/>
            <p:cNvSpPr txBox="1"/>
            <p:nvPr/>
          </p:nvSpPr>
          <p:spPr>
            <a:xfrm>
              <a:off x="6185600" y="459240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24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19"/>
            <p:cNvSpPr txBox="1"/>
            <p:nvPr/>
          </p:nvSpPr>
          <p:spPr>
            <a:xfrm>
              <a:off x="6876000" y="4582425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18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19"/>
            <p:cNvSpPr txBox="1"/>
            <p:nvPr/>
          </p:nvSpPr>
          <p:spPr>
            <a:xfrm>
              <a:off x="5453538" y="3433425"/>
              <a:ext cx="496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1.5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6136100" y="3419075"/>
              <a:ext cx="496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32.5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19"/>
            <p:cNvSpPr txBox="1"/>
            <p:nvPr/>
          </p:nvSpPr>
          <p:spPr>
            <a:xfrm>
              <a:off x="5510425" y="295845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9"/>
            <p:cNvSpPr txBox="1"/>
            <p:nvPr/>
          </p:nvSpPr>
          <p:spPr>
            <a:xfrm>
              <a:off x="6185600" y="295845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31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6876000" y="2953463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26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5460175" y="2378963"/>
              <a:ext cx="496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42.5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6134600" y="2411000"/>
              <a:ext cx="496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38.5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6876000" y="2411000"/>
              <a:ext cx="394800" cy="40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Roboto"/>
                  <a:ea typeface="Roboto"/>
                  <a:cs typeface="Roboto"/>
                  <a:sym typeface="Roboto"/>
                </a:rPr>
                <a:t>-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56608" l="31029" r="53291" t="35043"/>
          <a:stretch/>
        </p:blipFill>
        <p:spPr>
          <a:xfrm>
            <a:off x="6800150" y="1775425"/>
            <a:ext cx="335370" cy="17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9"/>
          <p:cNvCxnSpPr/>
          <p:nvPr/>
        </p:nvCxnSpPr>
        <p:spPr>
          <a:xfrm>
            <a:off x="6731025" y="1739600"/>
            <a:ext cx="472200" cy="250200"/>
          </a:xfrm>
          <a:prstGeom prst="straightConnector1">
            <a:avLst/>
          </a:prstGeom>
          <a:noFill/>
          <a:ln cap="flat" cmpd="sng" w="28575">
            <a:solidFill>
              <a:srgbClr val="10385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 txBox="1"/>
          <p:nvPr/>
        </p:nvSpPr>
        <p:spPr>
          <a:xfrm>
            <a:off x="6807225" y="1620200"/>
            <a:ext cx="59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Pclass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6633550" y="1775425"/>
            <a:ext cx="4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Roboto"/>
                <a:ea typeface="Roboto"/>
                <a:cs typeface="Roboto"/>
                <a:sym typeface="Roboto"/>
              </a:rPr>
              <a:t>Title</a:t>
            </a:r>
            <a:endParaRPr b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 txBox="1"/>
          <p:nvPr>
            <p:ph type="title"/>
          </p:nvPr>
        </p:nvSpPr>
        <p:spPr>
          <a:xfrm>
            <a:off x="1104900" y="3256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Data Preprocessing</a:t>
            </a:r>
            <a:endParaRPr sz="2320"/>
          </a:p>
        </p:txBody>
      </p:sp>
      <p:sp>
        <p:nvSpPr>
          <p:cNvPr id="203" name="Google Shape;203;p19"/>
          <p:cNvSpPr txBox="1"/>
          <p:nvPr/>
        </p:nvSpPr>
        <p:spPr>
          <a:xfrm>
            <a:off x="6970475" y="1362650"/>
            <a:ext cx="1653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of </a:t>
            </a: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 Ages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104900" y="3256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Does higher economic status lead to survival?</a:t>
            </a:r>
            <a:endParaRPr sz="2320"/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0" l="0" r="0" t="5802"/>
          <a:stretch/>
        </p:blipFill>
        <p:spPr>
          <a:xfrm>
            <a:off x="4624900" y="1420450"/>
            <a:ext cx="4103526" cy="29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928475" y="2379100"/>
            <a:ext cx="2737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class 2 times more likely to survive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not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Second class equally likely to survive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not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Third class 3 times more likely to 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survive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928475" y="1872500"/>
            <a:ext cx="25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Survival Across Passenger Classes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13" name="Google Shape;213;p20"/>
          <p:cNvCxnSpPr/>
          <p:nvPr/>
        </p:nvCxnSpPr>
        <p:spPr>
          <a:xfrm flipH="1" rot="10800000">
            <a:off x="928475" y="2236050"/>
            <a:ext cx="24657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14" name="Google Shape;214;p20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215" name="Google Shape;215;p20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216" name="Google Shape;216;p20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0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0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0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0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1" name="Google Shape;221;p20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0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1104900" y="3256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Do people who pay more survive?</a:t>
            </a:r>
            <a:endParaRPr sz="2320"/>
          </a:p>
        </p:txBody>
      </p:sp>
      <p:sp>
        <p:nvSpPr>
          <p:cNvPr id="233" name="Google Shape;233;p21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6230725" y="1390675"/>
            <a:ext cx="231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passenger classes tend to pay more for their fares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290100" y="1013500"/>
            <a:ext cx="200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Fare Price vs Survival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9592" t="22420"/>
          <a:stretch/>
        </p:blipFill>
        <p:spPr>
          <a:xfrm>
            <a:off x="162275" y="1382800"/>
            <a:ext cx="5898949" cy="112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1"/>
          <p:cNvCxnSpPr/>
          <p:nvPr/>
        </p:nvCxnSpPr>
        <p:spPr>
          <a:xfrm flipH="1" rot="10800000">
            <a:off x="318875" y="1342925"/>
            <a:ext cx="16059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flipH="1" rot="10800000">
            <a:off x="162275" y="2653875"/>
            <a:ext cx="8848800" cy="1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9" name="Google Shape;239;p21"/>
          <p:cNvSpPr txBox="1"/>
          <p:nvPr/>
        </p:nvSpPr>
        <p:spPr>
          <a:xfrm>
            <a:off x="318875" y="2665275"/>
            <a:ext cx="333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Fare Price and Passenger Class vs Survival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 flipH="1" rot="10800000">
            <a:off x="347650" y="2982100"/>
            <a:ext cx="2957400" cy="1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41" name="Google Shape;241;p21"/>
          <p:cNvPicPr preferRelativeResize="0"/>
          <p:nvPr/>
        </p:nvPicPr>
        <p:blipFill rotWithShape="1">
          <a:blip r:embed="rId4">
            <a:alphaModFix/>
          </a:blip>
          <a:srcRect b="0" l="0" r="9214" t="13457"/>
          <a:stretch/>
        </p:blipFill>
        <p:spPr>
          <a:xfrm>
            <a:off x="318875" y="3086675"/>
            <a:ext cx="5742350" cy="1647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6236050" y="3239075"/>
            <a:ext cx="2618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Presence of survivors who paid less than some first class passengers</a:t>
            </a:r>
            <a:endParaRPr sz="11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Paying higher fares to survive does not necessarily hold true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3698850" y="3217800"/>
            <a:ext cx="74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Median: 50.5  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Median: 76.5 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3698850" y="3531375"/>
            <a:ext cx="74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Median: 21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Median: 23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3698850" y="3808863"/>
            <a:ext cx="7464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Median: 8.8</a:t>
            </a:r>
            <a:endParaRPr sz="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Median: 9.5</a:t>
            </a:r>
            <a:endParaRPr sz="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6" name="Google Shape;246;p21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247" name="Google Shape;247;p21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248" name="Google Shape;248;p21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21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1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1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0" name="Google Shape;260;p21"/>
          <p:cNvSpPr txBox="1"/>
          <p:nvPr/>
        </p:nvSpPr>
        <p:spPr>
          <a:xfrm>
            <a:off x="4167250" y="2864725"/>
            <a:ext cx="11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class tend to survive when they pay higher fares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733425" y="3277200"/>
            <a:ext cx="531000" cy="2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1"/>
          <p:cNvCxnSpPr>
            <a:stCxn id="261" idx="0"/>
            <a:endCxn id="260" idx="1"/>
          </p:cNvCxnSpPr>
          <p:nvPr/>
        </p:nvCxnSpPr>
        <p:spPr>
          <a:xfrm rot="-5400000">
            <a:off x="3969225" y="3079200"/>
            <a:ext cx="227700" cy="168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1104900" y="3256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Does cabin location influence survival?</a:t>
            </a:r>
            <a:endParaRPr sz="2320"/>
          </a:p>
        </p:txBody>
      </p:sp>
      <p:sp>
        <p:nvSpPr>
          <p:cNvPr id="268" name="Google Shape;268;p22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1828375" y="2332750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 deck</a:t>
            </a:r>
            <a:endParaRPr b="1" sz="9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290100" y="1230425"/>
            <a:ext cx="213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Cross Section of The Titanic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1" name="Google Shape;271;p22"/>
          <p:cNvCxnSpPr/>
          <p:nvPr/>
        </p:nvCxnSpPr>
        <p:spPr>
          <a:xfrm flipH="1" rot="10800000">
            <a:off x="318875" y="1559850"/>
            <a:ext cx="19656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2622225" y="1150900"/>
            <a:ext cx="14700" cy="3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273" name="Google Shape;273;p22"/>
          <p:cNvGrpSpPr/>
          <p:nvPr/>
        </p:nvGrpSpPr>
        <p:grpSpPr>
          <a:xfrm flipH="1">
            <a:off x="-2344763" y="1232457"/>
            <a:ext cx="4015407" cy="3180275"/>
            <a:chOff x="6616223" y="2919850"/>
            <a:chExt cx="2683020" cy="2028883"/>
          </a:xfrm>
        </p:grpSpPr>
        <p:sp>
          <p:nvSpPr>
            <p:cNvPr id="274" name="Google Shape;274;p22"/>
            <p:cNvSpPr/>
            <p:nvPr/>
          </p:nvSpPr>
          <p:spPr>
            <a:xfrm>
              <a:off x="8127863" y="2919850"/>
              <a:ext cx="777779" cy="569820"/>
            </a:xfrm>
            <a:custGeom>
              <a:rect b="b" l="l" r="r" t="t"/>
              <a:pathLst>
                <a:path extrusionOk="0" h="35703" w="48733">
                  <a:moveTo>
                    <a:pt x="47209" y="10702"/>
                  </a:moveTo>
                  <a:cubicBezTo>
                    <a:pt x="48732" y="6134"/>
                    <a:pt x="43402" y="2327"/>
                    <a:pt x="39553" y="5245"/>
                  </a:cubicBezTo>
                  <a:cubicBezTo>
                    <a:pt x="36084" y="0"/>
                    <a:pt x="28089" y="973"/>
                    <a:pt x="26016" y="6938"/>
                  </a:cubicBezTo>
                  <a:cubicBezTo>
                    <a:pt x="18782" y="42"/>
                    <a:pt x="6980" y="6388"/>
                    <a:pt x="8672" y="16202"/>
                  </a:cubicBezTo>
                  <a:cubicBezTo>
                    <a:pt x="2538" y="18021"/>
                    <a:pt x="0" y="25339"/>
                    <a:pt x="3723" y="30500"/>
                  </a:cubicBezTo>
                  <a:cubicBezTo>
                    <a:pt x="7445" y="35703"/>
                    <a:pt x="15187" y="35703"/>
                    <a:pt x="18867" y="30457"/>
                  </a:cubicBezTo>
                  <a:cubicBezTo>
                    <a:pt x="21321" y="33334"/>
                    <a:pt x="25424" y="34138"/>
                    <a:pt x="28808" y="32403"/>
                  </a:cubicBezTo>
                  <a:cubicBezTo>
                    <a:pt x="32150" y="30669"/>
                    <a:pt x="33884" y="26862"/>
                    <a:pt x="32996" y="23181"/>
                  </a:cubicBezTo>
                  <a:cubicBezTo>
                    <a:pt x="38537" y="24747"/>
                    <a:pt x="43529" y="19417"/>
                    <a:pt x="41583" y="14002"/>
                  </a:cubicBezTo>
                  <a:cubicBezTo>
                    <a:pt x="44037" y="14467"/>
                    <a:pt x="46406" y="13071"/>
                    <a:pt x="47209" y="10702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7863884" y="3100773"/>
              <a:ext cx="521892" cy="388227"/>
            </a:xfrm>
            <a:custGeom>
              <a:rect b="b" l="l" r="r" t="t"/>
              <a:pathLst>
                <a:path extrusionOk="0" h="24325" w="32700">
                  <a:moveTo>
                    <a:pt x="31684" y="7235"/>
                  </a:moveTo>
                  <a:cubicBezTo>
                    <a:pt x="32700" y="4147"/>
                    <a:pt x="29146" y="1566"/>
                    <a:pt x="26566" y="3554"/>
                  </a:cubicBezTo>
                  <a:cubicBezTo>
                    <a:pt x="24239" y="1"/>
                    <a:pt x="18867" y="678"/>
                    <a:pt x="17471" y="4696"/>
                  </a:cubicBezTo>
                  <a:cubicBezTo>
                    <a:pt x="16752" y="3977"/>
                    <a:pt x="15864" y="3427"/>
                    <a:pt x="14891" y="3131"/>
                  </a:cubicBezTo>
                  <a:cubicBezTo>
                    <a:pt x="9899" y="1439"/>
                    <a:pt x="4907" y="5712"/>
                    <a:pt x="5838" y="10915"/>
                  </a:cubicBezTo>
                  <a:cubicBezTo>
                    <a:pt x="1735" y="12099"/>
                    <a:pt x="0" y="17006"/>
                    <a:pt x="2496" y="20475"/>
                  </a:cubicBezTo>
                  <a:cubicBezTo>
                    <a:pt x="4992" y="23986"/>
                    <a:pt x="10195" y="23944"/>
                    <a:pt x="12649" y="20475"/>
                  </a:cubicBezTo>
                  <a:cubicBezTo>
                    <a:pt x="15948" y="24325"/>
                    <a:pt x="22251" y="22040"/>
                    <a:pt x="22336" y="16964"/>
                  </a:cubicBezTo>
                  <a:cubicBezTo>
                    <a:pt x="22336" y="16499"/>
                    <a:pt x="22251" y="16033"/>
                    <a:pt x="22167" y="15610"/>
                  </a:cubicBezTo>
                  <a:cubicBezTo>
                    <a:pt x="25889" y="16626"/>
                    <a:pt x="29231" y="13030"/>
                    <a:pt x="27920" y="9392"/>
                  </a:cubicBezTo>
                  <a:cubicBezTo>
                    <a:pt x="29527" y="9730"/>
                    <a:pt x="31135" y="8800"/>
                    <a:pt x="31684" y="7235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624883" y="3084573"/>
              <a:ext cx="471937" cy="434128"/>
            </a:xfrm>
            <a:custGeom>
              <a:rect b="b" l="l" r="r" t="t"/>
              <a:pathLst>
                <a:path extrusionOk="0" h="27201" w="29570">
                  <a:moveTo>
                    <a:pt x="29146" y="5627"/>
                  </a:moveTo>
                  <a:cubicBezTo>
                    <a:pt x="29569" y="2370"/>
                    <a:pt x="25551" y="551"/>
                    <a:pt x="23393" y="3004"/>
                  </a:cubicBezTo>
                  <a:cubicBezTo>
                    <a:pt x="20432" y="1"/>
                    <a:pt x="15314" y="1693"/>
                    <a:pt x="14721" y="5881"/>
                  </a:cubicBezTo>
                  <a:cubicBezTo>
                    <a:pt x="9053" y="2285"/>
                    <a:pt x="2115" y="7996"/>
                    <a:pt x="4527" y="14256"/>
                  </a:cubicBezTo>
                  <a:cubicBezTo>
                    <a:pt x="719" y="16202"/>
                    <a:pt x="0" y="21363"/>
                    <a:pt x="3131" y="24282"/>
                  </a:cubicBezTo>
                  <a:cubicBezTo>
                    <a:pt x="6219" y="27201"/>
                    <a:pt x="11337" y="26186"/>
                    <a:pt x="13072" y="22294"/>
                  </a:cubicBezTo>
                  <a:cubicBezTo>
                    <a:pt x="17006" y="25424"/>
                    <a:pt x="22759" y="21955"/>
                    <a:pt x="21870" y="17006"/>
                  </a:cubicBezTo>
                  <a:cubicBezTo>
                    <a:pt x="21786" y="16541"/>
                    <a:pt x="21617" y="16075"/>
                    <a:pt x="21447" y="15652"/>
                  </a:cubicBezTo>
                  <a:cubicBezTo>
                    <a:pt x="25297" y="15949"/>
                    <a:pt x="27877" y="11761"/>
                    <a:pt x="25889" y="8461"/>
                  </a:cubicBezTo>
                  <a:cubicBezTo>
                    <a:pt x="27539" y="8461"/>
                    <a:pt x="28935" y="7234"/>
                    <a:pt x="29146" y="562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483094" y="3732040"/>
              <a:ext cx="893233" cy="48614"/>
            </a:xfrm>
            <a:custGeom>
              <a:rect b="b" l="l" r="r" t="t"/>
              <a:pathLst>
                <a:path extrusionOk="0" h="3046" w="55967">
                  <a:moveTo>
                    <a:pt x="3047" y="0"/>
                  </a:moveTo>
                  <a:lnTo>
                    <a:pt x="1" y="3046"/>
                  </a:lnTo>
                  <a:lnTo>
                    <a:pt x="55966" y="3046"/>
                  </a:lnTo>
                  <a:lnTo>
                    <a:pt x="55966" y="0"/>
                  </a:lnTo>
                  <a:close/>
                </a:path>
              </a:pathLst>
            </a:custGeom>
            <a:solidFill>
              <a:srgbClr val="164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8108280" y="3422814"/>
              <a:ext cx="189732" cy="316662"/>
            </a:xfrm>
            <a:custGeom>
              <a:rect b="b" l="l" r="r" t="t"/>
              <a:pathLst>
                <a:path extrusionOk="0" h="19841" w="11888">
                  <a:moveTo>
                    <a:pt x="11887" y="1"/>
                  </a:moveTo>
                  <a:lnTo>
                    <a:pt x="3512" y="1"/>
                  </a:lnTo>
                  <a:lnTo>
                    <a:pt x="1" y="19841"/>
                  </a:lnTo>
                  <a:lnTo>
                    <a:pt x="11211" y="1984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851723" y="3422814"/>
              <a:ext cx="189732" cy="316662"/>
            </a:xfrm>
            <a:custGeom>
              <a:rect b="b" l="l" r="r" t="t"/>
              <a:pathLst>
                <a:path extrusionOk="0" h="19841" w="11888">
                  <a:moveTo>
                    <a:pt x="11888" y="1"/>
                  </a:moveTo>
                  <a:lnTo>
                    <a:pt x="3512" y="1"/>
                  </a:lnTo>
                  <a:lnTo>
                    <a:pt x="1" y="19841"/>
                  </a:lnTo>
                  <a:lnTo>
                    <a:pt x="11169" y="1984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7595181" y="3422814"/>
              <a:ext cx="189717" cy="316662"/>
            </a:xfrm>
            <a:custGeom>
              <a:rect b="b" l="l" r="r" t="t"/>
              <a:pathLst>
                <a:path extrusionOk="0" h="19841" w="11887">
                  <a:moveTo>
                    <a:pt x="11887" y="1"/>
                  </a:moveTo>
                  <a:lnTo>
                    <a:pt x="3469" y="1"/>
                  </a:lnTo>
                  <a:lnTo>
                    <a:pt x="0" y="19841"/>
                  </a:lnTo>
                  <a:lnTo>
                    <a:pt x="11168" y="1984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69086" y="3776600"/>
              <a:ext cx="1215258" cy="182295"/>
            </a:xfrm>
            <a:custGeom>
              <a:rect b="b" l="l" r="r" t="t"/>
              <a:pathLst>
                <a:path extrusionOk="0" h="11422" w="76144">
                  <a:moveTo>
                    <a:pt x="76144" y="10491"/>
                  </a:moveTo>
                  <a:lnTo>
                    <a:pt x="76144" y="0"/>
                  </a:lnTo>
                  <a:lnTo>
                    <a:pt x="4103" y="0"/>
                  </a:lnTo>
                  <a:lnTo>
                    <a:pt x="0" y="4061"/>
                  </a:lnTo>
                  <a:lnTo>
                    <a:pt x="0" y="11422"/>
                  </a:lnTo>
                  <a:close/>
                </a:path>
              </a:pathLst>
            </a:custGeom>
            <a:solidFill>
              <a:srgbClr val="BDD8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7100293" y="3933232"/>
              <a:ext cx="1610907" cy="133681"/>
            </a:xfrm>
            <a:custGeom>
              <a:rect b="b" l="l" r="r" t="t"/>
              <a:pathLst>
                <a:path extrusionOk="0" h="8376" w="100934">
                  <a:moveTo>
                    <a:pt x="99537" y="8122"/>
                  </a:moveTo>
                  <a:lnTo>
                    <a:pt x="100933" y="0"/>
                  </a:lnTo>
                  <a:lnTo>
                    <a:pt x="6261" y="0"/>
                  </a:lnTo>
                  <a:lnTo>
                    <a:pt x="1608" y="2327"/>
                  </a:lnTo>
                  <a:lnTo>
                    <a:pt x="1" y="8376"/>
                  </a:lnTo>
                  <a:close/>
                </a:path>
              </a:pathLst>
            </a:custGeom>
            <a:solidFill>
              <a:srgbClr val="2062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22"/>
            <p:cNvGrpSpPr/>
            <p:nvPr/>
          </p:nvGrpSpPr>
          <p:grpSpPr>
            <a:xfrm>
              <a:off x="6616223" y="4145395"/>
              <a:ext cx="2683020" cy="803339"/>
              <a:chOff x="6616223" y="4145395"/>
              <a:chExt cx="2683020" cy="803339"/>
            </a:xfrm>
          </p:grpSpPr>
          <p:sp>
            <p:nvSpPr>
              <p:cNvPr id="284" name="Google Shape;284;p22"/>
              <p:cNvSpPr/>
              <p:nvPr/>
            </p:nvSpPr>
            <p:spPr>
              <a:xfrm>
                <a:off x="6616223" y="4145395"/>
                <a:ext cx="2683020" cy="803339"/>
              </a:xfrm>
              <a:custGeom>
                <a:rect b="b" l="l" r="r" t="t"/>
                <a:pathLst>
                  <a:path extrusionOk="0" h="27285" w="168109">
                    <a:moveTo>
                      <a:pt x="168108" y="2581"/>
                    </a:moveTo>
                    <a:lnTo>
                      <a:pt x="162524" y="27285"/>
                    </a:lnTo>
                    <a:lnTo>
                      <a:pt x="11676" y="27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5" name="Google Shape;285;p22"/>
              <p:cNvGrpSpPr/>
              <p:nvPr/>
            </p:nvGrpSpPr>
            <p:grpSpPr>
              <a:xfrm>
                <a:off x="6863318" y="4255944"/>
                <a:ext cx="2302250" cy="71581"/>
                <a:chOff x="6863318" y="4255944"/>
                <a:chExt cx="2302250" cy="71581"/>
              </a:xfrm>
            </p:grpSpPr>
            <p:sp>
              <p:nvSpPr>
                <p:cNvPr id="286" name="Google Shape;286;p22"/>
                <p:cNvSpPr/>
                <p:nvPr/>
              </p:nvSpPr>
              <p:spPr>
                <a:xfrm>
                  <a:off x="8971782" y="4255944"/>
                  <a:ext cx="72267" cy="71581"/>
                </a:xfrm>
                <a:custGeom>
                  <a:rect b="b" l="l" r="r" t="t"/>
                  <a:pathLst>
                    <a:path extrusionOk="0" h="4485" w="4528">
                      <a:moveTo>
                        <a:pt x="43" y="1904"/>
                      </a:moveTo>
                      <a:cubicBezTo>
                        <a:pt x="43" y="3638"/>
                        <a:pt x="2116" y="4485"/>
                        <a:pt x="3300" y="3258"/>
                      </a:cubicBezTo>
                      <a:cubicBezTo>
                        <a:pt x="4527" y="2073"/>
                        <a:pt x="3639" y="1"/>
                        <a:pt x="1947" y="1"/>
                      </a:cubicBezTo>
                      <a:cubicBezTo>
                        <a:pt x="889" y="1"/>
                        <a:pt x="1" y="847"/>
                        <a:pt x="43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2"/>
                <p:cNvSpPr/>
                <p:nvPr/>
              </p:nvSpPr>
              <p:spPr>
                <a:xfrm>
                  <a:off x="9093988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3" y="4485"/>
                        <a:pt x="3258" y="3258"/>
                      </a:cubicBezTo>
                      <a:cubicBezTo>
                        <a:pt x="4485" y="2073"/>
                        <a:pt x="3638" y="1"/>
                        <a:pt x="1904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2"/>
                <p:cNvSpPr/>
                <p:nvPr/>
              </p:nvSpPr>
              <p:spPr>
                <a:xfrm>
                  <a:off x="8849592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257" y="3258"/>
                      </a:cubicBezTo>
                      <a:cubicBezTo>
                        <a:pt x="4484" y="2073"/>
                        <a:pt x="3638" y="1"/>
                        <a:pt x="1904" y="1"/>
                      </a:cubicBezTo>
                      <a:cubicBezTo>
                        <a:pt x="846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2"/>
                <p:cNvSpPr/>
                <p:nvPr/>
              </p:nvSpPr>
              <p:spPr>
                <a:xfrm>
                  <a:off x="8726716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257" y="3258"/>
                      </a:cubicBezTo>
                      <a:cubicBezTo>
                        <a:pt x="4484" y="2073"/>
                        <a:pt x="3638" y="1"/>
                        <a:pt x="1904" y="1"/>
                      </a:cubicBezTo>
                      <a:cubicBezTo>
                        <a:pt x="846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2"/>
                <p:cNvSpPr/>
                <p:nvPr/>
              </p:nvSpPr>
              <p:spPr>
                <a:xfrm>
                  <a:off x="8603839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300" y="3258"/>
                      </a:cubicBezTo>
                      <a:cubicBezTo>
                        <a:pt x="4484" y="2073"/>
                        <a:pt x="3638" y="1"/>
                        <a:pt x="1946" y="1"/>
                      </a:cubicBezTo>
                      <a:cubicBezTo>
                        <a:pt x="846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2"/>
                <p:cNvSpPr/>
                <p:nvPr/>
              </p:nvSpPr>
              <p:spPr>
                <a:xfrm>
                  <a:off x="8480963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300" y="3258"/>
                      </a:cubicBezTo>
                      <a:cubicBezTo>
                        <a:pt x="4484" y="2073"/>
                        <a:pt x="3638" y="1"/>
                        <a:pt x="1904" y="1"/>
                      </a:cubicBezTo>
                      <a:cubicBezTo>
                        <a:pt x="846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2"/>
                <p:cNvSpPr/>
                <p:nvPr/>
              </p:nvSpPr>
              <p:spPr>
                <a:xfrm>
                  <a:off x="8358087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300" y="3258"/>
                      </a:cubicBezTo>
                      <a:cubicBezTo>
                        <a:pt x="4484" y="2073"/>
                        <a:pt x="3638" y="1"/>
                        <a:pt x="1946" y="1"/>
                      </a:cubicBezTo>
                      <a:cubicBezTo>
                        <a:pt x="846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2"/>
                <p:cNvSpPr/>
                <p:nvPr/>
              </p:nvSpPr>
              <p:spPr>
                <a:xfrm>
                  <a:off x="8235210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300" y="3258"/>
                      </a:cubicBezTo>
                      <a:cubicBezTo>
                        <a:pt x="4484" y="2073"/>
                        <a:pt x="3638" y="1"/>
                        <a:pt x="1946" y="1"/>
                      </a:cubicBezTo>
                      <a:cubicBezTo>
                        <a:pt x="846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2"/>
                <p:cNvSpPr/>
                <p:nvPr/>
              </p:nvSpPr>
              <p:spPr>
                <a:xfrm>
                  <a:off x="8112334" y="4255944"/>
                  <a:ext cx="72251" cy="71581"/>
                </a:xfrm>
                <a:custGeom>
                  <a:rect b="b" l="l" r="r" t="t"/>
                  <a:pathLst>
                    <a:path extrusionOk="0" h="4485" w="4527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300" y="3258"/>
                      </a:cubicBezTo>
                      <a:cubicBezTo>
                        <a:pt x="4527" y="2073"/>
                        <a:pt x="3638" y="1"/>
                        <a:pt x="1946" y="1"/>
                      </a:cubicBezTo>
                      <a:cubicBezTo>
                        <a:pt x="889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2"/>
                <p:cNvSpPr/>
                <p:nvPr/>
              </p:nvSpPr>
              <p:spPr>
                <a:xfrm>
                  <a:off x="7989458" y="4255944"/>
                  <a:ext cx="72251" cy="71581"/>
                </a:xfrm>
                <a:custGeom>
                  <a:rect b="b" l="l" r="r" t="t"/>
                  <a:pathLst>
                    <a:path extrusionOk="0" h="4485" w="4527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300" y="3258"/>
                      </a:cubicBezTo>
                      <a:cubicBezTo>
                        <a:pt x="4527" y="2073"/>
                        <a:pt x="3638" y="1"/>
                        <a:pt x="1946" y="1"/>
                      </a:cubicBezTo>
                      <a:cubicBezTo>
                        <a:pt x="889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2"/>
                <p:cNvSpPr/>
                <p:nvPr/>
              </p:nvSpPr>
              <p:spPr>
                <a:xfrm>
                  <a:off x="7866582" y="4255944"/>
                  <a:ext cx="72251" cy="71581"/>
                </a:xfrm>
                <a:custGeom>
                  <a:rect b="b" l="l" r="r" t="t"/>
                  <a:pathLst>
                    <a:path extrusionOk="0" h="4485" w="4527">
                      <a:moveTo>
                        <a:pt x="43" y="1904"/>
                      </a:moveTo>
                      <a:cubicBezTo>
                        <a:pt x="43" y="3638"/>
                        <a:pt x="2116" y="4485"/>
                        <a:pt x="3300" y="3258"/>
                      </a:cubicBezTo>
                      <a:cubicBezTo>
                        <a:pt x="4527" y="2073"/>
                        <a:pt x="3638" y="1"/>
                        <a:pt x="1946" y="1"/>
                      </a:cubicBezTo>
                      <a:cubicBezTo>
                        <a:pt x="889" y="1"/>
                        <a:pt x="0" y="847"/>
                        <a:pt x="43" y="1904"/>
                      </a:cubicBezTo>
                      <a:close/>
                    </a:path>
                  </a:pathLst>
                </a:custGeom>
                <a:solidFill>
                  <a:srgbClr val="D0F3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2"/>
                <p:cNvSpPr/>
                <p:nvPr/>
              </p:nvSpPr>
              <p:spPr>
                <a:xfrm>
                  <a:off x="7744376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4" y="4485"/>
                        <a:pt x="3258" y="3258"/>
                      </a:cubicBezTo>
                      <a:cubicBezTo>
                        <a:pt x="4485" y="2073"/>
                        <a:pt x="3639" y="1"/>
                        <a:pt x="1904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7621499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4" y="4485"/>
                        <a:pt x="3258" y="3258"/>
                      </a:cubicBezTo>
                      <a:cubicBezTo>
                        <a:pt x="4485" y="2073"/>
                        <a:pt x="3639" y="1"/>
                        <a:pt x="1904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7498623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4" y="4485"/>
                        <a:pt x="3258" y="3258"/>
                      </a:cubicBezTo>
                      <a:cubicBezTo>
                        <a:pt x="4485" y="2073"/>
                        <a:pt x="3639" y="1"/>
                        <a:pt x="1904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2"/>
                <p:cNvSpPr/>
                <p:nvPr/>
              </p:nvSpPr>
              <p:spPr>
                <a:xfrm>
                  <a:off x="7375747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4" y="4485"/>
                        <a:pt x="3300" y="3258"/>
                      </a:cubicBezTo>
                      <a:cubicBezTo>
                        <a:pt x="4485" y="2073"/>
                        <a:pt x="3639" y="1"/>
                        <a:pt x="1905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2"/>
                <p:cNvSpPr/>
                <p:nvPr/>
              </p:nvSpPr>
              <p:spPr>
                <a:xfrm>
                  <a:off x="7252871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4" y="4485"/>
                        <a:pt x="3301" y="3258"/>
                      </a:cubicBezTo>
                      <a:cubicBezTo>
                        <a:pt x="4485" y="2073"/>
                        <a:pt x="3639" y="1"/>
                        <a:pt x="1905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7129994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1" y="1904"/>
                      </a:moveTo>
                      <a:cubicBezTo>
                        <a:pt x="1" y="3638"/>
                        <a:pt x="2074" y="4485"/>
                        <a:pt x="3301" y="3258"/>
                      </a:cubicBezTo>
                      <a:cubicBezTo>
                        <a:pt x="4485" y="2073"/>
                        <a:pt x="3639" y="1"/>
                        <a:pt x="1947" y="1"/>
                      </a:cubicBezTo>
                      <a:cubicBezTo>
                        <a:pt x="847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6996999" y="4255944"/>
                  <a:ext cx="71581" cy="71581"/>
                </a:xfrm>
                <a:custGeom>
                  <a:rect b="b" l="l" r="r" t="t"/>
                  <a:pathLst>
                    <a:path extrusionOk="0" h="4485" w="4485">
                      <a:moveTo>
                        <a:pt x="0" y="1904"/>
                      </a:moveTo>
                      <a:cubicBezTo>
                        <a:pt x="0" y="3638"/>
                        <a:pt x="2073" y="4485"/>
                        <a:pt x="3258" y="3258"/>
                      </a:cubicBezTo>
                      <a:cubicBezTo>
                        <a:pt x="4485" y="2073"/>
                        <a:pt x="3638" y="1"/>
                        <a:pt x="1904" y="1"/>
                      </a:cubicBezTo>
                      <a:cubicBezTo>
                        <a:pt x="847" y="1"/>
                        <a:pt x="0" y="847"/>
                        <a:pt x="0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2"/>
                <p:cNvSpPr/>
                <p:nvPr/>
              </p:nvSpPr>
              <p:spPr>
                <a:xfrm>
                  <a:off x="6863318" y="4255944"/>
                  <a:ext cx="72267" cy="71581"/>
                </a:xfrm>
                <a:custGeom>
                  <a:rect b="b" l="l" r="r" t="t"/>
                  <a:pathLst>
                    <a:path extrusionOk="0" h="4485" w="4528">
                      <a:moveTo>
                        <a:pt x="1" y="1904"/>
                      </a:moveTo>
                      <a:cubicBezTo>
                        <a:pt x="1" y="3638"/>
                        <a:pt x="2073" y="4485"/>
                        <a:pt x="3300" y="3258"/>
                      </a:cubicBezTo>
                      <a:cubicBezTo>
                        <a:pt x="4527" y="2073"/>
                        <a:pt x="3639" y="1"/>
                        <a:pt x="1947" y="1"/>
                      </a:cubicBezTo>
                      <a:cubicBezTo>
                        <a:pt x="889" y="1"/>
                        <a:pt x="1" y="847"/>
                        <a:pt x="1" y="1904"/>
                      </a:cubicBezTo>
                      <a:close/>
                    </a:path>
                  </a:pathLst>
                </a:custGeom>
                <a:solidFill>
                  <a:srgbClr val="BDD8F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05" name="Google Shape;305;p22"/>
            <p:cNvSpPr/>
            <p:nvPr/>
          </p:nvSpPr>
          <p:spPr>
            <a:xfrm>
              <a:off x="7050338" y="4044633"/>
              <a:ext cx="2055137" cy="162712"/>
            </a:xfrm>
            <a:custGeom>
              <a:rect b="b" l="l" r="r" t="t"/>
              <a:pathLst>
                <a:path extrusionOk="0" h="10195" w="128768">
                  <a:moveTo>
                    <a:pt x="127118" y="10195"/>
                  </a:moveTo>
                  <a:lnTo>
                    <a:pt x="128768" y="0"/>
                  </a:lnTo>
                  <a:lnTo>
                    <a:pt x="0" y="0"/>
                  </a:lnTo>
                  <a:lnTo>
                    <a:pt x="719" y="8164"/>
                  </a:lnTo>
                  <a:close/>
                </a:path>
              </a:pathLst>
            </a:custGeom>
            <a:solidFill>
              <a:srgbClr val="1645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2"/>
          <p:cNvSpPr txBox="1"/>
          <p:nvPr/>
        </p:nvSpPr>
        <p:spPr>
          <a:xfrm>
            <a:off x="1828363" y="2525375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1828375" y="2728425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1828375" y="2935863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1828375" y="3167375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828375" y="3490475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1828375" y="3789413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1828363" y="4092900"/>
            <a:ext cx="8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deck</a:t>
            </a:r>
            <a:endParaRPr b="1"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22"/>
          <p:cNvCxnSpPr/>
          <p:nvPr/>
        </p:nvCxnSpPr>
        <p:spPr>
          <a:xfrm flipH="1" rot="10800000">
            <a:off x="310325" y="2521925"/>
            <a:ext cx="1488300" cy="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/>
          <p:nvPr/>
        </p:nvCxnSpPr>
        <p:spPr>
          <a:xfrm flipH="1" rot="10800000">
            <a:off x="410975" y="2674300"/>
            <a:ext cx="13875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/>
          <p:nvPr/>
        </p:nvCxnSpPr>
        <p:spPr>
          <a:xfrm flipH="1" rot="10800000">
            <a:off x="410975" y="2902900"/>
            <a:ext cx="13875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/>
          <p:nvPr/>
        </p:nvCxnSpPr>
        <p:spPr>
          <a:xfrm flipH="1" rot="10800000">
            <a:off x="632375" y="3083463"/>
            <a:ext cx="11862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/>
          <p:nvPr/>
        </p:nvCxnSpPr>
        <p:spPr>
          <a:xfrm flipH="1" rot="10800000">
            <a:off x="-243200" y="3535750"/>
            <a:ext cx="1818900" cy="5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/>
          <p:nvPr/>
        </p:nvCxnSpPr>
        <p:spPr>
          <a:xfrm flipH="1" rot="10800000">
            <a:off x="-313650" y="3814325"/>
            <a:ext cx="1818900" cy="5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/>
          <p:nvPr/>
        </p:nvCxnSpPr>
        <p:spPr>
          <a:xfrm flipH="1" rot="10800000">
            <a:off x="-391300" y="4092900"/>
            <a:ext cx="1818900" cy="5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/>
          <p:nvPr/>
        </p:nvCxnSpPr>
        <p:spPr>
          <a:xfrm flipH="1" rot="10800000">
            <a:off x="1460525" y="3309675"/>
            <a:ext cx="3579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/>
          <p:nvPr/>
        </p:nvCxnSpPr>
        <p:spPr>
          <a:xfrm flipH="1" rot="10800000">
            <a:off x="1427600" y="3684663"/>
            <a:ext cx="3579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2"/>
          <p:cNvCxnSpPr/>
          <p:nvPr/>
        </p:nvCxnSpPr>
        <p:spPr>
          <a:xfrm flipH="1" rot="10800000">
            <a:off x="1352700" y="3973425"/>
            <a:ext cx="480000" cy="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/>
          <p:nvPr/>
        </p:nvCxnSpPr>
        <p:spPr>
          <a:xfrm flipH="1" rot="10800000">
            <a:off x="599300" y="4258675"/>
            <a:ext cx="1186200" cy="2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4" name="Google Shape;324;p22"/>
          <p:cNvPicPr preferRelativeResize="0"/>
          <p:nvPr/>
        </p:nvPicPr>
        <p:blipFill rotWithShape="1">
          <a:blip r:embed="rId3">
            <a:alphaModFix/>
          </a:blip>
          <a:srcRect b="0" l="0" r="16247" t="5749"/>
          <a:stretch/>
        </p:blipFill>
        <p:spPr>
          <a:xfrm>
            <a:off x="2851725" y="1950300"/>
            <a:ext cx="2606150" cy="218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4">
            <a:alphaModFix/>
          </a:blip>
          <a:srcRect b="0" l="0" r="0" t="6129"/>
          <a:stretch/>
        </p:blipFill>
        <p:spPr>
          <a:xfrm>
            <a:off x="6547575" y="2176050"/>
            <a:ext cx="2670876" cy="24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/>
        </p:nvSpPr>
        <p:spPr>
          <a:xfrm>
            <a:off x="2838150" y="1074700"/>
            <a:ext cx="213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Heatmap of Passenger Class Distribution Across Decks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27" name="Google Shape;327;p22"/>
          <p:cNvCxnSpPr/>
          <p:nvPr/>
        </p:nvCxnSpPr>
        <p:spPr>
          <a:xfrm flipH="1" rot="10800000">
            <a:off x="2866925" y="1556525"/>
            <a:ext cx="19656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328" name="Google Shape;328;p22"/>
          <p:cNvPicPr preferRelativeResize="0"/>
          <p:nvPr/>
        </p:nvPicPr>
        <p:blipFill rotWithShape="1">
          <a:blip r:embed="rId3">
            <a:alphaModFix/>
          </a:blip>
          <a:srcRect b="83049" l="83123" r="0" t="5749"/>
          <a:stretch/>
        </p:blipFill>
        <p:spPr>
          <a:xfrm>
            <a:off x="2821975" y="4199300"/>
            <a:ext cx="525152" cy="25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2"/>
          <p:cNvCxnSpPr/>
          <p:nvPr/>
        </p:nvCxnSpPr>
        <p:spPr>
          <a:xfrm>
            <a:off x="5670225" y="1150900"/>
            <a:ext cx="14700" cy="37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0" name="Google Shape;330;p22"/>
          <p:cNvSpPr txBox="1"/>
          <p:nvPr/>
        </p:nvSpPr>
        <p:spPr>
          <a:xfrm>
            <a:off x="6014175" y="1180375"/>
            <a:ext cx="213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Survival Across Decks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31" name="Google Shape;331;p22"/>
          <p:cNvCxnSpPr/>
          <p:nvPr/>
        </p:nvCxnSpPr>
        <p:spPr>
          <a:xfrm flipH="1" rot="10800000">
            <a:off x="6042950" y="1500500"/>
            <a:ext cx="1673100" cy="1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2" name="Google Shape;332;p22"/>
          <p:cNvSpPr txBox="1"/>
          <p:nvPr/>
        </p:nvSpPr>
        <p:spPr>
          <a:xfrm>
            <a:off x="6014175" y="1640050"/>
            <a:ext cx="278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Proximity to lifeboats does not positively correlate to chance of survival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2"/>
          <p:cNvSpPr txBox="1"/>
          <p:nvPr/>
        </p:nvSpPr>
        <p:spPr>
          <a:xfrm>
            <a:off x="5782575" y="3617825"/>
            <a:ext cx="841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Passenger on T deck should have survived based on hypothesis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6762900" y="4255850"/>
            <a:ext cx="222900" cy="22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2"/>
          <p:cNvCxnSpPr>
            <a:stCxn id="334" idx="0"/>
          </p:cNvCxnSpPr>
          <p:nvPr/>
        </p:nvCxnSpPr>
        <p:spPr>
          <a:xfrm flipH="1" rot="5400000">
            <a:off x="6538350" y="3919850"/>
            <a:ext cx="258600" cy="413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336" name="Google Shape;336;p22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337" name="Google Shape;337;p22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338" name="Google Shape;338;p22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Google Shape;343;p22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22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22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8" name="Google Shape;348;p22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0" name="Google Shape;350;p22"/>
          <p:cNvSpPr txBox="1"/>
          <p:nvPr/>
        </p:nvSpPr>
        <p:spPr>
          <a:xfrm>
            <a:off x="878550" y="1891625"/>
            <a:ext cx="954000" cy="32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Lifeboats here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22"/>
          <p:cNvCxnSpPr>
            <a:stCxn id="350" idx="3"/>
          </p:cNvCxnSpPr>
          <p:nvPr/>
        </p:nvCxnSpPr>
        <p:spPr>
          <a:xfrm>
            <a:off x="1832550" y="2053175"/>
            <a:ext cx="235800" cy="349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2" name="Google Shape;352;p22"/>
          <p:cNvGrpSpPr/>
          <p:nvPr/>
        </p:nvGrpSpPr>
        <p:grpSpPr>
          <a:xfrm>
            <a:off x="1737450" y="1968230"/>
            <a:ext cx="163475" cy="173333"/>
            <a:chOff x="2064700" y="1718292"/>
            <a:chExt cx="163475" cy="173333"/>
          </a:xfrm>
        </p:grpSpPr>
        <p:sp>
          <p:nvSpPr>
            <p:cNvPr id="353" name="Google Shape;353;p22"/>
            <p:cNvSpPr/>
            <p:nvPr/>
          </p:nvSpPr>
          <p:spPr>
            <a:xfrm>
              <a:off x="2073450" y="1728125"/>
              <a:ext cx="143100" cy="163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4" name="Google Shape;35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4700" y="1718292"/>
              <a:ext cx="163475" cy="16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/>
          <p:nvPr>
            <p:ph type="title"/>
          </p:nvPr>
        </p:nvSpPr>
        <p:spPr>
          <a:xfrm>
            <a:off x="1104900" y="3613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Does having family affect survival?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360" name="Google Shape;360;p23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3"/>
          <p:cNvSpPr/>
          <p:nvPr/>
        </p:nvSpPr>
        <p:spPr>
          <a:xfrm flipH="1">
            <a:off x="980100" y="4921050"/>
            <a:ext cx="8369700" cy="228000"/>
          </a:xfrm>
          <a:prstGeom prst="parallelogram">
            <a:avLst>
              <a:gd fmla="val 51542" name="adj"/>
            </a:avLst>
          </a:prstGeom>
          <a:solidFill>
            <a:srgbClr val="EA1D5D">
              <a:alpha val="8715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23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363" name="Google Shape;363;p23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364" name="Google Shape;364;p23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3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3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3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" name="Google Shape;369;p23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23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3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23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3" name="Google Shape;373;p23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76" name="Google Shape;3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901" y="2367849"/>
            <a:ext cx="6876201" cy="15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3"/>
          <p:cNvSpPr txBox="1"/>
          <p:nvPr/>
        </p:nvSpPr>
        <p:spPr>
          <a:xfrm>
            <a:off x="1104900" y="1152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Family and Survival </a:t>
            </a:r>
            <a:endParaRPr b="1"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78" name="Google Shape;378;p23"/>
          <p:cNvCxnSpPr/>
          <p:nvPr/>
        </p:nvCxnSpPr>
        <p:spPr>
          <a:xfrm flipH="1" rot="10800000">
            <a:off x="1104900" y="1506375"/>
            <a:ext cx="17373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9" name="Google Shape;379;p23"/>
          <p:cNvSpPr txBox="1"/>
          <p:nvPr/>
        </p:nvSpPr>
        <p:spPr>
          <a:xfrm>
            <a:off x="1279250" y="3793700"/>
            <a:ext cx="6651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family member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onboard, there was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just over a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50% chance of survival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Without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family members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onboard only just over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30% chance of survival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1104900" y="1548350"/>
            <a:ext cx="624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60% of passengers did not have a family member onboard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 more than 50% of passengers with family members were third class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idx="3" type="body"/>
          </p:nvPr>
        </p:nvSpPr>
        <p:spPr>
          <a:xfrm>
            <a:off x="594900" y="1484338"/>
            <a:ext cx="20142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Gender, Class and Family </a:t>
            </a:r>
            <a:endParaRPr/>
          </a:p>
        </p:txBody>
      </p:sp>
      <p:sp>
        <p:nvSpPr>
          <p:cNvPr id="386" name="Google Shape;386;p24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7" name="Google Shape;387;p24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388" name="Google Shape;388;p24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389" name="Google Shape;389;p24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4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4" name="Google Shape;394;p24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4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4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24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24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01" name="Google Shape;4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663" y="1281148"/>
            <a:ext cx="2530475" cy="3488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24"/>
          <p:cNvCxnSpPr/>
          <p:nvPr/>
        </p:nvCxnSpPr>
        <p:spPr>
          <a:xfrm flipH="1" rot="10800000">
            <a:off x="660500" y="1812913"/>
            <a:ext cx="17373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3" name="Google Shape;403;p24"/>
          <p:cNvSpPr txBox="1"/>
          <p:nvPr/>
        </p:nvSpPr>
        <p:spPr>
          <a:xfrm>
            <a:off x="594900" y="1995725"/>
            <a:ext cx="244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Third class females with family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had just 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40%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chance of survival compared to all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groups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over 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50%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chance of survival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Male survival was consistent across all passenger classes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regardless of having family or not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Reasoning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Third class females may have felt more inclined to stay with family considering immigration context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3466" y="1281150"/>
            <a:ext cx="2443072" cy="34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4"/>
          <p:cNvSpPr txBox="1"/>
          <p:nvPr>
            <p:ph type="title"/>
          </p:nvPr>
        </p:nvSpPr>
        <p:spPr>
          <a:xfrm>
            <a:off x="1104900" y="361300"/>
            <a:ext cx="67245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Does class in families affect survival</a:t>
            </a:r>
            <a:r>
              <a:rPr lang="en" sz="2300">
                <a:solidFill>
                  <a:schemeClr val="lt2"/>
                </a:solidFill>
              </a:rPr>
              <a:t>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1104900" y="230300"/>
            <a:ext cx="67245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solidFill>
                  <a:schemeClr val="lt2"/>
                </a:solidFill>
              </a:rPr>
              <a:t>Does companionship affect your chances of survival?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411" name="Google Shape;411;p25"/>
          <p:cNvSpPr txBox="1"/>
          <p:nvPr>
            <p:ph idx="12" type="sldNum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2" name="Google Shape;412;p25"/>
          <p:cNvGrpSpPr/>
          <p:nvPr/>
        </p:nvGrpSpPr>
        <p:grpSpPr>
          <a:xfrm>
            <a:off x="980100" y="4850400"/>
            <a:ext cx="12813650" cy="344900"/>
            <a:chOff x="980100" y="4850400"/>
            <a:chExt cx="12813650" cy="344900"/>
          </a:xfrm>
        </p:grpSpPr>
        <p:grpSp>
          <p:nvGrpSpPr>
            <p:cNvPr id="413" name="Google Shape;413;p25"/>
            <p:cNvGrpSpPr/>
            <p:nvPr/>
          </p:nvGrpSpPr>
          <p:grpSpPr>
            <a:xfrm>
              <a:off x="980100" y="4921050"/>
              <a:ext cx="11594375" cy="228000"/>
              <a:chOff x="990525" y="4915500"/>
              <a:chExt cx="11594375" cy="228000"/>
            </a:xfrm>
          </p:grpSpPr>
          <p:sp>
            <p:nvSpPr>
              <p:cNvPr id="414" name="Google Shape;414;p25"/>
              <p:cNvSpPr/>
              <p:nvPr/>
            </p:nvSpPr>
            <p:spPr>
              <a:xfrm flipH="1">
                <a:off x="990525" y="4915500"/>
                <a:ext cx="83697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 flipH="1">
                <a:off x="2239050" y="4915500"/>
                <a:ext cx="60087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 flipH="1">
                <a:off x="3477300" y="4915500"/>
                <a:ext cx="6250200" cy="228000"/>
              </a:xfrm>
              <a:prstGeom prst="parallelogram">
                <a:avLst>
                  <a:gd fmla="val 51542" name="adj"/>
                </a:avLst>
              </a:prstGeom>
              <a:solidFill>
                <a:srgbClr val="EA1D5D">
                  <a:alpha val="87150"/>
                </a:srgbClr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 flipH="1">
                <a:off x="4729575" y="4915500"/>
                <a:ext cx="64323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dk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 flipH="1">
                <a:off x="6024800" y="4915500"/>
                <a:ext cx="6560100" cy="228000"/>
              </a:xfrm>
              <a:prstGeom prst="parallelogram">
                <a:avLst>
                  <a:gd fmla="val 51542" name="adj"/>
                </a:avLst>
              </a:prstGeom>
              <a:solidFill>
                <a:schemeClr val="accent1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Google Shape;419;p25"/>
            <p:cNvSpPr txBox="1"/>
            <p:nvPr/>
          </p:nvSpPr>
          <p:spPr>
            <a:xfrm>
              <a:off x="1246625" y="4850400"/>
              <a:ext cx="776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Intro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" name="Google Shape;420;p25"/>
            <p:cNvSpPr txBox="1"/>
            <p:nvPr/>
          </p:nvSpPr>
          <p:spPr>
            <a:xfrm>
              <a:off x="237985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5"/>
            <p:cNvSpPr txBox="1"/>
            <p:nvPr/>
          </p:nvSpPr>
          <p:spPr>
            <a:xfrm>
              <a:off x="3571200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Socio-economic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48253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Associative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25"/>
            <p:cNvSpPr txBox="1"/>
            <p:nvPr/>
          </p:nvSpPr>
          <p:spPr>
            <a:xfrm>
              <a:off x="6087175" y="4850400"/>
              <a:ext cx="112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Inherent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 flipH="1">
              <a:off x="7233650" y="4921050"/>
              <a:ext cx="6560100" cy="228000"/>
            </a:xfrm>
            <a:prstGeom prst="parallelogram">
              <a:avLst>
                <a:gd fmla="val 51542" name="adj"/>
              </a:avLst>
            </a:pr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 txBox="1"/>
            <p:nvPr/>
          </p:nvSpPr>
          <p:spPr>
            <a:xfrm>
              <a:off x="7452625" y="4856600"/>
              <a:ext cx="1630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Conclusion &amp; Appendix</a:t>
              </a:r>
              <a:endParaRPr b="1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26" name="Google Shape;4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00" y="1355800"/>
            <a:ext cx="3642725" cy="32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idx="3" type="body"/>
          </p:nvPr>
        </p:nvSpPr>
        <p:spPr>
          <a:xfrm>
            <a:off x="4909250" y="1786900"/>
            <a:ext cx="1407600" cy="42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Ticket Grouping</a:t>
            </a:r>
            <a:endParaRPr b="1" sz="1950"/>
          </a:p>
        </p:txBody>
      </p:sp>
      <p:cxnSp>
        <p:nvCxnSpPr>
          <p:cNvPr id="428" name="Google Shape;428;p25"/>
          <p:cNvCxnSpPr/>
          <p:nvPr/>
        </p:nvCxnSpPr>
        <p:spPr>
          <a:xfrm flipH="1" rot="10800000">
            <a:off x="5000350" y="2079263"/>
            <a:ext cx="1108200" cy="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29" name="Google Shape;429;p25"/>
          <p:cNvSpPr txBox="1"/>
          <p:nvPr/>
        </p:nvSpPr>
        <p:spPr>
          <a:xfrm>
            <a:off x="4909250" y="2211100"/>
            <a:ext cx="350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 could be friends or families that booked under the same ticket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groups of more than 5 survived - all large groups of 5 of more were from 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third class</a:t>
            </a:r>
            <a:endParaRPr b="1" sz="1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Reasoning: </a:t>
            </a:r>
            <a:r>
              <a:rPr b="1" lang="en" sz="1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Third class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groups and families may be more reluctant to leave friends and family behind -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 of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immigration to start new lives may become obsolete without companionship and family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3152"/>
      </a:dk1>
      <a:lt1>
        <a:srgbClr val="FFFFFF"/>
      </a:lt1>
      <a:dk2>
        <a:srgbClr val="595959"/>
      </a:dk2>
      <a:lt2>
        <a:srgbClr val="EEEEEE"/>
      </a:lt2>
      <a:accent1>
        <a:srgbClr val="E7095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