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4116" r:id="rId1"/>
  </p:sldMasterIdLst>
  <p:notesMasterIdLst>
    <p:notesMasterId r:id="rId7"/>
  </p:notesMasterIdLst>
  <p:handoutMasterIdLst>
    <p:handoutMasterId r:id="rId8"/>
  </p:handoutMasterIdLst>
  <p:sldIdLst>
    <p:sldId id="347" r:id="rId2"/>
    <p:sldId id="435" r:id="rId3"/>
    <p:sldId id="434" r:id="rId4"/>
    <p:sldId id="432" r:id="rId5"/>
    <p:sldId id="433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321528" initials="3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519"/>
    <a:srgbClr val="389BDA"/>
    <a:srgbClr val="1C1C1C"/>
    <a:srgbClr val="262A3B"/>
    <a:srgbClr val="FF3B3B"/>
    <a:srgbClr val="F47A21"/>
    <a:srgbClr val="F5F76F"/>
    <a:srgbClr val="C5C5C5"/>
    <a:srgbClr val="EE5250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86715" autoAdjust="0"/>
  </p:normalViewPr>
  <p:slideViewPr>
    <p:cSldViewPr>
      <p:cViewPr varScale="1">
        <p:scale>
          <a:sx n="64" d="100"/>
          <a:sy n="64" d="100"/>
        </p:scale>
        <p:origin x="1134" y="78"/>
      </p:cViewPr>
      <p:guideLst>
        <p:guide orient="horz" pos="238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1D4FA170-E9D5-4390-ABA9-5434E9F99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74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A3C257D7-7FE4-4398-9FD3-3F6BD70767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13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 pitchFamily="-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From SNOW ticket created for CR.</a:t>
            </a:r>
          </a:p>
          <a:p>
            <a:r>
              <a:rPr lang="en-US" dirty="0" smtClean="0"/>
              <a:t>2. Syncs with </a:t>
            </a:r>
            <a:r>
              <a:rPr lang="en-US" dirty="0" err="1" smtClean="0"/>
              <a:t>MainSpring</a:t>
            </a:r>
            <a:r>
              <a:rPr lang="en-US" dirty="0" smtClean="0"/>
              <a:t> with a story ticket.</a:t>
            </a:r>
          </a:p>
          <a:p>
            <a:r>
              <a:rPr lang="en-US" dirty="0" smtClean="0"/>
              <a:t>3. In </a:t>
            </a:r>
            <a:r>
              <a:rPr lang="en-US" dirty="0" err="1" smtClean="0"/>
              <a:t>MainSpring</a:t>
            </a:r>
            <a:r>
              <a:rPr lang="en-US" dirty="0" smtClean="0"/>
              <a:t>, the story status is changed to planned and attached to a release &amp; sprint&amp; story points.</a:t>
            </a:r>
          </a:p>
          <a:p>
            <a:r>
              <a:rPr lang="en-US" dirty="0" smtClean="0"/>
              <a:t>4. Sync from MS to Jira with MS Story ID as the primary link in Jira ticket.</a:t>
            </a:r>
          </a:p>
          <a:p>
            <a:r>
              <a:rPr lang="en-US" dirty="0" smtClean="0"/>
              <a:t>5. From Jira ticket, the workflow trigger is handed over to </a:t>
            </a:r>
            <a:r>
              <a:rPr lang="en-US" dirty="0" err="1" smtClean="0"/>
              <a:t>CloudSet</a:t>
            </a:r>
            <a:r>
              <a:rPr lang="en-US" dirty="0" smtClean="0"/>
              <a:t>. The self-service jobs will be created (1. build job for feature branch 2. Create Merge job 3.Publish Job from release branch to </a:t>
            </a:r>
            <a:r>
              <a:rPr lang="en-US" dirty="0" err="1" smtClean="0"/>
              <a:t>uDeploy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6. Automation Starts - </a:t>
            </a:r>
            <a:r>
              <a:rPr lang="en-US" dirty="0" err="1" smtClean="0"/>
              <a:t>CloudSet</a:t>
            </a:r>
            <a:r>
              <a:rPr lang="en-US" dirty="0" smtClean="0"/>
              <a:t> -&gt; </a:t>
            </a:r>
            <a:r>
              <a:rPr lang="en-US" dirty="0" err="1" smtClean="0"/>
              <a:t>Gitlab</a:t>
            </a:r>
            <a:r>
              <a:rPr lang="en-US" dirty="0" smtClean="0"/>
              <a:t> branch creation (from master to 1. Release branch &amp; 2. Feature branch)</a:t>
            </a:r>
          </a:p>
          <a:p>
            <a:r>
              <a:rPr lang="en-US" dirty="0" smtClean="0"/>
              <a:t>7. Show code check-in </a:t>
            </a:r>
            <a:r>
              <a:rPr lang="en-US" dirty="0" err="1" smtClean="0"/>
              <a:t>gitlab</a:t>
            </a:r>
            <a:r>
              <a:rPr lang="en-US" dirty="0" smtClean="0"/>
              <a:t> with a commit hook which will sync with </a:t>
            </a:r>
            <a:r>
              <a:rPr lang="en-US" dirty="0" err="1" smtClean="0"/>
              <a:t>jira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8. Build pipeline for FB will be triggered in CS. (usual automation &amp; QG till sonar)</a:t>
            </a:r>
          </a:p>
          <a:p>
            <a:r>
              <a:rPr lang="en-US" dirty="0" smtClean="0"/>
              <a:t>9.  Trigger "Create </a:t>
            </a:r>
            <a:r>
              <a:rPr lang="en-US" dirty="0" err="1" smtClean="0"/>
              <a:t>GitLab</a:t>
            </a:r>
            <a:r>
              <a:rPr lang="en-US" dirty="0" smtClean="0"/>
              <a:t> merge request" job in </a:t>
            </a:r>
            <a:r>
              <a:rPr lang="en-US" dirty="0" err="1" smtClean="0"/>
              <a:t>CloudSet</a:t>
            </a:r>
            <a:r>
              <a:rPr lang="en-US" dirty="0" smtClean="0"/>
              <a:t>, when feature build is complete. </a:t>
            </a:r>
          </a:p>
          <a:p>
            <a:r>
              <a:rPr lang="en-US" dirty="0" smtClean="0"/>
              <a:t>10. Go to </a:t>
            </a:r>
            <a:r>
              <a:rPr lang="en-US" dirty="0" err="1" smtClean="0"/>
              <a:t>GitLab</a:t>
            </a:r>
            <a:r>
              <a:rPr lang="en-US" dirty="0" smtClean="0"/>
              <a:t>, review changes &amp; approve merge to release/sprint branch.</a:t>
            </a:r>
          </a:p>
          <a:p>
            <a:r>
              <a:rPr lang="en-US" dirty="0" smtClean="0"/>
              <a:t>11. Once approved, the release or publish jobs will start &amp; build, quality gate from the release branch, and move the release binary to </a:t>
            </a:r>
            <a:r>
              <a:rPr lang="en-US" dirty="0" err="1" smtClean="0"/>
              <a:t>uDeploy</a:t>
            </a:r>
            <a:r>
              <a:rPr lang="en-US" dirty="0" smtClean="0"/>
              <a:t> &amp; hand over control to </a:t>
            </a:r>
            <a:r>
              <a:rPr lang="en-US" dirty="0" err="1" smtClean="0"/>
              <a:t>uDeploy</a:t>
            </a:r>
            <a:r>
              <a:rPr lang="en-US" dirty="0" smtClean="0"/>
              <a:t>.</a:t>
            </a:r>
          </a:p>
          <a:p>
            <a:r>
              <a:rPr lang="en-US" dirty="0" smtClean="0"/>
              <a:t>	a. </a:t>
            </a:r>
            <a:r>
              <a:rPr lang="en-US" dirty="0" err="1" smtClean="0"/>
              <a:t>uDeploy</a:t>
            </a:r>
            <a:r>
              <a:rPr lang="en-US" dirty="0" smtClean="0"/>
              <a:t> process to deploy the binary with simulated selenium smoke, and environment approval to sign-off deployment.</a:t>
            </a:r>
          </a:p>
          <a:p>
            <a:r>
              <a:rPr lang="en-US" dirty="0" smtClean="0"/>
              <a:t>	b. </a:t>
            </a:r>
            <a:r>
              <a:rPr lang="en-US" dirty="0" err="1" smtClean="0"/>
              <a:t>uDeploy</a:t>
            </a:r>
            <a:r>
              <a:rPr lang="en-US" dirty="0" smtClean="0"/>
              <a:t> process to deploy the binary with simulated selenium smoke &amp; rollback if QG fails.</a:t>
            </a:r>
          </a:p>
          <a:p>
            <a:r>
              <a:rPr lang="en-US" dirty="0" smtClean="0"/>
              <a:t>12. Show the tractability of the build jobs back in </a:t>
            </a:r>
            <a:r>
              <a:rPr lang="en-US" dirty="0" err="1" smtClean="0"/>
              <a:t>jira</a:t>
            </a:r>
            <a:r>
              <a:rPr lang="en-US" dirty="0" smtClean="0"/>
              <a:t> &amp; mainspring. Also, mention that if sprint level handle is available from mainspring, </a:t>
            </a:r>
            <a:r>
              <a:rPr lang="en-US" dirty="0" err="1" smtClean="0"/>
              <a:t>uDeploy</a:t>
            </a:r>
            <a:r>
              <a:rPr lang="en-US" dirty="0" smtClean="0"/>
              <a:t> can post the deployment statistics.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257D7-7FE4-4398-9FD3-3F6BD707674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6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nal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pic>
        <p:nvPicPr>
          <p:cNvPr id="5" name="Picture 9" descr="Cognizant_36x84_04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"/>
          <a:stretch>
            <a:fillRect/>
          </a:stretch>
        </p:blipFill>
        <p:spPr bwMode="auto">
          <a:xfrm>
            <a:off x="82377" y="116632"/>
            <a:ext cx="768349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side_circ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3"/>
          <a:stretch>
            <a:fillRect/>
          </a:stretch>
        </p:blipFill>
        <p:spPr bwMode="auto">
          <a:xfrm>
            <a:off x="11928648" y="1981200"/>
            <a:ext cx="26335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352800"/>
            <a:ext cx="85344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0400" y="1414464"/>
            <a:ext cx="85344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13" y="5949281"/>
            <a:ext cx="2372821" cy="84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64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Circ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gnizant_LOGO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625" y="6040980"/>
            <a:ext cx="1975618" cy="59890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59496" y="2852936"/>
            <a:ext cx="6913033" cy="936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7" descr="side_circle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3"/>
          <a:stretch>
            <a:fillRect/>
          </a:stretch>
        </p:blipFill>
        <p:spPr bwMode="auto">
          <a:xfrm>
            <a:off x="11928647" y="2276872"/>
            <a:ext cx="26335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"/>
          <a:stretch>
            <a:fillRect/>
          </a:stretch>
        </p:blipFill>
        <p:spPr bwMode="auto">
          <a:xfrm>
            <a:off x="82377" y="116632"/>
            <a:ext cx="768349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91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irc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65796"/>
            <a:ext cx="11785600" cy="410369"/>
          </a:xfrm>
          <a:noFill/>
          <a:ln>
            <a:noFill/>
          </a:ln>
          <a:effectLst>
            <a:outerShdw blurRad="127000" dist="38100" dir="5400000" algn="ctr" rotWithShape="0">
              <a:schemeClr val="bg1">
                <a:lumMod val="95000"/>
                <a:alpha val="10000"/>
              </a:schemeClr>
            </a:outerShdw>
          </a:effectLst>
        </p:spPr>
        <p:txBody>
          <a:bodyPr lIns="0" tIns="0" rIns="0" bIns="0" anchor="t">
            <a:spAutoFit/>
          </a:bodyPr>
          <a:lstStyle>
            <a:lvl1pPr algn="l">
              <a:defRPr sz="2667" b="1">
                <a:solidFill>
                  <a:schemeClr val="accent5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632" y="6453336"/>
            <a:ext cx="166712" cy="16414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1067"/>
            </a:lvl1pPr>
          </a:lstStyle>
          <a:p>
            <a:fld id="{8C16F79C-5733-47DF-A90B-30E0A58F9D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Cognizant_LOGO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220287"/>
            <a:ext cx="1320803" cy="4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9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203200" y="692696"/>
            <a:ext cx="11684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1" y="156592"/>
            <a:ext cx="11437416" cy="464096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400" dirty="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66" y="0"/>
            <a:ext cx="2271234" cy="84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75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Circ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gnizant_LOGO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165796"/>
            <a:ext cx="1320803" cy="400401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07436" y="2846388"/>
            <a:ext cx="6913033" cy="936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7" descr="side_circle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3"/>
          <a:stretch>
            <a:fillRect/>
          </a:stretch>
        </p:blipFill>
        <p:spPr bwMode="auto">
          <a:xfrm>
            <a:off x="11928647" y="2708920"/>
            <a:ext cx="26335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7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3" name="Round Same Side Corner Rectangle 2"/>
          <p:cNvSpPr/>
          <p:nvPr userDrawn="1"/>
        </p:nvSpPr>
        <p:spPr bwMode="auto">
          <a:xfrm rot="5400000">
            <a:off x="3746500" y="-1612900"/>
            <a:ext cx="2362200" cy="98552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07436" y="2846388"/>
            <a:ext cx="6913033" cy="936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7" descr="side_circ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3"/>
          <a:stretch>
            <a:fillRect/>
          </a:stretch>
        </p:blipFill>
        <p:spPr bwMode="auto">
          <a:xfrm>
            <a:off x="11928648" y="1981200"/>
            <a:ext cx="26335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13" y="5949281"/>
            <a:ext cx="2372821" cy="84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35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457200"/>
            <a:ext cx="11785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600200"/>
            <a:ext cx="11785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ext Box 1042"/>
          <p:cNvSpPr txBox="1">
            <a:spLocks noChangeArrowheads="1"/>
          </p:cNvSpPr>
          <p:nvPr userDrawn="1"/>
        </p:nvSpPr>
        <p:spPr bwMode="auto">
          <a:xfrm>
            <a:off x="0" y="6475412"/>
            <a:ext cx="8128000" cy="34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200" b="0" dirty="0" smtClean="0">
                <a:solidFill>
                  <a:srgbClr val="808388"/>
                </a:solidFill>
                <a:latin typeface="+mn-lt"/>
              </a:rPr>
              <a:t>CONFIDENTIAL AND PROPRIETARY COGNIZANT © 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632" y="6525344"/>
            <a:ext cx="166712" cy="16414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1067"/>
            </a:lvl1pPr>
          </a:lstStyle>
          <a:p>
            <a:fld id="{8C16F79C-5733-47DF-A90B-30E0A58F9D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46" r:id="rId2"/>
    <p:sldLayoutId id="2147484144" r:id="rId3"/>
    <p:sldLayoutId id="2147484141" r:id="rId4"/>
    <p:sldLayoutId id="2147484145" r:id="rId5"/>
    <p:sldLayoutId id="214748414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Calibri" pitchFamily="34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Calibri" pitchFamily="34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Calibri" pitchFamily="34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Calibri" pitchFamily="34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tabLst>
          <a:tab pos="1022350" algn="l"/>
        </a:tabLst>
        <a:defRPr sz="1800"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tabLst>
          <a:tab pos="1022350" algn="l"/>
        </a:tabLst>
        <a:defRPr sz="18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1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emf"/><Relationship Id="rId3" Type="http://schemas.openxmlformats.org/officeDocument/2006/relationships/image" Target="../media/image22.png"/><Relationship Id="rId7" Type="http://schemas.microsoft.com/office/2007/relationships/hdphoto" Target="../media/hdphoto1.wdp"/><Relationship Id="rId12" Type="http://schemas.openxmlformats.org/officeDocument/2006/relationships/image" Target="../media/image2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24.emf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23.emf"/><Relationship Id="rId4" Type="http://schemas.openxmlformats.org/officeDocument/2006/relationships/image" Target="../media/image20.png"/><Relationship Id="rId9" Type="http://schemas.openxmlformats.org/officeDocument/2006/relationships/image" Target="../media/image8.png"/><Relationship Id="rId1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6162" y="2482626"/>
            <a:ext cx="9865096" cy="157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4000" kern="0" dirty="0" smtClean="0">
                <a:solidFill>
                  <a:schemeClr val="bg1"/>
                </a:solidFill>
                <a:cs typeface="Arial" panose="020B0604020202020204" pitchFamily="34" charset="0"/>
              </a:rPr>
              <a:t>TITLE </a:t>
            </a:r>
            <a:endParaRPr lang="en-US" sz="4000" b="0" kern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Experience Zone 2 – </a:t>
            </a:r>
            <a:r>
              <a:rPr lang="en-US" dirty="0" err="1" smtClean="0"/>
              <a:t>OneDevOps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0400" y="3352800"/>
            <a:ext cx="9540858" cy="1295400"/>
          </a:xfrm>
        </p:spPr>
        <p:txBody>
          <a:bodyPr/>
          <a:lstStyle/>
          <a:p>
            <a:r>
              <a:rPr lang="en-US" dirty="0" smtClean="0"/>
              <a:t>Continuous Delivery Automation – Standardize, Automate &amp; Reuse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OneDevOps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 bwMode="auto">
          <a:xfrm>
            <a:off x="1415480" y="1844824"/>
            <a:ext cx="9793088" cy="3312368"/>
          </a:xfrm>
          <a:prstGeom prst="rect">
            <a:avLst/>
          </a:prstGeom>
          <a:solidFill>
            <a:srgbClr val="52C519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PLACEHOLDER</a:t>
            </a:r>
            <a:endParaRPr kumimoji="0" lang="en-US" sz="8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734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OneDevOps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415480" y="1844824"/>
            <a:ext cx="9793088" cy="3312368"/>
          </a:xfrm>
          <a:prstGeom prst="rect">
            <a:avLst/>
          </a:prstGeom>
          <a:solidFill>
            <a:srgbClr val="52C519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rPr>
              <a:t>PLACEHOLDER</a:t>
            </a:r>
            <a:endParaRPr kumimoji="0" lang="en-US" sz="8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941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 316"/>
          <p:cNvSpPr/>
          <p:nvPr/>
        </p:nvSpPr>
        <p:spPr>
          <a:xfrm>
            <a:off x="226821" y="1385387"/>
            <a:ext cx="1495305" cy="419223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2C5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14356" y="1385387"/>
            <a:ext cx="1495305" cy="419223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2C5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01891" y="1385387"/>
            <a:ext cx="1495305" cy="419223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2C5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89426" y="1385387"/>
            <a:ext cx="1495305" cy="419223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2C5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OneDevOps</a:t>
            </a:r>
            <a:r>
              <a:rPr lang="en-US" dirty="0"/>
              <a:t> </a:t>
            </a:r>
            <a:r>
              <a:rPr lang="en-US" dirty="0" smtClean="0"/>
              <a:t>– CI &amp; CD pipeline Automation</a:t>
            </a:r>
            <a:endParaRPr lang="en-US" dirty="0"/>
          </a:p>
        </p:txBody>
      </p:sp>
      <p:pic>
        <p:nvPicPr>
          <p:cNvPr id="326" name="Picture 32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1" y="1464333"/>
            <a:ext cx="1383174" cy="302333"/>
          </a:xfrm>
          <a:prstGeom prst="rect">
            <a:avLst/>
          </a:prstGeom>
        </p:spPr>
      </p:pic>
      <p:pic>
        <p:nvPicPr>
          <p:cNvPr id="327" name="Picture 4" descr="Image result for ji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0730" y="1480629"/>
            <a:ext cx="1402555" cy="26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6" descr="Image result for git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5462" y="1447884"/>
            <a:ext cx="842003" cy="29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328" descr="Image result for UrbanCode | CodeSt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4969" y="1397593"/>
            <a:ext cx="1426506" cy="29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8688288" y="1261608"/>
            <a:ext cx="601662" cy="617652"/>
          </a:xfrm>
          <a:prstGeom prst="rect">
            <a:avLst/>
          </a:prstGeom>
          <a:solidFill>
            <a:srgbClr val="52C519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88288" y="1970297"/>
            <a:ext cx="601662" cy="617652"/>
          </a:xfrm>
          <a:prstGeom prst="rect">
            <a:avLst/>
          </a:prstGeom>
          <a:solidFill>
            <a:srgbClr val="52C519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08963" y="4566671"/>
            <a:ext cx="601662" cy="617652"/>
          </a:xfrm>
          <a:prstGeom prst="rect">
            <a:avLst/>
          </a:prstGeom>
          <a:solidFill>
            <a:srgbClr val="389BD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400" kern="0" dirty="0">
              <a:solidFill>
                <a:prstClr val="white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12823" y="5282938"/>
            <a:ext cx="601662" cy="617652"/>
          </a:xfrm>
          <a:prstGeom prst="rect">
            <a:avLst/>
          </a:prstGeom>
          <a:solidFill>
            <a:srgbClr val="389BD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400" kern="0" dirty="0">
              <a:solidFill>
                <a:prstClr val="white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16617" y="5979700"/>
            <a:ext cx="601662" cy="617652"/>
          </a:xfrm>
          <a:prstGeom prst="rect">
            <a:avLst/>
          </a:prstGeom>
          <a:solidFill>
            <a:srgbClr val="389BD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400" kern="0" dirty="0">
              <a:solidFill>
                <a:prstClr val="white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le 3"/>
          <p:cNvSpPr txBox="1">
            <a:spLocks noChangeAspect="1" noChangeArrowheads="1"/>
          </p:cNvSpPr>
          <p:nvPr/>
        </p:nvSpPr>
        <p:spPr>
          <a:xfrm>
            <a:off x="9378281" y="1145842"/>
            <a:ext cx="2414094" cy="60596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 smtClean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Increase Productivity &amp; Improve Predictability</a:t>
            </a:r>
          </a:p>
        </p:txBody>
      </p:sp>
      <p:sp>
        <p:nvSpPr>
          <p:cNvPr id="23" name="Rectangle 3"/>
          <p:cNvSpPr txBox="1">
            <a:spLocks noChangeAspect="1" noChangeArrowheads="1"/>
          </p:cNvSpPr>
          <p:nvPr/>
        </p:nvSpPr>
        <p:spPr>
          <a:xfrm>
            <a:off x="9378281" y="1970296"/>
            <a:ext cx="2414094" cy="58849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 smtClean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Automate build, execute and manage enterprise level CI/CD pipelines seamlessly.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76959" y="1385387"/>
            <a:ext cx="1495305" cy="419223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2C5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0" name="Picture 3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82" y="1425777"/>
            <a:ext cx="1395191" cy="310043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8798495" y="6123372"/>
            <a:ext cx="437906" cy="324052"/>
            <a:chOff x="7123244" y="3055364"/>
            <a:chExt cx="447345" cy="370922"/>
          </a:xfrm>
        </p:grpSpPr>
        <p:sp>
          <p:nvSpPr>
            <p:cNvPr id="43" name="Rounded Rectangle 42"/>
            <p:cNvSpPr/>
            <p:nvPr/>
          </p:nvSpPr>
          <p:spPr>
            <a:xfrm>
              <a:off x="7123244" y="3229237"/>
              <a:ext cx="202014" cy="1970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220866" y="3055364"/>
              <a:ext cx="349723" cy="314864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5" name="Rectangle 3"/>
          <p:cNvSpPr txBox="1">
            <a:spLocks noChangeAspect="1" noChangeArrowheads="1"/>
          </p:cNvSpPr>
          <p:nvPr/>
        </p:nvSpPr>
        <p:spPr>
          <a:xfrm>
            <a:off x="9398956" y="4442525"/>
            <a:ext cx="2414094" cy="61457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cs typeface="Arial" panose="020B0604020202020204" pitchFamily="34" charset="0"/>
              </a:rPr>
              <a:t>Standardized processes across portfolios &amp; reusable templates</a:t>
            </a:r>
          </a:p>
        </p:txBody>
      </p:sp>
      <p:sp>
        <p:nvSpPr>
          <p:cNvPr id="46" name="Rectangle 3"/>
          <p:cNvSpPr txBox="1">
            <a:spLocks noChangeAspect="1" noChangeArrowheads="1"/>
          </p:cNvSpPr>
          <p:nvPr/>
        </p:nvSpPr>
        <p:spPr>
          <a:xfrm>
            <a:off x="9402816" y="5129107"/>
            <a:ext cx="2414094" cy="6176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cs typeface="Arial" panose="020B0604020202020204" pitchFamily="34" charset="0"/>
              </a:rPr>
              <a:t>Supports faster integration with various ALM/SCM toolsets</a:t>
            </a:r>
          </a:p>
        </p:txBody>
      </p:sp>
      <p:sp>
        <p:nvSpPr>
          <p:cNvPr id="47" name="Rectangle 3"/>
          <p:cNvSpPr txBox="1">
            <a:spLocks noChangeAspect="1" noChangeArrowheads="1"/>
          </p:cNvSpPr>
          <p:nvPr/>
        </p:nvSpPr>
        <p:spPr>
          <a:xfrm>
            <a:off x="9406610" y="5849187"/>
            <a:ext cx="2414094" cy="6201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Best Practice embedded &amp; Highly Scalable &amp; Granular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422" y="1323460"/>
            <a:ext cx="514675" cy="514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811" y="2007997"/>
            <a:ext cx="534615" cy="534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86" y="4657749"/>
            <a:ext cx="481072" cy="481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346" y="5326281"/>
            <a:ext cx="530965" cy="53096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>
            <a:off x="623387" y="1812778"/>
            <a:ext cx="5" cy="11208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flipV="1">
            <a:off x="1391453" y="1812779"/>
            <a:ext cx="12336" cy="11208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H="1">
            <a:off x="2351291" y="1853122"/>
            <a:ext cx="7039" cy="10909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3071665" y="1835407"/>
            <a:ext cx="0" cy="10981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92" name="Rectangle 3"/>
          <p:cNvSpPr txBox="1">
            <a:spLocks noChangeAspect="1" noChangeArrowheads="1"/>
          </p:cNvSpPr>
          <p:nvPr/>
        </p:nvSpPr>
        <p:spPr>
          <a:xfrm rot="16200000">
            <a:off x="-112876" y="2099866"/>
            <a:ext cx="990522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Story/Sprint creation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Rectangle 3"/>
          <p:cNvSpPr txBox="1">
            <a:spLocks noChangeAspect="1" noChangeArrowheads="1"/>
          </p:cNvSpPr>
          <p:nvPr/>
        </p:nvSpPr>
        <p:spPr>
          <a:xfrm rot="16200000">
            <a:off x="589185" y="2129291"/>
            <a:ext cx="990522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Traceability Feed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Rectangle 3"/>
          <p:cNvSpPr txBox="1">
            <a:spLocks noChangeAspect="1" noChangeArrowheads="1"/>
          </p:cNvSpPr>
          <p:nvPr/>
        </p:nvSpPr>
        <p:spPr>
          <a:xfrm rot="16200000">
            <a:off x="1598796" y="2129292"/>
            <a:ext cx="990522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Trigger  CI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95" name="Rectangle 3"/>
          <p:cNvSpPr txBox="1">
            <a:spLocks noChangeAspect="1" noChangeArrowheads="1"/>
          </p:cNvSpPr>
          <p:nvPr/>
        </p:nvSpPr>
        <p:spPr>
          <a:xfrm rot="16200000">
            <a:off x="2180309" y="2201613"/>
            <a:ext cx="1208855" cy="43425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Traceability Feed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>
            <a:off x="4007770" y="1812778"/>
            <a:ext cx="1" cy="11208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V="1">
            <a:off x="4793779" y="1794153"/>
            <a:ext cx="0" cy="11113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H="1">
            <a:off x="5734750" y="1812778"/>
            <a:ext cx="1" cy="11394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flipH="1" flipV="1">
            <a:off x="6472323" y="1800653"/>
            <a:ext cx="1" cy="11394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flipH="1">
            <a:off x="7384090" y="1844920"/>
            <a:ext cx="1" cy="11394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H="1" flipV="1">
            <a:off x="8278683" y="1802968"/>
            <a:ext cx="1" cy="11394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3" name="Rectangle 3"/>
          <p:cNvSpPr txBox="1">
            <a:spLocks noChangeAspect="1" noChangeArrowheads="1"/>
          </p:cNvSpPr>
          <p:nvPr/>
        </p:nvSpPr>
        <p:spPr>
          <a:xfrm rot="16200000">
            <a:off x="3833012" y="2183044"/>
            <a:ext cx="1289817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Story/Sprint Branch </a:t>
            </a:r>
            <a:r>
              <a:rPr lang="en-US" sz="1200" b="0" kern="0" dirty="0" smtClean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Mgmt.</a:t>
            </a:r>
          </a:p>
        </p:txBody>
      </p:sp>
      <p:sp>
        <p:nvSpPr>
          <p:cNvPr id="104" name="Rectangle 3"/>
          <p:cNvSpPr txBox="1">
            <a:spLocks noChangeAspect="1" noChangeArrowheads="1"/>
          </p:cNvSpPr>
          <p:nvPr/>
        </p:nvSpPr>
        <p:spPr>
          <a:xfrm rot="16200000">
            <a:off x="3193860" y="2143432"/>
            <a:ext cx="1289817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Code Check-In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05" name="Rectangle 3"/>
          <p:cNvSpPr txBox="1">
            <a:spLocks noChangeAspect="1" noChangeArrowheads="1"/>
          </p:cNvSpPr>
          <p:nvPr/>
        </p:nvSpPr>
        <p:spPr>
          <a:xfrm rot="16200000">
            <a:off x="7285646" y="2169126"/>
            <a:ext cx="1289817" cy="64121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Deployment Binaries with Traceability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06" name="Rectangle 3"/>
          <p:cNvSpPr txBox="1">
            <a:spLocks noChangeAspect="1" noChangeArrowheads="1"/>
          </p:cNvSpPr>
          <p:nvPr/>
        </p:nvSpPr>
        <p:spPr>
          <a:xfrm rot="16200000">
            <a:off x="6481068" y="2248726"/>
            <a:ext cx="1289817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Artifact Download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07" name="Rectangle 3"/>
          <p:cNvSpPr txBox="1">
            <a:spLocks noChangeAspect="1" noChangeArrowheads="1"/>
          </p:cNvSpPr>
          <p:nvPr/>
        </p:nvSpPr>
        <p:spPr>
          <a:xfrm rot="16200000">
            <a:off x="5568204" y="2170540"/>
            <a:ext cx="1289817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Code Quality &amp; Coverage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08" name="Rectangle 3"/>
          <p:cNvSpPr txBox="1">
            <a:spLocks noChangeAspect="1" noChangeArrowheads="1"/>
          </p:cNvSpPr>
          <p:nvPr/>
        </p:nvSpPr>
        <p:spPr>
          <a:xfrm rot="16200000">
            <a:off x="4866556" y="2170540"/>
            <a:ext cx="1289817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1C1C1C"/>
                </a:solidFill>
                <a:ea typeface="+mn-ea"/>
                <a:cs typeface="Arial" panose="020B0604020202020204" pitchFamily="34" charset="0"/>
              </a:rPr>
              <a:t>Quality Gating Inputs</a:t>
            </a:r>
            <a:endParaRPr lang="en-US" sz="1200" b="0" kern="0" dirty="0" smtClean="0">
              <a:solidFill>
                <a:srgbClr val="1C1C1C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288181" y="3170633"/>
            <a:ext cx="8455153" cy="82952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20" name="Chevron 119"/>
          <p:cNvSpPr/>
          <p:nvPr/>
        </p:nvSpPr>
        <p:spPr>
          <a:xfrm>
            <a:off x="1114066" y="3366878"/>
            <a:ext cx="1595586" cy="427391"/>
          </a:xfrm>
          <a:prstGeom prst="chevron">
            <a:avLst/>
          </a:prstGeom>
          <a:solidFill>
            <a:srgbClr val="389BD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Chevron 120"/>
          <p:cNvSpPr/>
          <p:nvPr/>
        </p:nvSpPr>
        <p:spPr>
          <a:xfrm>
            <a:off x="2886010" y="3379288"/>
            <a:ext cx="1595586" cy="427391"/>
          </a:xfrm>
          <a:prstGeom prst="chevron">
            <a:avLst/>
          </a:prstGeom>
          <a:solidFill>
            <a:srgbClr val="389BD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Chevron 121"/>
          <p:cNvSpPr/>
          <p:nvPr/>
        </p:nvSpPr>
        <p:spPr>
          <a:xfrm>
            <a:off x="4680098" y="3366877"/>
            <a:ext cx="1595586" cy="427391"/>
          </a:xfrm>
          <a:prstGeom prst="chevron">
            <a:avLst/>
          </a:prstGeom>
          <a:solidFill>
            <a:srgbClr val="389BD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Chevron 122"/>
          <p:cNvSpPr/>
          <p:nvPr/>
        </p:nvSpPr>
        <p:spPr>
          <a:xfrm>
            <a:off x="6454120" y="3379288"/>
            <a:ext cx="1595586" cy="427391"/>
          </a:xfrm>
          <a:prstGeom prst="chevron">
            <a:avLst/>
          </a:prstGeom>
          <a:solidFill>
            <a:srgbClr val="389BD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204071" y="4115954"/>
            <a:ext cx="0" cy="3023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9" name="Rectangle 128"/>
          <p:cNvSpPr/>
          <p:nvPr/>
        </p:nvSpPr>
        <p:spPr>
          <a:xfrm>
            <a:off x="1456418" y="4581128"/>
            <a:ext cx="1495305" cy="493768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2C5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6766889" y="4138078"/>
            <a:ext cx="0" cy="3023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31" name="Rectangle 130"/>
          <p:cNvSpPr/>
          <p:nvPr/>
        </p:nvSpPr>
        <p:spPr>
          <a:xfrm>
            <a:off x="6019866" y="4581128"/>
            <a:ext cx="1495305" cy="493768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2C5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2" name="Picture 12" descr="Image result for jenkins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1107" y="4619529"/>
            <a:ext cx="1265926" cy="40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0" descr="https://xebialabs.com/assets/files/plugins/urbancode-deploy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t="28062" r="6057" b="18402"/>
          <a:stretch/>
        </p:blipFill>
        <p:spPr bwMode="auto">
          <a:xfrm>
            <a:off x="6275684" y="4610506"/>
            <a:ext cx="983669" cy="449677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/>
          <p:cNvCxnSpPr/>
          <p:nvPr/>
        </p:nvCxnSpPr>
        <p:spPr bwMode="auto">
          <a:xfrm>
            <a:off x="5429292" y="4869160"/>
            <a:ext cx="30545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0" name="Group 109"/>
          <p:cNvGrpSpPr/>
          <p:nvPr/>
        </p:nvGrpSpPr>
        <p:grpSpPr>
          <a:xfrm>
            <a:off x="3618588" y="4418342"/>
            <a:ext cx="1693364" cy="834004"/>
            <a:chOff x="3578473" y="4501392"/>
            <a:chExt cx="1693364" cy="834004"/>
          </a:xfrm>
        </p:grpSpPr>
        <p:sp>
          <p:nvSpPr>
            <p:cNvPr id="137" name="Rectangle 136"/>
            <p:cNvSpPr/>
            <p:nvPr/>
          </p:nvSpPr>
          <p:spPr>
            <a:xfrm>
              <a:off x="4316786" y="4823095"/>
              <a:ext cx="955051" cy="512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EE52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578473" y="4501392"/>
              <a:ext cx="945336" cy="512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52C5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Snip Diagonal Corner Rectangle 139"/>
            <p:cNvSpPr/>
            <p:nvPr/>
          </p:nvSpPr>
          <p:spPr>
            <a:xfrm>
              <a:off x="3658142" y="4578481"/>
              <a:ext cx="1540714" cy="675831"/>
            </a:xfrm>
            <a:prstGeom prst="snip2DiagRect">
              <a:avLst/>
            </a:prstGeom>
            <a:solidFill>
              <a:srgbClr val="F47A2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Straight Arrow Connector 141"/>
          <p:cNvCxnSpPr/>
          <p:nvPr/>
        </p:nvCxnSpPr>
        <p:spPr bwMode="auto">
          <a:xfrm flipH="1">
            <a:off x="3210556" y="4869160"/>
            <a:ext cx="30545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" name="Oval 142"/>
          <p:cNvSpPr/>
          <p:nvPr/>
        </p:nvSpPr>
        <p:spPr>
          <a:xfrm>
            <a:off x="239012" y="5517232"/>
            <a:ext cx="949173" cy="949173"/>
          </a:xfrm>
          <a:prstGeom prst="ellipse">
            <a:avLst/>
          </a:prstGeom>
          <a:noFill/>
          <a:ln w="38100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447489" y="5671616"/>
            <a:ext cx="6985690" cy="687684"/>
          </a:xfrm>
          <a:prstGeom prst="rect">
            <a:avLst/>
          </a:prstGeom>
          <a:noFill/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6767519" y="5125062"/>
            <a:ext cx="0" cy="4919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>
            <a:off x="2204071" y="5125062"/>
            <a:ext cx="0" cy="4919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49" name="Rectangle 3"/>
          <p:cNvSpPr txBox="1">
            <a:spLocks noChangeAspect="1" noChangeArrowheads="1"/>
          </p:cNvSpPr>
          <p:nvPr/>
        </p:nvSpPr>
        <p:spPr>
          <a:xfrm>
            <a:off x="3688682" y="4596190"/>
            <a:ext cx="1585829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Automated </a:t>
            </a:r>
            <a:r>
              <a:rPr lang="en-US" sz="1200" b="0" kern="0" dirty="0" smtClean="0">
                <a:solidFill>
                  <a:schemeClr val="bg1"/>
                </a:solidFill>
                <a:ea typeface="+mn-ea"/>
                <a:cs typeface="Arial" panose="020B0604020202020204" pitchFamily="34" charset="0"/>
              </a:rPr>
              <a:t>Jobs</a:t>
            </a:r>
          </a:p>
        </p:txBody>
      </p:sp>
      <p:cxnSp>
        <p:nvCxnSpPr>
          <p:cNvPr id="150" name="Straight Arrow Connector 149"/>
          <p:cNvCxnSpPr/>
          <p:nvPr/>
        </p:nvCxnSpPr>
        <p:spPr bwMode="auto">
          <a:xfrm flipH="1" flipV="1">
            <a:off x="4804991" y="5301208"/>
            <a:ext cx="1188" cy="3704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5" name="Straight Arrow Connector 154"/>
          <p:cNvCxnSpPr/>
          <p:nvPr/>
        </p:nvCxnSpPr>
        <p:spPr bwMode="auto">
          <a:xfrm>
            <a:off x="1179002" y="6009602"/>
            <a:ext cx="234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9" name="Rectangle 3"/>
          <p:cNvSpPr txBox="1">
            <a:spLocks noChangeAspect="1" noChangeArrowheads="1"/>
          </p:cNvSpPr>
          <p:nvPr/>
        </p:nvSpPr>
        <p:spPr>
          <a:xfrm>
            <a:off x="164619" y="4940450"/>
            <a:ext cx="1148133" cy="48201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lIns="91440" tIns="45720" rIns="91440" anchor="ctr"/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rgbClr val="389BDA"/>
              </a:buClr>
              <a:tabLst>
                <a:tab pos="1022350" algn="l"/>
              </a:tabLst>
              <a:defRPr/>
            </a:pPr>
            <a:r>
              <a:rPr lang="en-US" sz="1200" b="0" kern="0" dirty="0">
                <a:solidFill>
                  <a:srgbClr val="389BDA"/>
                </a:solidFill>
                <a:ea typeface="+mn-ea"/>
                <a:cs typeface="Arial" panose="020B0604020202020204" pitchFamily="34" charset="0"/>
              </a:rPr>
              <a:t>Standardize Process &amp; Automate</a:t>
            </a:r>
            <a:endParaRPr lang="en-US" sz="1200" b="0" kern="0" dirty="0" smtClean="0">
              <a:solidFill>
                <a:srgbClr val="389BDA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509529" y="5736344"/>
            <a:ext cx="1215588" cy="572976"/>
          </a:xfrm>
          <a:prstGeom prst="rect">
            <a:avLst/>
          </a:prstGeom>
          <a:solidFill>
            <a:srgbClr val="262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Automation Plug-ins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7143082" y="5736344"/>
            <a:ext cx="1215588" cy="572976"/>
          </a:xfrm>
          <a:prstGeom prst="rect">
            <a:avLst/>
          </a:prstGeom>
          <a:solidFill>
            <a:srgbClr val="262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Template Repository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375433" y="4347625"/>
            <a:ext cx="476541" cy="332396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04" y="5737858"/>
            <a:ext cx="569947" cy="5699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09" y="1502369"/>
            <a:ext cx="218901" cy="218901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25" y="1485547"/>
            <a:ext cx="218901" cy="218901"/>
          </a:xfrm>
          <a:prstGeom prst="rect">
            <a:avLst/>
          </a:prstGeom>
        </p:spPr>
      </p:pic>
      <p:pic>
        <p:nvPicPr>
          <p:cNvPr id="115" name="Picture 114" descr="Image result for UrbanCode | CodeSt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7991" y="980728"/>
            <a:ext cx="2321907" cy="116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115"/>
          <p:cNvSpPr/>
          <p:nvPr/>
        </p:nvSpPr>
        <p:spPr>
          <a:xfrm>
            <a:off x="208281" y="856474"/>
            <a:ext cx="8256364" cy="385650"/>
          </a:xfrm>
          <a:prstGeom prst="rect">
            <a:avLst/>
          </a:prstGeom>
          <a:solidFill>
            <a:srgbClr val="52C519"/>
          </a:solidFill>
          <a:ln w="28575">
            <a:solidFill>
              <a:srgbClr val="52C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95439" y="3704144"/>
            <a:ext cx="959407" cy="550442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240798" y="3704144"/>
            <a:ext cx="959407" cy="550442"/>
          </a:xfrm>
          <a:prstGeom prst="rect">
            <a:avLst/>
          </a:prstGeom>
          <a:solidFill>
            <a:schemeClr val="bg1"/>
          </a:solidFill>
          <a:ln w="28575">
            <a:solidFill>
              <a:srgbClr val="EE5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240798" y="3056456"/>
            <a:ext cx="959658" cy="55044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205199" y="3056456"/>
            <a:ext cx="949647" cy="550442"/>
          </a:xfrm>
          <a:prstGeom prst="rect">
            <a:avLst/>
          </a:prstGeom>
          <a:solidFill>
            <a:schemeClr val="bg1"/>
          </a:solidFill>
          <a:ln w="28575">
            <a:solidFill>
              <a:srgbClr val="52C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424076" y="3262095"/>
            <a:ext cx="1547741" cy="72614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100" kern="0" dirty="0">
                <a:solidFill>
                  <a:prstClr val="white"/>
                </a:solidFill>
                <a:ea typeface="+mn-ea"/>
                <a:cs typeface="Arial" panose="020B0604020202020204" pitchFamily="34" charset="0"/>
              </a:rPr>
              <a:t>Environments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0" y="3170633"/>
            <a:ext cx="931038" cy="829521"/>
          </a:xfrm>
          <a:prstGeom prst="rect">
            <a:avLst/>
          </a:prstGeom>
          <a:solidFill>
            <a:srgbClr val="F47A2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white"/>
                </a:solidFill>
                <a:ea typeface="+mn-ea"/>
                <a:cs typeface="Arial" panose="020B0604020202020204" pitchFamily="34" charset="0"/>
              </a:rPr>
              <a:t>CI/CD Pipeline</a:t>
            </a: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64793" y="5706768"/>
            <a:ext cx="466245" cy="503743"/>
            <a:chOff x="464793" y="5706768"/>
            <a:chExt cx="810208" cy="874900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93" y="5706768"/>
              <a:ext cx="505408" cy="570100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93" y="5859168"/>
              <a:ext cx="505408" cy="570100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593" y="6011568"/>
              <a:ext cx="505408" cy="570100"/>
            </a:xfrm>
            <a:prstGeom prst="rect">
              <a:avLst/>
            </a:prstGeom>
          </p:spPr>
        </p:pic>
      </p:grpSp>
      <p:grpSp>
        <p:nvGrpSpPr>
          <p:cNvPr id="126" name="Group 125"/>
          <p:cNvGrpSpPr/>
          <p:nvPr/>
        </p:nvGrpSpPr>
        <p:grpSpPr>
          <a:xfrm>
            <a:off x="9408368" y="3585393"/>
            <a:ext cx="1261261" cy="871078"/>
            <a:chOff x="9379093" y="6118419"/>
            <a:chExt cx="1285519" cy="734586"/>
          </a:xfrm>
        </p:grpSpPr>
        <p:pic>
          <p:nvPicPr>
            <p:cNvPr id="128" name="Picture 2" descr="Image result for server icon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9093" y="6122928"/>
              <a:ext cx="728324" cy="7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Image result for server icon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3901" y="6124681"/>
              <a:ext cx="728324" cy="7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2" descr="Image result for server icon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391" y="6120800"/>
              <a:ext cx="728324" cy="7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Image result for server ico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6288" y="6118419"/>
              <a:ext cx="728324" cy="7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26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9082686" y="6191971"/>
            <a:ext cx="743824" cy="426757"/>
          </a:xfrm>
          <a:prstGeom prst="rect">
            <a:avLst/>
          </a:prstGeom>
          <a:solidFill>
            <a:schemeClr val="bg1"/>
          </a:solidFill>
          <a:ln w="28575">
            <a:solidFill>
              <a:srgbClr val="EE5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272224" y="6191971"/>
            <a:ext cx="743824" cy="426757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082686" y="5689820"/>
            <a:ext cx="744018" cy="42675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279791" y="5689820"/>
            <a:ext cx="736257" cy="426757"/>
          </a:xfrm>
          <a:prstGeom prst="rect">
            <a:avLst/>
          </a:prstGeom>
          <a:solidFill>
            <a:schemeClr val="bg1"/>
          </a:solidFill>
          <a:ln w="28575">
            <a:solidFill>
              <a:srgbClr val="52C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59696" y="5650716"/>
            <a:ext cx="2994791" cy="1033237"/>
          </a:xfrm>
          <a:prstGeom prst="rect">
            <a:avLst/>
          </a:prstGeom>
          <a:solidFill>
            <a:srgbClr val="C8E3B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Rectangle 264"/>
          <p:cNvSpPr/>
          <p:nvPr/>
        </p:nvSpPr>
        <p:spPr bwMode="auto">
          <a:xfrm>
            <a:off x="9187351" y="4318040"/>
            <a:ext cx="2842145" cy="1075897"/>
          </a:xfrm>
          <a:prstGeom prst="rect">
            <a:avLst/>
          </a:prstGeom>
          <a:solidFill>
            <a:srgbClr val="C8E3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  <a:ea typeface="ＭＳ Ｐゴシック" pitchFamily="-12" charset="-128"/>
              <a:cs typeface="Arial" panose="020B0604020202020204" pitchFamily="34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3298687" y="2489524"/>
            <a:ext cx="5839416" cy="1394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  <a:ea typeface="ＭＳ Ｐゴシック" pitchFamily="-12" charset="-128"/>
              <a:cs typeface="Arial" panose="020B0604020202020204" pitchFamily="34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5740744" y="2658993"/>
            <a:ext cx="852647" cy="852647"/>
          </a:xfrm>
          <a:prstGeom prst="ellipse">
            <a:avLst/>
          </a:prstGeom>
          <a:solidFill>
            <a:srgbClr val="262A3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ea typeface="ＭＳ Ｐゴシック" pitchFamily="-12" charset="-128"/>
              <a:cs typeface="Arial" panose="020B0604020202020204" pitchFamily="34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4595918" y="2658993"/>
            <a:ext cx="852647" cy="852647"/>
          </a:xfrm>
          <a:prstGeom prst="ellipse">
            <a:avLst/>
          </a:prstGeom>
          <a:solidFill>
            <a:srgbClr val="262A3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ea typeface="ＭＳ Ｐゴシック" pitchFamily="-12" charset="-128"/>
              <a:cs typeface="Arial" panose="020B0604020202020204" pitchFamily="3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3451092" y="2616420"/>
            <a:ext cx="852647" cy="852647"/>
          </a:xfrm>
          <a:prstGeom prst="ellipse">
            <a:avLst/>
          </a:prstGeom>
          <a:solidFill>
            <a:srgbClr val="262A3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ea typeface="ＭＳ Ｐゴシック" pitchFamily="-12" charset="-128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Workflow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03201" y="1996850"/>
            <a:ext cx="1111985" cy="366464"/>
            <a:chOff x="255390" y="2613972"/>
            <a:chExt cx="1111985" cy="366464"/>
          </a:xfrm>
        </p:grpSpPr>
        <p:sp>
          <p:nvSpPr>
            <p:cNvPr id="7" name="Rectangle 6"/>
            <p:cNvSpPr/>
            <p:nvPr/>
          </p:nvSpPr>
          <p:spPr>
            <a:xfrm>
              <a:off x="255390" y="2613972"/>
              <a:ext cx="1111985" cy="366464"/>
            </a:xfrm>
            <a:prstGeom prst="rect">
              <a:avLst/>
            </a:prstGeom>
            <a:solidFill>
              <a:srgbClr val="389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1571" y="2658705"/>
              <a:ext cx="10796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Create Story</a:t>
              </a:r>
              <a:endParaRPr lang="en-US" sz="1100" b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386464" y="900386"/>
            <a:ext cx="1664299" cy="524176"/>
            <a:chOff x="2590806" y="1951884"/>
            <a:chExt cx="1664299" cy="524176"/>
          </a:xfrm>
        </p:grpSpPr>
        <p:sp>
          <p:nvSpPr>
            <p:cNvPr id="10" name="Rectangle 9"/>
            <p:cNvSpPr/>
            <p:nvPr/>
          </p:nvSpPr>
          <p:spPr>
            <a:xfrm>
              <a:off x="2590806" y="1951884"/>
              <a:ext cx="1664299" cy="524176"/>
            </a:xfrm>
            <a:prstGeom prst="rect">
              <a:avLst/>
            </a:prstGeom>
            <a:solidFill>
              <a:srgbClr val="389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93517" y="1983140"/>
              <a:ext cx="14588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Pass Story ID and trigger Self service</a:t>
              </a:r>
              <a:endParaRPr lang="en-US" sz="1100" b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9692643" y="2196570"/>
            <a:ext cx="1554480" cy="549175"/>
            <a:chOff x="9190198" y="4038680"/>
            <a:chExt cx="2890070" cy="549175"/>
          </a:xfrm>
        </p:grpSpPr>
        <p:sp>
          <p:nvSpPr>
            <p:cNvPr id="4" name="Rectangle 3"/>
            <p:cNvSpPr/>
            <p:nvPr/>
          </p:nvSpPr>
          <p:spPr>
            <a:xfrm>
              <a:off x="9190198" y="4038680"/>
              <a:ext cx="2890070" cy="549175"/>
            </a:xfrm>
            <a:prstGeom prst="rect">
              <a:avLst/>
            </a:prstGeom>
            <a:solidFill>
              <a:srgbClr val="389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98049" y="4120991"/>
              <a:ext cx="27200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Update Story with Build Results</a:t>
              </a:r>
              <a:endParaRPr lang="en-US" sz="1100" b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 bwMode="auto">
          <a:xfrm>
            <a:off x="4328682" y="3100535"/>
            <a:ext cx="234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145" idx="3"/>
            <a:endCxn id="155" idx="2"/>
          </p:cNvCxnSpPr>
          <p:nvPr/>
        </p:nvCxnSpPr>
        <p:spPr bwMode="auto">
          <a:xfrm flipV="1">
            <a:off x="2809333" y="3042744"/>
            <a:ext cx="641759" cy="8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423948" y="6310134"/>
            <a:ext cx="850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cs typeface="Arial" panose="020B0604020202020204" pitchFamily="34" charset="0"/>
              </a:rPr>
              <a:t>Smoke Test</a:t>
            </a:r>
            <a:endParaRPr 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37" name="Picture 2" descr="Image result for udeplo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01" y="5806730"/>
            <a:ext cx="503404" cy="50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419398" y="6310134"/>
            <a:ext cx="93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Deploy Application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12983" y="6310134"/>
            <a:ext cx="855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cs typeface="Arial" panose="020B0604020202020204" pitchFamily="34" charset="0"/>
              </a:rPr>
              <a:t>Quality gate</a:t>
            </a:r>
            <a:endParaRPr 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39012" y="1008953"/>
            <a:ext cx="949173" cy="949173"/>
          </a:xfrm>
          <a:prstGeom prst="ellipse">
            <a:avLst/>
          </a:prstGeom>
          <a:noFill/>
          <a:ln w="38100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3" y="1198489"/>
            <a:ext cx="505408" cy="570100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 bwMode="auto">
          <a:xfrm>
            <a:off x="1179002" y="1501323"/>
            <a:ext cx="38049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Rectangle 85"/>
          <p:cNvSpPr/>
          <p:nvPr/>
        </p:nvSpPr>
        <p:spPr>
          <a:xfrm>
            <a:off x="1588140" y="1247997"/>
            <a:ext cx="1495305" cy="484516"/>
          </a:xfrm>
          <a:prstGeom prst="rect">
            <a:avLst/>
          </a:prstGeom>
          <a:solidFill>
            <a:schemeClr val="bg1"/>
          </a:solidFill>
          <a:ln w="28575">
            <a:solidFill>
              <a:srgbClr val="389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52C5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Picture 4" descr="Image result for ji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4514" y="1358771"/>
            <a:ext cx="1402555" cy="26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/>
          <p:cNvCxnSpPr>
            <a:endCxn id="88" idx="1"/>
          </p:cNvCxnSpPr>
          <p:nvPr/>
        </p:nvCxnSpPr>
        <p:spPr bwMode="auto">
          <a:xfrm flipV="1">
            <a:off x="3083445" y="1483539"/>
            <a:ext cx="2264902" cy="177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98" name="Group 197"/>
          <p:cNvGrpSpPr/>
          <p:nvPr/>
        </p:nvGrpSpPr>
        <p:grpSpPr>
          <a:xfrm>
            <a:off x="1580342" y="1904238"/>
            <a:ext cx="1495305" cy="419223"/>
            <a:chOff x="3001630" y="744650"/>
            <a:chExt cx="1495305" cy="419223"/>
          </a:xfrm>
        </p:grpSpPr>
        <p:sp>
          <p:nvSpPr>
            <p:cNvPr id="93" name="Rectangle 92"/>
            <p:cNvSpPr/>
            <p:nvPr/>
          </p:nvSpPr>
          <p:spPr>
            <a:xfrm>
              <a:off x="3001630" y="744650"/>
              <a:ext cx="1495305" cy="4192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89B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52C51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990" y="823596"/>
              <a:ext cx="1383174" cy="302333"/>
            </a:xfrm>
            <a:prstGeom prst="rect">
              <a:avLst/>
            </a:prstGeom>
          </p:spPr>
        </p:pic>
      </p:grpSp>
      <p:grpSp>
        <p:nvGrpSpPr>
          <p:cNvPr id="236" name="Group 235"/>
          <p:cNvGrpSpPr/>
          <p:nvPr/>
        </p:nvGrpSpPr>
        <p:grpSpPr>
          <a:xfrm>
            <a:off x="5348347" y="1075552"/>
            <a:ext cx="1495305" cy="815973"/>
            <a:chOff x="5348347" y="1322290"/>
            <a:chExt cx="1495305" cy="815973"/>
          </a:xfrm>
        </p:grpSpPr>
        <p:sp>
          <p:nvSpPr>
            <p:cNvPr id="88" name="Rectangle 87"/>
            <p:cNvSpPr/>
            <p:nvPr/>
          </p:nvSpPr>
          <p:spPr>
            <a:xfrm>
              <a:off x="5348347" y="1322290"/>
              <a:ext cx="1495305" cy="8159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89B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52C51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Picture 12" descr="Image result for jenkins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63037" y="1544495"/>
              <a:ext cx="1265926" cy="40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5" name="Straight Arrow Connector 94"/>
            <p:cNvCxnSpPr/>
            <p:nvPr/>
          </p:nvCxnSpPr>
          <p:spPr bwMode="auto">
            <a:xfrm flipH="1">
              <a:off x="5463037" y="1441953"/>
              <a:ext cx="1380615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89BD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>
              <a:off x="5358322" y="2024095"/>
              <a:ext cx="1380615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52C5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7" name="Straight Arrow Connector 96"/>
          <p:cNvCxnSpPr>
            <a:endCxn id="98" idx="1"/>
          </p:cNvCxnSpPr>
          <p:nvPr/>
        </p:nvCxnSpPr>
        <p:spPr bwMode="auto">
          <a:xfrm flipV="1">
            <a:off x="6843652" y="1485740"/>
            <a:ext cx="2874302" cy="4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1" name="Group 220"/>
          <p:cNvGrpSpPr/>
          <p:nvPr/>
        </p:nvGrpSpPr>
        <p:grpSpPr>
          <a:xfrm>
            <a:off x="9717954" y="1243482"/>
            <a:ext cx="1495305" cy="484516"/>
            <a:chOff x="9123586" y="1463138"/>
            <a:chExt cx="1495305" cy="484516"/>
          </a:xfrm>
        </p:grpSpPr>
        <p:sp>
          <p:nvSpPr>
            <p:cNvPr id="98" name="Rectangle 97"/>
            <p:cNvSpPr/>
            <p:nvPr/>
          </p:nvSpPr>
          <p:spPr>
            <a:xfrm>
              <a:off x="9123586" y="1463138"/>
              <a:ext cx="1495305" cy="4845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89B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52C51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9" name="Picture 6" descr="Image result for gitlab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450236" y="1555726"/>
              <a:ext cx="842003" cy="299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7360995" y="874550"/>
            <a:ext cx="1759341" cy="524176"/>
            <a:chOff x="7209245" y="2183266"/>
            <a:chExt cx="1759341" cy="524176"/>
          </a:xfrm>
        </p:grpSpPr>
        <p:sp>
          <p:nvSpPr>
            <p:cNvPr id="105" name="Rectangle 104"/>
            <p:cNvSpPr/>
            <p:nvPr/>
          </p:nvSpPr>
          <p:spPr>
            <a:xfrm>
              <a:off x="7256766" y="2183266"/>
              <a:ext cx="1664299" cy="524176"/>
            </a:xfrm>
            <a:prstGeom prst="rect">
              <a:avLst/>
            </a:prstGeom>
            <a:solidFill>
              <a:srgbClr val="389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209245" y="2214522"/>
              <a:ext cx="17593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Creates Feature Branch with Story ID</a:t>
              </a:r>
              <a:endParaRPr lang="en-US" sz="1100" b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393193" y="2654817"/>
            <a:ext cx="2416140" cy="777564"/>
          </a:xfrm>
          <a:prstGeom prst="rect">
            <a:avLst/>
          </a:prstGeom>
          <a:solidFill>
            <a:srgbClr val="F47A2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kern="0" dirty="0">
                <a:solidFill>
                  <a:prstClr val="white"/>
                </a:solidFill>
                <a:cs typeface="Arial" panose="020B0604020202020204" pitchFamily="34" charset="0"/>
              </a:rPr>
              <a:t>Build Feature Branch</a:t>
            </a:r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9923" y="2820618"/>
            <a:ext cx="324467" cy="455565"/>
          </a:xfrm>
          <a:prstGeom prst="rect">
            <a:avLst/>
          </a:prstGeom>
        </p:spPr>
      </p:pic>
      <p:sp>
        <p:nvSpPr>
          <p:cNvPr id="160" name="Oval 159"/>
          <p:cNvSpPr/>
          <p:nvPr/>
        </p:nvSpPr>
        <p:spPr bwMode="auto">
          <a:xfrm>
            <a:off x="6885570" y="2658993"/>
            <a:ext cx="852647" cy="852647"/>
          </a:xfrm>
          <a:prstGeom prst="ellipse">
            <a:avLst/>
          </a:prstGeom>
          <a:solidFill>
            <a:srgbClr val="262A3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ea typeface="ＭＳ Ｐゴシック" pitchFamily="-12" charset="-128"/>
              <a:cs typeface="Arial" panose="020B0604020202020204" pitchFamily="34" charset="0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1716" y="2868854"/>
            <a:ext cx="271398" cy="347779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4674" y="2840314"/>
            <a:ext cx="577420" cy="467241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9989" y="2840314"/>
            <a:ext cx="612874" cy="414462"/>
          </a:xfrm>
          <a:prstGeom prst="rect">
            <a:avLst/>
          </a:prstGeom>
        </p:spPr>
      </p:pic>
      <p:grpSp>
        <p:nvGrpSpPr>
          <p:cNvPr id="280" name="Group 279"/>
          <p:cNvGrpSpPr/>
          <p:nvPr/>
        </p:nvGrpSpPr>
        <p:grpSpPr>
          <a:xfrm>
            <a:off x="8030397" y="2658993"/>
            <a:ext cx="852647" cy="852647"/>
            <a:chOff x="8030397" y="3094413"/>
            <a:chExt cx="852647" cy="852647"/>
          </a:xfrm>
        </p:grpSpPr>
        <p:sp>
          <p:nvSpPr>
            <p:cNvPr id="161" name="Oval 160"/>
            <p:cNvSpPr/>
            <p:nvPr/>
          </p:nvSpPr>
          <p:spPr bwMode="auto">
            <a:xfrm>
              <a:off x="8030397" y="3094413"/>
              <a:ext cx="852647" cy="852647"/>
            </a:xfrm>
            <a:prstGeom prst="ellipse">
              <a:avLst/>
            </a:prstGeom>
            <a:solidFill>
              <a:srgbClr val="262A3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dirty="0">
                <a:solidFill>
                  <a:srgbClr val="000000"/>
                </a:solidFill>
                <a:ea typeface="ＭＳ Ｐゴシック" pitchFamily="-12" charset="-128"/>
                <a:cs typeface="Arial" panose="020B0604020202020204" pitchFamily="34" charset="0"/>
              </a:endParaRPr>
            </a:p>
          </p:txBody>
        </p:sp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189427" y="3256038"/>
              <a:ext cx="538526" cy="559834"/>
            </a:xfrm>
            <a:prstGeom prst="rect">
              <a:avLst/>
            </a:prstGeom>
          </p:spPr>
        </p:pic>
      </p:grpSp>
      <p:cxnSp>
        <p:nvCxnSpPr>
          <p:cNvPr id="167" name="Straight Arrow Connector 166"/>
          <p:cNvCxnSpPr/>
          <p:nvPr/>
        </p:nvCxnSpPr>
        <p:spPr bwMode="auto">
          <a:xfrm>
            <a:off x="5468453" y="3100535"/>
            <a:ext cx="234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8" name="Straight Arrow Connector 167"/>
          <p:cNvCxnSpPr/>
          <p:nvPr/>
        </p:nvCxnSpPr>
        <p:spPr bwMode="auto">
          <a:xfrm>
            <a:off x="6592477" y="3100535"/>
            <a:ext cx="234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>
            <a:off x="7751964" y="3100535"/>
            <a:ext cx="234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3246593" y="3576085"/>
            <a:ext cx="131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600"/>
            </a:lvl1pPr>
          </a:lstStyle>
          <a:p>
            <a:r>
              <a:rPr 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Get </a:t>
            </a:r>
            <a:r>
              <a:rPr lang="en-US" sz="900" dirty="0" smtClean="0">
                <a:solidFill>
                  <a:srgbClr val="000000"/>
                </a:solidFill>
                <a:cs typeface="Arial" panose="020B0604020202020204" pitchFamily="34" charset="0"/>
              </a:rPr>
              <a:t>Latest from Feature Branch</a:t>
            </a:r>
            <a:endParaRPr lang="en-US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422961" y="3576085"/>
            <a:ext cx="1317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600"/>
            </a:lvl1pPr>
          </a:lstStyle>
          <a:p>
            <a:r>
              <a:rPr 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Build &amp; Package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520393" y="3576085"/>
            <a:ext cx="1317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600"/>
            </a:lvl1pPr>
          </a:lstStyle>
          <a:p>
            <a:r>
              <a:rPr 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Unit Test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605456" y="3576085"/>
            <a:ext cx="1317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600"/>
            </a:lvl1pPr>
          </a:lstStyle>
          <a:p>
            <a:r>
              <a:rPr 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CCAP Analysis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821050" y="3576085"/>
            <a:ext cx="1317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600"/>
            </a:lvl1pPr>
          </a:lstStyle>
          <a:p>
            <a:r>
              <a:rPr lang="en-US" sz="900" dirty="0">
                <a:solidFill>
                  <a:srgbClr val="000000"/>
                </a:solidFill>
                <a:cs typeface="Arial" panose="020B0604020202020204" pitchFamily="34" charset="0"/>
              </a:rPr>
              <a:t>Quality gate</a:t>
            </a:r>
          </a:p>
        </p:txBody>
      </p:sp>
      <p:cxnSp>
        <p:nvCxnSpPr>
          <p:cNvPr id="185" name="Straight Arrow Connector 184"/>
          <p:cNvCxnSpPr>
            <a:stCxn id="161" idx="6"/>
            <a:endCxn id="186" idx="1"/>
          </p:cNvCxnSpPr>
          <p:nvPr/>
        </p:nvCxnSpPr>
        <p:spPr bwMode="auto">
          <a:xfrm>
            <a:off x="8883044" y="3085317"/>
            <a:ext cx="837132" cy="2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88" name="Group 187"/>
          <p:cNvGrpSpPr/>
          <p:nvPr/>
        </p:nvGrpSpPr>
        <p:grpSpPr>
          <a:xfrm>
            <a:off x="9720176" y="2845152"/>
            <a:ext cx="1495305" cy="484516"/>
            <a:chOff x="9846428" y="4045830"/>
            <a:chExt cx="1495305" cy="484516"/>
          </a:xfrm>
        </p:grpSpPr>
        <p:sp>
          <p:nvSpPr>
            <p:cNvPr id="186" name="Rectangle 185"/>
            <p:cNvSpPr/>
            <p:nvPr/>
          </p:nvSpPr>
          <p:spPr>
            <a:xfrm>
              <a:off x="9846428" y="4045830"/>
              <a:ext cx="1495305" cy="4845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89B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52C51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7" name="Picture 4" descr="Image result for jir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892802" y="4156604"/>
              <a:ext cx="1402555" cy="262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9" name="Group 198"/>
          <p:cNvGrpSpPr/>
          <p:nvPr/>
        </p:nvGrpSpPr>
        <p:grpSpPr>
          <a:xfrm>
            <a:off x="9717954" y="3457761"/>
            <a:ext cx="1495305" cy="419223"/>
            <a:chOff x="3001630" y="744650"/>
            <a:chExt cx="1495305" cy="419223"/>
          </a:xfrm>
        </p:grpSpPr>
        <p:sp>
          <p:nvSpPr>
            <p:cNvPr id="200" name="Rectangle 199"/>
            <p:cNvSpPr/>
            <p:nvPr/>
          </p:nvSpPr>
          <p:spPr>
            <a:xfrm>
              <a:off x="3001630" y="744650"/>
              <a:ext cx="1495305" cy="4192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89B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52C51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990" y="823596"/>
              <a:ext cx="1383174" cy="302333"/>
            </a:xfrm>
            <a:prstGeom prst="rect">
              <a:avLst/>
            </a:prstGeom>
          </p:spPr>
        </p:pic>
      </p:grpSp>
      <p:pic>
        <p:nvPicPr>
          <p:cNvPr id="205" name="Picture 20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752" y="3258727"/>
            <a:ext cx="289312" cy="289312"/>
          </a:xfrm>
          <a:prstGeom prst="rect">
            <a:avLst/>
          </a:prstGeom>
        </p:spPr>
      </p:pic>
      <p:sp>
        <p:nvSpPr>
          <p:cNvPr id="148" name="Rectangle 147"/>
          <p:cNvSpPr/>
          <p:nvPr/>
        </p:nvSpPr>
        <p:spPr>
          <a:xfrm>
            <a:off x="380070" y="4484956"/>
            <a:ext cx="2416140" cy="752493"/>
          </a:xfrm>
          <a:prstGeom prst="rect">
            <a:avLst/>
          </a:prstGeom>
          <a:solidFill>
            <a:srgbClr val="F47A2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kern="0" dirty="0">
                <a:solidFill>
                  <a:prstClr val="white"/>
                </a:solidFill>
                <a:cs typeface="Arial" panose="020B0604020202020204" pitchFamily="34" charset="0"/>
              </a:rPr>
              <a:t>Merge Feature Branch</a:t>
            </a:r>
          </a:p>
        </p:txBody>
      </p:sp>
      <p:cxnSp>
        <p:nvCxnSpPr>
          <p:cNvPr id="225" name="Straight Arrow Connector 224"/>
          <p:cNvCxnSpPr>
            <a:stCxn id="148" idx="3"/>
            <a:endCxn id="223" idx="1"/>
          </p:cNvCxnSpPr>
          <p:nvPr/>
        </p:nvCxnSpPr>
        <p:spPr bwMode="auto">
          <a:xfrm>
            <a:off x="2796210" y="4861203"/>
            <a:ext cx="520628" cy="5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60" name="Group 259"/>
          <p:cNvGrpSpPr/>
          <p:nvPr/>
        </p:nvGrpSpPr>
        <p:grpSpPr>
          <a:xfrm>
            <a:off x="3316838" y="4619471"/>
            <a:ext cx="3451195" cy="484516"/>
            <a:chOff x="3316838" y="4792200"/>
            <a:chExt cx="3451195" cy="484516"/>
          </a:xfrm>
        </p:grpSpPr>
        <p:grpSp>
          <p:nvGrpSpPr>
            <p:cNvPr id="222" name="Group 221"/>
            <p:cNvGrpSpPr/>
            <p:nvPr/>
          </p:nvGrpSpPr>
          <p:grpSpPr>
            <a:xfrm>
              <a:off x="3316838" y="4792200"/>
              <a:ext cx="1495305" cy="484516"/>
              <a:chOff x="9123586" y="1463138"/>
              <a:chExt cx="1495305" cy="48451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9123586" y="1463138"/>
                <a:ext cx="1495305" cy="48451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89B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52C51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4" name="Picture 6" descr="Image result for gitlab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450236" y="1555726"/>
                <a:ext cx="842003" cy="2993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26" name="Straight Arrow Connector 225"/>
            <p:cNvCxnSpPr>
              <a:stCxn id="223" idx="3"/>
              <a:endCxn id="231" idx="1"/>
            </p:cNvCxnSpPr>
            <p:nvPr/>
          </p:nvCxnSpPr>
          <p:spPr bwMode="auto">
            <a:xfrm flipV="1">
              <a:off x="4812143" y="5033171"/>
              <a:ext cx="1955890" cy="12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389BD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Down Arrow Callout 2"/>
          <p:cNvSpPr/>
          <p:nvPr/>
        </p:nvSpPr>
        <p:spPr>
          <a:xfrm>
            <a:off x="9187351" y="4265252"/>
            <a:ext cx="2842145" cy="122254"/>
          </a:xfrm>
          <a:prstGeom prst="downArrowCallout">
            <a:avLst>
              <a:gd name="adj1" fmla="val 17768"/>
              <a:gd name="adj2" fmla="val 20197"/>
              <a:gd name="adj3" fmla="val 25000"/>
              <a:gd name="adj4" fmla="val 64977"/>
            </a:avLst>
          </a:prstGeom>
          <a:solidFill>
            <a:srgbClr val="6CA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6" name="Group 255"/>
          <p:cNvGrpSpPr/>
          <p:nvPr/>
        </p:nvGrpSpPr>
        <p:grpSpPr>
          <a:xfrm>
            <a:off x="9162184" y="4477250"/>
            <a:ext cx="1335258" cy="916687"/>
            <a:chOff x="9162184" y="4671076"/>
            <a:chExt cx="1335258" cy="916687"/>
          </a:xfrm>
        </p:grpSpPr>
        <p:sp>
          <p:nvSpPr>
            <p:cNvPr id="71" name="TextBox 70"/>
            <p:cNvSpPr txBox="1"/>
            <p:nvPr/>
          </p:nvSpPr>
          <p:spPr>
            <a:xfrm>
              <a:off x="9162184" y="5356931"/>
              <a:ext cx="13352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cs typeface="Arial" panose="020B0604020202020204" pitchFamily="34" charset="0"/>
                </a:rPr>
                <a:t>Execute CI Pipeline</a:t>
              </a:r>
              <a:endParaRPr lang="en-US" sz="900" dirty="0">
                <a:solidFill>
                  <a:srgbClr val="000000">
                    <a:lumMod val="95000"/>
                    <a:lumOff val="5000"/>
                  </a:srgbClr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9289919" y="4671076"/>
              <a:ext cx="1162636" cy="634439"/>
              <a:chOff x="5348347" y="1322290"/>
              <a:chExt cx="1495305" cy="815973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5348347" y="1322290"/>
                <a:ext cx="1495305" cy="8159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89B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52C51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39" name="Picture 12" descr="Image result for jenkins icon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463037" y="1544495"/>
                <a:ext cx="1265926" cy="407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40" name="Straight Arrow Connector 239"/>
              <p:cNvCxnSpPr/>
              <p:nvPr/>
            </p:nvCxnSpPr>
            <p:spPr bwMode="auto">
              <a:xfrm flipH="1">
                <a:off x="5463037" y="1441953"/>
                <a:ext cx="1380615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89BD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Straight Arrow Connector 240"/>
              <p:cNvCxnSpPr/>
              <p:nvPr/>
            </p:nvCxnSpPr>
            <p:spPr bwMode="auto">
              <a:xfrm>
                <a:off x="5358322" y="2024095"/>
                <a:ext cx="1380615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52C51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55" name="Group 254"/>
          <p:cNvGrpSpPr/>
          <p:nvPr/>
        </p:nvGrpSpPr>
        <p:grpSpPr>
          <a:xfrm>
            <a:off x="10928478" y="4528010"/>
            <a:ext cx="1150166" cy="844569"/>
            <a:chOff x="10928478" y="4721836"/>
            <a:chExt cx="1150166" cy="844569"/>
          </a:xfrm>
        </p:grpSpPr>
        <p:sp>
          <p:nvSpPr>
            <p:cNvPr id="76" name="TextBox 75"/>
            <p:cNvSpPr txBox="1"/>
            <p:nvPr/>
          </p:nvSpPr>
          <p:spPr>
            <a:xfrm>
              <a:off x="10928478" y="5335573"/>
              <a:ext cx="11501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cs typeface="Arial" panose="020B0604020202020204" pitchFamily="34" charset="0"/>
                </a:rPr>
                <a:t>Publish Binaries</a:t>
              </a:r>
              <a:endParaRPr lang="en-US" sz="900" dirty="0">
                <a:solidFill>
                  <a:srgbClr val="000000">
                    <a:lumMod val="95000"/>
                    <a:lumOff val="5000"/>
                  </a:srgbClr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54" name="Group 253"/>
            <p:cNvGrpSpPr/>
            <p:nvPr/>
          </p:nvGrpSpPr>
          <p:grpSpPr>
            <a:xfrm>
              <a:off x="11147137" y="4721836"/>
              <a:ext cx="712849" cy="649876"/>
              <a:chOff x="10684346" y="6955382"/>
              <a:chExt cx="712849" cy="649876"/>
            </a:xfrm>
          </p:grpSpPr>
          <p:pic>
            <p:nvPicPr>
              <p:cNvPr id="77" name="Picture 2" descr="Image result for udeploy 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23156" y="6955382"/>
                <a:ext cx="592675" cy="592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10684346" y="7266704"/>
                <a:ext cx="7128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FFFFFF"/>
                    </a:solidFill>
                    <a:cs typeface="Arial" panose="020B0604020202020204" pitchFamily="34" charset="0"/>
                  </a:rPr>
                  <a:t>Code Station</a:t>
                </a:r>
                <a:endParaRPr lang="en-US" sz="800" dirty="0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31" name="Rectangle 230"/>
          <p:cNvSpPr/>
          <p:nvPr/>
        </p:nvSpPr>
        <p:spPr>
          <a:xfrm>
            <a:off x="6768033" y="4484195"/>
            <a:ext cx="1868957" cy="752493"/>
          </a:xfrm>
          <a:prstGeom prst="rect">
            <a:avLst/>
          </a:prstGeom>
          <a:solidFill>
            <a:srgbClr val="F47A2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kern="0" dirty="0" smtClean="0">
                <a:solidFill>
                  <a:prstClr val="white"/>
                </a:solidFill>
                <a:cs typeface="Arial" panose="020B0604020202020204" pitchFamily="34" charset="0"/>
              </a:rPr>
              <a:t>Promote Release Candidate</a:t>
            </a:r>
          </a:p>
        </p:txBody>
      </p:sp>
      <p:cxnSp>
        <p:nvCxnSpPr>
          <p:cNvPr id="269" name="Elbow Connector 268"/>
          <p:cNvCxnSpPr>
            <a:stCxn id="265" idx="2"/>
            <a:endCxn id="42" idx="1"/>
          </p:cNvCxnSpPr>
          <p:nvPr/>
        </p:nvCxnSpPr>
        <p:spPr bwMode="auto">
          <a:xfrm rot="5400000">
            <a:off x="6597361" y="2156272"/>
            <a:ext cx="773398" cy="7248728"/>
          </a:xfrm>
          <a:prstGeom prst="bentConnector4">
            <a:avLst>
              <a:gd name="adj1" fmla="val 16601"/>
              <a:gd name="adj2" fmla="val 103154"/>
            </a:avLst>
          </a:prstGeom>
          <a:solidFill>
            <a:schemeClr val="accent1"/>
          </a:solidFill>
          <a:ln w="28575" cap="flat" cmpd="sng" algn="ctr">
            <a:solidFill>
              <a:srgbClr val="6CAF4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1" name="Straight Arrow Connector 270"/>
          <p:cNvCxnSpPr/>
          <p:nvPr/>
        </p:nvCxnSpPr>
        <p:spPr bwMode="auto">
          <a:xfrm>
            <a:off x="10594640" y="4810479"/>
            <a:ext cx="457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7" name="Oval 276"/>
          <p:cNvSpPr/>
          <p:nvPr/>
        </p:nvSpPr>
        <p:spPr bwMode="auto">
          <a:xfrm>
            <a:off x="4578720" y="5748215"/>
            <a:ext cx="541165" cy="541165"/>
          </a:xfrm>
          <a:prstGeom prst="ellipse">
            <a:avLst/>
          </a:prstGeom>
          <a:solidFill>
            <a:srgbClr val="568B3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ea typeface="ＭＳ Ｐゴシック" pitchFamily="-12" charset="-128"/>
              <a:cs typeface="Arial" panose="020B0604020202020204" pitchFamily="34" charset="0"/>
            </a:endParaRPr>
          </a:p>
        </p:txBody>
      </p:sp>
      <p:pic>
        <p:nvPicPr>
          <p:cNvPr id="278" name="Picture 2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6335" y="5874227"/>
            <a:ext cx="205935" cy="289142"/>
          </a:xfrm>
          <a:prstGeom prst="rect">
            <a:avLst/>
          </a:prstGeom>
        </p:spPr>
      </p:pic>
      <p:sp>
        <p:nvSpPr>
          <p:cNvPr id="282" name="Oval 281"/>
          <p:cNvSpPr/>
          <p:nvPr/>
        </p:nvSpPr>
        <p:spPr bwMode="auto">
          <a:xfrm>
            <a:off x="5603228" y="5748215"/>
            <a:ext cx="550429" cy="550429"/>
          </a:xfrm>
          <a:prstGeom prst="ellipse">
            <a:avLst/>
          </a:prstGeom>
          <a:solidFill>
            <a:srgbClr val="568B3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ea typeface="ＭＳ Ｐゴシック" pitchFamily="-12" charset="-128"/>
              <a:cs typeface="Arial" panose="020B0604020202020204" pitchFamily="34" charset="0"/>
            </a:endParaRPr>
          </a:p>
        </p:txBody>
      </p:sp>
      <p:pic>
        <p:nvPicPr>
          <p:cNvPr id="283" name="Picture 2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05890" y="5852553"/>
            <a:ext cx="347647" cy="361403"/>
          </a:xfrm>
          <a:prstGeom prst="rect">
            <a:avLst/>
          </a:prstGeom>
        </p:spPr>
      </p:pic>
      <p:cxnSp>
        <p:nvCxnSpPr>
          <p:cNvPr id="285" name="Straight Arrow Connector 284"/>
          <p:cNvCxnSpPr/>
          <p:nvPr/>
        </p:nvCxnSpPr>
        <p:spPr bwMode="auto">
          <a:xfrm>
            <a:off x="4234522" y="6018797"/>
            <a:ext cx="24496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6" name="Straight Arrow Connector 285"/>
          <p:cNvCxnSpPr/>
          <p:nvPr/>
        </p:nvCxnSpPr>
        <p:spPr bwMode="auto">
          <a:xfrm>
            <a:off x="5308723" y="6018797"/>
            <a:ext cx="24496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7" name="Straight Arrow Connector 286"/>
          <p:cNvCxnSpPr/>
          <p:nvPr/>
        </p:nvCxnSpPr>
        <p:spPr bwMode="auto">
          <a:xfrm>
            <a:off x="6432864" y="6054846"/>
            <a:ext cx="16459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23" name="Straight Arrow Connector 122"/>
          <p:cNvCxnSpPr>
            <a:stCxn id="231" idx="3"/>
            <a:endCxn id="265" idx="1"/>
          </p:cNvCxnSpPr>
          <p:nvPr/>
        </p:nvCxnSpPr>
        <p:spPr bwMode="auto">
          <a:xfrm flipV="1">
            <a:off x="8636990" y="4855989"/>
            <a:ext cx="550361" cy="44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Elbow Connector 19"/>
          <p:cNvCxnSpPr>
            <a:stCxn id="88" idx="2"/>
            <a:endCxn id="145" idx="1"/>
          </p:cNvCxnSpPr>
          <p:nvPr/>
        </p:nvCxnSpPr>
        <p:spPr bwMode="auto">
          <a:xfrm rot="5400000">
            <a:off x="2668560" y="-383841"/>
            <a:ext cx="1152074" cy="5702807"/>
          </a:xfrm>
          <a:prstGeom prst="bentConnector4">
            <a:avLst>
              <a:gd name="adj1" fmla="val 44466"/>
              <a:gd name="adj2" fmla="val 104009"/>
            </a:avLst>
          </a:prstGeom>
          <a:ln w="28575">
            <a:solidFill>
              <a:srgbClr val="389BDA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27" y="1669078"/>
            <a:ext cx="292608" cy="292608"/>
          </a:xfrm>
          <a:prstGeom prst="rect">
            <a:avLst/>
          </a:prstGeom>
        </p:spPr>
      </p:pic>
      <p:cxnSp>
        <p:nvCxnSpPr>
          <p:cNvPr id="29" name="Elbow Connector 28"/>
          <p:cNvCxnSpPr>
            <a:stCxn id="88" idx="2"/>
            <a:endCxn id="148" idx="1"/>
          </p:cNvCxnSpPr>
          <p:nvPr/>
        </p:nvCxnSpPr>
        <p:spPr bwMode="auto">
          <a:xfrm rot="5400000">
            <a:off x="1753196" y="518399"/>
            <a:ext cx="2969678" cy="5715930"/>
          </a:xfrm>
          <a:prstGeom prst="bentConnector4">
            <a:avLst>
              <a:gd name="adj1" fmla="val 17273"/>
              <a:gd name="adj2" fmla="val 103777"/>
            </a:avLst>
          </a:prstGeom>
          <a:solidFill>
            <a:schemeClr val="accent1"/>
          </a:solidFill>
          <a:ln w="28575" cap="flat" cmpd="sng" algn="ctr">
            <a:solidFill>
              <a:srgbClr val="389BDA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9" name="Group 148"/>
          <p:cNvGrpSpPr/>
          <p:nvPr/>
        </p:nvGrpSpPr>
        <p:grpSpPr>
          <a:xfrm>
            <a:off x="3444583" y="4127830"/>
            <a:ext cx="1205423" cy="448156"/>
            <a:chOff x="255391" y="2613972"/>
            <a:chExt cx="832878" cy="366464"/>
          </a:xfrm>
        </p:grpSpPr>
        <p:sp>
          <p:nvSpPr>
            <p:cNvPr id="150" name="Rectangle 149"/>
            <p:cNvSpPr/>
            <p:nvPr/>
          </p:nvSpPr>
          <p:spPr>
            <a:xfrm>
              <a:off x="255391" y="2613972"/>
              <a:ext cx="832878" cy="366464"/>
            </a:xfrm>
            <a:prstGeom prst="rect">
              <a:avLst/>
            </a:prstGeom>
            <a:solidFill>
              <a:srgbClr val="389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1571" y="2614592"/>
              <a:ext cx="816697" cy="352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0" dirty="0">
                  <a:solidFill>
                    <a:srgbClr val="FFFFFF"/>
                  </a:solidFill>
                  <a:cs typeface="Arial" panose="020B0604020202020204" pitchFamily="34" charset="0"/>
                </a:rPr>
                <a:t>Creates Merge request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178609" y="4641985"/>
            <a:ext cx="1205423" cy="448156"/>
            <a:chOff x="255391" y="2613972"/>
            <a:chExt cx="832878" cy="366464"/>
          </a:xfrm>
        </p:grpSpPr>
        <p:sp>
          <p:nvSpPr>
            <p:cNvPr id="166" name="Rectangle 165"/>
            <p:cNvSpPr/>
            <p:nvPr/>
          </p:nvSpPr>
          <p:spPr>
            <a:xfrm>
              <a:off x="255391" y="2613972"/>
              <a:ext cx="832878" cy="366464"/>
            </a:xfrm>
            <a:prstGeom prst="rect">
              <a:avLst/>
            </a:prstGeom>
            <a:solidFill>
              <a:srgbClr val="389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71571" y="2614592"/>
              <a:ext cx="816697" cy="352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Merge Approved</a:t>
              </a:r>
              <a:endParaRPr lang="en-US" sz="1100" b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653112" y="6163369"/>
            <a:ext cx="1205423" cy="448156"/>
            <a:chOff x="255391" y="2613972"/>
            <a:chExt cx="832878" cy="366464"/>
          </a:xfrm>
        </p:grpSpPr>
        <p:sp>
          <p:nvSpPr>
            <p:cNvPr id="177" name="Rectangle 176"/>
            <p:cNvSpPr/>
            <p:nvPr/>
          </p:nvSpPr>
          <p:spPr>
            <a:xfrm>
              <a:off x="255391" y="2613972"/>
              <a:ext cx="832878" cy="366464"/>
            </a:xfrm>
            <a:prstGeom prst="rect">
              <a:avLst/>
            </a:prstGeom>
            <a:solidFill>
              <a:srgbClr val="389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71571" y="2614592"/>
              <a:ext cx="816697" cy="352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Deployment Successful</a:t>
              </a:r>
              <a:endParaRPr lang="en-US" sz="1100" b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087888" y="3897616"/>
            <a:ext cx="2637754" cy="251464"/>
            <a:chOff x="255391" y="2613972"/>
            <a:chExt cx="832878" cy="214542"/>
          </a:xfrm>
        </p:grpSpPr>
        <p:sp>
          <p:nvSpPr>
            <p:cNvPr id="129" name="Rectangle 128"/>
            <p:cNvSpPr/>
            <p:nvPr/>
          </p:nvSpPr>
          <p:spPr>
            <a:xfrm>
              <a:off x="255391" y="2613972"/>
              <a:ext cx="832878" cy="214541"/>
            </a:xfrm>
            <a:prstGeom prst="rect">
              <a:avLst/>
            </a:prstGeom>
            <a:solidFill>
              <a:srgbClr val="389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1571" y="2614592"/>
              <a:ext cx="816697" cy="213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0" dirty="0">
                  <a:solidFill>
                    <a:srgbClr val="FFFFFF"/>
                  </a:solidFill>
                  <a:cs typeface="Arial" panose="020B0604020202020204" pitchFamily="34" charset="0"/>
                </a:rPr>
                <a:t>Auto Trigger - Every </a:t>
              </a:r>
              <a:r>
                <a:rPr lang="en-US" sz="1100" b="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Commit</a:t>
              </a:r>
              <a:endParaRPr lang="en-US" sz="1100" b="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8449485" y="5849251"/>
            <a:ext cx="1199956" cy="562981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0" dirty="0">
                <a:solidFill>
                  <a:prstClr val="white"/>
                </a:solidFill>
                <a:ea typeface="+mn-ea"/>
                <a:cs typeface="Arial" panose="020B0604020202020204" pitchFamily="34" charset="0"/>
              </a:rPr>
              <a:t>Environments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125312" y="6208860"/>
            <a:ext cx="1003136" cy="649140"/>
            <a:chOff x="9379093" y="6118419"/>
            <a:chExt cx="1285519" cy="734586"/>
          </a:xfrm>
        </p:grpSpPr>
        <p:pic>
          <p:nvPicPr>
            <p:cNvPr id="1026" name="Picture 2" descr="Image result for server icon"/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9093" y="6122928"/>
              <a:ext cx="728324" cy="7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" descr="Image result for server icon"/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3901" y="6124681"/>
              <a:ext cx="728324" cy="7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Image result for server icon"/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391" y="6120800"/>
              <a:ext cx="728324" cy="7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Image result for server icon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6288" y="6118419"/>
              <a:ext cx="728324" cy="7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84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numbered Master Slide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13293</TotalTime>
  <Words>416</Words>
  <Application>Microsoft Office PowerPoint</Application>
  <PresentationFormat>Widescreen</PresentationFormat>
  <Paragraphs>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Segoe UI Semibold</vt:lpstr>
      <vt:lpstr>Verdana</vt:lpstr>
      <vt:lpstr>Wingdings</vt:lpstr>
      <vt:lpstr>Unnumbered Master Slide</vt:lpstr>
      <vt:lpstr>Experience Zone 2 – OneDevOps</vt:lpstr>
      <vt:lpstr>OneDevOps – Introduction</vt:lpstr>
      <vt:lpstr>OneDevOps – Framework</vt:lpstr>
      <vt:lpstr>OneDevOps – CI &amp; CD pipeline Automation</vt:lpstr>
      <vt:lpstr>Detailed Workflow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Practice Maturity Assessment Offering deck</dc:title>
  <dc:creator>Cognizant Technology Solutions</dc:creator>
  <cp:lastModifiedBy>Cognizant Technology Solutions</cp:lastModifiedBy>
  <cp:revision>1748</cp:revision>
  <cp:lastPrinted>2010-08-26T20:44:14Z</cp:lastPrinted>
  <dcterms:created xsi:type="dcterms:W3CDTF">2010-09-13T14:16:27Z</dcterms:created>
  <dcterms:modified xsi:type="dcterms:W3CDTF">2016-10-27T13:39:09Z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0x010100C16A4A851660154280FDF1273AB6AB8B</vt:lpwstr>
  </property>
</Properties>
</file>