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328" r:id="rId2"/>
    <p:sldId id="329" r:id="rId3"/>
    <p:sldId id="330" r:id="rId4"/>
    <p:sldId id="331" r:id="rId5"/>
    <p:sldId id="332" r:id="rId6"/>
    <p:sldId id="333" r:id="rId7"/>
    <p:sldId id="334" r:id="rId8"/>
    <p:sldId id="337" r:id="rId9"/>
    <p:sldId id="338" r:id="rId10"/>
    <p:sldId id="335" r:id="rId11"/>
    <p:sldId id="336" r:id="rId12"/>
    <p:sldId id="339" r:id="rId13"/>
    <p:sldId id="340" r:id="rId14"/>
    <p:sldId id="341" r:id="rId15"/>
    <p:sldId id="342" r:id="rId16"/>
    <p:sldId id="34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48" y="394"/>
      </p:cViewPr>
      <p:guideLst>
        <p:guide orient="horz" pos="2160"/>
        <p:guide pos="2880"/>
      </p:guideLst>
    </p:cSldViewPr>
  </p:slideViewPr>
  <p:notesTextViewPr>
    <p:cViewPr>
      <p:scale>
        <a:sx n="100" d="100"/>
        <a:sy n="100" d="100"/>
      </p:scale>
      <p:origin x="0" y="0"/>
    </p:cViewPr>
  </p:notesTextViewPr>
  <p:notesViewPr>
    <p:cSldViewPr>
      <p:cViewPr varScale="1">
        <p:scale>
          <a:sx n="77" d="100"/>
          <a:sy n="77" d="100"/>
        </p:scale>
        <p:origin x="2620"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7130AC-1169-47BD-87F5-AFD9E79DDC3D}" type="datetimeFigureOut">
              <a:rPr lang="en-US" smtClean="0"/>
              <a:pPr/>
              <a:t>11/24/2016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F7480B-C27C-446E-AADB-C78AD07FD3CD}" type="slidenum">
              <a:rPr lang="en-US" smtClean="0"/>
              <a:pPr/>
              <a:t>‹#›</a:t>
            </a:fld>
            <a:endParaRPr lang="en-US"/>
          </a:p>
        </p:txBody>
      </p:sp>
    </p:spTree>
    <p:extLst>
      <p:ext uri="{BB962C8B-B14F-4D97-AF65-F5344CB8AC3E}">
        <p14:creationId xmlns:p14="http://schemas.microsoft.com/office/powerpoint/2010/main" val="2659712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D3C603-3B65-4AB7-82D6-2288B2E2AD50}" type="datetimeFigureOut">
              <a:rPr lang="en-US" smtClean="0"/>
              <a:pPr/>
              <a:t>11/24/2016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C6714-DB55-4642-89AE-3D1E79A974A4}" type="slidenum">
              <a:rPr lang="en-US" smtClean="0"/>
              <a:pPr/>
              <a:t>‹#›</a:t>
            </a:fld>
            <a:endParaRPr lang="en-US"/>
          </a:p>
        </p:txBody>
      </p:sp>
    </p:spTree>
    <p:extLst>
      <p:ext uri="{BB962C8B-B14F-4D97-AF65-F5344CB8AC3E}">
        <p14:creationId xmlns:p14="http://schemas.microsoft.com/office/powerpoint/2010/main" val="355404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userDrawn="1"/>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Title 1"/>
          <p:cNvSpPr txBox="1">
            <a:spLocks/>
          </p:cNvSpPr>
          <p:nvPr userDrawn="1"/>
        </p:nvSpPr>
        <p:spPr>
          <a:xfrm>
            <a:off x="2041118" y="462571"/>
            <a:ext cx="6493282" cy="1132184"/>
          </a:xfrm>
          <a:prstGeom prst="rect">
            <a:avLst/>
          </a:prstGeom>
        </p:spPr>
        <p:txBody>
          <a:bodyPr vert="horz" anchor="b">
            <a:normAutofit/>
          </a:bodyPr>
          <a:lstStyle/>
          <a:p>
            <a:pPr algn="l" rtl="0" eaLnBrk="1" latinLnBrk="0" hangingPunct="1">
              <a:lnSpc>
                <a:spcPct val="100000"/>
              </a:lnSpc>
              <a:spcBef>
                <a:spcPct val="0"/>
              </a:spcBef>
              <a:buNone/>
            </a:pPr>
            <a:r>
              <a:rPr kumimoji="0" lang="en-US" sz="3000" b="1" kern="1200" cap="small" baseline="0" dirty="0">
                <a:solidFill>
                  <a:schemeClr val="tx2"/>
                </a:solidFill>
                <a:latin typeface="+mj-lt"/>
                <a:ea typeface="+mj-ea"/>
                <a:cs typeface="+mj-cs"/>
              </a:rPr>
              <a:t>CS584 – Machine Learning</a:t>
            </a:r>
            <a:br>
              <a:rPr kumimoji="0" lang="en-US" sz="3000" b="1" kern="1200" cap="small" baseline="0" dirty="0">
                <a:solidFill>
                  <a:schemeClr val="tx2"/>
                </a:solidFill>
                <a:latin typeface="+mj-lt"/>
                <a:ea typeface="+mj-ea"/>
                <a:cs typeface="+mj-cs"/>
              </a:rPr>
            </a:br>
            <a:r>
              <a:rPr kumimoji="0" lang="en-US" sz="3000" b="1" kern="1200" cap="small" baseline="0" dirty="0">
                <a:solidFill>
                  <a:schemeClr val="tx2"/>
                </a:solidFill>
                <a:latin typeface="+mj-lt"/>
                <a:ea typeface="+mj-ea"/>
                <a:cs typeface="+mj-cs"/>
              </a:rPr>
              <a:t>Fall 2016</a:t>
            </a:r>
          </a:p>
        </p:txBody>
      </p:sp>
      <p:sp>
        <p:nvSpPr>
          <p:cNvPr id="45" name="Text Placeholder 44"/>
          <p:cNvSpPr>
            <a:spLocks noGrp="1"/>
          </p:cNvSpPr>
          <p:nvPr>
            <p:ph type="body" sz="quarter" idx="12" hasCustomPrompt="1"/>
          </p:nvPr>
        </p:nvSpPr>
        <p:spPr>
          <a:xfrm>
            <a:off x="2041118" y="2069896"/>
            <a:ext cx="5463344" cy="1183318"/>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2800" b="1" i="0" u="none" strike="noStrike" kern="1200" cap="small" spc="0" normalizeH="0" baseline="0" noProof="0">
                <a:ln>
                  <a:noFill/>
                </a:ln>
                <a:solidFill>
                  <a:schemeClr val="tx2"/>
                </a:solidFill>
                <a:effectLst/>
                <a:uLnTx/>
                <a:uFillTx/>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small" spc="0" normalizeH="0" baseline="0" noProof="0" dirty="0">
                <a:ln>
                  <a:noFill/>
                </a:ln>
                <a:solidFill>
                  <a:schemeClr val="tx2"/>
                </a:solidFill>
                <a:effectLst/>
                <a:uLnTx/>
                <a:uFillTx/>
                <a:latin typeface="+mj-lt"/>
                <a:ea typeface="+mj-ea"/>
                <a:cs typeface="+mj-cs"/>
              </a:rPr>
              <a:t>Topic: </a:t>
            </a:r>
            <a:r>
              <a:rPr lang="en-US" sz="2400" b="1" cap="small" dirty="0">
                <a:solidFill>
                  <a:schemeClr val="tx2"/>
                </a:solidFill>
                <a:latin typeface="+mj-lt"/>
                <a:ea typeface="+mj-ea"/>
                <a:cs typeface="+mj-cs"/>
              </a:rPr>
              <a:t>Chapter: Date:</a:t>
            </a:r>
            <a:endParaRPr kumimoji="0" lang="en-US" sz="2400" b="1" i="0" u="none" strike="noStrike" kern="1200" cap="small" spc="0" normalizeH="0" baseline="0" noProof="0" dirty="0">
              <a:ln>
                <a:noFill/>
              </a:ln>
              <a:solidFill>
                <a:schemeClr val="tx2"/>
              </a:solidFill>
              <a:effectLst/>
              <a:uLnTx/>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
        <p:nvSpPr>
          <p:cNvPr id="5" name="Title 4"/>
          <p:cNvSpPr>
            <a:spLocks noGrp="1"/>
          </p:cNvSpPr>
          <p:nvPr>
            <p:ph type="title"/>
          </p:nvPr>
        </p:nvSpPr>
        <p:spPr>
          <a:xfrm>
            <a:off x="457200" y="3200400"/>
            <a:ext cx="7467600" cy="1143000"/>
          </a:xfrm>
        </p:spPr>
        <p:txBody>
          <a:bodyPr/>
          <a:lstStyle/>
          <a:p>
            <a:r>
              <a:rPr lang="en-US"/>
              <a:t>Click to edit Master title style</a:t>
            </a:r>
          </a:p>
        </p:txBody>
      </p:sp>
    </p:spTree>
    <p:extLst>
      <p:ext uri="{BB962C8B-B14F-4D97-AF65-F5344CB8AC3E}">
        <p14:creationId xmlns:p14="http://schemas.microsoft.com/office/powerpoint/2010/main" val="407546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82" r:id="rId3"/>
    <p:sldLayoutId id="2147483678" r:id="rId4"/>
    <p:sldLayoutId id="2147483679" r:id="rId5"/>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lnSpc>
          <a:spcPct val="150000"/>
        </a:lnSpc>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lnSpc>
          <a:spcPct val="150000"/>
        </a:lnSpc>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lnSpc>
          <a:spcPct val="150000"/>
        </a:lnSpc>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lnSpc>
          <a:spcPct val="150000"/>
        </a:lnSpc>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lnSpc>
          <a:spcPct val="150000"/>
        </a:lnSpc>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041118" y="2069896"/>
            <a:ext cx="6417082" cy="1663904"/>
          </a:xfrm>
        </p:spPr>
        <p:txBody>
          <a:bodyPr>
            <a:normAutofit/>
          </a:bodyPr>
          <a:lstStyle/>
          <a:p>
            <a:pPr lvl="0" algn="ctr"/>
            <a:r>
              <a:rPr lang="en-US" cap="none" dirty="0" smtClean="0"/>
              <a:t>Image Classifier</a:t>
            </a:r>
            <a:endParaRPr lang="en-US" cap="none" dirty="0"/>
          </a:p>
          <a:p>
            <a:pPr lvl="0" algn="ctr"/>
            <a:r>
              <a:rPr lang="en-US" cap="none" dirty="0"/>
              <a:t>by</a:t>
            </a:r>
          </a:p>
          <a:p>
            <a:pPr lvl="0" algn="ctr"/>
            <a:r>
              <a:rPr lang="en-US" cap="none" dirty="0" smtClean="0"/>
              <a:t>Daksh Gupta</a:t>
            </a:r>
            <a:endParaRPr lang="en-US" cap="none" dirty="0"/>
          </a:p>
        </p:txBody>
      </p:sp>
    </p:spTree>
    <p:extLst>
      <p:ext uri="{BB962C8B-B14F-4D97-AF65-F5344CB8AC3E}">
        <p14:creationId xmlns:p14="http://schemas.microsoft.com/office/powerpoint/2010/main" val="15124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Features</a:t>
            </a:r>
          </a:p>
        </p:txBody>
      </p:sp>
      <p:sp>
        <p:nvSpPr>
          <p:cNvPr id="3" name="Content Placeholder 2"/>
          <p:cNvSpPr>
            <a:spLocks noGrp="1"/>
          </p:cNvSpPr>
          <p:nvPr>
            <p:ph sz="quarter" idx="1"/>
          </p:nvPr>
        </p:nvSpPr>
        <p:spPr/>
        <p:txBody>
          <a:bodyPr/>
          <a:lstStyle/>
          <a:p>
            <a:r>
              <a:rPr lang="en-US" dirty="0" smtClean="0"/>
              <a:t>My model is a Neural Network, so I don’t know what the best features for my model are.</a:t>
            </a:r>
          </a:p>
          <a:p>
            <a:r>
              <a:rPr lang="en-US" dirty="0" smtClean="0"/>
              <a:t>The selected MLP Classifier has 3 hidden layers with 33 neurons in each layer.</a:t>
            </a:r>
          </a:p>
          <a:p>
            <a:r>
              <a:rPr lang="en-US" dirty="0" smtClean="0"/>
              <a:t>The activation function for these neurons is rectified linear unit (</a:t>
            </a:r>
            <a:r>
              <a:rPr lang="en-US" dirty="0" err="1" smtClean="0"/>
              <a:t>relu</a:t>
            </a:r>
            <a:r>
              <a:rPr lang="en-US" dirty="0" smtClean="0"/>
              <a:t>).</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10</a:t>
            </a:fld>
            <a:endParaRPr kumimoji="0" lang="en-US"/>
          </a:p>
        </p:txBody>
      </p:sp>
    </p:spTree>
    <p:extLst>
      <p:ext uri="{BB962C8B-B14F-4D97-AF65-F5344CB8AC3E}">
        <p14:creationId xmlns:p14="http://schemas.microsoft.com/office/powerpoint/2010/main" val="2877806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Interesting/unexpected cases</a:t>
            </a:r>
          </a:p>
        </p:txBody>
      </p:sp>
      <p:sp>
        <p:nvSpPr>
          <p:cNvPr id="3" name="Content Placeholder 2"/>
          <p:cNvSpPr>
            <a:spLocks noGrp="1"/>
          </p:cNvSpPr>
          <p:nvPr>
            <p:ph sz="quarter" idx="1"/>
          </p:nvPr>
        </p:nvSpPr>
        <p:spPr/>
        <p:txBody>
          <a:bodyPr>
            <a:normAutofit/>
          </a:bodyPr>
          <a:lstStyle/>
          <a:p>
            <a:r>
              <a:rPr lang="en-US" dirty="0" smtClean="0"/>
              <a:t>The classifier didn’t misclassify any spam images as ‘</a:t>
            </a:r>
            <a:r>
              <a:rPr lang="en-US" dirty="0" err="1" smtClean="0"/>
              <a:t>notspam</a:t>
            </a:r>
            <a:r>
              <a:rPr lang="en-US" dirty="0" smtClean="0"/>
              <a:t>’, but it did classify ‘</a:t>
            </a:r>
            <a:r>
              <a:rPr lang="en-US" dirty="0" err="1" smtClean="0"/>
              <a:t>notspam</a:t>
            </a:r>
            <a:r>
              <a:rPr lang="en-US" dirty="0" smtClean="0"/>
              <a:t>’ images as ‘spam’</a:t>
            </a:r>
          </a:p>
          <a:p>
            <a:r>
              <a:rPr lang="en-US" dirty="0" smtClean="0"/>
              <a:t>The next few slides have some ‘</a:t>
            </a:r>
            <a:r>
              <a:rPr lang="en-US" dirty="0" err="1" smtClean="0"/>
              <a:t>notspam</a:t>
            </a:r>
            <a:r>
              <a:rPr lang="en-US" dirty="0" smtClean="0"/>
              <a:t>’ labelled images that have been labeled as ‘spam’</a:t>
            </a:r>
          </a:p>
          <a:p>
            <a:r>
              <a:rPr lang="en-US" dirty="0" smtClean="0"/>
              <a:t>The training data has instances very similar to those that have been misclassified.</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11</a:t>
            </a:fld>
            <a:endParaRPr kumimoji="0" lang="en-US"/>
          </a:p>
        </p:txBody>
      </p:sp>
    </p:spTree>
    <p:extLst>
      <p:ext uri="{BB962C8B-B14F-4D97-AF65-F5344CB8AC3E}">
        <p14:creationId xmlns:p14="http://schemas.microsoft.com/office/powerpoint/2010/main" val="3053513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Interesting/unexpected cases</a:t>
            </a:r>
            <a:endParaRPr lang="en-US" dirty="0"/>
          </a:p>
        </p:txBody>
      </p:sp>
      <p:pic>
        <p:nvPicPr>
          <p:cNvPr id="5" name="Content Placeholder 4"/>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337859" y="1632691"/>
            <a:ext cx="4468283" cy="3306529"/>
          </a:xfrm>
        </p:spPr>
      </p:pic>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12</a:t>
            </a:fld>
            <a:endParaRPr kumimoji="0" lang="en-US"/>
          </a:p>
        </p:txBody>
      </p:sp>
      <p:sp>
        <p:nvSpPr>
          <p:cNvPr id="3" name="TextBox 2"/>
          <p:cNvSpPr txBox="1"/>
          <p:nvPr/>
        </p:nvSpPr>
        <p:spPr>
          <a:xfrm>
            <a:off x="304800" y="5105400"/>
            <a:ext cx="7696200" cy="923330"/>
          </a:xfrm>
          <a:prstGeom prst="rect">
            <a:avLst/>
          </a:prstGeom>
          <a:noFill/>
        </p:spPr>
        <p:txBody>
          <a:bodyPr wrap="square" rtlCol="0">
            <a:spAutoFit/>
          </a:bodyPr>
          <a:lstStyle/>
          <a:p>
            <a:r>
              <a:rPr lang="en-US" dirty="0" smtClean="0"/>
              <a:t>This image should have been classified as ‘</a:t>
            </a:r>
            <a:r>
              <a:rPr lang="en-US" dirty="0" err="1" smtClean="0"/>
              <a:t>notspam</a:t>
            </a:r>
            <a:r>
              <a:rPr lang="en-US" dirty="0" smtClean="0"/>
              <a:t>’ because the training data contains a very similar image as this one. I can’t determine the exact reason for this being classified as ‘spam’ </a:t>
            </a:r>
            <a:endParaRPr lang="en-US" dirty="0"/>
          </a:p>
        </p:txBody>
      </p:sp>
    </p:spTree>
    <p:extLst>
      <p:ext uri="{BB962C8B-B14F-4D97-AF65-F5344CB8AC3E}">
        <p14:creationId xmlns:p14="http://schemas.microsoft.com/office/powerpoint/2010/main" val="1627848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Interesting/unexpected cases</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95375" y="1974850"/>
            <a:ext cx="6191250" cy="4124325"/>
          </a:xfrm>
        </p:spPr>
      </p:pic>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13</a:t>
            </a:fld>
            <a:endParaRPr kumimoji="0" lang="en-US"/>
          </a:p>
        </p:txBody>
      </p:sp>
    </p:spTree>
    <p:extLst>
      <p:ext uri="{BB962C8B-B14F-4D97-AF65-F5344CB8AC3E}">
        <p14:creationId xmlns:p14="http://schemas.microsoft.com/office/powerpoint/2010/main" val="3351185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Interesting/unexpected cases</a:t>
            </a:r>
            <a:endParaRPr lang="en-US" dirty="0"/>
          </a:p>
        </p:txBody>
      </p:sp>
      <p:pic>
        <p:nvPicPr>
          <p:cNvPr id="5" name="Content Placeholder 4"/>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264920" y="1584960"/>
            <a:ext cx="5852160" cy="3291840"/>
          </a:xfrm>
        </p:spPr>
      </p:pic>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14</a:t>
            </a:fld>
            <a:endParaRPr kumimoji="0" lang="en-US"/>
          </a:p>
        </p:txBody>
      </p:sp>
      <p:sp>
        <p:nvSpPr>
          <p:cNvPr id="3" name="TextBox 2"/>
          <p:cNvSpPr txBox="1"/>
          <p:nvPr/>
        </p:nvSpPr>
        <p:spPr>
          <a:xfrm>
            <a:off x="228600" y="5029200"/>
            <a:ext cx="7772400" cy="923330"/>
          </a:xfrm>
          <a:prstGeom prst="rect">
            <a:avLst/>
          </a:prstGeom>
          <a:noFill/>
        </p:spPr>
        <p:txBody>
          <a:bodyPr wrap="square" rtlCol="0">
            <a:spAutoFit/>
          </a:bodyPr>
          <a:lstStyle/>
          <a:p>
            <a:r>
              <a:rPr lang="en-US" dirty="0" smtClean="0"/>
              <a:t>This image and the image on the next slide may have been classified as ‘spam’ because of large percentage of image is covered by the same shade of color.</a:t>
            </a:r>
            <a:endParaRPr lang="en-US" dirty="0"/>
          </a:p>
        </p:txBody>
      </p:sp>
    </p:spTree>
    <p:extLst>
      <p:ext uri="{BB962C8B-B14F-4D97-AF65-F5344CB8AC3E}">
        <p14:creationId xmlns:p14="http://schemas.microsoft.com/office/powerpoint/2010/main" val="3035814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Interesting/unexpected cases</a:t>
            </a:r>
            <a:endParaRPr lang="en-US" dirty="0"/>
          </a:p>
        </p:txBody>
      </p:sp>
      <p:pic>
        <p:nvPicPr>
          <p:cNvPr id="5" name="Content Placeholder 4"/>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898498" y="1600200"/>
            <a:ext cx="6585004" cy="4873625"/>
          </a:xfrm>
        </p:spPr>
      </p:pic>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15</a:t>
            </a:fld>
            <a:endParaRPr kumimoji="0" lang="en-US"/>
          </a:p>
        </p:txBody>
      </p:sp>
    </p:spTree>
    <p:extLst>
      <p:ext uri="{BB962C8B-B14F-4D97-AF65-F5344CB8AC3E}">
        <p14:creationId xmlns:p14="http://schemas.microsoft.com/office/powerpoint/2010/main" val="1560112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Interesting/unexpected cases</a:t>
            </a:r>
            <a:endParaRPr lang="en-US" dirty="0"/>
          </a:p>
        </p:txBody>
      </p:sp>
      <p:pic>
        <p:nvPicPr>
          <p:cNvPr id="5" name="Content Placeholder 4"/>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rot="16200000">
            <a:off x="2515394" y="2158736"/>
            <a:ext cx="3351212" cy="2234141"/>
          </a:xfrm>
        </p:spPr>
      </p:pic>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16</a:t>
            </a:fld>
            <a:endParaRPr kumimoji="0" lang="en-US"/>
          </a:p>
        </p:txBody>
      </p:sp>
      <p:sp>
        <p:nvSpPr>
          <p:cNvPr id="3" name="TextBox 2"/>
          <p:cNvSpPr txBox="1"/>
          <p:nvPr/>
        </p:nvSpPr>
        <p:spPr>
          <a:xfrm>
            <a:off x="381000" y="5105400"/>
            <a:ext cx="7543800" cy="646331"/>
          </a:xfrm>
          <a:prstGeom prst="rect">
            <a:avLst/>
          </a:prstGeom>
          <a:noFill/>
        </p:spPr>
        <p:txBody>
          <a:bodyPr wrap="square" rtlCol="0">
            <a:spAutoFit/>
          </a:bodyPr>
          <a:lstStyle/>
          <a:p>
            <a:r>
              <a:rPr lang="en-US" dirty="0" smtClean="0"/>
              <a:t>This image contains a face, lots of colors but many distinct edges. Maybe that’s what confused the classifier to tag it as ‘spam’</a:t>
            </a:r>
            <a:endParaRPr lang="en-US" dirty="0"/>
          </a:p>
        </p:txBody>
      </p:sp>
    </p:spTree>
    <p:extLst>
      <p:ext uri="{BB962C8B-B14F-4D97-AF65-F5344CB8AC3E}">
        <p14:creationId xmlns:p14="http://schemas.microsoft.com/office/powerpoint/2010/main" val="190760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p>
        </p:txBody>
      </p:sp>
      <p:sp>
        <p:nvSpPr>
          <p:cNvPr id="3" name="Content Placeholder 2"/>
          <p:cNvSpPr>
            <a:spLocks noGrp="1"/>
          </p:cNvSpPr>
          <p:nvPr>
            <p:ph sz="quarter" idx="1"/>
          </p:nvPr>
        </p:nvSpPr>
        <p:spPr/>
        <p:txBody>
          <a:bodyPr/>
          <a:lstStyle/>
          <a:p>
            <a:r>
              <a:rPr lang="en-US" dirty="0" smtClean="0"/>
              <a:t>Given a set of images I want to classify them as ‘spam’ or ‘</a:t>
            </a:r>
            <a:r>
              <a:rPr lang="en-US" dirty="0" err="1" smtClean="0"/>
              <a:t>notspam</a:t>
            </a:r>
            <a:r>
              <a:rPr lang="en-US" dirty="0" smtClean="0"/>
              <a:t>’. I want ‘spam’ images to be memes, images with large text content, cartoons etc., and ‘</a:t>
            </a:r>
            <a:r>
              <a:rPr lang="en-US" dirty="0" err="1" smtClean="0"/>
              <a:t>notspam</a:t>
            </a:r>
            <a:r>
              <a:rPr lang="en-US" dirty="0" smtClean="0"/>
              <a:t>’ images to be photographs of people, landscapes,  etc.</a:t>
            </a:r>
          </a:p>
          <a:p>
            <a:r>
              <a:rPr lang="en-US" dirty="0" smtClean="0"/>
              <a:t>After training a model, I will classify test images as ‘spam’ or ‘</a:t>
            </a:r>
            <a:r>
              <a:rPr lang="en-US" dirty="0" err="1" smtClean="0"/>
              <a:t>notspam</a:t>
            </a:r>
            <a:r>
              <a:rPr lang="en-US" dirty="0" smtClean="0"/>
              <a:t>’.</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a:t>
            </a:fld>
            <a:endParaRPr kumimoji="0" lang="en-US"/>
          </a:p>
        </p:txBody>
      </p:sp>
    </p:spTree>
    <p:extLst>
      <p:ext uri="{BB962C8B-B14F-4D97-AF65-F5344CB8AC3E}">
        <p14:creationId xmlns:p14="http://schemas.microsoft.com/office/powerpoint/2010/main" val="3876317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sz="quarter" idx="1"/>
          </p:nvPr>
        </p:nvSpPr>
        <p:spPr/>
        <p:txBody>
          <a:bodyPr/>
          <a:lstStyle/>
          <a:p>
            <a:r>
              <a:rPr lang="en-US" dirty="0" smtClean="0"/>
              <a:t>I collected 3,426 images and labelled them as ‘spam’ and ‘</a:t>
            </a:r>
            <a:r>
              <a:rPr lang="en-US" dirty="0" err="1" smtClean="0"/>
              <a:t>notspam</a:t>
            </a:r>
            <a:r>
              <a:rPr lang="en-US" dirty="0" smtClean="0"/>
              <a:t>’ manually</a:t>
            </a:r>
            <a:endParaRPr lang="en-US" dirty="0"/>
          </a:p>
          <a:p>
            <a:r>
              <a:rPr lang="en-US" dirty="0" smtClean="0"/>
              <a:t>I processed the images using OpenCV. I defined the features myself, by detecting faces, number of unique colors, detecting the area of text and detecting the area of the image covered by the top ten colors. That gave me 13 features each image.</a:t>
            </a:r>
            <a:endParaRPr lang="en-US" dirty="0"/>
          </a:p>
          <a:p>
            <a:r>
              <a:rPr lang="en-US" dirty="0"/>
              <a:t>So, </a:t>
            </a:r>
            <a:r>
              <a:rPr lang="en-US" dirty="0" smtClean="0"/>
              <a:t>my </a:t>
            </a:r>
            <a:r>
              <a:rPr lang="en-US" dirty="0"/>
              <a:t>dataset has </a:t>
            </a:r>
            <a:r>
              <a:rPr lang="en-US" dirty="0" smtClean="0"/>
              <a:t>3,426 </a:t>
            </a:r>
            <a:r>
              <a:rPr lang="en-US" dirty="0"/>
              <a:t>rows and </a:t>
            </a:r>
            <a:r>
              <a:rPr lang="en-US" dirty="0" smtClean="0"/>
              <a:t>13 </a:t>
            </a:r>
            <a:r>
              <a:rPr lang="en-US" dirty="0"/>
              <a:t>columns</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a:t>
            </a:fld>
            <a:endParaRPr kumimoji="0" lang="en-US"/>
          </a:p>
        </p:txBody>
      </p:sp>
    </p:spTree>
    <p:extLst>
      <p:ext uri="{BB962C8B-B14F-4D97-AF65-F5344CB8AC3E}">
        <p14:creationId xmlns:p14="http://schemas.microsoft.com/office/powerpoint/2010/main" val="414121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of the Class</a:t>
            </a:r>
          </a:p>
        </p:txBody>
      </p:sp>
      <p:sp>
        <p:nvSpPr>
          <p:cNvPr id="3" name="Content Placeholder 2"/>
          <p:cNvSpPr>
            <a:spLocks noGrp="1"/>
          </p:cNvSpPr>
          <p:nvPr>
            <p:ph sz="quarter" idx="1"/>
          </p:nvPr>
        </p:nvSpPr>
        <p:spPr/>
        <p:txBody>
          <a:bodyPr/>
          <a:lstStyle/>
          <a:p>
            <a:r>
              <a:rPr lang="en-US" dirty="0" smtClean="0"/>
              <a:t>I have 1,548 ‘</a:t>
            </a:r>
            <a:r>
              <a:rPr lang="en-US" dirty="0" err="1" smtClean="0"/>
              <a:t>notspam</a:t>
            </a:r>
            <a:r>
              <a:rPr lang="en-US" dirty="0" smtClean="0"/>
              <a:t>’ images and 1,878 ‘spam’ images.</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4</a:t>
            </a:fld>
            <a:endParaRPr kumimoji="0"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438400"/>
            <a:ext cx="5759778" cy="4124676"/>
          </a:xfrm>
          <a:prstGeom prst="rect">
            <a:avLst/>
          </a:prstGeom>
        </p:spPr>
      </p:pic>
    </p:spTree>
    <p:extLst>
      <p:ext uri="{BB962C8B-B14F-4D97-AF65-F5344CB8AC3E}">
        <p14:creationId xmlns:p14="http://schemas.microsoft.com/office/powerpoint/2010/main" val="1951836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of one feature</a:t>
            </a:r>
          </a:p>
        </p:txBody>
      </p:sp>
      <p:sp>
        <p:nvSpPr>
          <p:cNvPr id="3" name="Content Placeholder 2"/>
          <p:cNvSpPr>
            <a:spLocks noGrp="1"/>
          </p:cNvSpPr>
          <p:nvPr>
            <p:ph sz="quarter" idx="1"/>
          </p:nvPr>
        </p:nvSpPr>
        <p:spPr/>
        <p:txBody>
          <a:bodyPr/>
          <a:lstStyle/>
          <a:p>
            <a:r>
              <a:rPr lang="en-US" sz="2200" dirty="0" smtClean="0"/>
              <a:t>Here I am visualizing the feature ‘Number of unique colors’. I have set a threshold of percentage of image area shared to discard noise colors from an image.</a:t>
            </a:r>
            <a:endParaRPr lang="en-US" sz="2200"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5</a:t>
            </a:fld>
            <a:endParaRPr kumimoji="0"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081203"/>
            <a:ext cx="5038354" cy="3575311"/>
          </a:xfrm>
          <a:prstGeom prst="rect">
            <a:avLst/>
          </a:prstGeom>
        </p:spPr>
      </p:pic>
    </p:spTree>
    <p:extLst>
      <p:ext uri="{BB962C8B-B14F-4D97-AF65-F5344CB8AC3E}">
        <p14:creationId xmlns:p14="http://schemas.microsoft.com/office/powerpoint/2010/main" val="308910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Results</a:t>
            </a:r>
          </a:p>
        </p:txBody>
      </p:sp>
      <p:sp>
        <p:nvSpPr>
          <p:cNvPr id="3" name="Content Placeholder 2"/>
          <p:cNvSpPr>
            <a:spLocks noGrp="1"/>
          </p:cNvSpPr>
          <p:nvPr>
            <p:ph sz="quarter" idx="1"/>
          </p:nvPr>
        </p:nvSpPr>
        <p:spPr>
          <a:xfrm>
            <a:off x="457200" y="1600200"/>
            <a:ext cx="7467600" cy="4873752"/>
          </a:xfrm>
        </p:spPr>
        <p:txBody>
          <a:bodyPr>
            <a:normAutofit fontScale="92500" lnSpcReduction="10000"/>
          </a:bodyPr>
          <a:lstStyle/>
          <a:p>
            <a:r>
              <a:rPr lang="en-US" dirty="0" smtClean="0"/>
              <a:t>I used F1 Score </a:t>
            </a:r>
            <a:r>
              <a:rPr lang="en-US" dirty="0"/>
              <a:t>because </a:t>
            </a:r>
            <a:r>
              <a:rPr lang="en-US" dirty="0" smtClean="0"/>
              <a:t>if F1 is high that means both precision and recall are high, which in turn means that there are very less mismatches between predicted classes and true classes.</a:t>
            </a:r>
            <a:endParaRPr lang="en-US" dirty="0"/>
          </a:p>
          <a:p>
            <a:r>
              <a:rPr lang="en-US" dirty="0" smtClean="0"/>
              <a:t>I </a:t>
            </a:r>
            <a:r>
              <a:rPr lang="en-US" dirty="0"/>
              <a:t>performed 10-fold cross </a:t>
            </a:r>
            <a:r>
              <a:rPr lang="en-US" dirty="0" smtClean="0"/>
              <a:t>validation on 100 train test splits to perform a coarse model selection between 5 classifiers. Then I performed a fine model selection on the model that performed best in coarse selection to further tweak its parameters to improve performance.</a:t>
            </a:r>
          </a:p>
          <a:p>
            <a:r>
              <a:rPr lang="en-US" dirty="0" smtClean="0"/>
              <a:t>I tried 30,200 combinations for coarse model selection and 2,400 combinations for fine model selection.</a:t>
            </a:r>
            <a:endParaRPr lang="en-US" dirty="0"/>
          </a:p>
          <a:p>
            <a:r>
              <a:rPr lang="en-US" dirty="0"/>
              <a:t>Results are one the next slide</a:t>
            </a:r>
          </a:p>
          <a:p>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6</a:t>
            </a:fld>
            <a:endParaRPr kumimoji="0" lang="en-US"/>
          </a:p>
        </p:txBody>
      </p:sp>
    </p:spTree>
    <p:extLst>
      <p:ext uri="{BB962C8B-B14F-4D97-AF65-F5344CB8AC3E}">
        <p14:creationId xmlns:p14="http://schemas.microsoft.com/office/powerpoint/2010/main" val="198578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7467600" cy="579438"/>
          </a:xfrm>
        </p:spPr>
        <p:txBody>
          <a:bodyPr/>
          <a:lstStyle/>
          <a:p>
            <a:r>
              <a:rPr lang="en-US" dirty="0"/>
              <a:t>Model Selection </a:t>
            </a:r>
            <a:r>
              <a:rPr lang="en-US" dirty="0" smtClean="0"/>
              <a:t>Results (Coarse)</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378843010"/>
              </p:ext>
            </p:extLst>
          </p:nvPr>
        </p:nvGraphicFramePr>
        <p:xfrm>
          <a:off x="457200" y="838200"/>
          <a:ext cx="7467600" cy="5633720"/>
        </p:xfrm>
        <a:graphic>
          <a:graphicData uri="http://schemas.openxmlformats.org/drawingml/2006/table">
            <a:tbl>
              <a:tblPr firstRow="1" bandRow="1">
                <a:tableStyleId>{5C22544A-7EE6-4342-B048-85BDC9FD1C3A}</a:tableStyleId>
              </a:tblPr>
              <a:tblGrid>
                <a:gridCol w="1866900">
                  <a:extLst>
                    <a:ext uri="{9D8B030D-6E8A-4147-A177-3AD203B41FA5}">
                      <a16:colId xmlns="" xmlns:a16="http://schemas.microsoft.com/office/drawing/2014/main" val="3030602544"/>
                    </a:ext>
                  </a:extLst>
                </a:gridCol>
                <a:gridCol w="1866900">
                  <a:extLst>
                    <a:ext uri="{9D8B030D-6E8A-4147-A177-3AD203B41FA5}">
                      <a16:colId xmlns="" xmlns:a16="http://schemas.microsoft.com/office/drawing/2014/main" val="2590406836"/>
                    </a:ext>
                  </a:extLst>
                </a:gridCol>
                <a:gridCol w="1866900"/>
                <a:gridCol w="1866900">
                  <a:extLst>
                    <a:ext uri="{9D8B030D-6E8A-4147-A177-3AD203B41FA5}">
                      <a16:colId xmlns="" xmlns:a16="http://schemas.microsoft.com/office/drawing/2014/main" val="2422119549"/>
                    </a:ext>
                  </a:extLst>
                </a:gridCol>
              </a:tblGrid>
              <a:tr h="370840">
                <a:tc>
                  <a:txBody>
                    <a:bodyPr/>
                    <a:lstStyle/>
                    <a:p>
                      <a:r>
                        <a:rPr lang="en-US" dirty="0"/>
                        <a:t>Model</a:t>
                      </a:r>
                    </a:p>
                  </a:txBody>
                  <a:tcPr/>
                </a:tc>
                <a:tc>
                  <a:txBody>
                    <a:bodyPr/>
                    <a:lstStyle/>
                    <a:p>
                      <a:r>
                        <a:rPr lang="en-US" dirty="0"/>
                        <a:t>Parameters</a:t>
                      </a:r>
                    </a:p>
                  </a:txBody>
                  <a:tcPr/>
                </a:tc>
                <a:tc>
                  <a:txBody>
                    <a:bodyPr/>
                    <a:lstStyle/>
                    <a:p>
                      <a:pPr algn="l"/>
                      <a:r>
                        <a:rPr lang="en-US" dirty="0" err="1" smtClean="0"/>
                        <a:t>train_test_split</a:t>
                      </a:r>
                      <a:r>
                        <a:rPr lang="en-US" dirty="0" smtClean="0"/>
                        <a:t> random</a:t>
                      </a:r>
                      <a:r>
                        <a:rPr lang="en-US" baseline="0" dirty="0" smtClean="0"/>
                        <a:t> state</a:t>
                      </a:r>
                      <a:endParaRPr lang="en-US" dirty="0"/>
                    </a:p>
                  </a:txBody>
                  <a:tcPr/>
                </a:tc>
                <a:tc>
                  <a:txBody>
                    <a:bodyPr/>
                    <a:lstStyle/>
                    <a:p>
                      <a:r>
                        <a:rPr lang="en-US" dirty="0"/>
                        <a:t>Performance</a:t>
                      </a:r>
                    </a:p>
                  </a:txBody>
                  <a:tcPr/>
                </a:tc>
                <a:extLst>
                  <a:ext uri="{0D108BD9-81ED-4DB2-BD59-A6C34878D82A}">
                    <a16:rowId xmlns="" xmlns:a16="http://schemas.microsoft.com/office/drawing/2014/main" val="87940141"/>
                  </a:ext>
                </a:extLst>
              </a:tr>
              <a:tr h="370840">
                <a:tc>
                  <a:txBody>
                    <a:bodyPr/>
                    <a:lstStyle/>
                    <a:p>
                      <a:r>
                        <a:rPr lang="en-US" dirty="0"/>
                        <a:t>Baseline</a:t>
                      </a:r>
                    </a:p>
                  </a:txBody>
                  <a:tcPr/>
                </a:tc>
                <a:tc>
                  <a:txBody>
                    <a:bodyPr/>
                    <a:lstStyle/>
                    <a:p>
                      <a:r>
                        <a:rPr lang="en-US" dirty="0" smtClean="0"/>
                        <a:t>Majority</a:t>
                      </a:r>
                      <a:r>
                        <a:rPr lang="en-US" baseline="0" dirty="0" smtClean="0"/>
                        <a:t> </a:t>
                      </a:r>
                      <a:r>
                        <a:rPr lang="en-US" baseline="0" dirty="0"/>
                        <a:t>class</a:t>
                      </a:r>
                      <a:endParaRPr lang="en-US" dirty="0"/>
                    </a:p>
                  </a:txBody>
                  <a:tcPr/>
                </a:tc>
                <a:tc>
                  <a:txBody>
                    <a:bodyPr/>
                    <a:lstStyle/>
                    <a:p>
                      <a:pPr algn="ctr"/>
                      <a:r>
                        <a:rPr lang="en-US" dirty="0" smtClean="0"/>
                        <a:t>-</a:t>
                      </a:r>
                      <a:endParaRPr lang="en-US" dirty="0"/>
                    </a:p>
                  </a:txBody>
                  <a:tcPr/>
                </a:tc>
                <a:tc>
                  <a:txBody>
                    <a:bodyPr/>
                    <a:lstStyle/>
                    <a:p>
                      <a:r>
                        <a:rPr lang="en-US" dirty="0" smtClean="0"/>
                        <a:t>0.7081</a:t>
                      </a:r>
                      <a:endParaRPr lang="en-US" dirty="0"/>
                    </a:p>
                  </a:txBody>
                  <a:tcPr/>
                </a:tc>
                <a:extLst>
                  <a:ext uri="{0D108BD9-81ED-4DB2-BD59-A6C34878D82A}">
                    <a16:rowId xmlns="" xmlns:a16="http://schemas.microsoft.com/office/drawing/2014/main" val="2082379726"/>
                  </a:ext>
                </a:extLst>
              </a:tr>
              <a:tr h="370840">
                <a:tc>
                  <a:txBody>
                    <a:bodyPr/>
                    <a:lstStyle/>
                    <a:p>
                      <a:endParaRPr lang="en-US" dirty="0"/>
                    </a:p>
                  </a:txBody>
                  <a:tcPr/>
                </a:tc>
                <a:tc>
                  <a:txBody>
                    <a:bodyPr/>
                    <a:lstStyle/>
                    <a:p>
                      <a:r>
                        <a:rPr lang="en-US" dirty="0" smtClean="0"/>
                        <a:t>Random</a:t>
                      </a:r>
                      <a:r>
                        <a:rPr lang="en-US" baseline="0" dirty="0" smtClean="0"/>
                        <a:t> class</a:t>
                      </a:r>
                      <a:endParaRPr lang="en-US" dirty="0"/>
                    </a:p>
                  </a:txBody>
                  <a:tcPr/>
                </a:tc>
                <a:tc>
                  <a:txBody>
                    <a:bodyPr/>
                    <a:lstStyle/>
                    <a:p>
                      <a:pPr algn="ctr"/>
                      <a:r>
                        <a:rPr lang="en-US" dirty="0" smtClean="0"/>
                        <a:t>-</a:t>
                      </a:r>
                      <a:endParaRPr lang="en-US" dirty="0"/>
                    </a:p>
                  </a:txBody>
                  <a:tcPr/>
                </a:tc>
                <a:tc>
                  <a:txBody>
                    <a:bodyPr/>
                    <a:lstStyle/>
                    <a:p>
                      <a:r>
                        <a:rPr lang="en-US" dirty="0" smtClean="0"/>
                        <a:t>0.5300</a:t>
                      </a:r>
                      <a:endParaRPr lang="en-US" dirty="0"/>
                    </a:p>
                  </a:txBody>
                  <a:tcPr/>
                </a:tc>
                <a:extLst>
                  <a:ext uri="{0D108BD9-81ED-4DB2-BD59-A6C34878D82A}">
                    <a16:rowId xmlns="" xmlns:a16="http://schemas.microsoft.com/office/drawing/2014/main" val="2507870546"/>
                  </a:ext>
                </a:extLst>
              </a:tr>
              <a:tr h="370840">
                <a:tc>
                  <a:txBody>
                    <a:bodyPr/>
                    <a:lstStyle/>
                    <a:p>
                      <a:r>
                        <a:rPr lang="en-US" dirty="0"/>
                        <a:t>Logistic regression</a:t>
                      </a:r>
                    </a:p>
                  </a:txBody>
                  <a:tcPr/>
                </a:tc>
                <a:tc>
                  <a:txBody>
                    <a:bodyPr/>
                    <a:lstStyle/>
                    <a:p>
                      <a:r>
                        <a:rPr lang="en-US" baseline="0" dirty="0" smtClean="0"/>
                        <a:t>C=0.03</a:t>
                      </a:r>
                      <a:endParaRPr lang="en-US" dirty="0"/>
                    </a:p>
                  </a:txBody>
                  <a:tcPr/>
                </a:tc>
                <a:tc>
                  <a:txBody>
                    <a:bodyPr/>
                    <a:lstStyle/>
                    <a:p>
                      <a:pPr algn="ctr"/>
                      <a:r>
                        <a:rPr lang="en-US" dirty="0" smtClean="0"/>
                        <a:t>97</a:t>
                      </a:r>
                      <a:endParaRPr lang="en-US" dirty="0"/>
                    </a:p>
                  </a:txBody>
                  <a:tcPr/>
                </a:tc>
                <a:tc>
                  <a:txBody>
                    <a:bodyPr/>
                    <a:lstStyle/>
                    <a:p>
                      <a:r>
                        <a:rPr lang="en-US" dirty="0" smtClean="0"/>
                        <a:t>0.8505</a:t>
                      </a:r>
                      <a:endParaRPr lang="en-US" dirty="0"/>
                    </a:p>
                  </a:txBody>
                  <a:tcPr/>
                </a:tc>
                <a:extLst>
                  <a:ext uri="{0D108BD9-81ED-4DB2-BD59-A6C34878D82A}">
                    <a16:rowId xmlns="" xmlns:a16="http://schemas.microsoft.com/office/drawing/2014/main" val="3516908593"/>
                  </a:ext>
                </a:extLst>
              </a:tr>
              <a:tr h="370840">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C=0.05</a:t>
                      </a:r>
                      <a:endParaRPr lang="en-US" dirty="0"/>
                    </a:p>
                  </a:txBody>
                  <a:tcPr/>
                </a:tc>
                <a:tc>
                  <a:txBody>
                    <a:bodyPr/>
                    <a:lstStyle/>
                    <a:p>
                      <a:pPr algn="ctr"/>
                      <a:r>
                        <a:rPr lang="en-US" dirty="0" smtClean="0"/>
                        <a:t>97</a:t>
                      </a:r>
                      <a:endParaRPr lang="en-US" dirty="0"/>
                    </a:p>
                  </a:txBody>
                  <a:tcPr/>
                </a:tc>
                <a:tc>
                  <a:txBody>
                    <a:bodyPr/>
                    <a:lstStyle/>
                    <a:p>
                      <a:r>
                        <a:rPr lang="en-US" dirty="0" smtClean="0"/>
                        <a:t>0.8502</a:t>
                      </a:r>
                      <a:endParaRPr lang="en-US" dirty="0"/>
                    </a:p>
                  </a:txBody>
                  <a:tcPr/>
                </a:tc>
                <a:extLst>
                  <a:ext uri="{0D108BD9-81ED-4DB2-BD59-A6C34878D82A}">
                    <a16:rowId xmlns="" xmlns:a16="http://schemas.microsoft.com/office/drawing/2014/main" val="2199381540"/>
                  </a:ext>
                </a:extLst>
              </a:tr>
              <a:tr h="370840">
                <a:tc>
                  <a:txBody>
                    <a:bodyPr/>
                    <a:lstStyle/>
                    <a:p>
                      <a:r>
                        <a:rPr lang="en-US" dirty="0" smtClean="0"/>
                        <a:t>MLP</a:t>
                      </a:r>
                      <a:endParaRPr lang="en-US" dirty="0"/>
                    </a:p>
                  </a:txBody>
                  <a:tcPr>
                    <a:solidFill>
                      <a:schemeClr val="accent4">
                        <a:lumMod val="60000"/>
                        <a:lumOff val="40000"/>
                      </a:schemeClr>
                    </a:solidFill>
                  </a:tcPr>
                </a:tc>
                <a:tc>
                  <a:txBody>
                    <a:bodyPr/>
                    <a:lstStyle/>
                    <a:p>
                      <a:r>
                        <a:rPr lang="en-US" dirty="0" smtClean="0"/>
                        <a:t>alpha</a:t>
                      </a:r>
                      <a:r>
                        <a:rPr lang="en-US" baseline="0" dirty="0" smtClean="0"/>
                        <a:t>=0.51</a:t>
                      </a:r>
                      <a:endParaRPr lang="en-US" dirty="0"/>
                    </a:p>
                  </a:txBody>
                  <a:tcPr>
                    <a:solidFill>
                      <a:schemeClr val="accent4">
                        <a:lumMod val="60000"/>
                        <a:lumOff val="40000"/>
                      </a:schemeClr>
                    </a:solidFill>
                  </a:tcPr>
                </a:tc>
                <a:tc>
                  <a:txBody>
                    <a:bodyPr/>
                    <a:lstStyle/>
                    <a:p>
                      <a:pPr algn="ctr"/>
                      <a:r>
                        <a:rPr lang="en-US" dirty="0" smtClean="0"/>
                        <a:t>81</a:t>
                      </a:r>
                      <a:endParaRPr lang="en-US" dirty="0"/>
                    </a:p>
                  </a:txBody>
                  <a:tcPr>
                    <a:solidFill>
                      <a:schemeClr val="accent4">
                        <a:lumMod val="60000"/>
                        <a:lumOff val="40000"/>
                      </a:schemeClr>
                    </a:solidFill>
                  </a:tcPr>
                </a:tc>
                <a:tc>
                  <a:txBody>
                    <a:bodyPr/>
                    <a:lstStyle/>
                    <a:p>
                      <a:r>
                        <a:rPr lang="en-US" dirty="0" smtClean="0"/>
                        <a:t>0.8518</a:t>
                      </a:r>
                      <a:endParaRPr lang="en-US" dirty="0"/>
                    </a:p>
                  </a:txBody>
                  <a:tcPr>
                    <a:solidFill>
                      <a:schemeClr val="accent4">
                        <a:lumMod val="60000"/>
                        <a:lumOff val="40000"/>
                      </a:schemeClr>
                    </a:solidFill>
                  </a:tcPr>
                </a:tc>
                <a:extLst>
                  <a:ext uri="{0D108BD9-81ED-4DB2-BD59-A6C34878D82A}">
                    <a16:rowId xmlns="" xmlns:a16="http://schemas.microsoft.com/office/drawing/2014/main" val="1016044518"/>
                  </a:ext>
                </a:extLst>
              </a:tr>
              <a:tr h="370840">
                <a:tc>
                  <a:txBody>
                    <a:bodyPr/>
                    <a:lstStyle/>
                    <a:p>
                      <a:endParaRPr lang="en-US"/>
                    </a:p>
                  </a:txBody>
                  <a:tcPr/>
                </a:tc>
                <a:tc>
                  <a:txBody>
                    <a:bodyPr/>
                    <a:lstStyle/>
                    <a:p>
                      <a:r>
                        <a:rPr lang="en-US" dirty="0" smtClean="0"/>
                        <a:t>alpha=0.64</a:t>
                      </a:r>
                      <a:endParaRPr lang="en-US" baseline="0" dirty="0" smtClean="0"/>
                    </a:p>
                  </a:txBody>
                  <a:tcPr/>
                </a:tc>
                <a:tc>
                  <a:txBody>
                    <a:bodyPr/>
                    <a:lstStyle/>
                    <a:p>
                      <a:pPr algn="ctr"/>
                      <a:r>
                        <a:rPr lang="en-US" dirty="0" smtClean="0"/>
                        <a:t>81</a:t>
                      </a:r>
                      <a:endParaRPr lang="en-US" dirty="0"/>
                    </a:p>
                  </a:txBody>
                  <a:tcPr/>
                </a:tc>
                <a:tc>
                  <a:txBody>
                    <a:bodyPr/>
                    <a:lstStyle/>
                    <a:p>
                      <a:r>
                        <a:rPr lang="en-US" dirty="0" smtClean="0"/>
                        <a:t>0.8515</a:t>
                      </a:r>
                      <a:endParaRPr lang="en-US" dirty="0"/>
                    </a:p>
                  </a:txBody>
                  <a:tcPr/>
                </a:tc>
                <a:extLst>
                  <a:ext uri="{0D108BD9-81ED-4DB2-BD59-A6C34878D82A}">
                    <a16:rowId xmlns="" xmlns:a16="http://schemas.microsoft.com/office/drawing/2014/main" val="3637674884"/>
                  </a:ext>
                </a:extLst>
              </a:tr>
              <a:tr h="370840">
                <a:tc>
                  <a:txBody>
                    <a:bodyPr/>
                    <a:lstStyle/>
                    <a:p>
                      <a:r>
                        <a:rPr lang="en-US" dirty="0" smtClean="0"/>
                        <a:t>SVC</a:t>
                      </a:r>
                      <a:endParaRPr lang="en-US" dirty="0"/>
                    </a:p>
                  </a:txBody>
                  <a:tcPr/>
                </a:tc>
                <a:tc>
                  <a:txBody>
                    <a:bodyPr/>
                    <a:lstStyle/>
                    <a:p>
                      <a:r>
                        <a:rPr lang="en-US" dirty="0" smtClean="0"/>
                        <a:t>C</a:t>
                      </a:r>
                      <a:r>
                        <a:rPr lang="en-US" baseline="0" dirty="0" smtClean="0"/>
                        <a:t>=0.03</a:t>
                      </a:r>
                      <a:endParaRPr lang="en-US" dirty="0"/>
                    </a:p>
                  </a:txBody>
                  <a:tcPr/>
                </a:tc>
                <a:tc>
                  <a:txBody>
                    <a:bodyPr/>
                    <a:lstStyle/>
                    <a:p>
                      <a:pPr algn="ctr"/>
                      <a:r>
                        <a:rPr lang="en-US" dirty="0" smtClean="0"/>
                        <a:t>42</a:t>
                      </a:r>
                      <a:endParaRPr lang="en-US" dirty="0"/>
                    </a:p>
                  </a:txBody>
                  <a:tcPr/>
                </a:tc>
                <a:tc>
                  <a:txBody>
                    <a:bodyPr/>
                    <a:lstStyle/>
                    <a:p>
                      <a:r>
                        <a:rPr lang="en-US" dirty="0" smtClean="0"/>
                        <a:t>0.8461</a:t>
                      </a:r>
                      <a:endParaRPr lang="en-US" dirty="0"/>
                    </a:p>
                  </a:txBody>
                  <a:tcPr/>
                </a:tc>
                <a:extLst>
                  <a:ext uri="{0D108BD9-81ED-4DB2-BD59-A6C34878D82A}">
                    <a16:rowId xmlns="" xmlns:a16="http://schemas.microsoft.com/office/drawing/2014/main" val="3742295242"/>
                  </a:ext>
                </a:extLst>
              </a:tr>
              <a:tr h="370840">
                <a:tc>
                  <a:txBody>
                    <a:bodyPr/>
                    <a:lstStyle/>
                    <a:p>
                      <a:endParaRPr lang="en-US" dirty="0"/>
                    </a:p>
                  </a:txBody>
                  <a:tcPr/>
                </a:tc>
                <a:tc>
                  <a:txBody>
                    <a:bodyPr/>
                    <a:lstStyle/>
                    <a:p>
                      <a:r>
                        <a:rPr lang="en-US" dirty="0" smtClean="0"/>
                        <a:t>C=0.03</a:t>
                      </a:r>
                      <a:endParaRPr lang="en-US" dirty="0"/>
                    </a:p>
                  </a:txBody>
                  <a:tcPr/>
                </a:tc>
                <a:tc>
                  <a:txBody>
                    <a:bodyPr/>
                    <a:lstStyle/>
                    <a:p>
                      <a:pPr algn="ctr"/>
                      <a:r>
                        <a:rPr lang="en-US" dirty="0" smtClean="0"/>
                        <a:t>97</a:t>
                      </a:r>
                      <a:endParaRPr lang="en-US" dirty="0"/>
                    </a:p>
                  </a:txBody>
                  <a:tcPr/>
                </a:tc>
                <a:tc>
                  <a:txBody>
                    <a:bodyPr/>
                    <a:lstStyle/>
                    <a:p>
                      <a:r>
                        <a:rPr lang="en-US" dirty="0" smtClean="0"/>
                        <a:t>0.8449</a:t>
                      </a:r>
                      <a:endParaRPr lang="en-US" dirty="0"/>
                    </a:p>
                  </a:txBody>
                  <a:tcPr/>
                </a:tc>
              </a:tr>
              <a:tr h="370840">
                <a:tc>
                  <a:txBody>
                    <a:bodyPr/>
                    <a:lstStyle/>
                    <a:p>
                      <a:r>
                        <a:rPr lang="en-US" dirty="0" err="1" smtClean="0"/>
                        <a:t>MultinomialNB</a:t>
                      </a:r>
                      <a:endParaRPr lang="en-US" dirty="0"/>
                    </a:p>
                  </a:txBody>
                  <a:tcPr/>
                </a:tc>
                <a:tc>
                  <a:txBody>
                    <a:bodyPr/>
                    <a:lstStyle/>
                    <a:p>
                      <a:r>
                        <a:rPr lang="en-US" dirty="0" smtClean="0"/>
                        <a:t>default</a:t>
                      </a:r>
                      <a:endParaRPr lang="en-US" dirty="0"/>
                    </a:p>
                  </a:txBody>
                  <a:tcPr/>
                </a:tc>
                <a:tc>
                  <a:txBody>
                    <a:bodyPr/>
                    <a:lstStyle/>
                    <a:p>
                      <a:pPr algn="ctr"/>
                      <a:r>
                        <a:rPr lang="en-US" dirty="0" smtClean="0"/>
                        <a:t>79</a:t>
                      </a:r>
                      <a:endParaRPr lang="en-US" dirty="0"/>
                    </a:p>
                  </a:txBody>
                  <a:tcPr/>
                </a:tc>
                <a:tc>
                  <a:txBody>
                    <a:bodyPr/>
                    <a:lstStyle/>
                    <a:p>
                      <a:r>
                        <a:rPr lang="en-US" dirty="0" smtClean="0"/>
                        <a:t>0.4606</a:t>
                      </a:r>
                      <a:endParaRPr lang="en-US" dirty="0"/>
                    </a:p>
                  </a:txBody>
                  <a:tcPr/>
                </a:tc>
                <a:extLst>
                  <a:ext uri="{0D108BD9-81ED-4DB2-BD59-A6C34878D82A}">
                    <a16:rowId xmlns="" xmlns:a16="http://schemas.microsoft.com/office/drawing/2014/main" val="2386637827"/>
                  </a:ext>
                </a:extLst>
              </a:tr>
              <a:tr h="370840">
                <a:tc>
                  <a:txBody>
                    <a:bodyPr/>
                    <a:lstStyle/>
                    <a:p>
                      <a:endParaRPr lang="en-US" dirty="0"/>
                    </a:p>
                  </a:txBody>
                  <a:tcPr/>
                </a:tc>
                <a:tc>
                  <a:txBody>
                    <a:bodyPr/>
                    <a:lstStyle/>
                    <a:p>
                      <a:r>
                        <a:rPr lang="en-US" dirty="0" smtClean="0"/>
                        <a:t>default</a:t>
                      </a:r>
                      <a:endParaRPr lang="en-US" dirty="0"/>
                    </a:p>
                  </a:txBody>
                  <a:tcPr/>
                </a:tc>
                <a:tc>
                  <a:txBody>
                    <a:bodyPr/>
                    <a:lstStyle/>
                    <a:p>
                      <a:pPr algn="ctr"/>
                      <a:r>
                        <a:rPr lang="en-US" dirty="0" smtClean="0"/>
                        <a:t>56</a:t>
                      </a:r>
                      <a:endParaRPr lang="en-US" dirty="0"/>
                    </a:p>
                  </a:txBody>
                  <a:tcPr/>
                </a:tc>
                <a:tc>
                  <a:txBody>
                    <a:bodyPr/>
                    <a:lstStyle/>
                    <a:p>
                      <a:r>
                        <a:rPr lang="en-US" dirty="0" smtClean="0"/>
                        <a:t>0.4589</a:t>
                      </a:r>
                      <a:endParaRPr lang="en-US" dirty="0"/>
                    </a:p>
                  </a:txBody>
                  <a:tcPr/>
                </a:tc>
                <a:extLst>
                  <a:ext uri="{0D108BD9-81ED-4DB2-BD59-A6C34878D82A}">
                    <a16:rowId xmlns="" xmlns:a16="http://schemas.microsoft.com/office/drawing/2014/main" val="2337513982"/>
                  </a:ext>
                </a:extLst>
              </a:tr>
              <a:tr h="370840">
                <a:tc>
                  <a:txBody>
                    <a:bodyPr/>
                    <a:lstStyle/>
                    <a:p>
                      <a:r>
                        <a:rPr lang="en-US" dirty="0" err="1" smtClean="0"/>
                        <a:t>DecisionTree</a:t>
                      </a:r>
                      <a:endParaRPr lang="en-US" dirty="0"/>
                    </a:p>
                  </a:txBody>
                  <a:tcPr/>
                </a:tc>
                <a:tc>
                  <a:txBody>
                    <a:bodyPr/>
                    <a:lstStyle/>
                    <a:p>
                      <a:r>
                        <a:rPr lang="en-US" dirty="0" smtClean="0"/>
                        <a:t>default</a:t>
                      </a:r>
                      <a:endParaRPr lang="en-US" dirty="0"/>
                    </a:p>
                  </a:txBody>
                  <a:tcPr/>
                </a:tc>
                <a:tc>
                  <a:txBody>
                    <a:bodyPr/>
                    <a:lstStyle/>
                    <a:p>
                      <a:pPr algn="ctr"/>
                      <a:r>
                        <a:rPr lang="en-US" dirty="0" smtClean="0"/>
                        <a:t>0</a:t>
                      </a:r>
                      <a:endParaRPr lang="en-US" dirty="0"/>
                    </a:p>
                  </a:txBody>
                  <a:tcPr/>
                </a:tc>
                <a:tc>
                  <a:txBody>
                    <a:bodyPr/>
                    <a:lstStyle/>
                    <a:p>
                      <a:r>
                        <a:rPr lang="en-US" dirty="0" smtClean="0"/>
                        <a:t>0.8442</a:t>
                      </a:r>
                      <a:endParaRPr lang="en-US" dirty="0"/>
                    </a:p>
                  </a:txBody>
                  <a:tcPr/>
                </a:tc>
                <a:extLst>
                  <a:ext uri="{0D108BD9-81ED-4DB2-BD59-A6C34878D82A}">
                    <a16:rowId xmlns="" xmlns:a16="http://schemas.microsoft.com/office/drawing/2014/main" val="219461074"/>
                  </a:ext>
                </a:extLst>
              </a:tr>
              <a:tr h="370840">
                <a:tc>
                  <a:txBody>
                    <a:bodyPr/>
                    <a:lstStyle/>
                    <a:p>
                      <a:endParaRPr lang="en-US" dirty="0"/>
                    </a:p>
                  </a:txBody>
                  <a:tcPr/>
                </a:tc>
                <a:tc>
                  <a:txBody>
                    <a:bodyPr/>
                    <a:lstStyle/>
                    <a:p>
                      <a:r>
                        <a:rPr lang="en-US" dirty="0" smtClean="0"/>
                        <a:t>default</a:t>
                      </a:r>
                      <a:endParaRPr lang="en-US" dirty="0"/>
                    </a:p>
                  </a:txBody>
                  <a:tcPr/>
                </a:tc>
                <a:tc>
                  <a:txBody>
                    <a:bodyPr/>
                    <a:lstStyle/>
                    <a:p>
                      <a:pPr algn="ctr"/>
                      <a:r>
                        <a:rPr lang="en-US" dirty="0" smtClean="0"/>
                        <a:t>18</a:t>
                      </a:r>
                      <a:endParaRPr lang="en-US" dirty="0"/>
                    </a:p>
                  </a:txBody>
                  <a:tcPr/>
                </a:tc>
                <a:tc>
                  <a:txBody>
                    <a:bodyPr/>
                    <a:lstStyle/>
                    <a:p>
                      <a:r>
                        <a:rPr lang="en-US" dirty="0" smtClean="0"/>
                        <a:t>0.8379</a:t>
                      </a:r>
                      <a:endParaRPr lang="en-US" dirty="0"/>
                    </a:p>
                  </a:txBody>
                  <a:tcPr/>
                </a:tc>
              </a:tr>
            </a:tbl>
          </a:graphicData>
        </a:graphic>
      </p:graphicFrame>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7</a:t>
            </a:fld>
            <a:endParaRPr kumimoji="0" lang="en-US"/>
          </a:p>
        </p:txBody>
      </p:sp>
    </p:spTree>
    <p:extLst>
      <p:ext uri="{BB962C8B-B14F-4D97-AF65-F5344CB8AC3E}">
        <p14:creationId xmlns:p14="http://schemas.microsoft.com/office/powerpoint/2010/main" val="268589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7467600" cy="579438"/>
          </a:xfrm>
        </p:spPr>
        <p:txBody>
          <a:bodyPr/>
          <a:lstStyle/>
          <a:p>
            <a:r>
              <a:rPr lang="en-US" dirty="0"/>
              <a:t>Model Selection </a:t>
            </a:r>
            <a:r>
              <a:rPr lang="en-US" dirty="0" smtClean="0"/>
              <a:t>Results (Fine)</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286245973"/>
              </p:ext>
            </p:extLst>
          </p:nvPr>
        </p:nvGraphicFramePr>
        <p:xfrm>
          <a:off x="457200" y="838200"/>
          <a:ext cx="7467600" cy="5527040"/>
        </p:xfrm>
        <a:graphic>
          <a:graphicData uri="http://schemas.openxmlformats.org/drawingml/2006/table">
            <a:tbl>
              <a:tblPr firstRow="1" bandRow="1">
                <a:tableStyleId>{5C22544A-7EE6-4342-B048-85BDC9FD1C3A}</a:tableStyleId>
              </a:tblPr>
              <a:tblGrid>
                <a:gridCol w="1493520">
                  <a:extLst>
                    <a:ext uri="{9D8B030D-6E8A-4147-A177-3AD203B41FA5}">
                      <a16:colId xmlns="" xmlns:a16="http://schemas.microsoft.com/office/drawing/2014/main" val="3030602544"/>
                    </a:ext>
                  </a:extLst>
                </a:gridCol>
                <a:gridCol w="1493520">
                  <a:extLst>
                    <a:ext uri="{9D8B030D-6E8A-4147-A177-3AD203B41FA5}">
                      <a16:colId xmlns="" xmlns:a16="http://schemas.microsoft.com/office/drawing/2014/main" val="2590406836"/>
                    </a:ext>
                  </a:extLst>
                </a:gridCol>
                <a:gridCol w="1493520"/>
                <a:gridCol w="1493520"/>
                <a:gridCol w="1493520">
                  <a:extLst>
                    <a:ext uri="{9D8B030D-6E8A-4147-A177-3AD203B41FA5}">
                      <a16:colId xmlns="" xmlns:a16="http://schemas.microsoft.com/office/drawing/2014/main" val="2422119549"/>
                    </a:ext>
                  </a:extLst>
                </a:gridCol>
              </a:tblGrid>
              <a:tr h="370840">
                <a:tc>
                  <a:txBody>
                    <a:bodyPr/>
                    <a:lstStyle/>
                    <a:p>
                      <a:r>
                        <a:rPr lang="en-US" dirty="0" err="1" smtClean="0"/>
                        <a:t>random_state</a:t>
                      </a:r>
                      <a:endParaRPr lang="en-US" dirty="0"/>
                    </a:p>
                  </a:txBody>
                  <a:tcPr/>
                </a:tc>
                <a:tc>
                  <a:txBody>
                    <a:bodyPr/>
                    <a:lstStyle/>
                    <a:p>
                      <a:r>
                        <a:rPr lang="en-US" dirty="0" smtClean="0"/>
                        <a:t>activation</a:t>
                      </a:r>
                      <a:endParaRPr lang="en-US" dirty="0"/>
                    </a:p>
                  </a:txBody>
                  <a:tcPr/>
                </a:tc>
                <a:tc>
                  <a:txBody>
                    <a:bodyPr/>
                    <a:lstStyle/>
                    <a:p>
                      <a:pPr algn="l"/>
                      <a:r>
                        <a:rPr lang="en-US" dirty="0" err="1" smtClean="0"/>
                        <a:t>hidden_layer_sizes</a:t>
                      </a:r>
                      <a:endParaRPr lang="en-US" dirty="0"/>
                    </a:p>
                  </a:txBody>
                  <a:tcPr/>
                </a:tc>
                <a:tc>
                  <a:txBody>
                    <a:bodyPr/>
                    <a:lstStyle/>
                    <a:p>
                      <a:r>
                        <a:rPr lang="en-US" dirty="0" smtClean="0"/>
                        <a:t>solver</a:t>
                      </a:r>
                      <a:endParaRPr lang="en-US" dirty="0"/>
                    </a:p>
                  </a:txBody>
                  <a:tcPr/>
                </a:tc>
                <a:tc>
                  <a:txBody>
                    <a:bodyPr/>
                    <a:lstStyle/>
                    <a:p>
                      <a:r>
                        <a:rPr lang="en-US" dirty="0"/>
                        <a:t>Performance</a:t>
                      </a:r>
                    </a:p>
                  </a:txBody>
                  <a:tcPr/>
                </a:tc>
                <a:extLst>
                  <a:ext uri="{0D108BD9-81ED-4DB2-BD59-A6C34878D82A}">
                    <a16:rowId xmlns="" xmlns:a16="http://schemas.microsoft.com/office/drawing/2014/main" val="87940141"/>
                  </a:ext>
                </a:extLst>
              </a:tr>
              <a:tr h="370840">
                <a:tc>
                  <a:txBody>
                    <a:bodyPr/>
                    <a:lstStyle/>
                    <a:p>
                      <a:r>
                        <a:rPr lang="en-US" dirty="0" smtClean="0"/>
                        <a:t>29</a:t>
                      </a:r>
                      <a:endParaRPr lang="en-US" dirty="0"/>
                    </a:p>
                  </a:txBody>
                  <a:tcPr>
                    <a:solidFill>
                      <a:schemeClr val="accent4">
                        <a:lumMod val="60000"/>
                        <a:lumOff val="40000"/>
                      </a:schemeClr>
                    </a:solidFill>
                  </a:tcPr>
                </a:tc>
                <a:tc>
                  <a:txBody>
                    <a:bodyPr/>
                    <a:lstStyle/>
                    <a:p>
                      <a:r>
                        <a:rPr lang="en-US" dirty="0" err="1" smtClean="0"/>
                        <a:t>relu</a:t>
                      </a:r>
                      <a:endParaRPr lang="en-US" dirty="0"/>
                    </a:p>
                  </a:txBody>
                  <a:tcPr>
                    <a:solidFill>
                      <a:schemeClr val="accent4">
                        <a:lumMod val="60000"/>
                        <a:lumOff val="40000"/>
                      </a:schemeClr>
                    </a:solidFill>
                  </a:tcPr>
                </a:tc>
                <a:tc>
                  <a:txBody>
                    <a:bodyPr/>
                    <a:lstStyle/>
                    <a:p>
                      <a:pPr algn="ctr"/>
                      <a:r>
                        <a:rPr lang="en-US" dirty="0" smtClean="0"/>
                        <a:t>(33,33,33)</a:t>
                      </a:r>
                      <a:endParaRPr lang="en-US" dirty="0"/>
                    </a:p>
                  </a:txBody>
                  <a:tcPr>
                    <a:solidFill>
                      <a:schemeClr val="accent4">
                        <a:lumMod val="60000"/>
                        <a:lumOff val="40000"/>
                      </a:schemeClr>
                    </a:solidFill>
                  </a:tcPr>
                </a:tc>
                <a:tc>
                  <a:txBody>
                    <a:bodyPr/>
                    <a:lstStyle/>
                    <a:p>
                      <a:r>
                        <a:rPr lang="en-US" dirty="0" err="1" smtClean="0"/>
                        <a:t>lbfgs</a:t>
                      </a:r>
                      <a:endParaRPr lang="en-US" dirty="0"/>
                    </a:p>
                  </a:txBody>
                  <a:tcPr>
                    <a:solidFill>
                      <a:schemeClr val="accent4">
                        <a:lumMod val="60000"/>
                        <a:lumOff val="40000"/>
                      </a:schemeClr>
                    </a:solidFill>
                  </a:tcPr>
                </a:tc>
                <a:tc>
                  <a:txBody>
                    <a:bodyPr/>
                    <a:lstStyle/>
                    <a:p>
                      <a:r>
                        <a:rPr lang="en-US" dirty="0" smtClean="0"/>
                        <a:t>0.8712</a:t>
                      </a:r>
                      <a:endParaRPr lang="en-US" dirty="0"/>
                    </a:p>
                  </a:txBody>
                  <a:tcPr>
                    <a:solidFill>
                      <a:schemeClr val="accent4">
                        <a:lumMod val="60000"/>
                        <a:lumOff val="40000"/>
                      </a:schemeClr>
                    </a:solidFill>
                  </a:tcPr>
                </a:tc>
                <a:extLst>
                  <a:ext uri="{0D108BD9-81ED-4DB2-BD59-A6C34878D82A}">
                    <a16:rowId xmlns="" xmlns:a16="http://schemas.microsoft.com/office/drawing/2014/main" val="2082379726"/>
                  </a:ext>
                </a:extLst>
              </a:tr>
              <a:tr h="370840">
                <a:tc>
                  <a:txBody>
                    <a:bodyPr/>
                    <a:lstStyle/>
                    <a:p>
                      <a:r>
                        <a:rPr lang="en-US" dirty="0" smtClean="0"/>
                        <a:t>9</a:t>
                      </a:r>
                      <a:endParaRPr lang="en-US" dirty="0"/>
                    </a:p>
                  </a:txBody>
                  <a:tcPr/>
                </a:tc>
                <a:tc>
                  <a:txBody>
                    <a:bodyPr/>
                    <a:lstStyle/>
                    <a:p>
                      <a:r>
                        <a:rPr lang="en-US" dirty="0" err="1" smtClean="0"/>
                        <a:t>relu</a:t>
                      </a:r>
                      <a:endParaRPr lang="en-US" dirty="0"/>
                    </a:p>
                  </a:txBody>
                  <a:tcPr/>
                </a:tc>
                <a:tc>
                  <a:txBody>
                    <a:bodyPr/>
                    <a:lstStyle/>
                    <a:p>
                      <a:pPr algn="ctr"/>
                      <a:r>
                        <a:rPr lang="en-US" dirty="0" smtClean="0"/>
                        <a:t>(100)</a:t>
                      </a:r>
                      <a:endParaRPr lang="en-US" dirty="0"/>
                    </a:p>
                  </a:txBody>
                  <a:tcPr/>
                </a:tc>
                <a:tc>
                  <a:txBody>
                    <a:bodyPr/>
                    <a:lstStyle/>
                    <a:p>
                      <a:r>
                        <a:rPr lang="en-US" dirty="0" err="1" smtClean="0"/>
                        <a:t>lbfgs</a:t>
                      </a:r>
                      <a:endParaRPr lang="en-US" dirty="0"/>
                    </a:p>
                  </a:txBody>
                  <a:tcPr/>
                </a:tc>
                <a:tc>
                  <a:txBody>
                    <a:bodyPr/>
                    <a:lstStyle/>
                    <a:p>
                      <a:r>
                        <a:rPr lang="en-US" dirty="0" smtClean="0"/>
                        <a:t>0.8693</a:t>
                      </a:r>
                      <a:endParaRPr lang="en-US" dirty="0"/>
                    </a:p>
                  </a:txBody>
                  <a:tcPr/>
                </a:tc>
                <a:extLst>
                  <a:ext uri="{0D108BD9-81ED-4DB2-BD59-A6C34878D82A}">
                    <a16:rowId xmlns="" xmlns:a16="http://schemas.microsoft.com/office/drawing/2014/main" val="2507870546"/>
                  </a:ext>
                </a:extLst>
              </a:tr>
              <a:tr h="370840">
                <a:tc>
                  <a:txBody>
                    <a:bodyPr/>
                    <a:lstStyle/>
                    <a:p>
                      <a:r>
                        <a:rPr lang="en-US" dirty="0" smtClean="0"/>
                        <a:t>26</a:t>
                      </a:r>
                      <a:endParaRPr lang="en-US" dirty="0"/>
                    </a:p>
                  </a:txBody>
                  <a:tcPr/>
                </a:tc>
                <a:tc>
                  <a:txBody>
                    <a:bodyPr/>
                    <a:lstStyle/>
                    <a:p>
                      <a:r>
                        <a:rPr lang="en-US" baseline="0" dirty="0" err="1" smtClean="0"/>
                        <a:t>tanh</a:t>
                      </a:r>
                      <a:endParaRPr lang="en-US" dirty="0"/>
                    </a:p>
                  </a:txBody>
                  <a:tcPr/>
                </a:tc>
                <a:tc>
                  <a:txBody>
                    <a:bodyPr/>
                    <a:lstStyle/>
                    <a:p>
                      <a:pPr algn="ctr"/>
                      <a:r>
                        <a:rPr lang="en-US" dirty="0" smtClean="0"/>
                        <a:t>(50,50)</a:t>
                      </a:r>
                      <a:endParaRPr lang="en-US" dirty="0"/>
                    </a:p>
                  </a:txBody>
                  <a:tcPr/>
                </a:tc>
                <a:tc>
                  <a:txBody>
                    <a:bodyPr/>
                    <a:lstStyle/>
                    <a:p>
                      <a:r>
                        <a:rPr lang="en-US" dirty="0" err="1" smtClean="0"/>
                        <a:t>lbfgs</a:t>
                      </a:r>
                      <a:endParaRPr lang="en-US" dirty="0"/>
                    </a:p>
                  </a:txBody>
                  <a:tcPr/>
                </a:tc>
                <a:tc>
                  <a:txBody>
                    <a:bodyPr/>
                    <a:lstStyle/>
                    <a:p>
                      <a:r>
                        <a:rPr lang="en-US" dirty="0" smtClean="0"/>
                        <a:t>0.8689</a:t>
                      </a:r>
                      <a:endParaRPr lang="en-US" dirty="0"/>
                    </a:p>
                  </a:txBody>
                  <a:tcPr/>
                </a:tc>
                <a:extLst>
                  <a:ext uri="{0D108BD9-81ED-4DB2-BD59-A6C34878D82A}">
                    <a16:rowId xmlns="" xmlns:a16="http://schemas.microsoft.com/office/drawing/2014/main" val="3516908593"/>
                  </a:ext>
                </a:extLst>
              </a:tr>
              <a:tr h="370840">
                <a:tc>
                  <a:txBody>
                    <a:bodyPr/>
                    <a:lstStyle/>
                    <a:p>
                      <a:r>
                        <a:rPr lang="en-US" dirty="0" smtClean="0"/>
                        <a:t>45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tanh</a:t>
                      </a:r>
                      <a:endParaRPr lang="en-US" dirty="0"/>
                    </a:p>
                  </a:txBody>
                  <a:tcPr/>
                </a:tc>
                <a:tc>
                  <a:txBody>
                    <a:bodyPr/>
                    <a:lstStyle/>
                    <a:p>
                      <a:pPr algn="ctr"/>
                      <a:r>
                        <a:rPr lang="en-US" dirty="0" smtClean="0"/>
                        <a:t>(100)</a:t>
                      </a:r>
                      <a:endParaRPr lang="en-US" dirty="0"/>
                    </a:p>
                  </a:txBody>
                  <a:tcPr/>
                </a:tc>
                <a:tc>
                  <a:txBody>
                    <a:bodyPr/>
                    <a:lstStyle/>
                    <a:p>
                      <a:r>
                        <a:rPr lang="en-US" dirty="0" err="1" smtClean="0"/>
                        <a:t>lbfgs</a:t>
                      </a:r>
                      <a:endParaRPr lang="en-US" dirty="0"/>
                    </a:p>
                  </a:txBody>
                  <a:tcPr/>
                </a:tc>
                <a:tc>
                  <a:txBody>
                    <a:bodyPr/>
                    <a:lstStyle/>
                    <a:p>
                      <a:r>
                        <a:rPr lang="en-US" dirty="0" smtClean="0"/>
                        <a:t>0.8689</a:t>
                      </a:r>
                      <a:endParaRPr lang="en-US" dirty="0"/>
                    </a:p>
                  </a:txBody>
                  <a:tcPr/>
                </a:tc>
                <a:extLst>
                  <a:ext uri="{0D108BD9-81ED-4DB2-BD59-A6C34878D82A}">
                    <a16:rowId xmlns="" xmlns:a16="http://schemas.microsoft.com/office/drawing/2014/main" val="2199381540"/>
                  </a:ext>
                </a:extLst>
              </a:tr>
              <a:tr h="370840">
                <a:tc>
                  <a:txBody>
                    <a:bodyPr/>
                    <a:lstStyle/>
                    <a:p>
                      <a:r>
                        <a:rPr lang="en-US" dirty="0" smtClean="0"/>
                        <a:t>30</a:t>
                      </a:r>
                      <a:endParaRPr lang="en-US" dirty="0"/>
                    </a:p>
                  </a:txBody>
                  <a:tcPr/>
                </a:tc>
                <a:tc>
                  <a:txBody>
                    <a:bodyPr/>
                    <a:lstStyle/>
                    <a:p>
                      <a:r>
                        <a:rPr lang="en-US" dirty="0" err="1" smtClean="0"/>
                        <a:t>relu</a:t>
                      </a:r>
                      <a:endParaRPr lang="en-US" dirty="0"/>
                    </a:p>
                  </a:txBody>
                  <a:tcPr/>
                </a:tc>
                <a:tc>
                  <a:txBody>
                    <a:bodyPr/>
                    <a:lstStyle/>
                    <a:p>
                      <a:pPr algn="ctr"/>
                      <a:r>
                        <a:rPr lang="en-US" dirty="0" smtClean="0"/>
                        <a:t>(25,25,25,25)</a:t>
                      </a:r>
                      <a:endParaRPr lang="en-US" dirty="0"/>
                    </a:p>
                  </a:txBody>
                  <a:tcPr/>
                </a:tc>
                <a:tc>
                  <a:txBody>
                    <a:bodyPr/>
                    <a:lstStyle/>
                    <a:p>
                      <a:r>
                        <a:rPr lang="en-US" dirty="0" err="1" smtClean="0"/>
                        <a:t>lbfgs</a:t>
                      </a:r>
                      <a:endParaRPr lang="en-US" dirty="0"/>
                    </a:p>
                  </a:txBody>
                  <a:tcPr/>
                </a:tc>
                <a:tc>
                  <a:txBody>
                    <a:bodyPr/>
                    <a:lstStyle/>
                    <a:p>
                      <a:r>
                        <a:rPr lang="en-US" dirty="0" smtClean="0"/>
                        <a:t>0.8656</a:t>
                      </a:r>
                      <a:endParaRPr lang="en-US" dirty="0"/>
                    </a:p>
                  </a:txBody>
                  <a:tcPr/>
                </a:tc>
                <a:extLst>
                  <a:ext uri="{0D108BD9-81ED-4DB2-BD59-A6C34878D82A}">
                    <a16:rowId xmlns="" xmlns:a16="http://schemas.microsoft.com/office/drawing/2014/main" val="1016044518"/>
                  </a:ext>
                </a:extLst>
              </a:tr>
              <a:tr h="370840">
                <a:tc>
                  <a:txBody>
                    <a:bodyPr/>
                    <a:lstStyle/>
                    <a:p>
                      <a:r>
                        <a:rPr lang="en-US" dirty="0" smtClean="0"/>
                        <a:t>40</a:t>
                      </a:r>
                      <a:endParaRPr lang="en-US" dirty="0"/>
                    </a:p>
                  </a:txBody>
                  <a:tcPr/>
                </a:tc>
                <a:tc>
                  <a:txBody>
                    <a:bodyPr/>
                    <a:lstStyle/>
                    <a:p>
                      <a:r>
                        <a:rPr lang="en-US" baseline="0" dirty="0" smtClean="0"/>
                        <a:t>logistic</a:t>
                      </a:r>
                    </a:p>
                  </a:txBody>
                  <a:tcPr/>
                </a:tc>
                <a:tc>
                  <a:txBody>
                    <a:bodyPr/>
                    <a:lstStyle/>
                    <a:p>
                      <a:pPr algn="ctr"/>
                      <a:r>
                        <a:rPr lang="en-US" dirty="0" smtClean="0"/>
                        <a:t>(33,33,33)</a:t>
                      </a:r>
                      <a:endParaRPr lang="en-US" dirty="0"/>
                    </a:p>
                  </a:txBody>
                  <a:tcPr/>
                </a:tc>
                <a:tc>
                  <a:txBody>
                    <a:bodyPr/>
                    <a:lstStyle/>
                    <a:p>
                      <a:r>
                        <a:rPr lang="en-US" dirty="0" err="1" smtClean="0"/>
                        <a:t>lbfgs</a:t>
                      </a:r>
                      <a:endParaRPr lang="en-US" dirty="0"/>
                    </a:p>
                  </a:txBody>
                  <a:tcPr/>
                </a:tc>
                <a:tc>
                  <a:txBody>
                    <a:bodyPr/>
                    <a:lstStyle/>
                    <a:p>
                      <a:r>
                        <a:rPr lang="en-US" dirty="0" smtClean="0"/>
                        <a:t>0.8571</a:t>
                      </a:r>
                      <a:endParaRPr lang="en-US" dirty="0"/>
                    </a:p>
                  </a:txBody>
                  <a:tcPr/>
                </a:tc>
                <a:extLst>
                  <a:ext uri="{0D108BD9-81ED-4DB2-BD59-A6C34878D82A}">
                    <a16:rowId xmlns="" xmlns:a16="http://schemas.microsoft.com/office/drawing/2014/main" val="3637674884"/>
                  </a:ext>
                </a:extLst>
              </a:tr>
              <a:tr h="370840">
                <a:tc>
                  <a:txBody>
                    <a:bodyPr/>
                    <a:lstStyle/>
                    <a:p>
                      <a:r>
                        <a:rPr lang="en-US" dirty="0" smtClean="0"/>
                        <a:t>25</a:t>
                      </a:r>
                      <a:endParaRPr lang="en-US" dirty="0"/>
                    </a:p>
                  </a:txBody>
                  <a:tcPr/>
                </a:tc>
                <a:tc>
                  <a:txBody>
                    <a:bodyPr/>
                    <a:lstStyle/>
                    <a:p>
                      <a:r>
                        <a:rPr lang="en-US" dirty="0" err="1" smtClean="0"/>
                        <a:t>tanh</a:t>
                      </a:r>
                      <a:endParaRPr lang="en-US" dirty="0"/>
                    </a:p>
                  </a:txBody>
                  <a:tcPr/>
                </a:tc>
                <a:tc>
                  <a:txBody>
                    <a:bodyPr/>
                    <a:lstStyle/>
                    <a:p>
                      <a:pPr algn="ctr"/>
                      <a:r>
                        <a:rPr lang="en-US" dirty="0" smtClean="0"/>
                        <a:t>(25,25,25,25)</a:t>
                      </a:r>
                      <a:endParaRPr lang="en-US" dirty="0"/>
                    </a:p>
                  </a:txBody>
                  <a:tcPr/>
                </a:tc>
                <a:tc>
                  <a:txBody>
                    <a:bodyPr/>
                    <a:lstStyle/>
                    <a:p>
                      <a:r>
                        <a:rPr lang="en-US" dirty="0" err="1" smtClean="0"/>
                        <a:t>adam</a:t>
                      </a:r>
                      <a:endParaRPr lang="en-US" dirty="0"/>
                    </a:p>
                  </a:txBody>
                  <a:tcPr/>
                </a:tc>
                <a:tc>
                  <a:txBody>
                    <a:bodyPr/>
                    <a:lstStyle/>
                    <a:p>
                      <a:r>
                        <a:rPr lang="en-US" dirty="0" smtClean="0"/>
                        <a:t>0.8546</a:t>
                      </a:r>
                      <a:endParaRPr lang="en-US" dirty="0"/>
                    </a:p>
                  </a:txBody>
                  <a:tcPr/>
                </a:tc>
                <a:extLst>
                  <a:ext uri="{0D108BD9-81ED-4DB2-BD59-A6C34878D82A}">
                    <a16:rowId xmlns="" xmlns:a16="http://schemas.microsoft.com/office/drawing/2014/main" val="3742295242"/>
                  </a:ext>
                </a:extLst>
              </a:tr>
              <a:tr h="370840">
                <a:tc>
                  <a:txBody>
                    <a:bodyPr/>
                    <a:lstStyle/>
                    <a:p>
                      <a:r>
                        <a:rPr lang="en-US" dirty="0" smtClean="0"/>
                        <a:t>48</a:t>
                      </a:r>
                      <a:endParaRPr lang="en-US" dirty="0"/>
                    </a:p>
                  </a:txBody>
                  <a:tcPr/>
                </a:tc>
                <a:tc>
                  <a:txBody>
                    <a:bodyPr/>
                    <a:lstStyle/>
                    <a:p>
                      <a:r>
                        <a:rPr lang="en-US" dirty="0" err="1" smtClean="0"/>
                        <a:t>relu</a:t>
                      </a:r>
                      <a:endParaRPr lang="en-US" dirty="0"/>
                    </a:p>
                  </a:txBody>
                  <a:tcPr/>
                </a:tc>
                <a:tc>
                  <a:txBody>
                    <a:bodyPr/>
                    <a:lstStyle/>
                    <a:p>
                      <a:pPr algn="ctr"/>
                      <a:r>
                        <a:rPr lang="en-US" dirty="0" smtClean="0"/>
                        <a:t>(50,50)</a:t>
                      </a:r>
                      <a:endParaRPr lang="en-US" dirty="0"/>
                    </a:p>
                  </a:txBody>
                  <a:tcPr/>
                </a:tc>
                <a:tc>
                  <a:txBody>
                    <a:bodyPr/>
                    <a:lstStyle/>
                    <a:p>
                      <a:r>
                        <a:rPr lang="en-US" dirty="0" err="1" smtClean="0"/>
                        <a:t>adam</a:t>
                      </a:r>
                      <a:endParaRPr lang="en-US" dirty="0"/>
                    </a:p>
                  </a:txBody>
                  <a:tcPr/>
                </a:tc>
                <a:tc>
                  <a:txBody>
                    <a:bodyPr/>
                    <a:lstStyle/>
                    <a:p>
                      <a:r>
                        <a:rPr lang="en-US" dirty="0" smtClean="0"/>
                        <a:t>0.8542</a:t>
                      </a:r>
                      <a:endParaRPr lang="en-US" dirty="0"/>
                    </a:p>
                  </a:txBody>
                  <a:tcPr/>
                </a:tc>
              </a:tr>
              <a:tr h="370840">
                <a:tc>
                  <a:txBody>
                    <a:bodyPr/>
                    <a:lstStyle/>
                    <a:p>
                      <a:r>
                        <a:rPr lang="en-US" dirty="0" smtClean="0"/>
                        <a:t>39</a:t>
                      </a:r>
                      <a:endParaRPr lang="en-US" dirty="0"/>
                    </a:p>
                  </a:txBody>
                  <a:tcPr/>
                </a:tc>
                <a:tc>
                  <a:txBody>
                    <a:bodyPr/>
                    <a:lstStyle/>
                    <a:p>
                      <a:r>
                        <a:rPr lang="en-US" dirty="0" smtClean="0"/>
                        <a:t>identity</a:t>
                      </a:r>
                      <a:endParaRPr lang="en-US" dirty="0"/>
                    </a:p>
                  </a:txBody>
                  <a:tcPr/>
                </a:tc>
                <a:tc>
                  <a:txBody>
                    <a:bodyPr/>
                    <a:lstStyle/>
                    <a:p>
                      <a:pPr algn="ctr"/>
                      <a:r>
                        <a:rPr lang="en-US" dirty="0" smtClean="0"/>
                        <a:t>(33,33,33)</a:t>
                      </a:r>
                      <a:endParaRPr lang="en-US" dirty="0"/>
                    </a:p>
                  </a:txBody>
                  <a:tcPr/>
                </a:tc>
                <a:tc>
                  <a:txBody>
                    <a:bodyPr/>
                    <a:lstStyle/>
                    <a:p>
                      <a:r>
                        <a:rPr lang="en-US" dirty="0" err="1" smtClean="0"/>
                        <a:t>lbfgs</a:t>
                      </a:r>
                      <a:endParaRPr lang="en-US" dirty="0"/>
                    </a:p>
                  </a:txBody>
                  <a:tcPr/>
                </a:tc>
                <a:tc>
                  <a:txBody>
                    <a:bodyPr/>
                    <a:lstStyle/>
                    <a:p>
                      <a:r>
                        <a:rPr lang="en-US" dirty="0" smtClean="0"/>
                        <a:t>0.8533</a:t>
                      </a:r>
                      <a:endParaRPr lang="en-US" dirty="0"/>
                    </a:p>
                  </a:txBody>
                  <a:tcPr/>
                </a:tc>
                <a:extLst>
                  <a:ext uri="{0D108BD9-81ED-4DB2-BD59-A6C34878D82A}">
                    <a16:rowId xmlns="" xmlns:a16="http://schemas.microsoft.com/office/drawing/2014/main" val="2386637827"/>
                  </a:ext>
                </a:extLst>
              </a:tr>
              <a:tr h="370840">
                <a:tc>
                  <a:txBody>
                    <a:bodyPr/>
                    <a:lstStyle/>
                    <a:p>
                      <a:r>
                        <a:rPr lang="en-US" dirty="0" smtClean="0"/>
                        <a:t>41</a:t>
                      </a:r>
                      <a:endParaRPr lang="en-US" dirty="0"/>
                    </a:p>
                  </a:txBody>
                  <a:tcPr/>
                </a:tc>
                <a:tc>
                  <a:txBody>
                    <a:bodyPr/>
                    <a:lstStyle/>
                    <a:p>
                      <a:r>
                        <a:rPr lang="en-US" dirty="0" smtClean="0"/>
                        <a:t>identity</a:t>
                      </a:r>
                      <a:endParaRPr lang="en-US" dirty="0"/>
                    </a:p>
                  </a:txBody>
                  <a:tcPr/>
                </a:tc>
                <a:tc>
                  <a:txBody>
                    <a:bodyPr/>
                    <a:lstStyle/>
                    <a:p>
                      <a:pPr algn="ctr"/>
                      <a:r>
                        <a:rPr lang="en-US" dirty="0" smtClean="0"/>
                        <a:t>(100)</a:t>
                      </a:r>
                      <a:endParaRPr lang="en-US" dirty="0"/>
                    </a:p>
                  </a:txBody>
                  <a:tcPr/>
                </a:tc>
                <a:tc>
                  <a:txBody>
                    <a:bodyPr/>
                    <a:lstStyle/>
                    <a:p>
                      <a:r>
                        <a:rPr lang="en-US" dirty="0" err="1" smtClean="0"/>
                        <a:t>adam</a:t>
                      </a:r>
                      <a:endParaRPr lang="en-US" dirty="0"/>
                    </a:p>
                  </a:txBody>
                  <a:tcPr/>
                </a:tc>
                <a:tc>
                  <a:txBody>
                    <a:bodyPr/>
                    <a:lstStyle/>
                    <a:p>
                      <a:r>
                        <a:rPr lang="en-US" dirty="0" smtClean="0"/>
                        <a:t>0.8533</a:t>
                      </a:r>
                      <a:endParaRPr lang="en-US" dirty="0"/>
                    </a:p>
                  </a:txBody>
                  <a:tcPr/>
                </a:tc>
                <a:extLst>
                  <a:ext uri="{0D108BD9-81ED-4DB2-BD59-A6C34878D82A}">
                    <a16:rowId xmlns="" xmlns:a16="http://schemas.microsoft.com/office/drawing/2014/main" val="2337513982"/>
                  </a:ext>
                </a:extLst>
              </a:tr>
              <a:tr h="370840">
                <a:tc>
                  <a:txBody>
                    <a:bodyPr/>
                    <a:lstStyle/>
                    <a:p>
                      <a:r>
                        <a:rPr lang="en-US" dirty="0" smtClean="0"/>
                        <a:t>7</a:t>
                      </a:r>
                      <a:endParaRPr lang="en-US" dirty="0"/>
                    </a:p>
                  </a:txBody>
                  <a:tcPr/>
                </a:tc>
                <a:tc>
                  <a:txBody>
                    <a:bodyPr/>
                    <a:lstStyle/>
                    <a:p>
                      <a:r>
                        <a:rPr lang="en-US" dirty="0" err="1" smtClean="0"/>
                        <a:t>tanh</a:t>
                      </a:r>
                      <a:endParaRPr lang="en-US" dirty="0"/>
                    </a:p>
                  </a:txBody>
                  <a:tcPr/>
                </a:tc>
                <a:tc>
                  <a:txBody>
                    <a:bodyPr/>
                    <a:lstStyle/>
                    <a:p>
                      <a:pPr algn="ctr"/>
                      <a:r>
                        <a:rPr lang="en-US" dirty="0" smtClean="0"/>
                        <a:t>(25,25,25,25)</a:t>
                      </a:r>
                      <a:endParaRPr lang="en-US" dirty="0"/>
                    </a:p>
                  </a:txBody>
                  <a:tcPr/>
                </a:tc>
                <a:tc>
                  <a:txBody>
                    <a:bodyPr/>
                    <a:lstStyle/>
                    <a:p>
                      <a:r>
                        <a:rPr lang="en-US" dirty="0" err="1" smtClean="0"/>
                        <a:t>sgd</a:t>
                      </a:r>
                      <a:endParaRPr lang="en-US" dirty="0"/>
                    </a:p>
                  </a:txBody>
                  <a:tcPr/>
                </a:tc>
                <a:tc>
                  <a:txBody>
                    <a:bodyPr/>
                    <a:lstStyle/>
                    <a:p>
                      <a:r>
                        <a:rPr lang="en-US" dirty="0" smtClean="0"/>
                        <a:t>0.8523</a:t>
                      </a:r>
                      <a:endParaRPr lang="en-US" dirty="0"/>
                    </a:p>
                  </a:txBody>
                  <a:tcPr/>
                </a:tc>
                <a:extLst>
                  <a:ext uri="{0D108BD9-81ED-4DB2-BD59-A6C34878D82A}">
                    <a16:rowId xmlns="" xmlns:a16="http://schemas.microsoft.com/office/drawing/2014/main" val="219461074"/>
                  </a:ext>
                </a:extLst>
              </a:tr>
            </a:tbl>
          </a:graphicData>
        </a:graphic>
      </p:graphicFrame>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8</a:t>
            </a:fld>
            <a:endParaRPr kumimoji="0" lang="en-US"/>
          </a:p>
        </p:txBody>
      </p:sp>
    </p:spTree>
    <p:extLst>
      <p:ext uri="{BB962C8B-B14F-4D97-AF65-F5344CB8AC3E}">
        <p14:creationId xmlns:p14="http://schemas.microsoft.com/office/powerpoint/2010/main" val="719341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Parameters</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The best model was </a:t>
            </a:r>
            <a:r>
              <a:rPr lang="en-US" dirty="0" err="1" smtClean="0"/>
              <a:t>MLPClassifier</a:t>
            </a:r>
            <a:r>
              <a:rPr lang="en-US" dirty="0" smtClean="0"/>
              <a:t> at the </a:t>
            </a:r>
            <a:r>
              <a:rPr lang="en-US" dirty="0" err="1" smtClean="0"/>
              <a:t>train_test_split</a:t>
            </a:r>
            <a:r>
              <a:rPr lang="en-US" dirty="0" smtClean="0"/>
              <a:t> random state 81, with parameters:</a:t>
            </a:r>
          </a:p>
          <a:p>
            <a:r>
              <a:rPr lang="en-US" dirty="0" smtClean="0"/>
              <a:t>alpha=0.51</a:t>
            </a:r>
          </a:p>
          <a:p>
            <a:r>
              <a:rPr lang="en-US" dirty="0" smtClean="0"/>
              <a:t>shuffle = False</a:t>
            </a:r>
          </a:p>
          <a:p>
            <a:r>
              <a:rPr lang="en-US" dirty="0" err="1" smtClean="0"/>
              <a:t>learning_rate</a:t>
            </a:r>
            <a:r>
              <a:rPr lang="en-US" dirty="0" smtClean="0"/>
              <a:t> = adaptive</a:t>
            </a:r>
          </a:p>
          <a:p>
            <a:r>
              <a:rPr lang="en-US" dirty="0" err="1" smtClean="0"/>
              <a:t>max_iter</a:t>
            </a:r>
            <a:r>
              <a:rPr lang="en-US" dirty="0" smtClean="0"/>
              <a:t>  = 500</a:t>
            </a:r>
          </a:p>
          <a:p>
            <a:r>
              <a:rPr lang="en-US" dirty="0" err="1" smtClean="0"/>
              <a:t>random_state</a:t>
            </a:r>
            <a:r>
              <a:rPr lang="en-US" dirty="0" smtClean="0"/>
              <a:t> = 29</a:t>
            </a:r>
          </a:p>
          <a:p>
            <a:r>
              <a:rPr lang="en-US" dirty="0" smtClean="0"/>
              <a:t>activation = </a:t>
            </a:r>
            <a:r>
              <a:rPr lang="en-US" dirty="0" err="1" smtClean="0"/>
              <a:t>relu</a:t>
            </a:r>
            <a:endParaRPr lang="en-US" dirty="0" smtClean="0"/>
          </a:p>
          <a:p>
            <a:r>
              <a:rPr lang="en-US" dirty="0" smtClean="0"/>
              <a:t>solver = </a:t>
            </a:r>
            <a:r>
              <a:rPr lang="en-US" dirty="0" err="1" smtClean="0"/>
              <a:t>lbfgs</a:t>
            </a:r>
            <a:endParaRPr lang="en-US" dirty="0" smtClean="0"/>
          </a:p>
          <a:p>
            <a:r>
              <a:rPr lang="en-US" dirty="0" err="1" smtClean="0"/>
              <a:t>hidden_layer_sizes</a:t>
            </a:r>
            <a:r>
              <a:rPr lang="en-US" dirty="0" smtClean="0"/>
              <a:t> = (33, 33, 33)</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9</a:t>
            </a:fld>
            <a:endParaRPr kumimoji="0" lang="en-US"/>
          </a:p>
        </p:txBody>
      </p:sp>
    </p:spTree>
    <p:extLst>
      <p:ext uri="{BB962C8B-B14F-4D97-AF65-F5344CB8AC3E}">
        <p14:creationId xmlns:p14="http://schemas.microsoft.com/office/powerpoint/2010/main" val="2952848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2323</TotalTime>
  <Words>729</Words>
  <Application>Microsoft Office PowerPoint</Application>
  <PresentationFormat>On-screen Show (4:3)</PresentationFormat>
  <Paragraphs>168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Century Schoolbook</vt:lpstr>
      <vt:lpstr>Wingdings</vt:lpstr>
      <vt:lpstr>Wingdings 2</vt:lpstr>
      <vt:lpstr>Oriel</vt:lpstr>
      <vt:lpstr>PowerPoint Presentation</vt:lpstr>
      <vt:lpstr>Task</vt:lpstr>
      <vt:lpstr>Dataset</vt:lpstr>
      <vt:lpstr>Visualization of the Class</vt:lpstr>
      <vt:lpstr>Visualization of one feature</vt:lpstr>
      <vt:lpstr>Model Selection Results</vt:lpstr>
      <vt:lpstr>Model Selection Results (Coarse)</vt:lpstr>
      <vt:lpstr>Model Selection Results (Fine)</vt:lpstr>
      <vt:lpstr>Best Parameters</vt:lpstr>
      <vt:lpstr>Top Features</vt:lpstr>
      <vt:lpstr>Interesting/unexpected cases</vt:lpstr>
      <vt:lpstr>Interesting/unexpected cases</vt:lpstr>
      <vt:lpstr>Interesting/unexpected cases</vt:lpstr>
      <vt:lpstr>Interesting/unexpected cases</vt:lpstr>
      <vt:lpstr>Interesting/unexpected cases</vt:lpstr>
      <vt:lpstr>Interesting/unexpected cases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CS480 – Artificial Intelligence Fall 2011</dc:title>
  <dc:creator>Mustafa</dc:creator>
  <cp:lastModifiedBy>Daksh</cp:lastModifiedBy>
  <cp:revision>202</cp:revision>
  <dcterms:created xsi:type="dcterms:W3CDTF">2011-08-15T21:03:01Z</dcterms:created>
  <dcterms:modified xsi:type="dcterms:W3CDTF">2016-11-24T08:41:08Z</dcterms:modified>
</cp:coreProperties>
</file>