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24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14.png" ContentType="image/png"/>
  <Override PartName="/ppt/media/image5.png" ContentType="image/pn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7.png" ContentType="image/png"/>
  <Override PartName="/ppt/media/image11.png" ContentType="image/png"/>
  <Override PartName="/ppt/media/image2.png" ContentType="image/png"/>
  <Override PartName="/ppt/media/image8.png" ContentType="image/png"/>
  <Override PartName="/ppt/media/image12.png" ContentType="image/png"/>
  <Override PartName="/ppt/media/image3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8" r:id="rId5"/>
    <p:sldMasterId id="2147483660" r:id="rId6"/>
    <p:sldMasterId id="2147483662" r:id="rId7"/>
    <p:sldMasterId id="2147483664" r:id="rId8"/>
    <p:sldMasterId id="2147483666" r:id="rId9"/>
    <p:sldMasterId id="2147483668" r:id="rId10"/>
    <p:sldMasterId id="2147483670" r:id="rId11"/>
    <p:sldMasterId id="2147483672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1ACA407-27D0-40B5-9903-3C86F819E2AA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8332426-FA47-40FC-92EE-1DED469AA302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219C38E4-CB42-4E3C-84A4-F575A8574F51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EEA022C-939B-4890-9A38-64A73450C0A7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8E9E804-2609-4C28-A20A-006D05936655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C2BB358E-2041-49E1-8A69-AE33018E9A55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DA49887-AE87-4920-969D-86735E1AF645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1CEAA5-91C0-4A1E-A185-CB997D503502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314D8E-BF56-412C-AE3A-49ACD8699D64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27A833-A308-488E-8624-C992EEEBB6A6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0FFF65-26CB-4EBF-8BA0-A780B9BC933A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FBB224-18DA-4AB7-8877-9EF26BD42C27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C00D95-F380-46C3-93EE-776F8C3B0E83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CB9273F-FA2B-4BFD-81D1-5AB9B63EE8E1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992532F-8CA1-4BC9-83C3-878AE24AE01E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4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5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9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10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11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2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n-US" sz="5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5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82FB0BB-5A90-4D80-B66E-2A80D1BDA2FF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36;p9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n-US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0BB90C9-3739-4DA2-9D3E-CF8796555783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body"/>
          </p:nvPr>
        </p:nvSpPr>
        <p:spPr>
          <a:xfrm>
            <a:off x="311760" y="4230720"/>
            <a:ext cx="5998320" cy="60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E81416A-2F07-4622-A2CC-1939C78918D4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lnSpcReduction="9999"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120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xx%</a:t>
            </a:r>
            <a:endParaRPr b="0" lang="en-US" sz="1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4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9CCD2F0-2DD8-4C88-AB51-F6D38C16DE26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490D75F-4C7A-471D-B9B3-27BC247594B1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2"/>
    <p:sldLayoutId id="2147483654" r:id="rId3"/>
    <p:sldLayoutId id="2147483655" r:id="rId4"/>
    <p:sldLayoutId id="2147483656" r:id="rId5"/>
    <p:sldLayoutId id="2147483657" r:id="rId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edit the 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title 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text 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format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F29930A-8353-48B9-AFC4-74E08E4EA12C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buNone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435522B-85F0-415C-ABF0-2519D54196A6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buNone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edit the 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title text 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format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F5871C5-B022-451F-A7AF-2DF16944F2BA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buNone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FF81E2F-A6B2-4B63-97FC-78650F5DCF93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555480"/>
            <a:ext cx="2807640" cy="7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2500" lnSpcReduction="19999"/>
          </a:bodyPr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640" cy="317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20416E2-BF3A-4F90-89BE-1771EC4AE331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903A122-0260-4AE3-A6CD-FEAC44E8DBE0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54;p13"/>
          <p:cNvSpPr/>
          <p:nvPr/>
        </p:nvSpPr>
        <p:spPr>
          <a:xfrm>
            <a:off x="865080" y="1635120"/>
            <a:ext cx="7413480" cy="1415520"/>
          </a:xfrm>
          <a:prstGeom prst="rect">
            <a:avLst/>
          </a:prstGeom>
          <a:solidFill>
            <a:srgbClr val="07376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7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rPr>
              <a:t>“Adaptive Control-Driven AI for Prostate Cancer”</a:t>
            </a:r>
            <a:endParaRPr b="0" lang="en-US" sz="37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47" name="Google Shape;55;p13" descr=""/>
          <p:cNvPicPr/>
          <p:nvPr/>
        </p:nvPicPr>
        <p:blipFill>
          <a:blip r:embed="rId1"/>
          <a:stretch/>
        </p:blipFill>
        <p:spPr>
          <a:xfrm>
            <a:off x="496800" y="92160"/>
            <a:ext cx="885240" cy="868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8" name="Google Shape;56;p13"/>
          <p:cNvSpPr/>
          <p:nvPr/>
        </p:nvSpPr>
        <p:spPr>
          <a:xfrm>
            <a:off x="2833920" y="1142640"/>
            <a:ext cx="3475800" cy="49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trike="noStrike" u="none">
                <a:solidFill>
                  <a:srgbClr val="434343"/>
                </a:solidFill>
                <a:effectLst/>
                <a:uFillTx/>
                <a:latin typeface="Arial"/>
                <a:ea typeface="Arial"/>
              </a:rPr>
              <a:t>EE400M MINOR PROJECT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Google Shape;57;p13"/>
          <p:cNvSpPr/>
          <p:nvPr/>
        </p:nvSpPr>
        <p:spPr>
          <a:xfrm>
            <a:off x="1231200" y="3051000"/>
            <a:ext cx="668124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trike="noStrike" u="none">
                <a:solidFill>
                  <a:srgbClr val="434343"/>
                </a:solidFill>
                <a:effectLst/>
                <a:uFillTx/>
                <a:latin typeface="Arial"/>
                <a:ea typeface="Arial"/>
              </a:rPr>
              <a:t>under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000" strike="noStrike" u="none">
                <a:solidFill>
                  <a:srgbClr val="434343"/>
                </a:solidFill>
                <a:effectLst/>
                <a:uFillTx/>
                <a:latin typeface="Arial"/>
                <a:ea typeface="Arial"/>
              </a:rPr>
              <a:t>Department of Electrical and Electronics Engineering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Google Shape;58;p13"/>
          <p:cNvSpPr/>
          <p:nvPr/>
        </p:nvSpPr>
        <p:spPr>
          <a:xfrm>
            <a:off x="0" y="4035240"/>
            <a:ext cx="4800600" cy="110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trike="noStrike" u="none">
                <a:solidFill>
                  <a:srgbClr val="434343"/>
                </a:solidFill>
                <a:effectLst/>
                <a:uFillTx/>
                <a:latin typeface="Arial"/>
                <a:ea typeface="Arial"/>
              </a:rPr>
              <a:t>Team Members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trike="noStrike" u="none">
                <a:solidFill>
                  <a:srgbClr val="434343"/>
                </a:solidFill>
                <a:effectLst/>
                <a:uFillTx/>
                <a:latin typeface="Arial"/>
                <a:ea typeface="Arial"/>
              </a:rPr>
              <a:t>Daksh Abrol (BTECH/10022/21)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trike="noStrike" u="none">
                <a:solidFill>
                  <a:srgbClr val="434343"/>
                </a:solidFill>
                <a:effectLst/>
                <a:uFillTx/>
                <a:latin typeface="Arial"/>
                <a:ea typeface="Arial"/>
              </a:rPr>
              <a:t>Chaitanya Khare (BTECH/10448/21)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Google Shape;59;p13"/>
          <p:cNvSpPr/>
          <p:nvPr/>
        </p:nvSpPr>
        <p:spPr>
          <a:xfrm>
            <a:off x="4800600" y="4274640"/>
            <a:ext cx="4343400" cy="86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 anchorCtr="1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2000" strike="noStrike" u="none">
                <a:solidFill>
                  <a:srgbClr val="434343"/>
                </a:solidFill>
                <a:effectLst/>
                <a:uFillTx/>
                <a:latin typeface="Arial"/>
                <a:ea typeface="Arial"/>
              </a:rPr>
              <a:t>Project Supervisor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2000" strike="noStrike" u="none">
                <a:solidFill>
                  <a:srgbClr val="434343"/>
                </a:solidFill>
                <a:effectLst/>
                <a:uFillTx/>
                <a:latin typeface="Arial"/>
                <a:ea typeface="Arial"/>
              </a:rPr>
              <a:t>Dr. Surendra Kumar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2000" strike="noStrike" u="none">
                <a:solidFill>
                  <a:srgbClr val="434343"/>
                </a:solidFill>
                <a:effectLst/>
                <a:uFillTx/>
                <a:latin typeface="Arial"/>
                <a:ea typeface="Arial"/>
              </a:rPr>
              <a:t>Dr. Sanjeev Kumar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" name="Google Shape;60;p13"/>
          <p:cNvSpPr/>
          <p:nvPr/>
        </p:nvSpPr>
        <p:spPr>
          <a:xfrm>
            <a:off x="1382400" y="241920"/>
            <a:ext cx="726084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5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BIRLA INSTITUTE OF TECHNOLOGY, MESRA</a:t>
            </a:r>
            <a:endParaRPr b="0" lang="en-US" sz="2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116;p22"/>
          <p:cNvSpPr/>
          <p:nvPr/>
        </p:nvSpPr>
        <p:spPr>
          <a:xfrm>
            <a:off x="0" y="729360"/>
            <a:ext cx="9143640" cy="43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trike="noStrike" u="none">
                <a:solidFill>
                  <a:schemeClr val="accent2"/>
                </a:solidFill>
                <a:effectLst/>
                <a:uFillTx/>
                <a:latin typeface="Arial"/>
                <a:ea typeface="Arial"/>
              </a:rPr>
              <a:t>HYPOTHESES AND CORRELATION RESULTS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212121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" sz="1800" strike="noStrike" u="none">
                <a:solidFill>
                  <a:schemeClr val="accent2"/>
                </a:solidFill>
                <a:effectLst/>
                <a:uFillTx/>
                <a:latin typeface="Arial"/>
                <a:ea typeface="Arial"/>
              </a:rPr>
              <a:t>SMOKING AND BMI — Smoking may influence BMI, with a weak positive correlation of 0.077, suggesting lifestyle factors that could impact prostate cancer risk.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212121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" sz="1800" strike="noStrike" u="none">
                <a:solidFill>
                  <a:schemeClr val="accent2"/>
                </a:solidFill>
                <a:effectLst/>
                <a:uFillTx/>
                <a:latin typeface="Arial"/>
                <a:ea typeface="Arial"/>
              </a:rPr>
              <a:t>PSA SCREENING AND PROSTATE CANCER — PSA results can evaluate screening effectiveness, showing a weak positive correlation of 0.167 for further investigation patterns.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212121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" sz="1800" strike="noStrike" u="none">
                <a:solidFill>
                  <a:schemeClr val="accent2"/>
                </a:solidFill>
                <a:effectLst/>
                <a:uFillTx/>
                <a:latin typeface="Arial"/>
                <a:ea typeface="Arial"/>
              </a:rPr>
              <a:t>SMOKING AND DIABETES — Long-term smoking may link to diabetes, indicated by a very weak positive correlation of 0.042, highlighting broader health implications.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212121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" sz="1800" strike="noStrike" u="none">
                <a:solidFill>
                  <a:schemeClr val="accent2"/>
                </a:solidFill>
                <a:effectLst/>
                <a:uFillTx/>
                <a:latin typeface="Arial"/>
                <a:ea typeface="Arial"/>
              </a:rPr>
              <a:t>FAMILY HISTORY AND AGE OF ONSET— A family history of prostate cancer might correlate with earlier onset, but data limitations yield a correlation of NaN.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212121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" sz="1800" strike="noStrike" u="none">
                <a:solidFill>
                  <a:schemeClr val="accent2"/>
                </a:solidFill>
                <a:effectLst/>
                <a:uFillTx/>
                <a:latin typeface="Arial"/>
                <a:ea typeface="Arial"/>
              </a:rPr>
              <a:t>TREATMENT AND CANCER STAGE — Initial treatment relationship with prostate cancer stage at diagnosis shows a weak negative correlation of -0.236, offering insights into treatment effectiveness.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3" name="Google Shape;117;p22"/>
          <p:cNvSpPr/>
          <p:nvPr/>
        </p:nvSpPr>
        <p:spPr>
          <a:xfrm>
            <a:off x="0" y="0"/>
            <a:ext cx="9143640" cy="646200"/>
          </a:xfrm>
          <a:prstGeom prst="rect">
            <a:avLst/>
          </a:prstGeom>
          <a:solidFill>
            <a:srgbClr val="07376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300" strike="noStrike" u="none">
                <a:solidFill>
                  <a:schemeClr val="lt2"/>
                </a:solidFill>
                <a:effectLst/>
                <a:uFillTx/>
                <a:latin typeface="Arial"/>
                <a:ea typeface="Arial"/>
              </a:rPr>
              <a:t>RESEARCH HYPOTHESES</a:t>
            </a:r>
            <a:endParaRPr b="0" lang="en-US" sz="3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122;p23"/>
          <p:cNvSpPr/>
          <p:nvPr/>
        </p:nvSpPr>
        <p:spPr>
          <a:xfrm>
            <a:off x="0" y="0"/>
            <a:ext cx="9143640" cy="646200"/>
          </a:xfrm>
          <a:prstGeom prst="rect">
            <a:avLst/>
          </a:prstGeom>
          <a:solidFill>
            <a:srgbClr val="07376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300" strike="noStrike" u="none">
                <a:solidFill>
                  <a:schemeClr val="lt2"/>
                </a:solidFill>
                <a:effectLst/>
                <a:uFillTx/>
                <a:latin typeface="Arial"/>
                <a:ea typeface="Arial"/>
              </a:rPr>
              <a:t>PROBLEM DEFINITION</a:t>
            </a:r>
            <a:endParaRPr b="0" lang="en-US" sz="3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5" name="Google Shape;123;p23"/>
          <p:cNvSpPr/>
          <p:nvPr/>
        </p:nvSpPr>
        <p:spPr>
          <a:xfrm>
            <a:off x="0" y="875160"/>
            <a:ext cx="9143640" cy="316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49200">
              <a:lnSpc>
                <a:spcPct val="115000"/>
              </a:lnSpc>
              <a:buClr>
                <a:srgbClr val="212121"/>
              </a:buClr>
              <a:buFont typeface="Arial"/>
              <a:buChar char="●"/>
            </a:pPr>
            <a:r>
              <a:rPr b="1" lang="en" sz="1900" strike="noStrike" u="none">
                <a:solidFill>
                  <a:schemeClr val="accent2"/>
                </a:solidFill>
                <a:effectLst/>
                <a:uFillTx/>
                <a:latin typeface="Arial"/>
                <a:ea typeface="Arial"/>
              </a:rPr>
              <a:t>Research Problem</a:t>
            </a:r>
            <a:endParaRPr b="0" lang="en-US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>
              <a:lnSpc>
                <a:spcPct val="115000"/>
              </a:lnSpc>
              <a:tabLst>
                <a:tab algn="l" pos="0"/>
              </a:tabLst>
            </a:pPr>
            <a:r>
              <a:rPr b="0" lang="en" sz="1900" strike="noStrike" u="none">
                <a:solidFill>
                  <a:schemeClr val="accent2"/>
                </a:solidFill>
                <a:effectLst/>
                <a:uFillTx/>
                <a:latin typeface="Arial"/>
                <a:ea typeface="Arial"/>
              </a:rPr>
              <a:t>Investigate the impact of adaptive control-driven AI on early detection and personalized treatment of prostate cancer.</a:t>
            </a:r>
            <a:endParaRPr b="0" lang="en-US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9200">
              <a:lnSpc>
                <a:spcPct val="115000"/>
              </a:lnSpc>
              <a:buClr>
                <a:srgbClr val="212121"/>
              </a:buClr>
              <a:buFont typeface="Arial"/>
              <a:buChar char="●"/>
              <a:tabLst>
                <a:tab algn="l" pos="0"/>
              </a:tabLst>
            </a:pPr>
            <a:r>
              <a:rPr b="1" lang="en" sz="1900" strike="noStrike" u="none">
                <a:solidFill>
                  <a:schemeClr val="accent2"/>
                </a:solidFill>
                <a:effectLst/>
                <a:uFillTx/>
                <a:latin typeface="Arial"/>
                <a:ea typeface="Arial"/>
              </a:rPr>
              <a:t>Research Questions</a:t>
            </a:r>
            <a:endParaRPr b="0" lang="en-US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0" indent="-349200">
              <a:lnSpc>
                <a:spcPct val="115000"/>
              </a:lnSpc>
              <a:buClr>
                <a:srgbClr val="212121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" sz="1900" strike="noStrike" u="none">
                <a:solidFill>
                  <a:schemeClr val="accent2"/>
                </a:solidFill>
                <a:effectLst/>
                <a:uFillTx/>
                <a:latin typeface="Arial"/>
                <a:ea typeface="Arial"/>
              </a:rPr>
              <a:t>Which AI models enhance detection? </a:t>
            </a:r>
            <a:endParaRPr b="0" lang="en-US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0" indent="-349200">
              <a:lnSpc>
                <a:spcPct val="115000"/>
              </a:lnSpc>
              <a:buClr>
                <a:srgbClr val="212121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" sz="1900" strike="noStrike" u="none">
                <a:solidFill>
                  <a:schemeClr val="accent2"/>
                </a:solidFill>
                <a:effectLst/>
                <a:uFillTx/>
                <a:latin typeface="Arial"/>
                <a:ea typeface="Arial"/>
              </a:rPr>
              <a:t>What features guarantee accuracy? </a:t>
            </a:r>
            <a:endParaRPr b="0" lang="en-US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0" indent="-349200">
              <a:lnSpc>
                <a:spcPct val="115000"/>
              </a:lnSpc>
              <a:buClr>
                <a:srgbClr val="212121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" sz="1900" strike="noStrike" u="none">
                <a:solidFill>
                  <a:schemeClr val="accent2"/>
                </a:solidFill>
                <a:effectLst/>
                <a:uFillTx/>
                <a:latin typeface="Arial"/>
                <a:ea typeface="Arial"/>
              </a:rPr>
              <a:t>Can Model Predictive Control (MPC) elevate treatment efficacy and patient outcomes?</a:t>
            </a:r>
            <a:endParaRPr b="0" lang="en-US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128;p24"/>
          <p:cNvSpPr/>
          <p:nvPr/>
        </p:nvSpPr>
        <p:spPr>
          <a:xfrm>
            <a:off x="0" y="0"/>
            <a:ext cx="9143640" cy="646200"/>
          </a:xfrm>
          <a:prstGeom prst="rect">
            <a:avLst/>
          </a:prstGeom>
          <a:solidFill>
            <a:srgbClr val="07376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300" strike="noStrike" u="none">
                <a:solidFill>
                  <a:schemeClr val="lt2"/>
                </a:solidFill>
                <a:effectLst/>
                <a:uFillTx/>
                <a:latin typeface="Arial"/>
                <a:ea typeface="Arial"/>
              </a:rPr>
              <a:t>METHODOLOGY</a:t>
            </a:r>
            <a:endParaRPr b="0" lang="en-US" sz="3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7" name="Google Shape;129;p24"/>
          <p:cNvSpPr/>
          <p:nvPr/>
        </p:nvSpPr>
        <p:spPr>
          <a:xfrm>
            <a:off x="0" y="646560"/>
            <a:ext cx="9143640" cy="387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30120">
              <a:lnSpc>
                <a:spcPct val="100000"/>
              </a:lnSpc>
              <a:buClr>
                <a:srgbClr val="212121"/>
              </a:buClr>
              <a:buFont typeface="Arial"/>
              <a:buAutoNum type="arabicPeriod"/>
            </a:pPr>
            <a:r>
              <a:rPr b="1" lang="en" sz="1600" strike="noStrike" u="none">
                <a:solidFill>
                  <a:schemeClr val="accent2"/>
                </a:solidFill>
                <a:effectLst/>
                <a:uFillTx/>
                <a:latin typeface="Arial"/>
                <a:ea typeface="Arial"/>
              </a:rPr>
              <a:t>Data Acquisition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" sz="1600" strike="noStrike" u="none">
                <a:solidFill>
                  <a:schemeClr val="accent2"/>
                </a:solidFill>
                <a:effectLst/>
                <a:uFillTx/>
                <a:latin typeface="Arial"/>
                <a:ea typeface="Arial"/>
              </a:rPr>
              <a:t>Utilize the National Cancer Institute (NCI) dataset with patient data, medical imaging, and genetic markers.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30120">
              <a:lnSpc>
                <a:spcPct val="100000"/>
              </a:lnSpc>
              <a:buClr>
                <a:srgbClr val="212121"/>
              </a:buClr>
              <a:buFont typeface="Arial"/>
              <a:buAutoNum type="arabicPeriod"/>
              <a:tabLst>
                <a:tab algn="l" pos="0"/>
              </a:tabLst>
            </a:pPr>
            <a:r>
              <a:rPr b="1" lang="en" sz="1600" strike="noStrike" u="none">
                <a:solidFill>
                  <a:schemeClr val="accent2"/>
                </a:solidFill>
                <a:effectLst/>
                <a:uFillTx/>
                <a:latin typeface="Arial"/>
                <a:ea typeface="Arial"/>
              </a:rPr>
              <a:t>Preprocessing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" sz="1600" strike="noStrike" u="none">
                <a:solidFill>
                  <a:schemeClr val="accent2"/>
                </a:solidFill>
                <a:effectLst/>
                <a:uFillTx/>
                <a:latin typeface="Arial"/>
                <a:ea typeface="Arial"/>
              </a:rPr>
              <a:t>Apply standardization and normalization to ensure data quality.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30120">
              <a:lnSpc>
                <a:spcPct val="100000"/>
              </a:lnSpc>
              <a:buClr>
                <a:srgbClr val="212121"/>
              </a:buClr>
              <a:buFont typeface="Arial"/>
              <a:buAutoNum type="arabicPeriod"/>
              <a:tabLst>
                <a:tab algn="l" pos="0"/>
              </a:tabLst>
            </a:pPr>
            <a:r>
              <a:rPr b="1" lang="en" sz="1600" strike="noStrike" u="none">
                <a:solidFill>
                  <a:schemeClr val="accent2"/>
                </a:solidFill>
                <a:effectLst/>
                <a:uFillTx/>
                <a:latin typeface="Arial"/>
                <a:ea typeface="Arial"/>
              </a:rPr>
              <a:t>AI Model Development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" sz="1600" strike="noStrike" u="none">
                <a:solidFill>
                  <a:schemeClr val="accent2"/>
                </a:solidFill>
                <a:effectLst/>
                <a:uFillTx/>
                <a:latin typeface="Arial"/>
                <a:ea typeface="Arial"/>
              </a:rPr>
              <a:t>Develop and validate AI models for early detection of prostate cancer.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30120">
              <a:lnSpc>
                <a:spcPct val="100000"/>
              </a:lnSpc>
              <a:buClr>
                <a:srgbClr val="212121"/>
              </a:buClr>
              <a:buFont typeface="Arial"/>
              <a:buAutoNum type="arabicPeriod"/>
              <a:tabLst>
                <a:tab algn="l" pos="0"/>
              </a:tabLst>
            </a:pPr>
            <a:r>
              <a:rPr b="1" lang="en" sz="1600" strike="noStrike" u="none">
                <a:solidFill>
                  <a:schemeClr val="accent2"/>
                </a:solidFill>
                <a:effectLst/>
                <a:uFillTx/>
                <a:latin typeface="Arial"/>
                <a:ea typeface="Arial"/>
              </a:rPr>
              <a:t>Model Predictive Control (MPC)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" sz="1600" strike="noStrike" u="none">
                <a:solidFill>
                  <a:schemeClr val="accent2"/>
                </a:solidFill>
                <a:effectLst/>
                <a:uFillTx/>
                <a:latin typeface="Arial"/>
                <a:ea typeface="Arial"/>
              </a:rPr>
              <a:t>Evaluate MPC for optimizing treatment strategies based on disease progression predictions.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30120">
              <a:lnSpc>
                <a:spcPct val="100000"/>
              </a:lnSpc>
              <a:buClr>
                <a:srgbClr val="212121"/>
              </a:buClr>
              <a:buFont typeface="Arial"/>
              <a:buAutoNum type="arabicPeriod"/>
              <a:tabLst>
                <a:tab algn="l" pos="0"/>
              </a:tabLst>
            </a:pPr>
            <a:r>
              <a:rPr b="1" lang="en" sz="1600" strike="noStrike" u="none">
                <a:solidFill>
                  <a:schemeClr val="accent2"/>
                </a:solidFill>
                <a:effectLst/>
                <a:uFillTx/>
                <a:latin typeface="Arial"/>
                <a:ea typeface="Arial"/>
              </a:rPr>
              <a:t>Performance Evaluation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" sz="1600" strike="noStrike" u="none">
                <a:solidFill>
                  <a:schemeClr val="accent2"/>
                </a:solidFill>
                <a:effectLst/>
                <a:uFillTx/>
                <a:latin typeface="Arial"/>
                <a:ea typeface="Arial"/>
              </a:rPr>
              <a:t>Assess model effectiveness using metrics such as accuracy, sensitivity, and specificity.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134;p25"/>
          <p:cNvSpPr/>
          <p:nvPr/>
        </p:nvSpPr>
        <p:spPr>
          <a:xfrm>
            <a:off x="0" y="0"/>
            <a:ext cx="9143640" cy="646200"/>
          </a:xfrm>
          <a:prstGeom prst="rect">
            <a:avLst/>
          </a:prstGeom>
          <a:solidFill>
            <a:srgbClr val="07376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300" strike="noStrike" u="none">
                <a:solidFill>
                  <a:schemeClr val="lt2"/>
                </a:solidFill>
                <a:effectLst/>
                <a:uFillTx/>
                <a:latin typeface="Arial"/>
                <a:ea typeface="Arial"/>
              </a:rPr>
              <a:t>TOOLS AND TECHNIQUES USED</a:t>
            </a:r>
            <a:endParaRPr b="0" lang="en-US" sz="3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9" name="Google Shape;135;p25"/>
          <p:cNvSpPr/>
          <p:nvPr/>
        </p:nvSpPr>
        <p:spPr>
          <a:xfrm>
            <a:off x="0" y="875160"/>
            <a:ext cx="9143640" cy="378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900" strike="noStrike" u="none">
                <a:solidFill>
                  <a:schemeClr val="accent2"/>
                </a:solidFill>
                <a:effectLst/>
                <a:uFillTx/>
                <a:latin typeface="Arial"/>
                <a:ea typeface="Arial"/>
              </a:rPr>
              <a:t>AI Algorithms</a:t>
            </a:r>
            <a:endParaRPr b="0" lang="en-US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9200">
              <a:lnSpc>
                <a:spcPct val="115000"/>
              </a:lnSpc>
              <a:buClr>
                <a:srgbClr val="212121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900" strike="noStrike" u="none">
                <a:solidFill>
                  <a:schemeClr val="accent2"/>
                </a:solidFill>
                <a:effectLst/>
                <a:uFillTx/>
                <a:latin typeface="Arial"/>
                <a:ea typeface="Arial"/>
              </a:rPr>
              <a:t>Random Forest Method</a:t>
            </a:r>
            <a:endParaRPr b="0" lang="en-US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9200">
              <a:lnSpc>
                <a:spcPct val="115000"/>
              </a:lnSpc>
              <a:buClr>
                <a:srgbClr val="212121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900" strike="noStrike" u="none">
                <a:solidFill>
                  <a:schemeClr val="accent2"/>
                </a:solidFill>
                <a:effectLst/>
                <a:uFillTx/>
                <a:latin typeface="Arial"/>
                <a:ea typeface="Arial"/>
              </a:rPr>
              <a:t>CNN</a:t>
            </a:r>
            <a:endParaRPr b="0" lang="en-US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9200">
              <a:lnSpc>
                <a:spcPct val="115000"/>
              </a:lnSpc>
              <a:buClr>
                <a:srgbClr val="212121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900" strike="noStrike" u="none">
                <a:solidFill>
                  <a:schemeClr val="accent2"/>
                </a:solidFill>
                <a:effectLst/>
                <a:uFillTx/>
                <a:latin typeface="Arial"/>
                <a:ea typeface="Arial"/>
              </a:rPr>
              <a:t>KNN</a:t>
            </a:r>
            <a:endParaRPr b="0" lang="en-US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900" strike="noStrike" u="none">
                <a:solidFill>
                  <a:schemeClr val="accent2"/>
                </a:solidFill>
                <a:effectLst/>
                <a:uFillTx/>
                <a:latin typeface="Arial"/>
                <a:ea typeface="Arial"/>
              </a:rPr>
              <a:t>Software &amp; Hardware Infrastructure</a:t>
            </a:r>
            <a:endParaRPr b="0" lang="en-US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9200">
              <a:lnSpc>
                <a:spcPct val="115000"/>
              </a:lnSpc>
              <a:buClr>
                <a:srgbClr val="212121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900" strike="noStrike" u="none">
                <a:solidFill>
                  <a:schemeClr val="accent2"/>
                </a:solidFill>
                <a:effectLst/>
                <a:uFillTx/>
                <a:latin typeface="Arial"/>
                <a:ea typeface="Arial"/>
              </a:rPr>
              <a:t>Languages: Python, </a:t>
            </a:r>
            <a:endParaRPr b="0" lang="en-US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9200">
              <a:lnSpc>
                <a:spcPct val="115000"/>
              </a:lnSpc>
              <a:buClr>
                <a:srgbClr val="212121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900" strike="noStrike" u="none">
                <a:solidFill>
                  <a:schemeClr val="accent2"/>
                </a:solidFill>
                <a:effectLst/>
                <a:uFillTx/>
                <a:latin typeface="Arial"/>
                <a:ea typeface="Arial"/>
              </a:rPr>
              <a:t>Libraries: TensorFlow, PyTorch</a:t>
            </a:r>
            <a:endParaRPr b="0" lang="en-US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9200">
              <a:lnSpc>
                <a:spcPct val="115000"/>
              </a:lnSpc>
              <a:buClr>
                <a:srgbClr val="212121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900" strike="noStrike" u="none">
                <a:solidFill>
                  <a:schemeClr val="accent2"/>
                </a:solidFill>
                <a:effectLst/>
                <a:uFillTx/>
                <a:latin typeface="Arial"/>
                <a:ea typeface="Arial"/>
              </a:rPr>
              <a:t>Application: Jupyter Notebook, Google Colab Notebook</a:t>
            </a:r>
            <a:endParaRPr b="0" lang="en-US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140;p26"/>
          <p:cNvSpPr/>
          <p:nvPr/>
        </p:nvSpPr>
        <p:spPr>
          <a:xfrm>
            <a:off x="0" y="0"/>
            <a:ext cx="9143640" cy="646200"/>
          </a:xfrm>
          <a:prstGeom prst="rect">
            <a:avLst/>
          </a:prstGeom>
          <a:solidFill>
            <a:srgbClr val="07376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300" strike="noStrike" u="none">
                <a:solidFill>
                  <a:schemeClr val="lt2"/>
                </a:solidFill>
                <a:effectLst/>
                <a:uFillTx/>
                <a:latin typeface="Arial"/>
                <a:ea typeface="Arial"/>
              </a:rPr>
              <a:t>HYPOTHESIS VALIDITY</a:t>
            </a:r>
            <a:endParaRPr b="0" lang="en-US" sz="3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81" name="Google Shape;141;p26" descr=""/>
          <p:cNvPicPr/>
          <p:nvPr/>
        </p:nvPicPr>
        <p:blipFill>
          <a:blip r:embed="rId1"/>
          <a:stretch/>
        </p:blipFill>
        <p:spPr>
          <a:xfrm>
            <a:off x="457200" y="798840"/>
            <a:ext cx="8276760" cy="2657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2" name="Google Shape;142;p26" descr=""/>
          <p:cNvPicPr/>
          <p:nvPr/>
        </p:nvPicPr>
        <p:blipFill>
          <a:blip r:embed="rId2"/>
          <a:stretch/>
        </p:blipFill>
        <p:spPr>
          <a:xfrm>
            <a:off x="457200" y="3456360"/>
            <a:ext cx="4466880" cy="237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3" name="Google Shape;143;p26"/>
          <p:cNvSpPr/>
          <p:nvPr/>
        </p:nvSpPr>
        <p:spPr>
          <a:xfrm>
            <a:off x="396720" y="3770640"/>
            <a:ext cx="8337600" cy="87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" sz="15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Five hypotheses were tested for correlation and validated using P-values. Results are summarized in the table and graphs below. Out of the five, only one hypothesis was found to be false, determined by a P-value greater than 0.05, indicating that the others are true.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148;p27" descr=""/>
          <p:cNvPicPr/>
          <p:nvPr/>
        </p:nvPicPr>
        <p:blipFill>
          <a:blip r:embed="rId1"/>
          <a:stretch/>
        </p:blipFill>
        <p:spPr>
          <a:xfrm>
            <a:off x="575640" y="276120"/>
            <a:ext cx="7543800" cy="1533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5" name="Google Shape;149;p27" descr=""/>
          <p:cNvPicPr/>
          <p:nvPr/>
        </p:nvPicPr>
        <p:blipFill>
          <a:blip r:embed="rId2"/>
          <a:stretch/>
        </p:blipFill>
        <p:spPr>
          <a:xfrm>
            <a:off x="2437920" y="1809720"/>
            <a:ext cx="4267800" cy="30286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154;p28" descr=""/>
          <p:cNvPicPr/>
          <p:nvPr/>
        </p:nvPicPr>
        <p:blipFill>
          <a:blip r:embed="rId1"/>
          <a:stretch/>
        </p:blipFill>
        <p:spPr>
          <a:xfrm>
            <a:off x="1014480" y="241920"/>
            <a:ext cx="7114680" cy="1523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7" name="Google Shape;155;p28" descr=""/>
          <p:cNvPicPr/>
          <p:nvPr/>
        </p:nvPicPr>
        <p:blipFill>
          <a:blip r:embed="rId2"/>
          <a:stretch/>
        </p:blipFill>
        <p:spPr>
          <a:xfrm>
            <a:off x="2283480" y="1842120"/>
            <a:ext cx="4576680" cy="30722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160;p29" descr=""/>
          <p:cNvPicPr/>
          <p:nvPr/>
        </p:nvPicPr>
        <p:blipFill>
          <a:blip r:embed="rId1"/>
          <a:stretch/>
        </p:blipFill>
        <p:spPr>
          <a:xfrm>
            <a:off x="1100160" y="165240"/>
            <a:ext cx="6943320" cy="1428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9" name="Google Shape;161;p29" descr=""/>
          <p:cNvPicPr/>
          <p:nvPr/>
        </p:nvPicPr>
        <p:blipFill>
          <a:blip r:embed="rId2"/>
          <a:stretch/>
        </p:blipFill>
        <p:spPr>
          <a:xfrm>
            <a:off x="2576160" y="1670040"/>
            <a:ext cx="3991320" cy="3244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166;p30" descr=""/>
          <p:cNvPicPr/>
          <p:nvPr/>
        </p:nvPicPr>
        <p:blipFill>
          <a:blip r:embed="rId1"/>
          <a:stretch/>
        </p:blipFill>
        <p:spPr>
          <a:xfrm>
            <a:off x="1218600" y="216360"/>
            <a:ext cx="6962400" cy="1828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1" name="Google Shape;167;p30" descr=""/>
          <p:cNvPicPr/>
          <p:nvPr/>
        </p:nvPicPr>
        <p:blipFill>
          <a:blip r:embed="rId2"/>
          <a:stretch/>
        </p:blipFill>
        <p:spPr>
          <a:xfrm>
            <a:off x="2819160" y="2121480"/>
            <a:ext cx="3761280" cy="27932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172;p31" descr=""/>
          <p:cNvPicPr/>
          <p:nvPr/>
        </p:nvPicPr>
        <p:blipFill>
          <a:blip r:embed="rId1"/>
          <a:stretch/>
        </p:blipFill>
        <p:spPr>
          <a:xfrm>
            <a:off x="0" y="754920"/>
            <a:ext cx="5734440" cy="4388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3" name="Google Shape;173;p31"/>
          <p:cNvSpPr/>
          <p:nvPr/>
        </p:nvSpPr>
        <p:spPr>
          <a:xfrm>
            <a:off x="0" y="0"/>
            <a:ext cx="9143640" cy="646200"/>
          </a:xfrm>
          <a:prstGeom prst="rect">
            <a:avLst/>
          </a:prstGeom>
          <a:solidFill>
            <a:srgbClr val="07376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300" strike="noStrike" u="none">
                <a:solidFill>
                  <a:schemeClr val="lt2"/>
                </a:solidFill>
                <a:effectLst/>
                <a:uFillTx/>
                <a:latin typeface="Arial"/>
                <a:ea typeface="Arial"/>
              </a:rPr>
              <a:t>CORRELATION MATRIX</a:t>
            </a:r>
            <a:endParaRPr b="0" lang="en-US" sz="3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4" name="Google Shape;174;p31"/>
          <p:cNvSpPr/>
          <p:nvPr/>
        </p:nvSpPr>
        <p:spPr>
          <a:xfrm>
            <a:off x="5582160" y="798840"/>
            <a:ext cx="3409200" cy="38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Expected Outcomes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30120">
              <a:lnSpc>
                <a:spcPct val="115000"/>
              </a:lnSpc>
              <a:spcBef>
                <a:spcPts val="601"/>
              </a:spcBef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600" strike="noStrike" u="sng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Early Detection</a:t>
            </a:r>
            <a:r>
              <a:rPr b="0" lang="en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: Improved accuracy through analysis of medical imaging, genetic markers, and patient histories.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600" strike="noStrike" u="sng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Personalized Treatment</a:t>
            </a:r>
            <a:r>
              <a:rPr b="0" lang="en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: Continuous health monitoring using control systems for tailored treatment plans.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600" strike="noStrike" u="sng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Reduced Mortality Rates</a:t>
            </a:r>
            <a:r>
              <a:rPr b="0" lang="en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: Early detection and personalized strategies aim to lower mortality.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65;p14"/>
          <p:cNvSpPr/>
          <p:nvPr/>
        </p:nvSpPr>
        <p:spPr>
          <a:xfrm>
            <a:off x="0" y="873720"/>
            <a:ext cx="9143640" cy="129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457200" indent="-343080" algn="just">
              <a:lnSpc>
                <a:spcPct val="100000"/>
              </a:lnSpc>
              <a:buClr>
                <a:srgbClr val="212121"/>
              </a:buClr>
              <a:buFont typeface="Arial"/>
              <a:buChar char="●"/>
            </a:pPr>
            <a:r>
              <a:rPr b="0" lang="en" sz="1800" strike="noStrike" u="none">
                <a:solidFill>
                  <a:schemeClr val="accent2"/>
                </a:solidFill>
                <a:effectLst/>
                <a:uFillTx/>
                <a:latin typeface="Arial"/>
                <a:ea typeface="Arial"/>
              </a:rPr>
              <a:t>A malignant tumor that develops in the prostate gland, a small gland in the male reproductive system.  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3080" algn="just">
              <a:lnSpc>
                <a:spcPct val="100000"/>
              </a:lnSpc>
              <a:buClr>
                <a:srgbClr val="212121"/>
              </a:buClr>
              <a:buFont typeface="Arial"/>
              <a:buChar char="●"/>
            </a:pPr>
            <a:r>
              <a:rPr b="0" lang="en" sz="1800" strike="noStrike" u="none">
                <a:solidFill>
                  <a:schemeClr val="accent2"/>
                </a:solidFill>
                <a:effectLst/>
                <a:uFillTx/>
                <a:latin typeface="Arial"/>
                <a:ea typeface="Arial"/>
              </a:rPr>
              <a:t>It is the second most common cancer in men worldwide.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3080" algn="just">
              <a:lnSpc>
                <a:spcPct val="100000"/>
              </a:lnSpc>
              <a:buClr>
                <a:srgbClr val="212121"/>
              </a:buClr>
              <a:buFont typeface="Arial"/>
              <a:buChar char="●"/>
            </a:pPr>
            <a:r>
              <a:rPr b="0" lang="en" sz="1800" strike="noStrike" u="none">
                <a:solidFill>
                  <a:schemeClr val="accent2"/>
                </a:solidFill>
                <a:effectLst/>
                <a:uFillTx/>
                <a:latin typeface="Arial"/>
                <a:ea typeface="Arial"/>
              </a:rPr>
              <a:t>Early detection and treatment are crucial for better outcomes.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Google Shape;66;p14"/>
          <p:cNvSpPr/>
          <p:nvPr/>
        </p:nvSpPr>
        <p:spPr>
          <a:xfrm>
            <a:off x="0" y="0"/>
            <a:ext cx="9143640" cy="847440"/>
          </a:xfrm>
          <a:prstGeom prst="rect">
            <a:avLst/>
          </a:prstGeom>
          <a:solidFill>
            <a:srgbClr val="07376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000" strike="noStrike" u="none">
                <a:solidFill>
                  <a:schemeClr val="lt2"/>
                </a:solidFill>
                <a:effectLst/>
                <a:uFillTx/>
                <a:latin typeface="Arial"/>
                <a:ea typeface="Arial"/>
              </a:rPr>
              <a:t>PROSTATE CANCER</a:t>
            </a:r>
            <a:endParaRPr b="0" lang="en-US" sz="4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55" name="Google Shape;67;p14" descr=""/>
          <p:cNvPicPr/>
          <p:nvPr/>
        </p:nvPicPr>
        <p:blipFill>
          <a:blip r:embed="rId1"/>
          <a:srcRect l="10835" t="21615" r="12482" b="13336"/>
          <a:stretch/>
        </p:blipFill>
        <p:spPr>
          <a:xfrm>
            <a:off x="152280" y="2268360"/>
            <a:ext cx="4764600" cy="2493720"/>
          </a:xfrm>
          <a:prstGeom prst="rect">
            <a:avLst/>
          </a:prstGeom>
          <a:noFill/>
          <a:ln w="9525">
            <a:solidFill>
              <a:srgbClr val="595959"/>
            </a:solidFill>
            <a:round/>
          </a:ln>
        </p:spPr>
      </p:pic>
      <p:sp>
        <p:nvSpPr>
          <p:cNvPr id="56" name="Google Shape;68;p14"/>
          <p:cNvSpPr/>
          <p:nvPr/>
        </p:nvSpPr>
        <p:spPr>
          <a:xfrm>
            <a:off x="754560" y="4762440"/>
            <a:ext cx="356076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Fig. 1 —  location of the prostate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Google Shape;69;p14"/>
          <p:cNvSpPr/>
          <p:nvPr/>
        </p:nvSpPr>
        <p:spPr>
          <a:xfrm>
            <a:off x="5044680" y="2868840"/>
            <a:ext cx="4099320" cy="129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800" strike="noStrike" u="none">
                <a:solidFill>
                  <a:srgbClr val="434343"/>
                </a:solidFill>
                <a:effectLst/>
                <a:uFillTx/>
                <a:latin typeface="Arial"/>
                <a:ea typeface="Arial"/>
              </a:rPr>
              <a:t>WHY STUDY THIS?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434343"/>
              </a:buClr>
              <a:buFont typeface="Arial"/>
              <a:buChar char="●"/>
              <a:tabLst>
                <a:tab algn="l" pos="0"/>
              </a:tabLst>
            </a:pPr>
            <a:r>
              <a:rPr b="1" lang="en" sz="1800" strike="noStrike" u="none">
                <a:solidFill>
                  <a:srgbClr val="434343"/>
                </a:solidFill>
                <a:effectLst/>
                <a:uFillTx/>
                <a:latin typeface="Arial"/>
                <a:ea typeface="Arial"/>
              </a:rPr>
              <a:t>Epidemiology and statistics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434343"/>
              </a:buClr>
              <a:buFont typeface="Arial"/>
              <a:buChar char="●"/>
              <a:tabLst>
                <a:tab algn="l" pos="0"/>
              </a:tabLst>
            </a:pPr>
            <a:r>
              <a:rPr b="1" lang="en" sz="1800" strike="noStrike" u="none">
                <a:solidFill>
                  <a:srgbClr val="434343"/>
                </a:solidFill>
                <a:effectLst/>
                <a:uFillTx/>
                <a:latin typeface="Arial"/>
                <a:ea typeface="Arial"/>
              </a:rPr>
              <a:t>Risk factors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434343"/>
              </a:buClr>
              <a:buFont typeface="Arial"/>
              <a:buChar char="●"/>
              <a:tabLst>
                <a:tab algn="l" pos="0"/>
              </a:tabLst>
            </a:pPr>
            <a:r>
              <a:rPr b="1" lang="en" sz="1800" strike="noStrike" u="none">
                <a:solidFill>
                  <a:srgbClr val="434343"/>
                </a:solidFill>
                <a:effectLst/>
                <a:uFillTx/>
                <a:latin typeface="Arial"/>
                <a:ea typeface="Arial"/>
              </a:rPr>
              <a:t>Importance of early detection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179;p32" descr=""/>
          <p:cNvPicPr/>
          <p:nvPr/>
        </p:nvPicPr>
        <p:blipFill>
          <a:blip r:embed="rId1"/>
          <a:stretch/>
        </p:blipFill>
        <p:spPr>
          <a:xfrm>
            <a:off x="0" y="933480"/>
            <a:ext cx="4828680" cy="4209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6" name="Google Shape;180;p32"/>
          <p:cNvSpPr/>
          <p:nvPr/>
        </p:nvSpPr>
        <p:spPr>
          <a:xfrm>
            <a:off x="0" y="0"/>
            <a:ext cx="9143640" cy="646200"/>
          </a:xfrm>
          <a:prstGeom prst="rect">
            <a:avLst/>
          </a:prstGeom>
          <a:solidFill>
            <a:srgbClr val="07376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300" strike="noStrike" u="none">
                <a:solidFill>
                  <a:schemeClr val="lt2"/>
                </a:solidFill>
                <a:effectLst/>
                <a:uFillTx/>
                <a:latin typeface="Arial"/>
                <a:ea typeface="Arial"/>
              </a:rPr>
              <a:t>RESULTS</a:t>
            </a:r>
            <a:endParaRPr b="0" lang="en-US" sz="3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7" name="Google Shape;181;p32"/>
          <p:cNvSpPr/>
          <p:nvPr/>
        </p:nvSpPr>
        <p:spPr>
          <a:xfrm>
            <a:off x="5207400" y="960120"/>
            <a:ext cx="3671640" cy="273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lang="en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Key Findings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30120" algn="just">
              <a:lnSpc>
                <a:spcPct val="115000"/>
              </a:lnSpc>
              <a:spcBef>
                <a:spcPts val="601"/>
              </a:spcBef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The KNN algorithm excelled in predicting outcomes from large datasets, achieving 80% accuracy with an 80/20 training/testing split.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30120" algn="just">
              <a:lnSpc>
                <a:spcPct val="115000"/>
              </a:lnSpc>
              <a:buClr>
                <a:srgbClr val="000000"/>
              </a:buClr>
              <a:buFont typeface="Roboto"/>
              <a:buChar char="●"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A correlation heatmap validated hypotheses and informed AI model training.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186;p33"/>
          <p:cNvSpPr/>
          <p:nvPr/>
        </p:nvSpPr>
        <p:spPr>
          <a:xfrm>
            <a:off x="0" y="0"/>
            <a:ext cx="9143640" cy="646200"/>
          </a:xfrm>
          <a:prstGeom prst="rect">
            <a:avLst/>
          </a:prstGeom>
          <a:solidFill>
            <a:srgbClr val="07376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300" strike="noStrike" u="none">
                <a:solidFill>
                  <a:schemeClr val="lt2"/>
                </a:solidFill>
                <a:effectLst/>
                <a:uFillTx/>
                <a:latin typeface="Arial"/>
                <a:ea typeface="Arial"/>
              </a:rPr>
              <a:t>RESULTS</a:t>
            </a:r>
            <a:endParaRPr b="0" lang="en-US" sz="3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99" name="Google Shape;187;p33"/>
          <p:cNvGraphicFramePr/>
          <p:nvPr/>
        </p:nvGraphicFramePr>
        <p:xfrm>
          <a:off x="230040" y="857160"/>
          <a:ext cx="6711840" cy="1756080"/>
        </p:xfrm>
        <a:graphic>
          <a:graphicData uri="http://schemas.openxmlformats.org/drawingml/2006/table">
            <a:tbl>
              <a:tblPr/>
              <a:tblGrid>
                <a:gridCol w="1602360"/>
                <a:gridCol w="1415160"/>
                <a:gridCol w="1061280"/>
                <a:gridCol w="1352520"/>
                <a:gridCol w="1279800"/>
              </a:tblGrid>
              <a:tr h="257040"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b" marL="28440" marR="28440">
                    <a:lnL w="9360">
                      <a:solidFill>
                        <a:srgbClr val="000000"/>
                      </a:solidFill>
                      <a:prstDash val="solid"/>
                    </a:lnL>
                    <a:lnR w="9360">
                      <a:solidFill>
                        <a:srgbClr val="000000"/>
                      </a:solidFill>
                      <a:prstDash val="solid"/>
                    </a:lnR>
                    <a:lnT w="9360">
                      <a:solidFill>
                        <a:srgbClr val="000000"/>
                      </a:solidFill>
                      <a:prstDash val="solid"/>
                    </a:lnT>
                    <a:lnB w="93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Precision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b" marL="28440" marR="28440">
                    <a:lnL w="9360">
                      <a:solidFill>
                        <a:srgbClr val="000000"/>
                      </a:solidFill>
                      <a:prstDash val="solid"/>
                    </a:lnL>
                    <a:lnR w="9360">
                      <a:solidFill>
                        <a:srgbClr val="000000"/>
                      </a:solidFill>
                      <a:prstDash val="solid"/>
                    </a:lnR>
                    <a:lnT w="9360">
                      <a:solidFill>
                        <a:srgbClr val="000000"/>
                      </a:solidFill>
                      <a:prstDash val="solid"/>
                    </a:lnT>
                    <a:lnB w="93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Recall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b" marL="28440" marR="28440">
                    <a:lnL w="9360">
                      <a:solidFill>
                        <a:srgbClr val="000000"/>
                      </a:solidFill>
                      <a:prstDash val="solid"/>
                    </a:lnL>
                    <a:lnR w="9360">
                      <a:solidFill>
                        <a:srgbClr val="000000"/>
                      </a:solidFill>
                      <a:prstDash val="solid"/>
                    </a:lnR>
                    <a:lnT w="9360">
                      <a:solidFill>
                        <a:srgbClr val="000000"/>
                      </a:solidFill>
                      <a:prstDash val="solid"/>
                    </a:lnT>
                    <a:lnB w="93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f1-score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b" marL="28440" marR="28440">
                    <a:lnL w="9360">
                      <a:solidFill>
                        <a:srgbClr val="000000"/>
                      </a:solidFill>
                      <a:prstDash val="solid"/>
                    </a:lnL>
                    <a:lnR w="9360">
                      <a:solidFill>
                        <a:srgbClr val="000000"/>
                      </a:solidFill>
                      <a:prstDash val="solid"/>
                    </a:lnR>
                    <a:lnT w="9360">
                      <a:solidFill>
                        <a:srgbClr val="000000"/>
                      </a:solidFill>
                      <a:prstDash val="solid"/>
                    </a:lnT>
                    <a:lnB w="93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Support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b" marL="28440" marR="28440">
                    <a:lnL w="9360">
                      <a:solidFill>
                        <a:srgbClr val="000000"/>
                      </a:solidFill>
                      <a:prstDash val="solid"/>
                    </a:lnL>
                    <a:lnR w="9360">
                      <a:solidFill>
                        <a:srgbClr val="000000"/>
                      </a:solidFill>
                      <a:prstDash val="solid"/>
                    </a:lnR>
                    <a:lnT w="9360">
                      <a:solidFill>
                        <a:srgbClr val="000000"/>
                      </a:solidFill>
                      <a:prstDash val="solid"/>
                    </a:lnT>
                    <a:lnB w="93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57040">
                <a:tc>
                  <a:txBody>
                    <a:bodyPr lIns="28440" rIns="28440" tIns="18720" bIns="18720" anchor="b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0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b" marL="28440" marR="28440">
                    <a:lnL w="9360">
                      <a:solidFill>
                        <a:srgbClr val="000000"/>
                      </a:solidFill>
                      <a:prstDash val="solid"/>
                    </a:lnL>
                    <a:lnR w="9360">
                      <a:solidFill>
                        <a:srgbClr val="000000"/>
                      </a:solidFill>
                      <a:prstDash val="solid"/>
                    </a:lnR>
                    <a:lnT w="9360">
                      <a:solidFill>
                        <a:srgbClr val="000000"/>
                      </a:solidFill>
                      <a:prstDash val="solid"/>
                    </a:lnT>
                    <a:lnB w="93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0.95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b" marL="28440" marR="28440">
                    <a:lnL w="9360">
                      <a:solidFill>
                        <a:srgbClr val="000000"/>
                      </a:solidFill>
                      <a:prstDash val="solid"/>
                    </a:lnL>
                    <a:lnR w="9360">
                      <a:solidFill>
                        <a:srgbClr val="000000"/>
                      </a:solidFill>
                      <a:prstDash val="solid"/>
                    </a:lnR>
                    <a:lnT w="9360">
                      <a:solidFill>
                        <a:srgbClr val="000000"/>
                      </a:solidFill>
                      <a:prstDash val="solid"/>
                    </a:lnT>
                    <a:lnB w="93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0.99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b" marL="28440" marR="28440">
                    <a:lnL w="9360">
                      <a:solidFill>
                        <a:srgbClr val="000000"/>
                      </a:solidFill>
                      <a:prstDash val="solid"/>
                    </a:lnL>
                    <a:lnR w="9360">
                      <a:solidFill>
                        <a:srgbClr val="000000"/>
                      </a:solidFill>
                      <a:prstDash val="solid"/>
                    </a:lnR>
                    <a:lnT w="9360">
                      <a:solidFill>
                        <a:srgbClr val="000000"/>
                      </a:solidFill>
                      <a:prstDash val="solid"/>
                    </a:lnT>
                    <a:lnB w="93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0.97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b" marL="28440" marR="28440">
                    <a:lnL w="9360">
                      <a:solidFill>
                        <a:srgbClr val="000000"/>
                      </a:solidFill>
                      <a:prstDash val="solid"/>
                    </a:lnL>
                    <a:lnR w="9360">
                      <a:solidFill>
                        <a:srgbClr val="000000"/>
                      </a:solidFill>
                      <a:prstDash val="solid"/>
                    </a:lnR>
                    <a:lnT w="9360">
                      <a:solidFill>
                        <a:srgbClr val="000000"/>
                      </a:solidFill>
                      <a:prstDash val="solid"/>
                    </a:lnT>
                    <a:lnB w="93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20388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b" marL="28440" marR="28440">
                    <a:lnL w="9360">
                      <a:solidFill>
                        <a:srgbClr val="000000"/>
                      </a:solidFill>
                      <a:prstDash val="solid"/>
                    </a:lnL>
                    <a:lnR w="9360">
                      <a:solidFill>
                        <a:srgbClr val="000000"/>
                      </a:solidFill>
                      <a:prstDash val="solid"/>
                    </a:lnR>
                    <a:lnT w="9360">
                      <a:solidFill>
                        <a:srgbClr val="000000"/>
                      </a:solidFill>
                      <a:prstDash val="solid"/>
                    </a:lnT>
                    <a:lnB w="93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57040">
                <a:tc>
                  <a:txBody>
                    <a:bodyPr lIns="28440" rIns="28440" tIns="18720" bIns="18720" anchor="b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1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b" marL="28440" marR="28440">
                    <a:lnL w="9360">
                      <a:solidFill>
                        <a:srgbClr val="000000"/>
                      </a:solidFill>
                      <a:prstDash val="solid"/>
                    </a:lnL>
                    <a:lnR w="9360">
                      <a:solidFill>
                        <a:srgbClr val="000000"/>
                      </a:solidFill>
                      <a:prstDash val="solid"/>
                    </a:lnR>
                    <a:lnT w="9360">
                      <a:solidFill>
                        <a:srgbClr val="000000"/>
                      </a:solidFill>
                      <a:prstDash val="solid"/>
                    </a:lnT>
                    <a:lnB w="93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0.86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b" marL="28440" marR="28440">
                    <a:lnL w="9360">
                      <a:solidFill>
                        <a:srgbClr val="000000"/>
                      </a:solidFill>
                      <a:prstDash val="solid"/>
                    </a:lnL>
                    <a:lnR w="9360">
                      <a:solidFill>
                        <a:srgbClr val="000000"/>
                      </a:solidFill>
                      <a:prstDash val="solid"/>
                    </a:lnR>
                    <a:lnT w="9360">
                      <a:solidFill>
                        <a:srgbClr val="000000"/>
                      </a:solidFill>
                      <a:prstDash val="solid"/>
                    </a:lnT>
                    <a:lnB w="93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0.6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b" marL="28440" marR="28440">
                    <a:lnL w="9360">
                      <a:solidFill>
                        <a:srgbClr val="000000"/>
                      </a:solidFill>
                      <a:prstDash val="solid"/>
                    </a:lnL>
                    <a:lnR w="9360">
                      <a:solidFill>
                        <a:srgbClr val="000000"/>
                      </a:solidFill>
                      <a:prstDash val="solid"/>
                    </a:lnR>
                    <a:lnT w="9360">
                      <a:solidFill>
                        <a:srgbClr val="000000"/>
                      </a:solidFill>
                      <a:prstDash val="solid"/>
                    </a:lnT>
                    <a:lnB w="93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0.71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b" marL="28440" marR="28440">
                    <a:lnL w="9360">
                      <a:solidFill>
                        <a:srgbClr val="000000"/>
                      </a:solidFill>
                      <a:prstDash val="solid"/>
                    </a:lnL>
                    <a:lnR w="9360">
                      <a:solidFill>
                        <a:srgbClr val="000000"/>
                      </a:solidFill>
                      <a:prstDash val="solid"/>
                    </a:lnR>
                    <a:lnT w="9360">
                      <a:solidFill>
                        <a:srgbClr val="000000"/>
                      </a:solidFill>
                      <a:prstDash val="solid"/>
                    </a:lnT>
                    <a:lnB w="93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2616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b" marL="28440" marR="28440">
                    <a:lnL w="9360">
                      <a:solidFill>
                        <a:srgbClr val="000000"/>
                      </a:solidFill>
                      <a:prstDash val="solid"/>
                    </a:lnL>
                    <a:lnR w="9360">
                      <a:solidFill>
                        <a:srgbClr val="000000"/>
                      </a:solidFill>
                      <a:prstDash val="solid"/>
                    </a:lnR>
                    <a:lnT w="9360">
                      <a:solidFill>
                        <a:srgbClr val="000000"/>
                      </a:solidFill>
                      <a:prstDash val="solid"/>
                    </a:lnT>
                    <a:lnB w="93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57040">
                <a:tc>
                  <a:txBody>
                    <a:bodyPr lIns="28440" rIns="28440" tIns="18720" bIns="18720" anchor="b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Accuracy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b" marL="28440" marR="28440">
                    <a:lnL w="9360">
                      <a:solidFill>
                        <a:srgbClr val="000000"/>
                      </a:solidFill>
                      <a:prstDash val="solid"/>
                    </a:lnL>
                    <a:lnR w="9360">
                      <a:solidFill>
                        <a:srgbClr val="000000"/>
                      </a:solidFill>
                      <a:prstDash val="solid"/>
                    </a:lnR>
                    <a:lnT w="9360">
                      <a:solidFill>
                        <a:srgbClr val="000000"/>
                      </a:solidFill>
                      <a:prstDash val="solid"/>
                    </a:lnT>
                    <a:lnB w="93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b" marL="28440" marR="28440">
                    <a:lnL w="9360">
                      <a:solidFill>
                        <a:srgbClr val="000000"/>
                      </a:solidFill>
                      <a:prstDash val="solid"/>
                    </a:lnL>
                    <a:lnR w="9360">
                      <a:solidFill>
                        <a:srgbClr val="000000"/>
                      </a:solidFill>
                      <a:prstDash val="solid"/>
                    </a:lnR>
                    <a:lnT w="9360">
                      <a:solidFill>
                        <a:srgbClr val="000000"/>
                      </a:solidFill>
                      <a:prstDash val="solid"/>
                    </a:lnT>
                    <a:lnB w="93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b" marL="28440" marR="28440">
                    <a:lnL w="9360">
                      <a:solidFill>
                        <a:srgbClr val="000000"/>
                      </a:solidFill>
                      <a:prstDash val="solid"/>
                    </a:lnL>
                    <a:lnR w="9360">
                      <a:solidFill>
                        <a:srgbClr val="000000"/>
                      </a:solidFill>
                      <a:prstDash val="solid"/>
                    </a:lnR>
                    <a:lnT w="9360">
                      <a:solidFill>
                        <a:srgbClr val="000000"/>
                      </a:solidFill>
                      <a:prstDash val="solid"/>
                    </a:lnT>
                    <a:lnB w="93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0.94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b" marL="28440" marR="28440">
                    <a:lnL w="9360">
                      <a:solidFill>
                        <a:srgbClr val="000000"/>
                      </a:solidFill>
                      <a:prstDash val="solid"/>
                    </a:lnL>
                    <a:lnR w="9360">
                      <a:solidFill>
                        <a:srgbClr val="000000"/>
                      </a:solidFill>
                      <a:prstDash val="solid"/>
                    </a:lnR>
                    <a:lnT w="9360">
                      <a:solidFill>
                        <a:srgbClr val="000000"/>
                      </a:solidFill>
                      <a:prstDash val="solid"/>
                    </a:lnT>
                    <a:lnB w="93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23004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b" marL="28440" marR="28440">
                    <a:lnL w="9360">
                      <a:solidFill>
                        <a:srgbClr val="000000"/>
                      </a:solidFill>
                      <a:prstDash val="solid"/>
                    </a:lnL>
                    <a:lnR w="9360">
                      <a:solidFill>
                        <a:srgbClr val="000000"/>
                      </a:solidFill>
                      <a:prstDash val="solid"/>
                    </a:lnR>
                    <a:lnT w="9360">
                      <a:solidFill>
                        <a:srgbClr val="000000"/>
                      </a:solidFill>
                      <a:prstDash val="solid"/>
                    </a:lnT>
                    <a:lnB w="93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57040">
                <a:tc>
                  <a:txBody>
                    <a:bodyPr lIns="28440" rIns="28440" tIns="18720" bIns="18720" anchor="b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Macro avg.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b" marL="28440" marR="28440">
                    <a:lnL w="9360">
                      <a:solidFill>
                        <a:srgbClr val="000000"/>
                      </a:solidFill>
                      <a:prstDash val="solid"/>
                    </a:lnL>
                    <a:lnR w="9360">
                      <a:solidFill>
                        <a:srgbClr val="000000"/>
                      </a:solidFill>
                      <a:prstDash val="solid"/>
                    </a:lnR>
                    <a:lnT w="9360">
                      <a:solidFill>
                        <a:srgbClr val="000000"/>
                      </a:solidFill>
                      <a:prstDash val="solid"/>
                    </a:lnT>
                    <a:lnB w="93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0.9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b" marL="28440" marR="28440">
                    <a:lnL w="9360">
                      <a:solidFill>
                        <a:srgbClr val="000000"/>
                      </a:solidFill>
                      <a:prstDash val="solid"/>
                    </a:lnL>
                    <a:lnR w="9360">
                      <a:solidFill>
                        <a:srgbClr val="000000"/>
                      </a:solidFill>
                      <a:prstDash val="solid"/>
                    </a:lnR>
                    <a:lnT w="9360">
                      <a:solidFill>
                        <a:srgbClr val="000000"/>
                      </a:solidFill>
                      <a:prstDash val="solid"/>
                    </a:lnT>
                    <a:lnB w="93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0.79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b" marL="28440" marR="28440">
                    <a:lnL w="9360">
                      <a:solidFill>
                        <a:srgbClr val="000000"/>
                      </a:solidFill>
                      <a:prstDash val="solid"/>
                    </a:lnL>
                    <a:lnR w="9360">
                      <a:solidFill>
                        <a:srgbClr val="000000"/>
                      </a:solidFill>
                      <a:prstDash val="solid"/>
                    </a:lnR>
                    <a:lnT w="9360">
                      <a:solidFill>
                        <a:srgbClr val="000000"/>
                      </a:solidFill>
                      <a:prstDash val="solid"/>
                    </a:lnT>
                    <a:lnB w="93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0.84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b" marL="28440" marR="28440">
                    <a:lnL w="9360">
                      <a:solidFill>
                        <a:srgbClr val="000000"/>
                      </a:solidFill>
                      <a:prstDash val="solid"/>
                    </a:lnL>
                    <a:lnR w="9360">
                      <a:solidFill>
                        <a:srgbClr val="000000"/>
                      </a:solidFill>
                      <a:prstDash val="solid"/>
                    </a:lnR>
                    <a:lnT w="9360">
                      <a:solidFill>
                        <a:srgbClr val="000000"/>
                      </a:solidFill>
                      <a:prstDash val="solid"/>
                    </a:lnT>
                    <a:lnB w="93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23004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b" marL="28440" marR="28440">
                    <a:lnL w="9360">
                      <a:solidFill>
                        <a:srgbClr val="000000"/>
                      </a:solidFill>
                      <a:prstDash val="solid"/>
                    </a:lnL>
                    <a:lnR w="9360">
                      <a:solidFill>
                        <a:srgbClr val="000000"/>
                      </a:solidFill>
                      <a:prstDash val="solid"/>
                    </a:lnR>
                    <a:lnT w="9360">
                      <a:solidFill>
                        <a:srgbClr val="000000"/>
                      </a:solidFill>
                      <a:prstDash val="solid"/>
                    </a:lnT>
                    <a:lnB w="93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57040">
                <a:tc>
                  <a:txBody>
                    <a:bodyPr lIns="28440" rIns="28440" tIns="18720" bIns="18720" anchor="b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Weighted avg.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b" marL="28440" marR="28440">
                    <a:lnL w="9360">
                      <a:solidFill>
                        <a:srgbClr val="000000"/>
                      </a:solidFill>
                      <a:prstDash val="solid"/>
                    </a:lnL>
                    <a:lnR w="9360">
                      <a:solidFill>
                        <a:srgbClr val="000000"/>
                      </a:solidFill>
                      <a:prstDash val="solid"/>
                    </a:lnR>
                    <a:lnT w="9360">
                      <a:solidFill>
                        <a:srgbClr val="000000"/>
                      </a:solidFill>
                      <a:prstDash val="solid"/>
                    </a:lnT>
                    <a:lnB w="93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0.94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b" marL="28440" marR="28440">
                    <a:lnL w="9360">
                      <a:solidFill>
                        <a:srgbClr val="000000"/>
                      </a:solidFill>
                      <a:prstDash val="solid"/>
                    </a:lnL>
                    <a:lnR w="9360">
                      <a:solidFill>
                        <a:srgbClr val="000000"/>
                      </a:solidFill>
                      <a:prstDash val="solid"/>
                    </a:lnR>
                    <a:lnT w="9360">
                      <a:solidFill>
                        <a:srgbClr val="000000"/>
                      </a:solidFill>
                      <a:prstDash val="solid"/>
                    </a:lnT>
                    <a:lnB w="93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0.94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b" marL="28440" marR="28440">
                    <a:lnL w="9360">
                      <a:solidFill>
                        <a:srgbClr val="000000"/>
                      </a:solidFill>
                      <a:prstDash val="solid"/>
                    </a:lnL>
                    <a:lnR w="9360">
                      <a:solidFill>
                        <a:srgbClr val="000000"/>
                      </a:solidFill>
                      <a:prstDash val="solid"/>
                    </a:lnR>
                    <a:lnT w="9360">
                      <a:solidFill>
                        <a:srgbClr val="000000"/>
                      </a:solidFill>
                      <a:prstDash val="solid"/>
                    </a:lnT>
                    <a:lnB w="93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0.94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b" marL="28440" marR="28440">
                    <a:lnL w="9360">
                      <a:solidFill>
                        <a:srgbClr val="000000"/>
                      </a:solidFill>
                      <a:prstDash val="solid"/>
                    </a:lnL>
                    <a:lnR w="9360">
                      <a:solidFill>
                        <a:srgbClr val="000000"/>
                      </a:solidFill>
                      <a:prstDash val="solid"/>
                    </a:lnR>
                    <a:lnT w="9360">
                      <a:solidFill>
                        <a:srgbClr val="000000"/>
                      </a:solidFill>
                      <a:prstDash val="solid"/>
                    </a:lnT>
                    <a:lnB w="93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8440" rIns="28440" tIns="18720" bIns="18720" anchor="b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23004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b" marL="28440" marR="28440">
                    <a:lnL w="9360">
                      <a:solidFill>
                        <a:srgbClr val="000000"/>
                      </a:solidFill>
                      <a:prstDash val="solid"/>
                    </a:lnL>
                    <a:lnR w="9360">
                      <a:solidFill>
                        <a:srgbClr val="000000"/>
                      </a:solidFill>
                      <a:prstDash val="solid"/>
                    </a:lnR>
                    <a:lnT w="9360">
                      <a:solidFill>
                        <a:srgbClr val="000000"/>
                      </a:solidFill>
                      <a:prstDash val="solid"/>
                    </a:lnT>
                    <a:lnB w="93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0" name="Google Shape;188;p33"/>
          <p:cNvSpPr/>
          <p:nvPr/>
        </p:nvSpPr>
        <p:spPr>
          <a:xfrm>
            <a:off x="230040" y="3163680"/>
            <a:ext cx="4448160" cy="114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5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Optimal KNN Accuracy: 94.33%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5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Logistic Regression Accuracy: 68.00%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" sz="15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Neural Network Accuracy: 70.00%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1" name="Google Shape;189;p33"/>
          <p:cNvSpPr/>
          <p:nvPr/>
        </p:nvSpPr>
        <p:spPr>
          <a:xfrm>
            <a:off x="230040" y="2571840"/>
            <a:ext cx="7443720" cy="37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5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TABLE 2: Results showing accuracy of the Model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94;p34" descr=""/>
          <p:cNvPicPr/>
          <p:nvPr/>
        </p:nvPicPr>
        <p:blipFill>
          <a:blip r:embed="rId1"/>
          <a:stretch/>
        </p:blipFill>
        <p:spPr>
          <a:xfrm>
            <a:off x="89640" y="729360"/>
            <a:ext cx="5333760" cy="441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3" name="Google Shape;195;p34"/>
          <p:cNvSpPr/>
          <p:nvPr/>
        </p:nvSpPr>
        <p:spPr>
          <a:xfrm>
            <a:off x="0" y="0"/>
            <a:ext cx="9143640" cy="646200"/>
          </a:xfrm>
          <a:prstGeom prst="rect">
            <a:avLst/>
          </a:prstGeom>
          <a:solidFill>
            <a:srgbClr val="07376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300" strike="noStrike" u="none">
                <a:solidFill>
                  <a:schemeClr val="lt2"/>
                </a:solidFill>
                <a:effectLst/>
                <a:uFillTx/>
                <a:latin typeface="Arial"/>
                <a:ea typeface="Arial"/>
              </a:rPr>
              <a:t>RESULTS</a:t>
            </a:r>
            <a:endParaRPr b="0" lang="en-US" sz="3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4" name="Google Shape;196;p34"/>
          <p:cNvSpPr/>
          <p:nvPr/>
        </p:nvSpPr>
        <p:spPr>
          <a:xfrm>
            <a:off x="5423760" y="1617480"/>
            <a:ext cx="3634560" cy="190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This framework aims to transform prostate cancer management by enhancing diagnostic accuracy, personalizing treatments, and reducing mortality rates. This version maintains the essential information while being more concise.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201;p35"/>
          <p:cNvSpPr/>
          <p:nvPr/>
        </p:nvSpPr>
        <p:spPr>
          <a:xfrm>
            <a:off x="113040" y="933840"/>
            <a:ext cx="8917920" cy="41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7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Impact on Management</a:t>
            </a:r>
            <a:endParaRPr b="0" lang="en-US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Enhanced diagnostics and patient outcomes.</a:t>
            </a:r>
            <a:endParaRPr b="0" lang="en-US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Lower healthcare costs through early detection.</a:t>
            </a:r>
            <a:endParaRPr b="0" lang="en-US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7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AI Enhancements</a:t>
            </a:r>
            <a:endParaRPr b="0" lang="en-US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Improved detection accuracy; fewer unnecessary biopsies.</a:t>
            </a:r>
            <a:endParaRPr b="0" lang="en-US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Personalized treatment via adaptive strategies.</a:t>
            </a:r>
            <a:endParaRPr b="0" lang="en-US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7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Future Research</a:t>
            </a:r>
            <a:endParaRPr b="0" lang="en-US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Validate AI frameworks across diverse datasets.</a:t>
            </a:r>
            <a:endParaRPr b="0" lang="en-US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Explore new AI models and user-friendly interfaces.</a:t>
            </a:r>
            <a:endParaRPr b="0" lang="en-US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7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Transformative Potential</a:t>
            </a:r>
            <a:endParaRPr b="0" lang="en-US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Significant advancements in early detection and treatment.</a:t>
            </a:r>
            <a:endParaRPr b="0" lang="en-US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7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Goal: Reduce prostate cancer mortality rates.</a:t>
            </a:r>
            <a:endParaRPr b="0" lang="en-US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" name="Google Shape;202;p35"/>
          <p:cNvSpPr/>
          <p:nvPr/>
        </p:nvSpPr>
        <p:spPr>
          <a:xfrm>
            <a:off x="0" y="0"/>
            <a:ext cx="9143640" cy="646200"/>
          </a:xfrm>
          <a:prstGeom prst="rect">
            <a:avLst/>
          </a:prstGeom>
          <a:solidFill>
            <a:srgbClr val="07376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300" strike="noStrike" u="none">
                <a:solidFill>
                  <a:schemeClr val="lt2"/>
                </a:solidFill>
                <a:effectLst/>
                <a:uFillTx/>
                <a:latin typeface="Arial"/>
                <a:ea typeface="Arial"/>
              </a:rPr>
              <a:t>CONCLUSION</a:t>
            </a:r>
            <a:endParaRPr b="0" lang="en-US" sz="3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207;p36"/>
          <p:cNvSpPr/>
          <p:nvPr/>
        </p:nvSpPr>
        <p:spPr>
          <a:xfrm>
            <a:off x="0" y="0"/>
            <a:ext cx="9143640" cy="646200"/>
          </a:xfrm>
          <a:prstGeom prst="rect">
            <a:avLst/>
          </a:prstGeom>
          <a:solidFill>
            <a:srgbClr val="07376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300" strike="noStrike" u="none">
                <a:solidFill>
                  <a:schemeClr val="lt2"/>
                </a:solidFill>
                <a:effectLst/>
                <a:uFillTx/>
                <a:latin typeface="Arial"/>
                <a:ea typeface="Arial"/>
              </a:rPr>
              <a:t>REFERENCES</a:t>
            </a:r>
            <a:endParaRPr b="0" lang="en-US" sz="3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8" name="Google Shape;208;p36"/>
          <p:cNvSpPr/>
          <p:nvPr/>
        </p:nvSpPr>
        <p:spPr>
          <a:xfrm>
            <a:off x="0" y="685800"/>
            <a:ext cx="9143640" cy="452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1104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S. Iqbal et al., “Prostate cancer detection using deep learning and traditional techniques,” IEEE Access, vol. 9, pp. 27085–27100, Jan. 2021, doi: 10.1109/access.2021.3057654.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S. Mehralivand et al., “Deep learning-based artificial intelligence for prostate cancer detection at biparametric MRI,” Abdominal Radiology, vol. 47, no. 4, pp. 1425–1434, Jan. 2022, doi: 10.1007/s00261-022-03419-2.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A. A. Abbasi et al., “Detecting prostate cancer using deep learning convolution neural network with transfer learning approach,” Cognitive Neurodynamics, vol. 14, no. 4, pp. 523–533, Apr. 2020, doi: 10.1007/s11571-020-09587-5.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O. S. Tătaru et al., “Artificial Intelligence and Machine Learning in Prostate Cancer Patient Management—Current Trends and Future Perspectives,” Diagnostics, vol. 11, no. 2, p. 354, Feb. 2021, doi: 10.3390/diagnostics11020354.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H. J. Michaely, G. Aringhieri, D. Cioni, and E. Neri, “Current Value of Biparametric Prostate MRI with Machine-Learning or Deep-Learning in the Detection, Grading, and Characterization of Prostate Cancer: A Systematic Review,” Diagnostics, vol. 12, no. 4, p. 799, Mar. 2022, doi: 10.3390/diagnostics12040799.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C. De Vente, P. Vos, M. Hosseinzadeh, J. Pluim, and M. Veta, “Deep learning regression for prostate cancer detection and grading in Bi-Parametric MRI,” IEEE Transactions on Biomedical Engineering, vol. 68, no. 2, pp. 374–383, May 2020, doi: 10.1109/tbme.2020.2993528.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Y. Tolkach, T. Dohmgörgen, M. Toma, and G. Kristiansen, “High-accuracy prostate cancer pathology using deep learning,” Nature Machine Intelligence, vol. 2, no. 7, pp. 411–418, Jul. 2020, doi: 10.1038/s42256-020-0200-7.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" sz="13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P. K.-F. Chiu et al., “Enhancement of prostate cancer diagnosis by machine learning techniques: an algorithm development and validation study,” Prostate Cancer and Prostatic Diseases, vol. 25, no. 4, pp. 672–676, Jul. 2021, doi: 10.1038/s41391-021-00429-x.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74;p15"/>
          <p:cNvSpPr/>
          <p:nvPr/>
        </p:nvSpPr>
        <p:spPr>
          <a:xfrm>
            <a:off x="0" y="726480"/>
            <a:ext cx="9143640" cy="434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lang="en" sz="1800" strike="noStrike" u="none">
                <a:solidFill>
                  <a:schemeClr val="accent2"/>
                </a:solidFill>
                <a:effectLst/>
                <a:uFillTx/>
                <a:latin typeface="Arial"/>
                <a:ea typeface="Arial"/>
              </a:rPr>
              <a:t>Epidemiology and Statistics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3080" algn="just">
              <a:lnSpc>
                <a:spcPct val="100000"/>
              </a:lnSpc>
              <a:buClr>
                <a:srgbClr val="212121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trike="noStrike" u="none">
                <a:solidFill>
                  <a:schemeClr val="accent2"/>
                </a:solidFill>
                <a:effectLst/>
                <a:uFillTx/>
                <a:latin typeface="Arial"/>
                <a:ea typeface="Arial"/>
              </a:rPr>
              <a:t>In 2020, an estimated 1.4 million men were diagnosed with prostate cancer globally.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3080" algn="just">
              <a:lnSpc>
                <a:spcPct val="100000"/>
              </a:lnSpc>
              <a:buClr>
                <a:srgbClr val="212121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trike="noStrike" u="none">
                <a:solidFill>
                  <a:schemeClr val="accent2"/>
                </a:solidFill>
                <a:effectLst/>
                <a:uFillTx/>
                <a:latin typeface="Arial"/>
                <a:ea typeface="Arial"/>
              </a:rPr>
              <a:t>It is the fifth leading cause of cancer death in men.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3080" algn="just">
              <a:lnSpc>
                <a:spcPct val="100000"/>
              </a:lnSpc>
              <a:buClr>
                <a:srgbClr val="212121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trike="noStrike" u="none">
                <a:solidFill>
                  <a:schemeClr val="accent2"/>
                </a:solidFill>
                <a:effectLst/>
                <a:uFillTx/>
                <a:latin typeface="Arial"/>
                <a:ea typeface="Arial"/>
              </a:rPr>
              <a:t>The incidence of prostate cancer varies widely across regions and populations.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lang="en" sz="1800" strike="noStrike" u="none">
                <a:solidFill>
                  <a:schemeClr val="accent2"/>
                </a:solidFill>
                <a:effectLst/>
                <a:uFillTx/>
                <a:latin typeface="Arial"/>
                <a:ea typeface="Arial"/>
              </a:rPr>
              <a:t>Risk Factors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3080" algn="just">
              <a:lnSpc>
                <a:spcPct val="100000"/>
              </a:lnSpc>
              <a:buClr>
                <a:srgbClr val="212121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trike="noStrike" u="none">
                <a:solidFill>
                  <a:schemeClr val="accent2"/>
                </a:solidFill>
                <a:effectLst/>
                <a:uFillTx/>
                <a:latin typeface="Arial"/>
                <a:ea typeface="Arial"/>
              </a:rPr>
              <a:t>Age: The risk increases with age, most cases diagnosed in men over 65.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3080" algn="just">
              <a:lnSpc>
                <a:spcPct val="100000"/>
              </a:lnSpc>
              <a:buClr>
                <a:srgbClr val="212121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trike="noStrike" u="none">
                <a:solidFill>
                  <a:schemeClr val="accent2"/>
                </a:solidFill>
                <a:effectLst/>
                <a:uFillTx/>
                <a:latin typeface="Arial"/>
                <a:ea typeface="Arial"/>
              </a:rPr>
              <a:t>Family history: Having a father or brother with prostate cancer increases risk.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3080" algn="just">
              <a:lnSpc>
                <a:spcPct val="100000"/>
              </a:lnSpc>
              <a:buClr>
                <a:srgbClr val="212121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trike="noStrike" u="none">
                <a:solidFill>
                  <a:schemeClr val="accent2"/>
                </a:solidFill>
                <a:effectLst/>
                <a:uFillTx/>
                <a:latin typeface="Arial"/>
                <a:ea typeface="Arial"/>
              </a:rPr>
              <a:t>Race/ethnicity: More common in African American men.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3080" algn="just">
              <a:lnSpc>
                <a:spcPct val="100000"/>
              </a:lnSpc>
              <a:buClr>
                <a:srgbClr val="212121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trike="noStrike" u="none">
                <a:solidFill>
                  <a:schemeClr val="accent2"/>
                </a:solidFill>
                <a:effectLst/>
                <a:uFillTx/>
                <a:latin typeface="Arial"/>
                <a:ea typeface="Arial"/>
              </a:rPr>
              <a:t>Lifestyle factors: Diet and obesity may play a role.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lang="en" sz="1800" strike="noStrike" u="none">
                <a:solidFill>
                  <a:schemeClr val="accent2"/>
                </a:solidFill>
                <a:effectLst/>
                <a:uFillTx/>
                <a:latin typeface="Arial"/>
                <a:ea typeface="Arial"/>
              </a:rPr>
              <a:t>Importance of Early Detection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3080" algn="just">
              <a:lnSpc>
                <a:spcPct val="100000"/>
              </a:lnSpc>
              <a:buClr>
                <a:srgbClr val="212121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trike="noStrike" u="none">
                <a:solidFill>
                  <a:schemeClr val="accent2"/>
                </a:solidFill>
                <a:effectLst/>
                <a:uFillTx/>
                <a:latin typeface="Arial"/>
                <a:ea typeface="Arial"/>
              </a:rPr>
              <a:t>Early-stage prostate cancer often has no symptoms.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3080" algn="just">
              <a:lnSpc>
                <a:spcPct val="100000"/>
              </a:lnSpc>
              <a:buClr>
                <a:srgbClr val="212121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trike="noStrike" u="none">
                <a:solidFill>
                  <a:schemeClr val="accent2"/>
                </a:solidFill>
                <a:effectLst/>
                <a:uFillTx/>
                <a:latin typeface="Arial"/>
                <a:ea typeface="Arial"/>
              </a:rPr>
              <a:t>Prostate cancer can be slow-growing or aggressive.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3080" algn="just">
              <a:lnSpc>
                <a:spcPct val="100000"/>
              </a:lnSpc>
              <a:buClr>
                <a:srgbClr val="212121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trike="noStrike" u="none">
                <a:solidFill>
                  <a:schemeClr val="accent2"/>
                </a:solidFill>
                <a:effectLst/>
                <a:uFillTx/>
                <a:latin typeface="Arial"/>
                <a:ea typeface="Arial"/>
              </a:rPr>
              <a:t>Early detection allows for more treatment options and better chances of survival.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Google Shape;75;p15"/>
          <p:cNvSpPr/>
          <p:nvPr/>
        </p:nvSpPr>
        <p:spPr>
          <a:xfrm>
            <a:off x="0" y="0"/>
            <a:ext cx="849204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trike="noStrike" u="none">
                <a:solidFill>
                  <a:srgbClr val="073763"/>
                </a:solidFill>
                <a:effectLst/>
                <a:uFillTx/>
                <a:latin typeface="Arial"/>
                <a:ea typeface="Arial"/>
              </a:rPr>
              <a:t>continued…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80;p16"/>
          <p:cNvSpPr/>
          <p:nvPr/>
        </p:nvSpPr>
        <p:spPr>
          <a:xfrm>
            <a:off x="0" y="0"/>
            <a:ext cx="9143640" cy="630720"/>
          </a:xfrm>
          <a:prstGeom prst="rect">
            <a:avLst/>
          </a:prstGeom>
          <a:solidFill>
            <a:srgbClr val="07376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900" strike="noStrike" u="none">
                <a:solidFill>
                  <a:schemeClr val="lt2"/>
                </a:solidFill>
                <a:effectLst/>
                <a:uFillTx/>
                <a:latin typeface="Arial"/>
                <a:ea typeface="Arial"/>
              </a:rPr>
              <a:t>CHALLENGES IN PROSTATE CANCER DIAGNOSIS</a:t>
            </a:r>
            <a:endParaRPr b="0" lang="en-US" sz="29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1" name="Google Shape;81;p16"/>
          <p:cNvSpPr/>
          <p:nvPr/>
        </p:nvSpPr>
        <p:spPr>
          <a:xfrm>
            <a:off x="0" y="707400"/>
            <a:ext cx="9143640" cy="398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lang="en" sz="1800" strike="noStrike" u="none">
                <a:solidFill>
                  <a:schemeClr val="accent2"/>
                </a:solidFill>
                <a:effectLst/>
                <a:uFillTx/>
                <a:latin typeface="Arial"/>
                <a:ea typeface="Arial"/>
              </a:rPr>
              <a:t>LIMITATIONS OF DIAGNOSTIC METHODS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PSA TESTS </a:t>
            </a:r>
            <a:r>
              <a:rPr b="0" lang="en" sz="1800" strike="noStrike" u="none">
                <a:solidFill>
                  <a:schemeClr val="accent2"/>
                </a:solidFill>
                <a:effectLst/>
                <a:uFillTx/>
                <a:latin typeface="Arial"/>
                <a:ea typeface="Arial"/>
              </a:rPr>
              <a:t>—  Often elevated due to benign issues like prostatitis or benign prostatic hyperplasia (BPH), leading to low specificity and unnecessary biopsies.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BIOPSIES</a:t>
            </a:r>
            <a:r>
              <a:rPr b="0" lang="en" sz="1800" strike="noStrike" u="none">
                <a:solidFill>
                  <a:schemeClr val="accent2"/>
                </a:solidFill>
                <a:effectLst/>
                <a:uFillTx/>
                <a:latin typeface="Arial"/>
                <a:ea typeface="Arial"/>
              </a:rPr>
              <a:t> —  Invasive with risks of complications; they can miss significant cancers due to sampling errors.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lang="en" sz="1800" strike="noStrike" u="none">
                <a:solidFill>
                  <a:schemeClr val="accent2"/>
                </a:solidFill>
                <a:effectLst/>
                <a:uFillTx/>
                <a:latin typeface="Arial"/>
                <a:ea typeface="Arial"/>
              </a:rPr>
              <a:t>OVERDIAGNOSIS AND OVERTREATMENT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" sz="1800" strike="noStrike" u="none">
                <a:solidFill>
                  <a:schemeClr val="accent2"/>
                </a:solidFill>
                <a:effectLst/>
                <a:uFillTx/>
                <a:latin typeface="Arial"/>
                <a:ea typeface="Arial"/>
              </a:rPr>
              <a:t>Detection of indolent cancers that may not require intervention, resulting in unnecessary treatments that can adversely affect quality of life.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1" lang="en" sz="1800" strike="noStrike" u="none">
                <a:solidFill>
                  <a:schemeClr val="accent2"/>
                </a:solidFill>
                <a:effectLst/>
                <a:uFillTx/>
                <a:latin typeface="Arial"/>
                <a:ea typeface="Arial"/>
              </a:rPr>
              <a:t>NEED FOR PERSONALIZED APPROACH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" sz="1800" strike="noStrike" u="none">
                <a:solidFill>
                  <a:schemeClr val="accent2"/>
                </a:solidFill>
                <a:effectLst/>
                <a:uFillTx/>
                <a:latin typeface="Arial"/>
                <a:ea typeface="Arial"/>
              </a:rPr>
              <a:t>Emphasis on accurately identifying aggressive cancers and customizing treatment based on individual risk factors to improve outcomes and minimize overtreatment.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86;p17"/>
          <p:cNvSpPr/>
          <p:nvPr/>
        </p:nvSpPr>
        <p:spPr>
          <a:xfrm>
            <a:off x="0" y="0"/>
            <a:ext cx="9143640" cy="646200"/>
          </a:xfrm>
          <a:prstGeom prst="rect">
            <a:avLst/>
          </a:prstGeom>
          <a:solidFill>
            <a:srgbClr val="07376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300" strike="noStrike" u="none">
                <a:solidFill>
                  <a:schemeClr val="lt2"/>
                </a:solidFill>
                <a:effectLst/>
                <a:uFillTx/>
                <a:latin typeface="Arial"/>
                <a:ea typeface="Arial"/>
              </a:rPr>
              <a:t>LITERATURE REVIEW</a:t>
            </a:r>
            <a:endParaRPr b="0" lang="en-US" sz="3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63" name="Google Shape;87;p17"/>
          <p:cNvGraphicFramePr/>
          <p:nvPr/>
        </p:nvGraphicFramePr>
        <p:xfrm>
          <a:off x="0" y="646560"/>
          <a:ext cx="9143640" cy="4496760"/>
        </p:xfrm>
        <a:graphic>
          <a:graphicData uri="http://schemas.openxmlformats.org/drawingml/2006/table">
            <a:tbl>
              <a:tblPr/>
              <a:tblGrid>
                <a:gridCol w="627480"/>
                <a:gridCol w="1503720"/>
                <a:gridCol w="3269880"/>
                <a:gridCol w="1786320"/>
                <a:gridCol w="1955880"/>
              </a:tblGrid>
              <a:tr h="441000">
                <a:tc>
                  <a:txBody>
                    <a:bodyPr lIns="28440" rIns="28440" tIns="18720" bIns="1872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S.NO.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28440" marR="2844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8440" rIns="28440" tIns="18720" bIns="1872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AUTHORS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28440" marR="2844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8440" rIns="28440" tIns="18720" bIns="1872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TITLE OF PAPER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28440" marR="2844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8440" rIns="28440" tIns="18720" bIns="1872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MERITS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28440" marR="2844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8440" rIns="28440" tIns="18720" bIns="1872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DEMERITS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28440" marR="2844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932760">
                <a:tc>
                  <a:txBody>
                    <a:bodyPr lIns="28440" rIns="28440" tIns="18720" bIns="1872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1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28440" marR="2844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8440" rIns="28440" tIns="18720" bIns="1872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Iqbal et al.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28440" marR="2844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8440" rIns="28440" tIns="18720" bIns="1872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Prostate cancer detection using deep learning and traditional techniques.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28440" marR="2844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8440" rIns="28440" tIns="18720" bIns="1872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Deep learning methods achieved 100% accuracy and AUC, outperforming non-deep methods​.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28440" marR="2844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18720" bIns="1872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LSTM models face gradient issues and are feed-forward only.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080" marR="9108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932760">
                <a:tc>
                  <a:txBody>
                    <a:bodyPr lIns="28440" rIns="28440" tIns="18720" bIns="1872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2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28440" marR="2844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8440" rIns="28440" tIns="18720" bIns="1872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Mehralivand et al.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28440" marR="2844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8440" rIns="28440" tIns="18720" bIns="1872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Deep learning-based artificial intelligence for prostate cancer detection at biparametric MRI.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28440" marR="2844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8440" rIns="28440" tIns="18720" bIns="1872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Higher sensitivity (up to 95.3%) aids accurate lesion detection​.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28440" marR="2844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18720" bIns="1872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Higher false positives per patient (up to 1.90 lesions) complicates results.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080" marR="9108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1116000">
                <a:tc>
                  <a:txBody>
                    <a:bodyPr lIns="28440" rIns="28440" tIns="18720" bIns="1872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3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28440" marR="2844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8440" rIns="28440" tIns="18720" bIns="1872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Abbasi et al.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28440" marR="2844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8440" rIns="28440" tIns="18720" bIns="1872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Detecting prostate cancer using deep learning convolution neural network with transfer learning approach.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28440" marR="2844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8440" rIns="28440" tIns="18720" bIns="1872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High prostate cancer detection accuracy of 100% using GoogleNet CNN model.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28440" marR="2844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18720" bIns="1872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Requires large datasets and high computational power for CNN training.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080" marR="9108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1073520">
                <a:tc>
                  <a:txBody>
                    <a:bodyPr lIns="28440" rIns="28440" tIns="18720" bIns="1872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4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28440" marR="2844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8440" rIns="28440" tIns="18720" bIns="1872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Tătaru et al.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28440" marR="2844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8440" rIns="28440" tIns="18720" bIns="1872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Artificial Intelligence and Machine Learning in Prostate Cancer Patient Management—Current Trends and Future Perspectives.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28440" marR="2844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8440" rIns="28440" tIns="18720" bIns="1872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AI models improve prostate cancer detection accuracy to over 90%​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28440" marR="2844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18720" bIns="1872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AI integration requires large datasets, increasing computational costs significantly​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080" marR="9108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92;p18"/>
          <p:cNvSpPr/>
          <p:nvPr/>
        </p:nvSpPr>
        <p:spPr>
          <a:xfrm>
            <a:off x="0" y="0"/>
            <a:ext cx="9143640" cy="646200"/>
          </a:xfrm>
          <a:prstGeom prst="rect">
            <a:avLst/>
          </a:prstGeom>
          <a:solidFill>
            <a:srgbClr val="07376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300" strike="noStrike" u="none">
                <a:solidFill>
                  <a:schemeClr val="lt2"/>
                </a:solidFill>
                <a:effectLst/>
                <a:uFillTx/>
                <a:latin typeface="Arial"/>
                <a:ea typeface="Arial"/>
              </a:rPr>
              <a:t>LITERATURE REVIEW</a:t>
            </a:r>
            <a:endParaRPr b="0" lang="en-US" sz="3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65" name="Google Shape;93;p18"/>
          <p:cNvGraphicFramePr/>
          <p:nvPr/>
        </p:nvGraphicFramePr>
        <p:xfrm>
          <a:off x="0" y="646560"/>
          <a:ext cx="9143640" cy="4496760"/>
        </p:xfrm>
        <a:graphic>
          <a:graphicData uri="http://schemas.openxmlformats.org/drawingml/2006/table">
            <a:tbl>
              <a:tblPr/>
              <a:tblGrid>
                <a:gridCol w="585720"/>
                <a:gridCol w="1299960"/>
                <a:gridCol w="3600000"/>
                <a:gridCol w="1828800"/>
                <a:gridCol w="1828800"/>
              </a:tblGrid>
              <a:tr h="476280">
                <a:tc>
                  <a:txBody>
                    <a:bodyPr lIns="28440" rIns="28440" tIns="18720" bIns="1872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S.NO.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28440" marR="2844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8440" rIns="28440" tIns="18720" bIns="1872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AUTHORS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28440" marR="2844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8440" rIns="28440" tIns="18720" bIns="1872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TITLE OF PAPER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28440" marR="2844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8440" rIns="28440" tIns="18720" bIns="1872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MERITS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28440" marR="2844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8440" rIns="28440" tIns="18720" bIns="1872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DEMERITS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28440" marR="2844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1114560">
                <a:tc>
                  <a:txBody>
                    <a:bodyPr lIns="28440" rIns="28440" tIns="18720" bIns="1872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5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28440" marR="2844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8440" rIns="28440" tIns="18720" bIns="1872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Michaely et al.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28440" marR="2844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8440" rIns="28440" tIns="18720" bIns="1872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Current Value of Biparametric Prostate MRI with Machine-Learning or Deep-Learning in the Detection, Grading, and Characterization of Prostate Cancer: A Systematic Review.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28440" marR="2844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8440" rIns="28440" tIns="18720" bIns="1872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High accuracy (up to 98.4%) in detecting clinically significant prostate cancer.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28440" marR="2844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18720" bIns="1872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Limited standardization in imaging sequences causing inconsistent results across studies.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080" marR="9108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1114560">
                <a:tc>
                  <a:txBody>
                    <a:bodyPr lIns="28440" rIns="28440" tIns="18720" bIns="1872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6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28440" marR="2844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8440" rIns="28440" tIns="18720" bIns="1872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De Vente et al.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28440" marR="2844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8440" rIns="28440" tIns="18720" bIns="1872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Deep Learning Regression for Prostate Cancer Detection and Grading in Bi-Parametric MRI.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28440" marR="2844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8440" rIns="28440" tIns="18720" bIns="1872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The method achieved a moderate weighted kappa score of 0.446, indicating fair agreement.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28440" marR="2844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18720" bIns="1872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Low Dice similarity coefficient of 0.370, indicating suboptimal segmentation accuracy​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080" marR="9108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895320">
                <a:tc>
                  <a:txBody>
                    <a:bodyPr lIns="28440" rIns="28440" tIns="18720" bIns="1872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7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28440" marR="2844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8440" rIns="28440" tIns="18720" bIns="1872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Tolkach et al.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28440" marR="2844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8440" rIns="28440" tIns="18720" bIns="1872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High-accuracy prostate cancer pathology using deep learning.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28440" marR="2844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8440" rIns="28440" tIns="18720" bIns="1872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High accuracy for tumor detection (97.3%) with efficient Gleason grading.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28440" marR="2844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18720" bIns="1872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Dependency on extensive annotations and validation limits scalability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080" marR="9108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895320">
                <a:tc>
                  <a:txBody>
                    <a:bodyPr lIns="28440" rIns="28440" tIns="18720" bIns="1872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8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28440" marR="2844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8440" rIns="28440" tIns="18720" bIns="18720" anchor="ctr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Chiu et al.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28440" marR="2844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8440" rIns="28440" tIns="18720" bIns="1872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Enhancement of prostate cancer diagnosis by machine learning techniques: an algorithm development and validation study.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28440" marR="2844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28440" rIns="28440" tIns="18720" bIns="1872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Machine learning models, especially RF, achieved 52% fewer unnecessary biopsies.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28440" marR="2844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18720" bIns="1872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Limited external validation with the same hospital cohort only.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080" marR="91080">
                    <a:lnL w="18720">
                      <a:solidFill>
                        <a:srgbClr val="000000"/>
                      </a:solidFill>
                      <a:prstDash val="solid"/>
                    </a:lnL>
                    <a:lnR w="1872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98;p19"/>
          <p:cNvSpPr/>
          <p:nvPr/>
        </p:nvSpPr>
        <p:spPr>
          <a:xfrm>
            <a:off x="0" y="0"/>
            <a:ext cx="9143640" cy="646200"/>
          </a:xfrm>
          <a:prstGeom prst="rect">
            <a:avLst/>
          </a:prstGeom>
          <a:solidFill>
            <a:srgbClr val="07376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300" strike="noStrike" u="none">
                <a:solidFill>
                  <a:schemeClr val="lt2"/>
                </a:solidFill>
                <a:effectLst/>
                <a:uFillTx/>
                <a:latin typeface="Arial"/>
                <a:ea typeface="Arial"/>
              </a:rPr>
              <a:t>MOTIVATION</a:t>
            </a:r>
            <a:endParaRPr b="0" lang="en-US" sz="3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7" name="Google Shape;99;p19"/>
          <p:cNvSpPr/>
          <p:nvPr/>
        </p:nvSpPr>
        <p:spPr>
          <a:xfrm>
            <a:off x="0" y="646560"/>
            <a:ext cx="9143640" cy="39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30120">
              <a:lnSpc>
                <a:spcPct val="160000"/>
              </a:lnSpc>
              <a:buClr>
                <a:srgbClr val="000000"/>
              </a:buClr>
              <a:buFont typeface="Roboto"/>
              <a:buAutoNum type="arabicPeriod"/>
            </a:pPr>
            <a:r>
              <a:rPr b="0" lang="en" sz="1600" strike="noStrike" u="sng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Health Importance</a:t>
            </a:r>
            <a:r>
              <a:rPr b="0" lang="en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: Early detection of prostate cancer is vital for improving treatment outcomes and survival rates.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30120">
              <a:lnSpc>
                <a:spcPct val="160000"/>
              </a:lnSpc>
              <a:buClr>
                <a:srgbClr val="000000"/>
              </a:buClr>
              <a:buFont typeface="Roboto"/>
              <a:buAutoNum type="arabicPeriod"/>
            </a:pPr>
            <a:r>
              <a:rPr b="0" lang="en" sz="1600" strike="noStrike" u="sng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Limitations of Current Diagnostics</a:t>
            </a:r>
            <a:r>
              <a:rPr b="0" lang="en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: Existing methods, such as PSA tests and biopsies, often lack specificity and can be invasive, leading to unnecessary procedures.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30120">
              <a:lnSpc>
                <a:spcPct val="160000"/>
              </a:lnSpc>
              <a:buClr>
                <a:srgbClr val="000000"/>
              </a:buClr>
              <a:buFont typeface="Roboto"/>
              <a:buAutoNum type="arabicPeriod"/>
            </a:pPr>
            <a:r>
              <a:rPr b="0" lang="en" sz="1600" strike="noStrike" u="sng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AI Integration</a:t>
            </a:r>
            <a:r>
              <a:rPr b="0" lang="en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: Utilizing Artificial Intelligence (AI) can enhance diagnostic accuracy by analyzing complex medical data, including imaging and genetic information.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30120">
              <a:lnSpc>
                <a:spcPct val="160000"/>
              </a:lnSpc>
              <a:buClr>
                <a:srgbClr val="000000"/>
              </a:buClr>
              <a:buFont typeface="Roboto"/>
              <a:buAutoNum type="arabicPeriod"/>
            </a:pPr>
            <a:r>
              <a:rPr b="0" lang="en" sz="1600" strike="noStrike" u="sng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Adaptive Control Systems</a:t>
            </a:r>
            <a:r>
              <a:rPr b="0" lang="en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: Implementing adaptive control allows for continuous monitoring and real-time adjustments to treatment plans, optimizing personalized care.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30120">
              <a:lnSpc>
                <a:spcPct val="160000"/>
              </a:lnSpc>
              <a:buClr>
                <a:srgbClr val="000000"/>
              </a:buClr>
              <a:buFont typeface="Roboto"/>
              <a:buAutoNum type="arabicPeriod"/>
            </a:pPr>
            <a:r>
              <a:rPr b="0" lang="en" sz="1600" strike="noStrike" u="sng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Improving Patient Outcomes</a:t>
            </a:r>
            <a:r>
              <a:rPr b="0" lang="en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: The goal is to provide healthcare professionals with advanced tools for tailored interventions, ultimately enhancing patient care and reducing mortality rates.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104;p20"/>
          <p:cNvSpPr/>
          <p:nvPr/>
        </p:nvSpPr>
        <p:spPr>
          <a:xfrm>
            <a:off x="0" y="833760"/>
            <a:ext cx="9143640" cy="398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457200" indent="-349200">
              <a:lnSpc>
                <a:spcPct val="100000"/>
              </a:lnSpc>
              <a:buClr>
                <a:srgbClr val="212121"/>
              </a:buClr>
              <a:buFont typeface="Arial"/>
              <a:buChar char="●"/>
            </a:pPr>
            <a:r>
              <a:rPr b="1" lang="en" sz="1900" strike="noStrike" u="none">
                <a:solidFill>
                  <a:schemeClr val="accent2"/>
                </a:solidFill>
                <a:effectLst/>
                <a:uFillTx/>
                <a:latin typeface="Arial"/>
                <a:ea typeface="Arial"/>
              </a:rPr>
              <a:t>Addressing Identified Gaps</a:t>
            </a:r>
            <a:endParaRPr b="0" lang="en-US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" sz="1900" strike="noStrike" u="none">
                <a:solidFill>
                  <a:schemeClr val="accent2"/>
                </a:solidFill>
                <a:effectLst/>
                <a:uFillTx/>
                <a:latin typeface="Arial"/>
                <a:ea typeface="Arial"/>
              </a:rPr>
              <a:t>Lack of large-scale, multi-institutional datasets and comprehensive models for accurate prostate cancer detection, grading, and reducing false positives in diagnostic algorithms.</a:t>
            </a:r>
            <a:endParaRPr b="0" lang="en-US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9200">
              <a:lnSpc>
                <a:spcPct val="100000"/>
              </a:lnSpc>
              <a:buClr>
                <a:srgbClr val="212121"/>
              </a:buClr>
              <a:buFont typeface="Arial"/>
              <a:buChar char="●"/>
              <a:tabLst>
                <a:tab algn="l" pos="0"/>
              </a:tabLst>
            </a:pPr>
            <a:r>
              <a:rPr b="1" lang="en" sz="1900" strike="noStrike" u="none">
                <a:solidFill>
                  <a:schemeClr val="accent2"/>
                </a:solidFill>
                <a:effectLst/>
                <a:uFillTx/>
                <a:latin typeface="Arial"/>
                <a:ea typeface="Arial"/>
              </a:rPr>
              <a:t>Integrating Merits of Reviewed Papers</a:t>
            </a:r>
            <a:endParaRPr b="0" lang="en-US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" sz="1900" strike="noStrike" u="none">
                <a:solidFill>
                  <a:schemeClr val="accent2"/>
                </a:solidFill>
                <a:effectLst/>
                <a:uFillTx/>
                <a:latin typeface="Arial"/>
                <a:ea typeface="Arial"/>
              </a:rPr>
              <a:t>Deep learning optimizes prostate cancer detection and grading using MRI, enhancing biopsy decisions, reducing false positives, improving predictive accuracy, and facilitating automated diagnostic efficiency.</a:t>
            </a:r>
            <a:endParaRPr b="0" lang="en-US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US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9200">
              <a:lnSpc>
                <a:spcPct val="100000"/>
              </a:lnSpc>
              <a:buClr>
                <a:srgbClr val="212121"/>
              </a:buClr>
              <a:buFont typeface="Arial"/>
              <a:buChar char="●"/>
              <a:tabLst>
                <a:tab algn="l" pos="0"/>
              </a:tabLst>
            </a:pPr>
            <a:r>
              <a:rPr b="1" lang="en" sz="1900" strike="noStrike" u="none">
                <a:solidFill>
                  <a:schemeClr val="accent2"/>
                </a:solidFill>
                <a:effectLst/>
                <a:uFillTx/>
                <a:latin typeface="Arial"/>
                <a:ea typeface="Arial"/>
              </a:rPr>
              <a:t>Focus Areas</a:t>
            </a:r>
            <a:endParaRPr b="0" lang="en-US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en" sz="1900" strike="noStrike" u="none">
                <a:solidFill>
                  <a:schemeClr val="accent2"/>
                </a:solidFill>
                <a:effectLst/>
                <a:uFillTx/>
                <a:latin typeface="Arial"/>
                <a:ea typeface="Arial"/>
              </a:rPr>
              <a:t>Prioritize feature extraction, AI-driven diagnostics, and adaptive control systems to create a dynamic framework for personalized treatment strategies, addressing limitations in existing literature.</a:t>
            </a:r>
            <a:endParaRPr b="0" lang="en-US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9" name="Google Shape;105;p20"/>
          <p:cNvSpPr/>
          <p:nvPr/>
        </p:nvSpPr>
        <p:spPr>
          <a:xfrm>
            <a:off x="0" y="0"/>
            <a:ext cx="9143640" cy="646200"/>
          </a:xfrm>
          <a:prstGeom prst="rect">
            <a:avLst/>
          </a:prstGeom>
          <a:solidFill>
            <a:srgbClr val="07376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300" strike="noStrike" u="none">
                <a:solidFill>
                  <a:schemeClr val="lt2"/>
                </a:solidFill>
                <a:effectLst/>
                <a:uFillTx/>
                <a:latin typeface="Arial"/>
                <a:ea typeface="Arial"/>
              </a:rPr>
              <a:t>RESEARCH GAP</a:t>
            </a:r>
            <a:endParaRPr b="0" lang="en-US" sz="3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110;p21"/>
          <p:cNvSpPr/>
          <p:nvPr/>
        </p:nvSpPr>
        <p:spPr>
          <a:xfrm>
            <a:off x="0" y="833760"/>
            <a:ext cx="9143640" cy="398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55680">
              <a:lnSpc>
                <a:spcPct val="150000"/>
              </a:lnSpc>
              <a:buClr>
                <a:srgbClr val="212121"/>
              </a:buClr>
              <a:buFont typeface="Arial"/>
              <a:buAutoNum type="arabicPeriod"/>
            </a:pPr>
            <a:r>
              <a:rPr b="0" lang="en" sz="2000" strike="noStrike" u="none">
                <a:solidFill>
                  <a:schemeClr val="accent2"/>
                </a:solidFill>
                <a:effectLst/>
                <a:uFillTx/>
                <a:latin typeface="Arial"/>
                <a:ea typeface="Arial"/>
              </a:rPr>
              <a:t>Conduct correlation analysis on National Cancer Institute dataset to derive preliminary AI insights.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55680">
              <a:lnSpc>
                <a:spcPct val="150000"/>
              </a:lnSpc>
              <a:buClr>
                <a:srgbClr val="212121"/>
              </a:buClr>
              <a:buFont typeface="Arial"/>
              <a:buAutoNum type="arabicPeriod"/>
            </a:pPr>
            <a:r>
              <a:rPr b="0" lang="en" sz="2000" strike="noStrike" u="none">
                <a:solidFill>
                  <a:schemeClr val="accent2"/>
                </a:solidFill>
                <a:effectLst/>
                <a:uFillTx/>
                <a:latin typeface="Arial"/>
                <a:ea typeface="Arial"/>
              </a:rPr>
              <a:t>Develop AI models by integrating imaging and genetic data for precise feature extraction.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55680">
              <a:lnSpc>
                <a:spcPct val="150000"/>
              </a:lnSpc>
              <a:buClr>
                <a:srgbClr val="212121"/>
              </a:buClr>
              <a:buFont typeface="Arial"/>
              <a:buAutoNum type="arabicPeriod"/>
            </a:pPr>
            <a:r>
              <a:rPr b="0" lang="en" sz="2000" strike="noStrike" u="none">
                <a:solidFill>
                  <a:schemeClr val="accent2"/>
                </a:solidFill>
                <a:effectLst/>
                <a:uFillTx/>
                <a:latin typeface="Arial"/>
                <a:ea typeface="Arial"/>
              </a:rPr>
              <a:t>Evaluate Model Predictive Control (MPC) for personalized prostate cancer treatments.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1" name="Google Shape;111;p21"/>
          <p:cNvSpPr/>
          <p:nvPr/>
        </p:nvSpPr>
        <p:spPr>
          <a:xfrm>
            <a:off x="0" y="0"/>
            <a:ext cx="9143640" cy="646200"/>
          </a:xfrm>
          <a:prstGeom prst="rect">
            <a:avLst/>
          </a:prstGeom>
          <a:solidFill>
            <a:srgbClr val="07376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300" strike="noStrike" u="none">
                <a:solidFill>
                  <a:schemeClr val="lt2"/>
                </a:solidFill>
                <a:effectLst/>
                <a:uFillTx/>
                <a:latin typeface="Arial"/>
                <a:ea typeface="Arial"/>
              </a:rPr>
              <a:t>OBJECTIVES OF RESEARCH</a:t>
            </a:r>
            <a:endParaRPr b="0" lang="en-US" sz="3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LibreOffice/25.2.0.3$Linux_X86_64 LibreOffice_project/e1cf4a87eb02d755bce1a01209907ea5ddc8f069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2025-04-02T18:16:56Z</dcterms:modified>
  <cp:revision>2</cp:revision>
  <dc:subject/>
  <dc:title/>
</cp:coreProperties>
</file>