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92" r:id="rId5"/>
    <p:sldId id="293" r:id="rId6"/>
    <p:sldId id="294" r:id="rId7"/>
    <p:sldId id="295" r:id="rId8"/>
    <p:sldId id="296" r:id="rId9"/>
    <p:sldId id="266" r:id="rId10"/>
    <p:sldId id="267" r:id="rId11"/>
    <p:sldId id="279" r:id="rId12"/>
    <p:sldId id="280" r:id="rId13"/>
    <p:sldId id="281" r:id="rId14"/>
    <p:sldId id="282" r:id="rId15"/>
    <p:sldId id="283" r:id="rId16"/>
    <p:sldId id="284" r:id="rId17"/>
    <p:sldId id="285" r:id="rId18"/>
    <p:sldId id="265" r:id="rId19"/>
    <p:sldId id="286" r:id="rId20"/>
    <p:sldId id="287" r:id="rId21"/>
    <p:sldId id="271" r:id="rId22"/>
    <p:sldId id="272" r:id="rId23"/>
    <p:sldId id="273" r:id="rId24"/>
    <p:sldId id="274" r:id="rId25"/>
    <p:sldId id="275" r:id="rId26"/>
    <p:sldId id="276" r:id="rId27"/>
    <p:sldId id="277" r:id="rId28"/>
    <p:sldId id="291" r:id="rId29"/>
    <p:sldId id="288" r:id="rId30"/>
    <p:sldId id="258" r:id="rId31"/>
    <p:sldId id="259" r:id="rId32"/>
    <p:sldId id="260" r:id="rId33"/>
    <p:sldId id="261" r:id="rId34"/>
    <p:sldId id="262" r:id="rId35"/>
    <p:sldId id="269" r:id="rId36"/>
    <p:sldId id="263" r:id="rId37"/>
    <p:sldId id="264" r:id="rId38"/>
    <p:sldId id="289"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75A92-0D9B-41C3-901C-2023798997F3}"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3D349B1A-FED3-4B1F-9CCE-082B3ED793AC}">
      <dgm:prSet phldrT="[Text]"/>
      <dgm:spPr/>
      <dgm:t>
        <a:bodyPr/>
        <a:lstStyle/>
        <a:p>
          <a:r>
            <a:rPr lang="en-US" dirty="0"/>
            <a:t>Power Supply Unit</a:t>
          </a:r>
        </a:p>
      </dgm:t>
    </dgm:pt>
    <dgm:pt modelId="{C60A41F5-DCDB-4EDD-BAD5-E5F600228C19}" type="parTrans" cxnId="{1860D1ED-CFE5-4139-9FC9-1D54012ADE0A}">
      <dgm:prSet/>
      <dgm:spPr/>
      <dgm:t>
        <a:bodyPr/>
        <a:lstStyle/>
        <a:p>
          <a:endParaRPr lang="en-US"/>
        </a:p>
      </dgm:t>
    </dgm:pt>
    <dgm:pt modelId="{BFA6446B-27A1-4B89-BB2E-F55B33576C79}" type="sibTrans" cxnId="{1860D1ED-CFE5-4139-9FC9-1D54012ADE0A}">
      <dgm:prSet/>
      <dgm:spPr/>
      <dgm:t>
        <a:bodyPr/>
        <a:lstStyle/>
        <a:p>
          <a:endParaRPr lang="en-US"/>
        </a:p>
      </dgm:t>
    </dgm:pt>
    <dgm:pt modelId="{BE9D4A6E-B023-4009-B7A4-4E6F3663B736}">
      <dgm:prSet phldrT="[Text]"/>
      <dgm:spPr/>
      <dgm:t>
        <a:bodyPr/>
        <a:lstStyle/>
        <a:p>
          <a:r>
            <a:rPr lang="en-US" dirty="0"/>
            <a:t>Sensor interface unit</a:t>
          </a:r>
        </a:p>
      </dgm:t>
    </dgm:pt>
    <dgm:pt modelId="{222BCB6F-F571-499F-A181-FCE8D799F408}" type="parTrans" cxnId="{16D24DB7-7267-4BC3-A569-3BBE58148F88}">
      <dgm:prSet/>
      <dgm:spPr/>
      <dgm:t>
        <a:bodyPr/>
        <a:lstStyle/>
        <a:p>
          <a:endParaRPr lang="en-US"/>
        </a:p>
      </dgm:t>
    </dgm:pt>
    <dgm:pt modelId="{60E56B1F-6498-49A9-871A-DF10B23247C6}" type="sibTrans" cxnId="{16D24DB7-7267-4BC3-A569-3BBE58148F88}">
      <dgm:prSet/>
      <dgm:spPr/>
      <dgm:t>
        <a:bodyPr/>
        <a:lstStyle/>
        <a:p>
          <a:endParaRPr lang="en-US"/>
        </a:p>
      </dgm:t>
    </dgm:pt>
    <dgm:pt modelId="{22FE815B-7D16-4BA4-A744-2140B38C8BB7}">
      <dgm:prSet phldrT="[Text]"/>
      <dgm:spPr/>
      <dgm:t>
        <a:bodyPr/>
        <a:lstStyle/>
        <a:p>
          <a:r>
            <a:rPr lang="en-US" dirty="0"/>
            <a:t>PID controller Unit</a:t>
          </a:r>
        </a:p>
      </dgm:t>
    </dgm:pt>
    <dgm:pt modelId="{ADEFB28D-95C3-4BA3-BC30-BFAE3923E918}" type="parTrans" cxnId="{E34045A6-6CC1-44EE-A101-44733A8B8048}">
      <dgm:prSet/>
      <dgm:spPr/>
      <dgm:t>
        <a:bodyPr/>
        <a:lstStyle/>
        <a:p>
          <a:endParaRPr lang="en-US"/>
        </a:p>
      </dgm:t>
    </dgm:pt>
    <dgm:pt modelId="{D50CC001-7066-424B-AAFF-7E02459A660C}" type="sibTrans" cxnId="{E34045A6-6CC1-44EE-A101-44733A8B8048}">
      <dgm:prSet/>
      <dgm:spPr/>
      <dgm:t>
        <a:bodyPr/>
        <a:lstStyle/>
        <a:p>
          <a:endParaRPr lang="en-US"/>
        </a:p>
      </dgm:t>
    </dgm:pt>
    <dgm:pt modelId="{935C07B8-0CCA-4561-B01B-68F3E68E5B46}">
      <dgm:prSet phldrT="[Text]"/>
      <dgm:spPr/>
      <dgm:t>
        <a:bodyPr/>
        <a:lstStyle/>
        <a:p>
          <a:r>
            <a:rPr lang="en-US" dirty="0"/>
            <a:t>Firing angle controlling system</a:t>
          </a:r>
        </a:p>
      </dgm:t>
    </dgm:pt>
    <dgm:pt modelId="{998FE2BB-D8D4-48E8-97A4-04F520987BF6}" type="parTrans" cxnId="{11774B07-310B-45D3-81A1-09834E73C86E}">
      <dgm:prSet/>
      <dgm:spPr/>
      <dgm:t>
        <a:bodyPr/>
        <a:lstStyle/>
        <a:p>
          <a:endParaRPr lang="en-US"/>
        </a:p>
      </dgm:t>
    </dgm:pt>
    <dgm:pt modelId="{62CA424C-AF9A-44D1-9608-42B93D8258BB}" type="sibTrans" cxnId="{11774B07-310B-45D3-81A1-09834E73C86E}">
      <dgm:prSet/>
      <dgm:spPr/>
      <dgm:t>
        <a:bodyPr/>
        <a:lstStyle/>
        <a:p>
          <a:endParaRPr lang="en-US"/>
        </a:p>
      </dgm:t>
    </dgm:pt>
    <dgm:pt modelId="{38B3DA27-1D7E-43B5-AB58-A0DA5F58178D}" type="pres">
      <dgm:prSet presAssocID="{31175A92-0D9B-41C3-901C-2023798997F3}" presName="matrix" presStyleCnt="0">
        <dgm:presLayoutVars>
          <dgm:chMax val="1"/>
          <dgm:dir/>
          <dgm:resizeHandles val="exact"/>
        </dgm:presLayoutVars>
      </dgm:prSet>
      <dgm:spPr/>
    </dgm:pt>
    <dgm:pt modelId="{726135FB-3488-42FF-BE53-7A4B0D702291}" type="pres">
      <dgm:prSet presAssocID="{31175A92-0D9B-41C3-901C-2023798997F3}" presName="diamond" presStyleLbl="bgShp" presStyleIdx="0" presStyleCnt="1"/>
      <dgm:spPr/>
    </dgm:pt>
    <dgm:pt modelId="{B8C680F4-D2F3-4B40-B150-694C251940CA}" type="pres">
      <dgm:prSet presAssocID="{31175A92-0D9B-41C3-901C-2023798997F3}" presName="quad1" presStyleLbl="node1" presStyleIdx="0" presStyleCnt="4">
        <dgm:presLayoutVars>
          <dgm:chMax val="0"/>
          <dgm:chPref val="0"/>
          <dgm:bulletEnabled val="1"/>
        </dgm:presLayoutVars>
      </dgm:prSet>
      <dgm:spPr/>
    </dgm:pt>
    <dgm:pt modelId="{373C1924-85E3-43B9-ACFE-D11463C57C11}" type="pres">
      <dgm:prSet presAssocID="{31175A92-0D9B-41C3-901C-2023798997F3}" presName="quad2" presStyleLbl="node1" presStyleIdx="1" presStyleCnt="4">
        <dgm:presLayoutVars>
          <dgm:chMax val="0"/>
          <dgm:chPref val="0"/>
          <dgm:bulletEnabled val="1"/>
        </dgm:presLayoutVars>
      </dgm:prSet>
      <dgm:spPr/>
    </dgm:pt>
    <dgm:pt modelId="{9643A01A-312F-4068-B0A4-D4401DFE3306}" type="pres">
      <dgm:prSet presAssocID="{31175A92-0D9B-41C3-901C-2023798997F3}" presName="quad3" presStyleLbl="node1" presStyleIdx="2" presStyleCnt="4">
        <dgm:presLayoutVars>
          <dgm:chMax val="0"/>
          <dgm:chPref val="0"/>
          <dgm:bulletEnabled val="1"/>
        </dgm:presLayoutVars>
      </dgm:prSet>
      <dgm:spPr/>
    </dgm:pt>
    <dgm:pt modelId="{EAB9C0C8-ACFA-4910-B7C1-87883C2DFB4D}" type="pres">
      <dgm:prSet presAssocID="{31175A92-0D9B-41C3-901C-2023798997F3}" presName="quad4" presStyleLbl="node1" presStyleIdx="3" presStyleCnt="4">
        <dgm:presLayoutVars>
          <dgm:chMax val="0"/>
          <dgm:chPref val="0"/>
          <dgm:bulletEnabled val="1"/>
        </dgm:presLayoutVars>
      </dgm:prSet>
      <dgm:spPr/>
    </dgm:pt>
  </dgm:ptLst>
  <dgm:cxnLst>
    <dgm:cxn modelId="{11774B07-310B-45D3-81A1-09834E73C86E}" srcId="{31175A92-0D9B-41C3-901C-2023798997F3}" destId="{935C07B8-0CCA-4561-B01B-68F3E68E5B46}" srcOrd="3" destOrd="0" parTransId="{998FE2BB-D8D4-48E8-97A4-04F520987BF6}" sibTransId="{62CA424C-AF9A-44D1-9608-42B93D8258BB}"/>
    <dgm:cxn modelId="{02CFFC15-3416-4008-93F2-0E5858E22C49}" type="presOf" srcId="{3D349B1A-FED3-4B1F-9CCE-082B3ED793AC}" destId="{B8C680F4-D2F3-4B40-B150-694C251940CA}" srcOrd="0" destOrd="0" presId="urn:microsoft.com/office/officeart/2005/8/layout/matrix3"/>
    <dgm:cxn modelId="{17D6003C-1878-4388-B49A-4D4144DD07A9}" type="presOf" srcId="{BE9D4A6E-B023-4009-B7A4-4E6F3663B736}" destId="{373C1924-85E3-43B9-ACFE-D11463C57C11}" srcOrd="0" destOrd="0" presId="urn:microsoft.com/office/officeart/2005/8/layout/matrix3"/>
    <dgm:cxn modelId="{F6129E7F-8F45-4899-9224-DE32C1D36047}" type="presOf" srcId="{31175A92-0D9B-41C3-901C-2023798997F3}" destId="{38B3DA27-1D7E-43B5-AB58-A0DA5F58178D}" srcOrd="0" destOrd="0" presId="urn:microsoft.com/office/officeart/2005/8/layout/matrix3"/>
    <dgm:cxn modelId="{6060AE93-21CE-471C-89EF-A900A255EFC4}" type="presOf" srcId="{935C07B8-0CCA-4561-B01B-68F3E68E5B46}" destId="{EAB9C0C8-ACFA-4910-B7C1-87883C2DFB4D}" srcOrd="0" destOrd="0" presId="urn:microsoft.com/office/officeart/2005/8/layout/matrix3"/>
    <dgm:cxn modelId="{E34045A6-6CC1-44EE-A101-44733A8B8048}" srcId="{31175A92-0D9B-41C3-901C-2023798997F3}" destId="{22FE815B-7D16-4BA4-A744-2140B38C8BB7}" srcOrd="2" destOrd="0" parTransId="{ADEFB28D-95C3-4BA3-BC30-BFAE3923E918}" sibTransId="{D50CC001-7066-424B-AAFF-7E02459A660C}"/>
    <dgm:cxn modelId="{16D24DB7-7267-4BC3-A569-3BBE58148F88}" srcId="{31175A92-0D9B-41C3-901C-2023798997F3}" destId="{BE9D4A6E-B023-4009-B7A4-4E6F3663B736}" srcOrd="1" destOrd="0" parTransId="{222BCB6F-F571-499F-A181-FCE8D799F408}" sibTransId="{60E56B1F-6498-49A9-871A-DF10B23247C6}"/>
    <dgm:cxn modelId="{D0FB33E2-B7EC-4A29-B920-FFC450E67E62}" type="presOf" srcId="{22FE815B-7D16-4BA4-A744-2140B38C8BB7}" destId="{9643A01A-312F-4068-B0A4-D4401DFE3306}" srcOrd="0" destOrd="0" presId="urn:microsoft.com/office/officeart/2005/8/layout/matrix3"/>
    <dgm:cxn modelId="{1860D1ED-CFE5-4139-9FC9-1D54012ADE0A}" srcId="{31175A92-0D9B-41C3-901C-2023798997F3}" destId="{3D349B1A-FED3-4B1F-9CCE-082B3ED793AC}" srcOrd="0" destOrd="0" parTransId="{C60A41F5-DCDB-4EDD-BAD5-E5F600228C19}" sibTransId="{BFA6446B-27A1-4B89-BB2E-F55B33576C79}"/>
    <dgm:cxn modelId="{AE00D57F-ECA6-4B5F-9329-D8D3D996409A}" type="presParOf" srcId="{38B3DA27-1D7E-43B5-AB58-A0DA5F58178D}" destId="{726135FB-3488-42FF-BE53-7A4B0D702291}" srcOrd="0" destOrd="0" presId="urn:microsoft.com/office/officeart/2005/8/layout/matrix3"/>
    <dgm:cxn modelId="{58F8A3D6-AF97-45EE-BDF7-B600DC81E950}" type="presParOf" srcId="{38B3DA27-1D7E-43B5-AB58-A0DA5F58178D}" destId="{B8C680F4-D2F3-4B40-B150-694C251940CA}" srcOrd="1" destOrd="0" presId="urn:microsoft.com/office/officeart/2005/8/layout/matrix3"/>
    <dgm:cxn modelId="{4E8AA068-E697-4311-8F09-BFE7A028CD1A}" type="presParOf" srcId="{38B3DA27-1D7E-43B5-AB58-A0DA5F58178D}" destId="{373C1924-85E3-43B9-ACFE-D11463C57C11}" srcOrd="2" destOrd="0" presId="urn:microsoft.com/office/officeart/2005/8/layout/matrix3"/>
    <dgm:cxn modelId="{C6FFDC11-E184-4A2D-B9F1-82EE2B59FC39}" type="presParOf" srcId="{38B3DA27-1D7E-43B5-AB58-A0DA5F58178D}" destId="{9643A01A-312F-4068-B0A4-D4401DFE3306}" srcOrd="3" destOrd="0" presId="urn:microsoft.com/office/officeart/2005/8/layout/matrix3"/>
    <dgm:cxn modelId="{DE732891-51B1-46D6-BF98-C3F713E602F4}" type="presParOf" srcId="{38B3DA27-1D7E-43B5-AB58-A0DA5F58178D}" destId="{EAB9C0C8-ACFA-4910-B7C1-87883C2DFB4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135FB-3488-42FF-BE53-7A4B0D702291}">
      <dsp:nvSpPr>
        <dsp:cNvPr id="0" name=""/>
        <dsp:cNvSpPr/>
      </dsp:nvSpPr>
      <dsp:spPr>
        <a:xfrm>
          <a:off x="1198827" y="0"/>
          <a:ext cx="4447645" cy="444764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680F4-D2F3-4B40-B150-694C251940CA}">
      <dsp:nvSpPr>
        <dsp:cNvPr id="0" name=""/>
        <dsp:cNvSpPr/>
      </dsp:nvSpPr>
      <dsp:spPr>
        <a:xfrm>
          <a:off x="1621353" y="422526"/>
          <a:ext cx="1734581" cy="17345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Power Supply Unit</a:t>
          </a:r>
        </a:p>
      </dsp:txBody>
      <dsp:txXfrm>
        <a:off x="1706028" y="507201"/>
        <a:ext cx="1565231" cy="1565231"/>
      </dsp:txXfrm>
    </dsp:sp>
    <dsp:sp modelId="{373C1924-85E3-43B9-ACFE-D11463C57C11}">
      <dsp:nvSpPr>
        <dsp:cNvPr id="0" name=""/>
        <dsp:cNvSpPr/>
      </dsp:nvSpPr>
      <dsp:spPr>
        <a:xfrm>
          <a:off x="3489364" y="422526"/>
          <a:ext cx="1734581" cy="17345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Sensor interface unit</a:t>
          </a:r>
        </a:p>
      </dsp:txBody>
      <dsp:txXfrm>
        <a:off x="3574039" y="507201"/>
        <a:ext cx="1565231" cy="1565231"/>
      </dsp:txXfrm>
    </dsp:sp>
    <dsp:sp modelId="{9643A01A-312F-4068-B0A4-D4401DFE3306}">
      <dsp:nvSpPr>
        <dsp:cNvPr id="0" name=""/>
        <dsp:cNvSpPr/>
      </dsp:nvSpPr>
      <dsp:spPr>
        <a:xfrm>
          <a:off x="1621353" y="2290537"/>
          <a:ext cx="1734581" cy="17345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PID controller Unit</a:t>
          </a:r>
        </a:p>
      </dsp:txBody>
      <dsp:txXfrm>
        <a:off x="1706028" y="2375212"/>
        <a:ext cx="1565231" cy="1565231"/>
      </dsp:txXfrm>
    </dsp:sp>
    <dsp:sp modelId="{EAB9C0C8-ACFA-4910-B7C1-87883C2DFB4D}">
      <dsp:nvSpPr>
        <dsp:cNvPr id="0" name=""/>
        <dsp:cNvSpPr/>
      </dsp:nvSpPr>
      <dsp:spPr>
        <a:xfrm>
          <a:off x="3489364" y="2290537"/>
          <a:ext cx="1734581" cy="17345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Firing angle controlling system</a:t>
          </a:r>
        </a:p>
      </dsp:txBody>
      <dsp:txXfrm>
        <a:off x="3574039" y="2375212"/>
        <a:ext cx="1565231" cy="156523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2BE4-5B52-4F06-95C4-5AF8CEC91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61226D-172A-4916-9C18-E3E8C74BA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634E8-51A2-437F-92E7-3B973C5A40C0}"/>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FB911288-7E2E-4176-AC6E-8859197C7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F21C8-1B88-407C-967A-40922D1E955F}"/>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352269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8F1-E63E-4E6E-802B-8490A3F22C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A50EE1-3E4E-4783-9ECE-1DD13CCEE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DD5A1-5BD7-4628-997D-F4CC24DC0638}"/>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6C56CABD-7869-4FC0-BA8E-4CA6C226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353BE-72BD-4043-A6DC-907C19DEE3D6}"/>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237279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C2668-D547-4E66-BC28-BC0DDE697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923067-F55B-478A-9056-49F0F7586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079E2-FAFC-4F96-A163-22E486E54D95}"/>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180BCDCD-358E-4A95-950B-B29A6169B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C038-963B-4A92-8D2B-90E1768F510B}"/>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281086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AA75-3584-4013-BB45-F713E046E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922AA-6532-4DF9-90E5-0B0464741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144E4-D49E-4C9E-A8BF-BEA26F832780}"/>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8C1B94B1-BC87-4E62-9F89-D2714474A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5AFBD-DF7C-42E0-8230-E61C9A74105A}"/>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67697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F422-0F5D-4DAE-A95D-5B7C83DE1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647696-12D3-41D0-B2A3-2FA652A10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FD817-B0C0-4DF3-B97C-45FE8CF4D201}"/>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4EC9D1DE-EA74-4DF7-8010-F12C2F358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154C-AFAC-4903-98C1-0C51FD371959}"/>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272233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F248-AB07-4333-A274-3409FAFAD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DFA7E-BCD1-4B66-A5E8-A5ADE0844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8AF705-3140-4E95-8949-884D1D92E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F619E0-8693-439D-A94C-E7BC1126286C}"/>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6" name="Footer Placeholder 5">
            <a:extLst>
              <a:ext uri="{FF2B5EF4-FFF2-40B4-BE49-F238E27FC236}">
                <a16:creationId xmlns:a16="http://schemas.microsoft.com/office/drawing/2014/main" id="{4389CF80-8B20-44DD-85E6-EFA17A386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34074-0189-407A-BDDD-EADBA2E61549}"/>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180827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6E68-40AB-452F-90B9-58EBF61B5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17DB4-FEA3-4B23-93E2-13D79EED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64ACC-5D12-47ED-90C3-BE926B0BC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9712-14F3-418D-AC6A-CB59B7822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32EB9-25EC-430D-BE0E-DAF1F5534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C820B-78DA-420C-B48A-63E837236F56}"/>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8" name="Footer Placeholder 7">
            <a:extLst>
              <a:ext uri="{FF2B5EF4-FFF2-40B4-BE49-F238E27FC236}">
                <a16:creationId xmlns:a16="http://schemas.microsoft.com/office/drawing/2014/main" id="{83DC7219-DFA1-4249-8A8B-8B20EDB45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9FEF76-02C4-414D-8EF6-05E1E8DEACB5}"/>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272062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1508-DFED-4C31-A19A-1174980A2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1FF63-C4E3-4BE7-8E35-69A36503591F}"/>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4" name="Footer Placeholder 3">
            <a:extLst>
              <a:ext uri="{FF2B5EF4-FFF2-40B4-BE49-F238E27FC236}">
                <a16:creationId xmlns:a16="http://schemas.microsoft.com/office/drawing/2014/main" id="{DF74B344-0110-4478-99CA-3EE4353EE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278B8-080A-46DF-B815-B4512B1FB3AC}"/>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84300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E5F2D-A7A8-4E8A-95B8-F346208DAD54}"/>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3" name="Footer Placeholder 2">
            <a:extLst>
              <a:ext uri="{FF2B5EF4-FFF2-40B4-BE49-F238E27FC236}">
                <a16:creationId xmlns:a16="http://schemas.microsoft.com/office/drawing/2014/main" id="{CFB58F95-52C7-4DBF-B1FB-B6A679AAA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F4BC4-929E-4A87-8DDF-C1CCD2AB710F}"/>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96131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08BB-C8DE-4014-B8AE-F677510F0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10F76E-59CB-49C8-A94D-49599C97C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BC383-E96C-4537-A936-C9B9B5BA6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D0819-8336-4436-9532-363B28405458}"/>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6" name="Footer Placeholder 5">
            <a:extLst>
              <a:ext uri="{FF2B5EF4-FFF2-40B4-BE49-F238E27FC236}">
                <a16:creationId xmlns:a16="http://schemas.microsoft.com/office/drawing/2014/main" id="{327E0425-8024-4546-8DCC-176966EBD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DED31-3D89-4E92-8F3C-DB2DF85A2F6C}"/>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66484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E425-9632-4B03-8C89-07AFE1BAE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A854FB-DA32-462C-BA55-74E8145BF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F57B01-F7E8-4A9F-9B8B-7D5712AFA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A32D6-F351-4295-B02B-A1706D24EE25}"/>
              </a:ext>
            </a:extLst>
          </p:cNvPr>
          <p:cNvSpPr>
            <a:spLocks noGrp="1"/>
          </p:cNvSpPr>
          <p:nvPr>
            <p:ph type="dt" sz="half" idx="10"/>
          </p:nvPr>
        </p:nvSpPr>
        <p:spPr/>
        <p:txBody>
          <a:bodyPr/>
          <a:lstStyle/>
          <a:p>
            <a:fld id="{10C1DAC8-0224-45DD-859B-CFCAEBC39C41}" type="datetimeFigureOut">
              <a:rPr lang="en-US" smtClean="0"/>
              <a:t>8/10/2020</a:t>
            </a:fld>
            <a:endParaRPr lang="en-US"/>
          </a:p>
        </p:txBody>
      </p:sp>
      <p:sp>
        <p:nvSpPr>
          <p:cNvPr id="6" name="Footer Placeholder 5">
            <a:extLst>
              <a:ext uri="{FF2B5EF4-FFF2-40B4-BE49-F238E27FC236}">
                <a16:creationId xmlns:a16="http://schemas.microsoft.com/office/drawing/2014/main" id="{674F4903-3D38-4A2A-BC80-EBF45C58B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0C194-55C3-40A4-A8F2-F3CF702C20B8}"/>
              </a:ext>
            </a:extLst>
          </p:cNvPr>
          <p:cNvSpPr>
            <a:spLocks noGrp="1"/>
          </p:cNvSpPr>
          <p:nvPr>
            <p:ph type="sldNum" sz="quarter" idx="12"/>
          </p:nvPr>
        </p:nvSpPr>
        <p:spPr/>
        <p:txBody>
          <a:bodyPr/>
          <a:lstStyle/>
          <a:p>
            <a:fld id="{C7725420-9255-4D15-94E9-DE32EB3F9DA0}" type="slidenum">
              <a:rPr lang="en-US" smtClean="0"/>
              <a:t>‹#›</a:t>
            </a:fld>
            <a:endParaRPr lang="en-US"/>
          </a:p>
        </p:txBody>
      </p:sp>
    </p:spTree>
    <p:extLst>
      <p:ext uri="{BB962C8B-B14F-4D97-AF65-F5344CB8AC3E}">
        <p14:creationId xmlns:p14="http://schemas.microsoft.com/office/powerpoint/2010/main" val="418335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4436E-F15E-4DBE-9D47-ADCAA4E63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05219B-F140-4ECD-B6FA-2217981AA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D1DA-21AB-4DC4-8EE6-CAD5CC949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1DAC8-0224-45DD-859B-CFCAEBC39C41}" type="datetimeFigureOut">
              <a:rPr lang="en-US" smtClean="0"/>
              <a:t>8/10/2020</a:t>
            </a:fld>
            <a:endParaRPr lang="en-US"/>
          </a:p>
        </p:txBody>
      </p:sp>
      <p:sp>
        <p:nvSpPr>
          <p:cNvPr id="5" name="Footer Placeholder 4">
            <a:extLst>
              <a:ext uri="{FF2B5EF4-FFF2-40B4-BE49-F238E27FC236}">
                <a16:creationId xmlns:a16="http://schemas.microsoft.com/office/drawing/2014/main" id="{40CE9009-F155-4AE5-A5C8-25A556770B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A8C1E6-BF4B-445C-8DF8-6D9EE7CAB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25420-9255-4D15-94E9-DE32EB3F9DA0}" type="slidenum">
              <a:rPr lang="en-US" smtClean="0"/>
              <a:t>‹#›</a:t>
            </a:fld>
            <a:endParaRPr lang="en-US"/>
          </a:p>
        </p:txBody>
      </p:sp>
    </p:spTree>
    <p:extLst>
      <p:ext uri="{BB962C8B-B14F-4D97-AF65-F5344CB8AC3E}">
        <p14:creationId xmlns:p14="http://schemas.microsoft.com/office/powerpoint/2010/main" val="165796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BBBBAA-C755-4586-909A-E96E6E0E7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7572"/>
            <a:ext cx="12192000" cy="9153144"/>
          </a:xfrm>
          <a:prstGeom prst="rect">
            <a:avLst/>
          </a:prstGeom>
        </p:spPr>
      </p:pic>
      <p:sp>
        <p:nvSpPr>
          <p:cNvPr id="2" name="Title 1">
            <a:extLst>
              <a:ext uri="{FF2B5EF4-FFF2-40B4-BE49-F238E27FC236}">
                <a16:creationId xmlns:a16="http://schemas.microsoft.com/office/drawing/2014/main" id="{3B598E56-A03C-4CD7-928C-AD9258FE6329}"/>
              </a:ext>
            </a:extLst>
          </p:cNvPr>
          <p:cNvSpPr>
            <a:spLocks noGrp="1"/>
          </p:cNvSpPr>
          <p:nvPr>
            <p:ph type="ctrTitle"/>
          </p:nvPr>
        </p:nvSpPr>
        <p:spPr/>
        <p:txBody>
          <a:bodyPr/>
          <a:lstStyle/>
          <a:p>
            <a:pPr algn="l"/>
            <a:r>
              <a:rPr lang="en-US" b="1" dirty="0">
                <a:solidFill>
                  <a:schemeClr val="bg1"/>
                </a:solidFill>
              </a:rPr>
              <a:t>Hot Plate Controller</a:t>
            </a:r>
            <a:br>
              <a:rPr lang="en-US" b="1" dirty="0">
                <a:solidFill>
                  <a:schemeClr val="bg1"/>
                </a:solidFill>
              </a:rPr>
            </a:br>
            <a:r>
              <a:rPr lang="en-US" b="1" dirty="0">
                <a:solidFill>
                  <a:schemeClr val="bg1"/>
                </a:solidFill>
              </a:rPr>
              <a:t>Using PID </a:t>
            </a:r>
          </a:p>
        </p:txBody>
      </p:sp>
      <p:sp>
        <p:nvSpPr>
          <p:cNvPr id="3" name="Subtitle 2">
            <a:extLst>
              <a:ext uri="{FF2B5EF4-FFF2-40B4-BE49-F238E27FC236}">
                <a16:creationId xmlns:a16="http://schemas.microsoft.com/office/drawing/2014/main" id="{4B355185-38F3-4582-AB5F-B557ECFCC2D7}"/>
              </a:ext>
            </a:extLst>
          </p:cNvPr>
          <p:cNvSpPr>
            <a:spLocks noGrp="1"/>
          </p:cNvSpPr>
          <p:nvPr>
            <p:ph type="subTitle" idx="1"/>
          </p:nvPr>
        </p:nvSpPr>
        <p:spPr>
          <a:xfrm>
            <a:off x="1524000" y="3602037"/>
            <a:ext cx="9144000" cy="2482239"/>
          </a:xfrm>
        </p:spPr>
        <p:txBody>
          <a:bodyPr>
            <a:normAutofit lnSpcReduction="10000"/>
          </a:bodyPr>
          <a:lstStyle/>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Group number 19</a:t>
            </a:r>
          </a:p>
          <a:p>
            <a:pPr marL="285750" indent="-285750" algn="l">
              <a:buFont typeface="Arial" panose="020B0604020202020204" pitchFamily="34" charset="0"/>
              <a:buChar char="•"/>
            </a:pPr>
            <a:r>
              <a:rPr lang="en-US" sz="1400" dirty="0">
                <a:solidFill>
                  <a:schemeClr val="bg1"/>
                </a:solidFill>
              </a:rPr>
              <a:t>180379R : K.A.G.D. </a:t>
            </a:r>
            <a:r>
              <a:rPr lang="en-US" sz="1400" dirty="0" err="1">
                <a:solidFill>
                  <a:schemeClr val="bg1"/>
                </a:solidFill>
              </a:rPr>
              <a:t>Maheekumara</a:t>
            </a:r>
            <a:endParaRPr lang="en-US" sz="1400" dirty="0">
              <a:solidFill>
                <a:schemeClr val="bg1"/>
              </a:solidFill>
            </a:endParaRPr>
          </a:p>
          <a:p>
            <a:pPr marL="285750" indent="-285750" algn="l">
              <a:buFont typeface="Arial" panose="020B0604020202020204" pitchFamily="34" charset="0"/>
              <a:buChar char="•"/>
            </a:pPr>
            <a:r>
              <a:rPr lang="en-US" sz="1400" dirty="0">
                <a:solidFill>
                  <a:schemeClr val="bg1"/>
                </a:solidFill>
              </a:rPr>
              <a:t>180544U : W.A.V. </a:t>
            </a:r>
            <a:r>
              <a:rPr lang="en-US" sz="1400" dirty="0" err="1">
                <a:solidFill>
                  <a:schemeClr val="bg1"/>
                </a:solidFill>
              </a:rPr>
              <a:t>Ravihansa</a:t>
            </a:r>
            <a:endParaRPr lang="en-US" sz="1400" dirty="0">
              <a:solidFill>
                <a:schemeClr val="bg1"/>
              </a:solidFill>
            </a:endParaRPr>
          </a:p>
          <a:p>
            <a:pPr marL="285750" indent="-285750" algn="l">
              <a:buFont typeface="Arial" panose="020B0604020202020204" pitchFamily="34" charset="0"/>
              <a:buChar char="•"/>
            </a:pPr>
            <a:r>
              <a:rPr lang="en-US" sz="1400" dirty="0">
                <a:solidFill>
                  <a:schemeClr val="bg1"/>
                </a:solidFill>
              </a:rPr>
              <a:t>180604F : P.H.D.S. Silva</a:t>
            </a:r>
          </a:p>
          <a:p>
            <a:pPr marL="285750" indent="-285750" algn="l">
              <a:buFont typeface="Arial" panose="020B0604020202020204" pitchFamily="34" charset="0"/>
              <a:buChar char="•"/>
            </a:pPr>
            <a:r>
              <a:rPr lang="en-US" sz="1400" dirty="0">
                <a:solidFill>
                  <a:schemeClr val="bg1"/>
                </a:solidFill>
              </a:rPr>
              <a:t>180715V : U.I.D. Wijethunga</a:t>
            </a:r>
          </a:p>
          <a:p>
            <a:pPr marL="285750" indent="-28575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CE5D4715-86B4-48D2-B7C0-F5D8A680C675}"/>
              </a:ext>
            </a:extLst>
          </p:cNvPr>
          <p:cNvSpPr txBox="1"/>
          <p:nvPr/>
        </p:nvSpPr>
        <p:spPr>
          <a:xfrm>
            <a:off x="1524000" y="942077"/>
            <a:ext cx="4090222" cy="738664"/>
          </a:xfrm>
          <a:prstGeom prst="rect">
            <a:avLst/>
          </a:prstGeom>
          <a:noFill/>
        </p:spPr>
        <p:txBody>
          <a:bodyPr wrap="none" rtlCol="0">
            <a:spAutoFit/>
          </a:bodyPr>
          <a:lstStyle/>
          <a:p>
            <a:r>
              <a:rPr lang="en-US" sz="2400" dirty="0">
                <a:solidFill>
                  <a:schemeClr val="bg1"/>
                </a:solidFill>
              </a:rPr>
              <a:t>EN2090 – Laboratory Practice II</a:t>
            </a:r>
          </a:p>
          <a:p>
            <a:endParaRPr lang="en-US" dirty="0"/>
          </a:p>
        </p:txBody>
      </p:sp>
    </p:spTree>
    <p:extLst>
      <p:ext uri="{BB962C8B-B14F-4D97-AF65-F5344CB8AC3E}">
        <p14:creationId xmlns:p14="http://schemas.microsoft.com/office/powerpoint/2010/main" val="83252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AAAFD-0EE3-4541-906D-7229B44E473D}"/>
              </a:ext>
            </a:extLst>
          </p:cNvPr>
          <p:cNvSpPr>
            <a:spLocks noGrp="1"/>
          </p:cNvSpPr>
          <p:nvPr>
            <p:ph idx="1"/>
          </p:nvPr>
        </p:nvSpPr>
        <p:spPr>
          <a:xfrm>
            <a:off x="838200" y="225425"/>
            <a:ext cx="10515600" cy="513129"/>
          </a:xfrm>
        </p:spPr>
        <p:txBody>
          <a:bodyPr/>
          <a:lstStyle/>
          <a:p>
            <a:r>
              <a:rPr lang="en-US" dirty="0"/>
              <a:t>PCB layout of the power supply circuit</a:t>
            </a:r>
          </a:p>
        </p:txBody>
      </p:sp>
      <p:pic>
        <p:nvPicPr>
          <p:cNvPr id="4" name="Picture 3">
            <a:extLst>
              <a:ext uri="{FF2B5EF4-FFF2-40B4-BE49-F238E27FC236}">
                <a16:creationId xmlns:a16="http://schemas.microsoft.com/office/drawing/2014/main" id="{7A8ECF57-BF2D-4292-835A-E6C8F568FE84}"/>
              </a:ext>
            </a:extLst>
          </p:cNvPr>
          <p:cNvPicPr>
            <a:picLocks noChangeAspect="1"/>
          </p:cNvPicPr>
          <p:nvPr/>
        </p:nvPicPr>
        <p:blipFill>
          <a:blip r:embed="rId2"/>
          <a:stretch>
            <a:fillRect/>
          </a:stretch>
        </p:blipFill>
        <p:spPr>
          <a:xfrm>
            <a:off x="3176587" y="738554"/>
            <a:ext cx="5838825" cy="5619750"/>
          </a:xfrm>
          <a:prstGeom prst="rect">
            <a:avLst/>
          </a:prstGeom>
        </p:spPr>
      </p:pic>
    </p:spTree>
    <p:extLst>
      <p:ext uri="{BB962C8B-B14F-4D97-AF65-F5344CB8AC3E}">
        <p14:creationId xmlns:p14="http://schemas.microsoft.com/office/powerpoint/2010/main" val="54070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SENSOR INTERFACE UNIT</a:t>
            </a:r>
          </a:p>
        </p:txBody>
      </p:sp>
    </p:spTree>
    <p:extLst>
      <p:ext uri="{BB962C8B-B14F-4D97-AF65-F5344CB8AC3E}">
        <p14:creationId xmlns:p14="http://schemas.microsoft.com/office/powerpoint/2010/main" val="275016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200" dirty="0"/>
              <a:t>The resistance variation of the selected sensor RTD Pt100 with temperature is approximately linear,</a:t>
            </a:r>
            <a:br>
              <a:rPr lang="en-US" sz="1400" dirty="0"/>
            </a:br>
            <a:br>
              <a:rPr lang="en-US" sz="1400" dirty="0"/>
            </a:br>
            <a:endParaRPr lang="en-US" sz="1400" dirty="0"/>
          </a:p>
        </p:txBody>
      </p:sp>
      <p:sp>
        <p:nvSpPr>
          <p:cNvPr id="6" name="Content Placeholder 5"/>
          <p:cNvSpPr>
            <a:spLocks noGrp="1"/>
          </p:cNvSpPr>
          <p:nvPr>
            <p:ph idx="1"/>
          </p:nvPr>
        </p:nvSpPr>
        <p:spPr/>
        <p:txBody>
          <a:bodyPr>
            <a:normAutofit fontScale="92500" lnSpcReduction="10000"/>
          </a:bodyPr>
          <a:lstStyle/>
          <a:p>
            <a:pPr marL="0" indent="0">
              <a:buNone/>
            </a:pPr>
            <a:r>
              <a:rPr lang="en-US" sz="2400" dirty="0"/>
              <a:t>RTD (T ) ≈ RTD0 ( 1 + T × </a:t>
            </a:r>
            <a:r>
              <a:rPr lang="el-GR" sz="2400" dirty="0"/>
              <a:t>α )</a:t>
            </a:r>
            <a:br>
              <a:rPr lang="el-GR" sz="2400" dirty="0"/>
            </a:br>
            <a:r>
              <a:rPr lang="en-US" sz="2400" dirty="0"/>
              <a:t>Where: </a:t>
            </a:r>
          </a:p>
          <a:p>
            <a:pPr marL="0" indent="0">
              <a:buNone/>
            </a:pPr>
            <a:r>
              <a:rPr lang="en-US" sz="2400" dirty="0"/>
              <a:t>	RTD(T) = the RTD element’s resistance at T (</a:t>
            </a:r>
            <a:r>
              <a:rPr lang="el-GR" sz="2400" dirty="0"/>
              <a:t>Ω)</a:t>
            </a:r>
            <a:br>
              <a:rPr lang="el-GR" sz="2400" dirty="0"/>
            </a:br>
            <a:r>
              <a:rPr lang="en-US" sz="2400" dirty="0"/>
              <a:t>	RTD0 = the RTD element’s resistance at 0°C (</a:t>
            </a:r>
            <a:r>
              <a:rPr lang="el-GR" sz="2400" dirty="0"/>
              <a:t>Ω) (100 Ω </a:t>
            </a:r>
            <a:r>
              <a:rPr lang="en-US" sz="2400" dirty="0"/>
              <a:t>for Pt100)</a:t>
            </a:r>
            <a:br>
              <a:rPr lang="en-US" sz="2400" dirty="0"/>
            </a:br>
            <a:r>
              <a:rPr lang="en-US" sz="2400" dirty="0"/>
              <a:t>	T = the RTD element’s temperature (°C)</a:t>
            </a:r>
            <a:br>
              <a:rPr lang="en-US" sz="2400" dirty="0"/>
            </a:br>
            <a:r>
              <a:rPr lang="en-US" sz="2400" dirty="0"/>
              <a:t>	</a:t>
            </a:r>
            <a:r>
              <a:rPr lang="el-GR" sz="2400" dirty="0"/>
              <a:t>α = 0.00385 Ω/Ω/°</a:t>
            </a:r>
            <a:r>
              <a:rPr lang="en-US" sz="2400" dirty="0"/>
              <a:t>C (Temperature coefficient of RTD element)</a:t>
            </a:r>
            <a:br>
              <a:rPr lang="en-US" sz="2400" dirty="0"/>
            </a:br>
            <a:endParaRPr lang="en-US" sz="2400" dirty="0"/>
          </a:p>
          <a:p>
            <a:pPr marL="0" indent="0">
              <a:buNone/>
            </a:pPr>
            <a:r>
              <a:rPr lang="en-US" sz="2400" dirty="0"/>
              <a:t>As per actual readings obtained for temperature range 0-200°C the resistance varies in the range 100 –175.86 </a:t>
            </a:r>
            <a:r>
              <a:rPr lang="el-GR" sz="2400" dirty="0"/>
              <a:t>Ω.</a:t>
            </a:r>
            <a:br>
              <a:rPr lang="el-GR" sz="2400" dirty="0"/>
            </a:br>
            <a:r>
              <a:rPr lang="el-GR" sz="2400" dirty="0"/>
              <a:t>(</a:t>
            </a:r>
            <a:r>
              <a:rPr lang="en-US" sz="2400" dirty="0"/>
              <a:t>https://www.tnpinstruments.com/sitebuildercontent/sitebuilderfiles/pt100_385c_table.pdf)</a:t>
            </a:r>
            <a:br>
              <a:rPr lang="en-US" dirty="0"/>
            </a:br>
            <a:br>
              <a:rPr lang="en-US" dirty="0"/>
            </a:br>
            <a:endParaRPr lang="en-US" dirty="0"/>
          </a:p>
        </p:txBody>
      </p:sp>
    </p:spTree>
    <p:extLst>
      <p:ext uri="{BB962C8B-B14F-4D97-AF65-F5344CB8AC3E}">
        <p14:creationId xmlns:p14="http://schemas.microsoft.com/office/powerpoint/2010/main" val="21355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374"/>
            <a:ext cx="10515600" cy="6417891"/>
          </a:xfrm>
        </p:spPr>
        <p:txBody>
          <a:bodyPr/>
          <a:lstStyle/>
          <a:p>
            <a:endParaRPr lang="en-US" dirty="0"/>
          </a:p>
          <a:p>
            <a:pPr marL="0" indent="0">
              <a:buNone/>
            </a:pPr>
            <a:r>
              <a:rPr lang="en-US" dirty="0"/>
              <a:t>Analog circuit to take the required temperature, read the sensor reading and to  output the difference in temperature as a voltage level.</a:t>
            </a:r>
            <a:br>
              <a:rPr lang="en-US" dirty="0"/>
            </a:br>
            <a:br>
              <a:rPr lang="en-US" dirty="0"/>
            </a:br>
            <a:r>
              <a:rPr lang="en-US" dirty="0"/>
              <a:t>Comprises with,</a:t>
            </a:r>
          </a:p>
          <a:p>
            <a:r>
              <a:rPr lang="en-US" dirty="0"/>
              <a:t>1mA constant current source.</a:t>
            </a:r>
          </a:p>
          <a:p>
            <a:pPr marL="0" indent="0">
              <a:buNone/>
            </a:pPr>
            <a:r>
              <a:rPr lang="en-US" dirty="0"/>
              <a:t>	The RTD requires a 1mA or less constant current for proper 	operation.</a:t>
            </a:r>
          </a:p>
          <a:p>
            <a:r>
              <a:rPr lang="en-US" dirty="0"/>
              <a:t>Error generation and amplification unit.</a:t>
            </a:r>
          </a:p>
          <a:p>
            <a:pPr marL="0" indent="0">
              <a:buNone/>
            </a:pPr>
            <a:r>
              <a:rPr lang="en-US" dirty="0"/>
              <a:t>	Generation of error (difference between sensor reading and 	desired temperature as a voltage - input for PID unit).</a:t>
            </a:r>
          </a:p>
        </p:txBody>
      </p:sp>
    </p:spTree>
    <p:extLst>
      <p:ext uri="{BB962C8B-B14F-4D97-AF65-F5344CB8AC3E}">
        <p14:creationId xmlns:p14="http://schemas.microsoft.com/office/powerpoint/2010/main" val="134444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601885"/>
            <a:ext cx="4160475" cy="706054"/>
          </a:xfrm>
        </p:spPr>
        <p:txBody>
          <a:bodyPr>
            <a:normAutofit/>
          </a:bodyPr>
          <a:lstStyle/>
          <a:p>
            <a:pPr algn="ctr"/>
            <a:r>
              <a:rPr lang="en-US" b="1" dirty="0"/>
              <a:t>Constant current source</a:t>
            </a:r>
          </a:p>
        </p:txBody>
      </p:sp>
      <p:sp>
        <p:nvSpPr>
          <p:cNvPr id="10" name="Text Placeholder 9"/>
          <p:cNvSpPr>
            <a:spLocks noGrp="1"/>
          </p:cNvSpPr>
          <p:nvPr>
            <p:ph type="body" sz="half" idx="2"/>
          </p:nvPr>
        </p:nvSpPr>
        <p:spPr>
          <a:xfrm>
            <a:off x="515047" y="1539433"/>
            <a:ext cx="4808983" cy="4791919"/>
          </a:xfrm>
        </p:spPr>
        <p:txBody>
          <a:bodyPr>
            <a:normAutofit/>
          </a:bodyPr>
          <a:lstStyle/>
          <a:p>
            <a:r>
              <a:rPr lang="en-US" dirty="0"/>
              <a:t>U3B and R3, R4, R7, R8 resistors serve as a differential amplifier with gain=1,</a:t>
            </a:r>
          </a:p>
          <a:p>
            <a:r>
              <a:rPr lang="en-US" dirty="0"/>
              <a:t>V</a:t>
            </a:r>
            <a:r>
              <a:rPr lang="en-US" baseline="-25000" dirty="0"/>
              <a:t>OUT_U3B</a:t>
            </a:r>
            <a:r>
              <a:rPr lang="en-US" dirty="0"/>
              <a:t>= 1*( V</a:t>
            </a:r>
            <a:r>
              <a:rPr lang="en-US" baseline="-25000" dirty="0"/>
              <a:t>J2</a:t>
            </a:r>
            <a:r>
              <a:rPr lang="en-US" dirty="0"/>
              <a:t> – (- V</a:t>
            </a:r>
            <a:r>
              <a:rPr lang="en-US" baseline="-25000" dirty="0"/>
              <a:t>OUT_U3C </a:t>
            </a:r>
            <a:r>
              <a:rPr lang="en-US" dirty="0"/>
              <a:t> )) </a:t>
            </a:r>
          </a:p>
          <a:p>
            <a:endParaRPr lang="en-US" dirty="0"/>
          </a:p>
          <a:p>
            <a:r>
              <a:rPr lang="en-US" dirty="0"/>
              <a:t>V</a:t>
            </a:r>
            <a:r>
              <a:rPr lang="en-US" baseline="-25000" dirty="0"/>
              <a:t>J2</a:t>
            </a:r>
            <a:r>
              <a:rPr lang="en-US" dirty="0"/>
              <a:t> = VCC/2 =6V</a:t>
            </a:r>
          </a:p>
          <a:p>
            <a:r>
              <a:rPr lang="en-US" dirty="0"/>
              <a:t>Since U3C is a unity gain amplifier V</a:t>
            </a:r>
            <a:r>
              <a:rPr lang="en-US" baseline="-25000" dirty="0"/>
              <a:t>OUT_U3C  </a:t>
            </a:r>
            <a:r>
              <a:rPr lang="en-US" dirty="0"/>
              <a:t> = V</a:t>
            </a:r>
            <a:r>
              <a:rPr lang="en-US" baseline="-25000" dirty="0"/>
              <a:t>J1</a:t>
            </a:r>
            <a:r>
              <a:rPr lang="en-US" dirty="0"/>
              <a:t> .</a:t>
            </a:r>
          </a:p>
          <a:p>
            <a:r>
              <a:rPr lang="en-US" dirty="0"/>
              <a:t>V</a:t>
            </a:r>
            <a:r>
              <a:rPr lang="en-US" baseline="-25000" dirty="0"/>
              <a:t>R2</a:t>
            </a:r>
            <a:r>
              <a:rPr lang="en-US" dirty="0"/>
              <a:t> = V</a:t>
            </a:r>
            <a:r>
              <a:rPr lang="en-US" baseline="-25000" dirty="0"/>
              <a:t>OUT_U3B  </a:t>
            </a:r>
            <a:r>
              <a:rPr lang="en-US" dirty="0"/>
              <a:t> - V</a:t>
            </a:r>
            <a:r>
              <a:rPr lang="en-US" baseline="-25000" dirty="0"/>
              <a:t>J1</a:t>
            </a:r>
          </a:p>
          <a:p>
            <a:r>
              <a:rPr lang="en-US" baseline="-25000" dirty="0"/>
              <a:t> </a:t>
            </a:r>
            <a:r>
              <a:rPr lang="en-US" dirty="0"/>
              <a:t>      = V</a:t>
            </a:r>
            <a:r>
              <a:rPr lang="en-US" baseline="-25000" dirty="0"/>
              <a:t>OUT_U3B  </a:t>
            </a:r>
            <a:r>
              <a:rPr lang="en-US" dirty="0"/>
              <a:t> - V</a:t>
            </a:r>
            <a:r>
              <a:rPr lang="en-US" baseline="-25000" dirty="0"/>
              <a:t>OUT_U3C </a:t>
            </a:r>
          </a:p>
          <a:p>
            <a:r>
              <a:rPr lang="en-US" dirty="0"/>
              <a:t>       = V</a:t>
            </a:r>
            <a:r>
              <a:rPr lang="en-US" baseline="-25000" dirty="0"/>
              <a:t>J2</a:t>
            </a:r>
            <a:r>
              <a:rPr lang="en-US" dirty="0"/>
              <a:t> = 6V</a:t>
            </a:r>
          </a:p>
          <a:p>
            <a:r>
              <a:rPr lang="en-US" dirty="0"/>
              <a:t>Therefore current supplied to the sensor= V</a:t>
            </a:r>
            <a:r>
              <a:rPr lang="en-US" baseline="-25000" dirty="0"/>
              <a:t>R2</a:t>
            </a:r>
            <a:r>
              <a:rPr lang="en-US" dirty="0"/>
              <a:t> / R</a:t>
            </a:r>
            <a:r>
              <a:rPr lang="en-US" baseline="-25000" dirty="0"/>
              <a:t>2</a:t>
            </a:r>
            <a:r>
              <a:rPr lang="en-US" dirty="0"/>
              <a:t> </a:t>
            </a:r>
          </a:p>
          <a:p>
            <a:r>
              <a:rPr lang="en-US" dirty="0"/>
              <a:t>			         = 1mA.</a:t>
            </a:r>
          </a:p>
          <a:p>
            <a:r>
              <a:rPr lang="en-US" dirty="0"/>
              <a:t>( No backflow at J1 since op amp input resistance is high)</a:t>
            </a:r>
            <a:br>
              <a:rPr lang="en-US" dirty="0"/>
            </a:br>
            <a:br>
              <a:rPr lang="en-US" dirty="0"/>
            </a:br>
            <a:endParaRPr lang="en-US" dirty="0"/>
          </a:p>
          <a:p>
            <a:endParaRPr lang="en-US" dirty="0"/>
          </a:p>
        </p:txBody>
      </p:sp>
      <p:pic>
        <p:nvPicPr>
          <p:cNvPr id="31" name="Picture Placeholder 30"/>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93" r="-2093"/>
          <a:stretch/>
        </p:blipFill>
        <p:spPr>
          <a:xfrm>
            <a:off x="5428528" y="987425"/>
            <a:ext cx="6204030" cy="4873625"/>
          </a:xfrm>
        </p:spPr>
      </p:pic>
    </p:spTree>
    <p:extLst>
      <p:ext uri="{BB962C8B-B14F-4D97-AF65-F5344CB8AC3E}">
        <p14:creationId xmlns:p14="http://schemas.microsoft.com/office/powerpoint/2010/main" val="129753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Error Generation</a:t>
            </a:r>
            <a:br>
              <a:rPr lang="en-US" b="1" dirty="0"/>
            </a:br>
            <a:endParaRPr lang="en-US" b="1" dirty="0"/>
          </a:p>
        </p:txBody>
      </p:sp>
      <p:pic>
        <p:nvPicPr>
          <p:cNvPr id="10" name="Picture Placeholder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3286" b="-63286"/>
          <a:stretch/>
        </p:blipFill>
        <p:spPr>
          <a:xfrm>
            <a:off x="5183188" y="-384561"/>
            <a:ext cx="6172200" cy="7622849"/>
          </a:xfrm>
        </p:spPr>
      </p:pic>
      <p:sp>
        <p:nvSpPr>
          <p:cNvPr id="8" name="Text Placeholder 7"/>
          <p:cNvSpPr>
            <a:spLocks noGrp="1"/>
          </p:cNvSpPr>
          <p:nvPr>
            <p:ph type="body" sz="half" idx="2"/>
          </p:nvPr>
        </p:nvSpPr>
        <p:spPr>
          <a:xfrm>
            <a:off x="512748" y="1862983"/>
            <a:ext cx="4563454" cy="4460905"/>
          </a:xfrm>
        </p:spPr>
        <p:txBody>
          <a:bodyPr>
            <a:normAutofit lnSpcReduction="10000"/>
          </a:bodyPr>
          <a:lstStyle/>
          <a:p>
            <a:r>
              <a:rPr lang="en-US" dirty="0"/>
              <a:t>U3D is a unity gain op amp ( to isolate circuit currents), </a:t>
            </a:r>
          </a:p>
          <a:p>
            <a:r>
              <a:rPr lang="en-US" dirty="0"/>
              <a:t>	 V</a:t>
            </a:r>
            <a:r>
              <a:rPr lang="en-US" baseline="-25000" dirty="0"/>
              <a:t>OUT_U3D</a:t>
            </a:r>
            <a:r>
              <a:rPr lang="en-US" dirty="0"/>
              <a:t> = sensor reading 		                = (RTD resistance + R16) * 1mA</a:t>
            </a:r>
          </a:p>
          <a:p>
            <a:r>
              <a:rPr lang="en-US" dirty="0"/>
              <a:t>For simulation purposes a potentiometer is used to input the desired input. U3A is a unity gain op amp ,</a:t>
            </a:r>
          </a:p>
          <a:p>
            <a:r>
              <a:rPr lang="en-US" dirty="0"/>
              <a:t>	V</a:t>
            </a:r>
            <a:r>
              <a:rPr lang="en-US" baseline="-25000" dirty="0"/>
              <a:t>OUT_U3A</a:t>
            </a:r>
            <a:r>
              <a:rPr lang="en-US" dirty="0"/>
              <a:t> = desired input</a:t>
            </a:r>
          </a:p>
          <a:p>
            <a:r>
              <a:rPr lang="en-US" dirty="0"/>
              <a:t>U1A is a differential amplifier with gain=1 since all resistance values from R12 to R15 are equal.</a:t>
            </a:r>
          </a:p>
          <a:p>
            <a:r>
              <a:rPr lang="en-US" dirty="0"/>
              <a:t>V</a:t>
            </a:r>
            <a:r>
              <a:rPr lang="en-US" baseline="-25000" dirty="0"/>
              <a:t>OUT_U1A </a:t>
            </a:r>
            <a:r>
              <a:rPr lang="en-US" dirty="0"/>
              <a:t> = 1 x (sensor reading - desired input)</a:t>
            </a:r>
          </a:p>
          <a:p>
            <a:r>
              <a:rPr lang="en-US" dirty="0"/>
              <a:t>                = Error input for PID unit</a:t>
            </a:r>
          </a:p>
          <a:p>
            <a:r>
              <a:rPr lang="en-US" dirty="0"/>
              <a:t>U1B is an inverting amplifier with variable gain( set by R9 potentiometer and R10 ),</a:t>
            </a:r>
          </a:p>
          <a:p>
            <a:r>
              <a:rPr lang="en-US" dirty="0"/>
              <a:t>	variable gain = R9/R10</a:t>
            </a:r>
          </a:p>
          <a:p>
            <a:r>
              <a:rPr lang="en-US" dirty="0"/>
              <a:t>		   </a:t>
            </a:r>
          </a:p>
          <a:p>
            <a:endParaRPr lang="en-US" dirty="0"/>
          </a:p>
          <a:p>
            <a:endParaRPr lang="en-US" dirty="0"/>
          </a:p>
        </p:txBody>
      </p:sp>
    </p:spTree>
    <p:extLst>
      <p:ext uri="{BB962C8B-B14F-4D97-AF65-F5344CB8AC3E}">
        <p14:creationId xmlns:p14="http://schemas.microsoft.com/office/powerpoint/2010/main" val="189253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159" y="416689"/>
            <a:ext cx="11111697" cy="6169306"/>
          </a:xfrm>
        </p:spPr>
      </p:pic>
    </p:spTree>
    <p:extLst>
      <p:ext uri="{BB962C8B-B14F-4D97-AF65-F5344CB8AC3E}">
        <p14:creationId xmlns:p14="http://schemas.microsoft.com/office/powerpoint/2010/main" val="359019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1872"/>
          </a:xfrm>
        </p:spPr>
        <p:txBody>
          <a:bodyPr>
            <a:normAutofit/>
          </a:bodyPr>
          <a:lstStyle/>
          <a:p>
            <a:r>
              <a:rPr lang="en-US" sz="2400" b="1" dirty="0"/>
              <a:t>ERROR and VOLTAGE ACROSS RTD  VS.  RTD RESISTANCE (AT 0.9V DESIRED INPUT)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23" y="914400"/>
            <a:ext cx="11991371" cy="5787342"/>
          </a:xfrm>
        </p:spPr>
      </p:pic>
    </p:spTree>
    <p:extLst>
      <p:ext uri="{BB962C8B-B14F-4D97-AF65-F5344CB8AC3E}">
        <p14:creationId xmlns:p14="http://schemas.microsoft.com/office/powerpoint/2010/main" val="2139843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850"/>
          </a:xfrm>
        </p:spPr>
        <p:txBody>
          <a:bodyPr>
            <a:normAutofit/>
          </a:bodyPr>
          <a:lstStyle/>
          <a:p>
            <a:pPr algn="ctr"/>
            <a:r>
              <a:rPr lang="en-US" sz="2400" b="1" dirty="0"/>
              <a:t>CONSTANT CURRENT SUPPLY </a:t>
            </a:r>
            <a:r>
              <a:rPr lang="en-US" sz="2400" b="1" dirty="0" err="1"/>
              <a:t>vs</a:t>
            </a:r>
            <a:r>
              <a:rPr lang="en-US" sz="2400" b="1" dirty="0"/>
              <a:t> RTD RESISTANCE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46" y="925976"/>
            <a:ext cx="11933498" cy="5845213"/>
          </a:xfrm>
        </p:spPr>
      </p:pic>
    </p:spTree>
    <p:extLst>
      <p:ext uri="{BB962C8B-B14F-4D97-AF65-F5344CB8AC3E}">
        <p14:creationId xmlns:p14="http://schemas.microsoft.com/office/powerpoint/2010/main" val="419918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2924" y="28675"/>
            <a:ext cx="10515600" cy="1325563"/>
          </a:xfrm>
        </p:spPr>
        <p:txBody>
          <a:bodyPr/>
          <a:lstStyle/>
          <a:p>
            <a:pPr algn="ctr"/>
            <a:r>
              <a:rPr lang="en-US" b="1" dirty="0"/>
              <a:t>PCB Layout </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41" y="1469876"/>
            <a:ext cx="6546079" cy="5110385"/>
          </a:xfrm>
        </p:spPr>
      </p:pic>
    </p:spTree>
    <p:extLst>
      <p:ext uri="{BB962C8B-B14F-4D97-AF65-F5344CB8AC3E}">
        <p14:creationId xmlns:p14="http://schemas.microsoft.com/office/powerpoint/2010/main" val="1652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9AE7-D0D0-414E-8430-44A3C4861246}"/>
              </a:ext>
            </a:extLst>
          </p:cNvPr>
          <p:cNvSpPr>
            <a:spLocks noGrp="1"/>
          </p:cNvSpPr>
          <p:nvPr>
            <p:ph type="title"/>
          </p:nvPr>
        </p:nvSpPr>
        <p:spPr/>
        <p:txBody>
          <a:bodyPr/>
          <a:lstStyle/>
          <a:p>
            <a:pPr algn="ctr"/>
            <a:r>
              <a:rPr lang="en-US" dirty="0"/>
              <a:t>Introduction</a:t>
            </a:r>
          </a:p>
        </p:txBody>
      </p:sp>
      <p:graphicFrame>
        <p:nvGraphicFramePr>
          <p:cNvPr id="4" name="Diagram 3">
            <a:extLst>
              <a:ext uri="{FF2B5EF4-FFF2-40B4-BE49-F238E27FC236}">
                <a16:creationId xmlns:a16="http://schemas.microsoft.com/office/drawing/2014/main" id="{90A5154C-65B4-4588-B24A-7BA5637054E9}"/>
              </a:ext>
            </a:extLst>
          </p:cNvPr>
          <p:cNvGraphicFramePr/>
          <p:nvPr>
            <p:extLst>
              <p:ext uri="{D42A27DB-BD31-4B8C-83A1-F6EECF244321}">
                <p14:modId xmlns:p14="http://schemas.microsoft.com/office/powerpoint/2010/main" val="2620634811"/>
              </p:ext>
            </p:extLst>
          </p:nvPr>
        </p:nvGraphicFramePr>
        <p:xfrm>
          <a:off x="2673350" y="1583246"/>
          <a:ext cx="6845300"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776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B0DB-716E-4C66-957D-4260B9A7A309}"/>
              </a:ext>
            </a:extLst>
          </p:cNvPr>
          <p:cNvSpPr>
            <a:spLocks noGrp="1"/>
          </p:cNvSpPr>
          <p:nvPr>
            <p:ph type="title"/>
          </p:nvPr>
        </p:nvSpPr>
        <p:spPr>
          <a:xfrm>
            <a:off x="838200" y="2766218"/>
            <a:ext cx="10515600" cy="1325563"/>
          </a:xfrm>
        </p:spPr>
        <p:txBody>
          <a:bodyPr/>
          <a:lstStyle/>
          <a:p>
            <a:pPr algn="ctr"/>
            <a:r>
              <a:rPr lang="en-US" dirty="0"/>
              <a:t>PID Controller Unit</a:t>
            </a:r>
          </a:p>
        </p:txBody>
      </p:sp>
    </p:spTree>
    <p:extLst>
      <p:ext uri="{BB962C8B-B14F-4D97-AF65-F5344CB8AC3E}">
        <p14:creationId xmlns:p14="http://schemas.microsoft.com/office/powerpoint/2010/main" val="121707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04802"/>
            <a:ext cx="7772400" cy="457199"/>
          </a:xfrm>
        </p:spPr>
        <p:txBody>
          <a:bodyPr>
            <a:normAutofit/>
          </a:bodyPr>
          <a:lstStyle/>
          <a:p>
            <a:r>
              <a:rPr lang="en-US" sz="2400" b="1" dirty="0"/>
              <a:t>PID CONTROLLER UNIT</a:t>
            </a:r>
            <a:endParaRPr lang="en-GB" sz="24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905000" y="990600"/>
                <a:ext cx="8305800" cy="5638800"/>
              </a:xfrm>
            </p:spPr>
            <p:txBody>
              <a:bodyPr>
                <a:normAutofit fontScale="92500" lnSpcReduction="20000"/>
              </a:bodyPr>
              <a:lstStyle/>
              <a:p>
                <a:pPr algn="l"/>
                <a:r>
                  <a:rPr lang="en-US" sz="1600" dirty="0"/>
                  <a:t>The purpose of this unit is take the error between desire value and sensor output value which is generated by the sensor unit. Then this error signal goes through the PID control unit and generate the output controlling signal which is input to the PWM unit.</a:t>
                </a:r>
              </a:p>
              <a:p>
                <a:pPr algn="l"/>
                <a:endParaRPr lang="en-US" sz="1600" dirty="0"/>
              </a:p>
              <a:p>
                <a:pPr algn="l"/>
                <a:r>
                  <a:rPr lang="en-US" sz="1600" dirty="0"/>
                  <a:t>This unit has three main parts. </a:t>
                </a:r>
              </a:p>
              <a:p>
                <a:pPr marL="285750" indent="-285750" algn="l">
                  <a:buClr>
                    <a:schemeClr val="tx1"/>
                  </a:buClr>
                  <a:buFont typeface="Wingdings" pitchFamily="2" charset="2"/>
                  <a:buChar char="§"/>
                </a:pPr>
                <a:r>
                  <a:rPr lang="en-US" sz="1600" dirty="0"/>
                  <a:t>Proportional</a:t>
                </a:r>
              </a:p>
              <a:p>
                <a:pPr marL="285750" indent="-285750" algn="l">
                  <a:buClr>
                    <a:schemeClr val="tx1"/>
                  </a:buClr>
                  <a:buFont typeface="Wingdings" pitchFamily="2" charset="2"/>
                  <a:buChar char="§"/>
                </a:pPr>
                <a:r>
                  <a:rPr lang="en-US" sz="1600" dirty="0"/>
                  <a:t>Integral</a:t>
                </a:r>
              </a:p>
              <a:p>
                <a:pPr marL="285750" indent="-285750" algn="l">
                  <a:buClr>
                    <a:schemeClr val="tx1"/>
                  </a:buClr>
                  <a:buFont typeface="Wingdings" pitchFamily="2" charset="2"/>
                  <a:buChar char="§"/>
                </a:pPr>
                <a:r>
                  <a:rPr lang="en-US" sz="1600" dirty="0"/>
                  <a:t>Derivative</a:t>
                </a:r>
              </a:p>
              <a:p>
                <a:pPr algn="l">
                  <a:buClr>
                    <a:schemeClr val="tx1"/>
                  </a:buClr>
                </a:pPr>
                <a:r>
                  <a:rPr lang="en-US" sz="1800" b="1" dirty="0"/>
                  <a:t>Block diagram</a:t>
                </a:r>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endParaRPr lang="en-US" sz="1800" b="1" dirty="0"/>
              </a:p>
              <a:p>
                <a:pPr algn="l">
                  <a:buClr>
                    <a:schemeClr val="tx1"/>
                  </a:buClr>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𝑜𝑢𝑡𝑝𝑢𝑡</m:t>
                      </m:r>
                      <m:d>
                        <m:dPr>
                          <m:ctrlPr>
                            <a:rPr lang="en-GB" sz="1800" i="1">
                              <a:latin typeface="Cambria Math" panose="02040503050406030204" pitchFamily="18" charset="0"/>
                            </a:rPr>
                          </m:ctrlPr>
                        </m:dPr>
                        <m:e>
                          <m:r>
                            <a:rPr lang="en-GB" sz="1800" i="1">
                              <a:latin typeface="Cambria Math" panose="02040503050406030204" pitchFamily="18" charset="0"/>
                            </a:rPr>
                            <m:t>𝑡</m:t>
                          </m:r>
                        </m:e>
                      </m:d>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𝐾</m:t>
                          </m:r>
                        </m:e>
                        <m:sub>
                          <m:r>
                            <a:rPr lang="en-GB" sz="1800" i="1">
                              <a:latin typeface="Cambria Math" panose="02040503050406030204" pitchFamily="18" charset="0"/>
                            </a:rPr>
                            <m:t>𝑝</m:t>
                          </m:r>
                        </m:sub>
                      </m:sSub>
                      <m:sSub>
                        <m:sSubPr>
                          <m:ctrlPr>
                            <a:rPr lang="en-GB" sz="1800" i="1">
                              <a:latin typeface="Cambria Math" panose="02040503050406030204" pitchFamily="18" charset="0"/>
                            </a:rPr>
                          </m:ctrlPr>
                        </m:sSubPr>
                        <m:e>
                          <m:r>
                            <a:rPr lang="en-GB" sz="1800" i="1">
                              <a:latin typeface="Cambria Math" panose="02040503050406030204" pitchFamily="18" charset="0"/>
                            </a:rPr>
                            <m:t>𝑉</m:t>
                          </m:r>
                        </m:e>
                        <m:sub>
                          <m:r>
                            <a:rPr lang="en-GB" sz="1800" i="1">
                              <a:latin typeface="Cambria Math" panose="02040503050406030204" pitchFamily="18" charset="0"/>
                            </a:rPr>
                            <m:t>𝑒𝑟𝑟𝑜𝑟</m:t>
                          </m:r>
                        </m:sub>
                      </m:sSub>
                      <m:r>
                        <a:rPr lang="en-GB" sz="1800" i="1">
                          <a:latin typeface="Cambria Math" panose="02040503050406030204" pitchFamily="18" charset="0"/>
                        </a:rPr>
                        <m:t>+ </m:t>
                      </m:r>
                      <m:sSub>
                        <m:sSubPr>
                          <m:ctrlPr>
                            <a:rPr lang="en-GB" sz="1800" i="1">
                              <a:latin typeface="Cambria Math" panose="02040503050406030204" pitchFamily="18" charset="0"/>
                            </a:rPr>
                          </m:ctrlPr>
                        </m:sSubPr>
                        <m:e>
                          <m:r>
                            <a:rPr lang="en-GB" sz="1800" i="1">
                              <a:latin typeface="Cambria Math" panose="02040503050406030204" pitchFamily="18" charset="0"/>
                            </a:rPr>
                            <m:t>𝐾</m:t>
                          </m:r>
                        </m:e>
                        <m:sub>
                          <m:r>
                            <a:rPr lang="en-GB" sz="1800" i="1">
                              <a:latin typeface="Cambria Math" panose="02040503050406030204" pitchFamily="18" charset="0"/>
                            </a:rPr>
                            <m:t>𝑖</m:t>
                          </m:r>
                        </m:sub>
                      </m:sSub>
                      <m:nary>
                        <m:naryPr>
                          <m:limLoc m:val="undOvr"/>
                          <m:subHide m:val="on"/>
                          <m:supHide m:val="on"/>
                          <m:ctrlPr>
                            <a:rPr lang="en-GB" sz="1800" i="1">
                              <a:latin typeface="Cambria Math" panose="02040503050406030204" pitchFamily="18" charset="0"/>
                            </a:rPr>
                          </m:ctrlPr>
                        </m:naryPr>
                        <m:sub/>
                        <m:sup/>
                        <m:e>
                          <m:sSub>
                            <m:sSubPr>
                              <m:ctrlPr>
                                <a:rPr lang="en-GB" sz="1800" i="1">
                                  <a:latin typeface="Cambria Math" panose="02040503050406030204" pitchFamily="18" charset="0"/>
                                </a:rPr>
                              </m:ctrlPr>
                            </m:sSubPr>
                            <m:e>
                              <m:r>
                                <a:rPr lang="en-GB" sz="1800" i="1">
                                  <a:latin typeface="Cambria Math" panose="02040503050406030204" pitchFamily="18" charset="0"/>
                                </a:rPr>
                                <m:t>𝑉</m:t>
                              </m:r>
                            </m:e>
                            <m:sub>
                              <m:r>
                                <a:rPr lang="en-GB" sz="1800" i="1">
                                  <a:latin typeface="Cambria Math" panose="02040503050406030204" pitchFamily="18" charset="0"/>
                                </a:rPr>
                                <m:t>𝑒𝑟𝑟𝑜𝑟</m:t>
                              </m:r>
                            </m:sub>
                          </m:sSub>
                        </m:e>
                      </m:nary>
                      <m:r>
                        <a:rPr lang="en-GB" sz="1800" i="1">
                          <a:latin typeface="Cambria Math" panose="02040503050406030204" pitchFamily="18" charset="0"/>
                        </a:rPr>
                        <m:t>+ </m:t>
                      </m:r>
                      <m:sSub>
                        <m:sSubPr>
                          <m:ctrlPr>
                            <a:rPr lang="en-GB" sz="1800" i="1">
                              <a:latin typeface="Cambria Math" panose="02040503050406030204" pitchFamily="18" charset="0"/>
                            </a:rPr>
                          </m:ctrlPr>
                        </m:sSubPr>
                        <m:e>
                          <m:r>
                            <a:rPr lang="en-GB" sz="1800" i="1">
                              <a:latin typeface="Cambria Math" panose="02040503050406030204" pitchFamily="18" charset="0"/>
                            </a:rPr>
                            <m:t>𝐾</m:t>
                          </m:r>
                        </m:e>
                        <m:sub>
                          <m:r>
                            <a:rPr lang="en-GB" sz="1800" i="1">
                              <a:latin typeface="Cambria Math" panose="02040503050406030204" pitchFamily="18" charset="0"/>
                            </a:rPr>
                            <m:t>𝑑</m:t>
                          </m:r>
                        </m:sub>
                      </m:sSub>
                      <m:f>
                        <m:fPr>
                          <m:ctrlPr>
                            <a:rPr lang="en-GB" sz="1800" i="1">
                              <a:latin typeface="Cambria Math" panose="02040503050406030204" pitchFamily="18" charset="0"/>
                            </a:rPr>
                          </m:ctrlPr>
                        </m:fPr>
                        <m:num>
                          <m:r>
                            <a:rPr lang="en-GB" sz="1800" i="1">
                              <a:latin typeface="Cambria Math" panose="02040503050406030204" pitchFamily="18" charset="0"/>
                            </a:rPr>
                            <m:t>𝑑</m:t>
                          </m:r>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𝑉</m:t>
                              </m:r>
                            </m:e>
                            <m:sub>
                              <m:r>
                                <a:rPr lang="en-GB" sz="1800" i="1">
                                  <a:latin typeface="Cambria Math" panose="02040503050406030204" pitchFamily="18" charset="0"/>
                                </a:rPr>
                                <m:t>𝑒𝑟𝑟𝑜𝑟</m:t>
                              </m:r>
                            </m:sub>
                          </m:sSub>
                          <m:r>
                            <a:rPr lang="en-GB" sz="1800" i="1">
                              <a:latin typeface="Cambria Math" panose="02040503050406030204" pitchFamily="18" charset="0"/>
                            </a:rPr>
                            <m:t>)</m:t>
                          </m:r>
                        </m:num>
                        <m:den>
                          <m:r>
                            <a:rPr lang="en-GB" sz="1800" i="1">
                              <a:latin typeface="Cambria Math" panose="02040503050406030204" pitchFamily="18" charset="0"/>
                            </a:rPr>
                            <m:t>𝑑𝑡</m:t>
                          </m:r>
                        </m:den>
                      </m:f>
                    </m:oMath>
                  </m:oMathPara>
                </a14:m>
                <a:endParaRPr lang="en-GB" sz="1800" dirty="0"/>
              </a:p>
              <a:p>
                <a:pPr algn="l">
                  <a:buClr>
                    <a:schemeClr val="tx1"/>
                  </a:buClr>
                </a:pPr>
                <a:endParaRPr lang="en-US" sz="1800" b="1"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905000" y="990600"/>
                <a:ext cx="8305800" cy="5638800"/>
              </a:xfrm>
              <a:blipFill>
                <a:blip r:embed="rId2"/>
                <a:stretch>
                  <a:fillRect l="-514" t="-129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209800" y="3505201"/>
            <a:ext cx="6172200" cy="2286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97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1"/>
            <a:ext cx="7620000" cy="380999"/>
          </a:xfrm>
        </p:spPr>
        <p:txBody>
          <a:bodyPr>
            <a:noAutofit/>
          </a:bodyPr>
          <a:lstStyle/>
          <a:p>
            <a:r>
              <a:rPr lang="en-US" sz="2000" b="1" dirty="0"/>
              <a:t>Proportional circuit</a:t>
            </a:r>
            <a:endParaRPr lang="en-GB" sz="2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828800" y="685800"/>
                <a:ext cx="8229600" cy="5791200"/>
              </a:xfrm>
            </p:spPr>
            <p:txBody>
              <a:bodyPr>
                <a:normAutofit lnSpcReduction="10000"/>
              </a:bodyPr>
              <a:lstStyle/>
              <a:p>
                <a:pPr algn="l"/>
                <a:r>
                  <a:rPr lang="en-US" sz="1600" dirty="0"/>
                  <a:t>We use proportional circuit to produce  a one control signal which is proportional to the input error signal. This reduce large part of overall error.</a:t>
                </a:r>
              </a:p>
              <a:p>
                <a:pPr algn="l"/>
                <a:endParaRPr lang="en-US" sz="1600" dirty="0"/>
              </a:p>
              <a:p>
                <a:pPr algn="l"/>
                <a:r>
                  <a:rPr lang="en-US" sz="1600" b="1" dirty="0"/>
                  <a:t>Circuit and simulation result</a:t>
                </a:r>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14:m>
                  <m:oMathPara xmlns:m="http://schemas.openxmlformats.org/officeDocument/2006/math">
                    <m:oMathParaPr>
                      <m:jc m:val="left"/>
                    </m:oMathParaPr>
                    <m:oMath xmlns:m="http://schemas.openxmlformats.org/officeDocument/2006/math">
                      <m:r>
                        <a:rPr lang="en-US" sz="1600" b="1" i="1">
                          <a:latin typeface="Cambria Math"/>
                        </a:rPr>
                        <m:t>𝑷𝒐𝒖𝒕</m:t>
                      </m:r>
                      <m:r>
                        <a:rPr lang="en-US" sz="1600" b="1" i="1">
                          <a:latin typeface="Cambria Math"/>
                        </a:rPr>
                        <m:t>= </m:t>
                      </m:r>
                      <m:sSub>
                        <m:sSubPr>
                          <m:ctrlPr>
                            <a:rPr lang="en-US" sz="1600" b="1" i="1">
                              <a:latin typeface="Cambria Math" panose="02040503050406030204" pitchFamily="18" charset="0"/>
                            </a:rPr>
                          </m:ctrlPr>
                        </m:sSubPr>
                        <m:e>
                          <m:r>
                            <a:rPr lang="en-US" sz="1600" b="1" i="1">
                              <a:latin typeface="Cambria Math"/>
                            </a:rPr>
                            <m:t>𝑲</m:t>
                          </m:r>
                        </m:e>
                        <m:sub>
                          <m:r>
                            <a:rPr lang="en-US" sz="1600" b="1" i="1">
                              <a:latin typeface="Cambria Math"/>
                            </a:rPr>
                            <m:t>𝒑</m:t>
                          </m:r>
                        </m:sub>
                      </m:sSub>
                      <m:r>
                        <a:rPr lang="en-US" sz="1600" b="1" i="1">
                          <a:latin typeface="Cambria Math"/>
                        </a:rPr>
                        <m:t>∗</m:t>
                      </m:r>
                      <m:sSub>
                        <m:sSubPr>
                          <m:ctrlPr>
                            <a:rPr lang="en-US" sz="1600" b="1" i="1">
                              <a:latin typeface="Cambria Math" panose="02040503050406030204" pitchFamily="18" charset="0"/>
                            </a:rPr>
                          </m:ctrlPr>
                        </m:sSubPr>
                        <m:e>
                          <m:r>
                            <a:rPr lang="en-US" sz="1600" b="1" i="1">
                              <a:latin typeface="Cambria Math"/>
                            </a:rPr>
                            <m:t>𝑽</m:t>
                          </m:r>
                        </m:e>
                        <m:sub>
                          <m:r>
                            <a:rPr lang="en-US" sz="1600" b="1" i="1">
                              <a:latin typeface="Cambria Math"/>
                            </a:rPr>
                            <m:t>𝒆𝒓𝒓𝒐𝒓</m:t>
                          </m:r>
                        </m:sub>
                      </m:sSub>
                    </m:oMath>
                  </m:oMathPara>
                </a14:m>
                <a:endParaRPr lang="en-US" sz="1600" b="1" dirty="0"/>
              </a:p>
              <a:p>
                <a:pPr algn="l"/>
                <a14:m>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𝑲</m:t>
                        </m:r>
                      </m:e>
                      <m:sub>
                        <m:r>
                          <a:rPr lang="en-US" sz="1600" b="1" i="1">
                            <a:latin typeface="Cambria Math"/>
                          </a:rPr>
                          <m:t>𝒑</m:t>
                        </m:r>
                      </m:sub>
                    </m:sSub>
                    <m:r>
                      <a:rPr lang="en-US" sz="1600" b="1" i="1">
                        <a:latin typeface="Cambria Math"/>
                      </a:rPr>
                      <m:t>= </m:t>
                    </m:r>
                    <m:sSub>
                      <m:sSubPr>
                        <m:ctrlPr>
                          <a:rPr lang="en-US" sz="1600" b="1" i="1">
                            <a:latin typeface="Cambria Math" panose="02040503050406030204" pitchFamily="18" charset="0"/>
                          </a:rPr>
                        </m:ctrlPr>
                      </m:sSubPr>
                      <m:e>
                        <m:r>
                          <a:rPr lang="en-US" sz="1600" b="1" i="1">
                            <a:latin typeface="Cambria Math"/>
                          </a:rPr>
                          <m:t>𝑹</m:t>
                        </m:r>
                      </m:e>
                      <m:sub>
                        <m:r>
                          <a:rPr lang="en-US" sz="1600" b="1" i="1">
                            <a:latin typeface="Cambria Math"/>
                          </a:rPr>
                          <m:t>𝑷</m:t>
                        </m:r>
                        <m:r>
                          <a:rPr lang="en-US" sz="1600" b="1" i="1">
                            <a:latin typeface="Cambria Math"/>
                          </a:rPr>
                          <m:t>𝟐</m:t>
                        </m:r>
                      </m:sub>
                    </m:sSub>
                    <m:r>
                      <a:rPr lang="en-US" sz="1600" b="1" i="1">
                        <a:latin typeface="Cambria Math"/>
                      </a:rPr>
                      <m:t>/</m:t>
                    </m:r>
                    <m:sSub>
                      <m:sSubPr>
                        <m:ctrlPr>
                          <a:rPr lang="en-US" sz="1600" b="1" i="1">
                            <a:latin typeface="Cambria Math" panose="02040503050406030204" pitchFamily="18" charset="0"/>
                          </a:rPr>
                        </m:ctrlPr>
                      </m:sSubPr>
                      <m:e>
                        <m:r>
                          <a:rPr lang="en-US" sz="1600" b="1" i="1">
                            <a:latin typeface="Cambria Math"/>
                          </a:rPr>
                          <m:t>𝑹</m:t>
                        </m:r>
                      </m:e>
                      <m:sub>
                        <m:r>
                          <a:rPr lang="en-US" sz="1600" b="1" i="1">
                            <a:latin typeface="Cambria Math"/>
                          </a:rPr>
                          <m:t>𝑷</m:t>
                        </m:r>
                        <m:r>
                          <a:rPr lang="en-US" sz="1600" b="1" i="1">
                            <a:latin typeface="Cambria Math"/>
                          </a:rPr>
                          <m:t>𝟏</m:t>
                        </m:r>
                      </m:sub>
                    </m:sSub>
                  </m:oMath>
                </a14:m>
                <a:r>
                  <a:rPr lang="en-US" sz="1600" b="1" dirty="0"/>
                  <a:t> (proportional gain constant)</a:t>
                </a:r>
              </a:p>
              <a:p>
                <a:pPr algn="l"/>
                <a:endParaRPr lang="en-US" sz="1600" b="1" dirty="0"/>
              </a:p>
              <a:p>
                <a:pPr marL="285750" indent="-285750" algn="l">
                  <a:buFont typeface="Wingdings" pitchFamily="2" charset="2"/>
                  <a:buChar char="v"/>
                </a:pPr>
                <a:r>
                  <a:rPr lang="en-US" sz="1600" dirty="0"/>
                  <a:t>We have to change the Kp value to control the gain of the output.</a:t>
                </a:r>
              </a:p>
              <a:p>
                <a:pPr algn="l"/>
                <a:endParaRPr lang="en-US" sz="1600" dirty="0"/>
              </a:p>
              <a:p>
                <a:pPr algn="l"/>
                <a:endParaRPr lang="en-US" sz="1600" b="1" dirty="0"/>
              </a:p>
              <a:p>
                <a:pPr algn="l"/>
                <a:endParaRPr lang="en-US" sz="1600" b="1"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828800" y="685800"/>
                <a:ext cx="8229600" cy="5791200"/>
              </a:xfrm>
              <a:blipFill>
                <a:blip r:embed="rId2"/>
                <a:stretch>
                  <a:fillRect l="-370" t="-1053"/>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743200" y="1905000"/>
            <a:ext cx="6705600" cy="2590800"/>
          </a:xfrm>
          <a:prstGeom prst="rect">
            <a:avLst/>
          </a:prstGeom>
        </p:spPr>
      </p:pic>
    </p:spTree>
    <p:extLst>
      <p:ext uri="{BB962C8B-B14F-4D97-AF65-F5344CB8AC3E}">
        <p14:creationId xmlns:p14="http://schemas.microsoft.com/office/powerpoint/2010/main" val="157710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52402"/>
            <a:ext cx="8153400" cy="380999"/>
          </a:xfrm>
        </p:spPr>
        <p:txBody>
          <a:bodyPr>
            <a:noAutofit/>
          </a:bodyPr>
          <a:lstStyle/>
          <a:p>
            <a:r>
              <a:rPr lang="en-US" sz="2000" b="1" dirty="0"/>
              <a:t>Integral circuit</a:t>
            </a:r>
            <a:endParaRPr lang="en-GB" sz="2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905000" y="762000"/>
                <a:ext cx="8458200" cy="5867400"/>
              </a:xfrm>
            </p:spPr>
            <p:txBody>
              <a:bodyPr>
                <a:normAutofit lnSpcReduction="10000"/>
              </a:bodyPr>
              <a:lstStyle/>
              <a:p>
                <a:pPr algn="l"/>
                <a:r>
                  <a:rPr lang="en-US" sz="1600" dirty="0"/>
                  <a:t>We use integral  circuit to produce sum of the instantaneous error over time. </a:t>
                </a:r>
              </a:p>
              <a:p>
                <a:pPr algn="l"/>
                <a:endParaRPr lang="en-US" sz="1600" dirty="0"/>
              </a:p>
              <a:p>
                <a:pPr algn="l"/>
                <a:r>
                  <a:rPr lang="en-US" sz="1800" b="1" dirty="0"/>
                  <a:t>Circuit and simulation result</a:t>
                </a:r>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14:m>
                  <m:oMathPara xmlns:m="http://schemas.openxmlformats.org/officeDocument/2006/math">
                    <m:oMathParaPr>
                      <m:jc m:val="left"/>
                    </m:oMathParaPr>
                    <m:oMath xmlns:m="http://schemas.openxmlformats.org/officeDocument/2006/math">
                      <m:r>
                        <a:rPr lang="en-US" sz="1600" b="1" i="1">
                          <a:latin typeface="Cambria Math"/>
                        </a:rPr>
                        <m:t>𝑰𝒐𝒖𝒕</m:t>
                      </m:r>
                      <m:r>
                        <a:rPr lang="en-US" sz="1600" b="1" i="1">
                          <a:latin typeface="Cambria Math"/>
                        </a:rPr>
                        <m:t>= </m:t>
                      </m:r>
                      <m:sSub>
                        <m:sSubPr>
                          <m:ctrlPr>
                            <a:rPr lang="en-US" sz="1600" b="1" i="1">
                              <a:latin typeface="Cambria Math" panose="02040503050406030204" pitchFamily="18" charset="0"/>
                            </a:rPr>
                          </m:ctrlPr>
                        </m:sSubPr>
                        <m:e>
                          <m:r>
                            <a:rPr lang="en-US" sz="1600" b="1" i="1">
                              <a:latin typeface="Cambria Math"/>
                            </a:rPr>
                            <m:t>𝑲</m:t>
                          </m:r>
                        </m:e>
                        <m:sub>
                          <m:r>
                            <a:rPr lang="en-US" sz="1600" b="1" i="1">
                              <a:latin typeface="Cambria Math"/>
                            </a:rPr>
                            <m:t>𝑰</m:t>
                          </m:r>
                        </m:sub>
                      </m:sSub>
                      <m:r>
                        <a:rPr lang="en-US" sz="1600" b="1" i="1">
                          <a:latin typeface="Cambria Math"/>
                        </a:rPr>
                        <m:t>∗ </m:t>
                      </m:r>
                      <m:nary>
                        <m:naryPr>
                          <m:limLoc m:val="undOvr"/>
                          <m:subHide m:val="on"/>
                          <m:supHide m:val="on"/>
                          <m:ctrlPr>
                            <a:rPr lang="en-US" sz="1600" b="1" i="1">
                              <a:latin typeface="Cambria Math" panose="02040503050406030204" pitchFamily="18" charset="0"/>
                            </a:rPr>
                          </m:ctrlPr>
                        </m:naryPr>
                        <m:sub/>
                        <m:sup/>
                        <m:e>
                          <m:sSub>
                            <m:sSubPr>
                              <m:ctrlPr>
                                <a:rPr lang="en-US" sz="1600" b="1" i="1">
                                  <a:latin typeface="Cambria Math" panose="02040503050406030204" pitchFamily="18" charset="0"/>
                                </a:rPr>
                              </m:ctrlPr>
                            </m:sSubPr>
                            <m:e>
                              <m:r>
                                <a:rPr lang="en-US" sz="1600" b="1" i="1">
                                  <a:latin typeface="Cambria Math"/>
                                </a:rPr>
                                <m:t>𝑽</m:t>
                              </m:r>
                            </m:e>
                            <m:sub>
                              <m:r>
                                <a:rPr lang="en-US" sz="1600" b="1" i="1">
                                  <a:latin typeface="Cambria Math"/>
                                </a:rPr>
                                <m:t>𝒆𝒓𝒓𝒐𝒓</m:t>
                              </m:r>
                            </m:sub>
                          </m:sSub>
                          <m:r>
                            <a:rPr lang="en-US" sz="1600" b="1" i="1">
                              <a:latin typeface="Cambria Math"/>
                            </a:rPr>
                            <m:t>𝒅𝒕</m:t>
                          </m:r>
                        </m:e>
                      </m:nary>
                    </m:oMath>
                  </m:oMathPara>
                </a14:m>
                <a:endParaRPr lang="en-GB" sz="1600" b="1" dirty="0"/>
              </a:p>
              <a:p>
                <a:pPr algn="l"/>
                <a14:m>
                  <m:oMath xmlns:m="http://schemas.openxmlformats.org/officeDocument/2006/math">
                    <m:sSub>
                      <m:sSubPr>
                        <m:ctrlPr>
                          <a:rPr lang="en-GB" sz="1600" b="1" i="1">
                            <a:latin typeface="Cambria Math" panose="02040503050406030204" pitchFamily="18" charset="0"/>
                          </a:rPr>
                        </m:ctrlPr>
                      </m:sSubPr>
                      <m:e>
                        <m:r>
                          <a:rPr lang="en-US" sz="1600" b="1" i="1">
                            <a:latin typeface="Cambria Math"/>
                          </a:rPr>
                          <m:t>𝑲</m:t>
                        </m:r>
                      </m:e>
                      <m:sub>
                        <m:r>
                          <a:rPr lang="en-US" sz="1600" b="1" i="1">
                            <a:latin typeface="Cambria Math"/>
                          </a:rPr>
                          <m:t>𝑰</m:t>
                        </m:r>
                      </m:sub>
                    </m:sSub>
                    <m:r>
                      <a:rPr lang="en-US" sz="1600" b="1" i="1">
                        <a:latin typeface="Cambria Math"/>
                      </a:rPr>
                      <m:t>=</m:t>
                    </m:r>
                    <m:r>
                      <a:rPr lang="en-US" sz="1600" b="1" i="1">
                        <a:latin typeface="Cambria Math"/>
                      </a:rPr>
                      <m:t>𝟏</m:t>
                    </m:r>
                    <m:r>
                      <a:rPr lang="en-US" sz="1600" b="1" i="1">
                        <a:latin typeface="Cambria Math"/>
                      </a:rPr>
                      <m:t>/(</m:t>
                    </m:r>
                    <m:sSub>
                      <m:sSubPr>
                        <m:ctrlPr>
                          <a:rPr lang="en-US" sz="1600" b="1" i="1">
                            <a:latin typeface="Cambria Math" panose="02040503050406030204" pitchFamily="18" charset="0"/>
                          </a:rPr>
                        </m:ctrlPr>
                      </m:sSubPr>
                      <m:e>
                        <m:r>
                          <a:rPr lang="en-US" sz="1600" b="1" i="1">
                            <a:latin typeface="Cambria Math"/>
                          </a:rPr>
                          <m:t>𝑹</m:t>
                        </m:r>
                      </m:e>
                      <m:sub>
                        <m:r>
                          <a:rPr lang="en-US" sz="1600" b="1" i="1">
                            <a:latin typeface="Cambria Math"/>
                          </a:rPr>
                          <m:t>𝑰</m:t>
                        </m:r>
                      </m:sub>
                    </m:sSub>
                    <m:sSub>
                      <m:sSubPr>
                        <m:ctrlPr>
                          <a:rPr lang="en-US" sz="1600" b="1" i="1">
                            <a:latin typeface="Cambria Math" panose="02040503050406030204" pitchFamily="18" charset="0"/>
                          </a:rPr>
                        </m:ctrlPr>
                      </m:sSubPr>
                      <m:e>
                        <m:r>
                          <a:rPr lang="en-US" sz="1600" b="1" i="1">
                            <a:latin typeface="Cambria Math"/>
                          </a:rPr>
                          <m:t>𝑪</m:t>
                        </m:r>
                      </m:e>
                      <m:sub>
                        <m:r>
                          <a:rPr lang="en-US" sz="1600" b="1" i="1">
                            <a:latin typeface="Cambria Math"/>
                          </a:rPr>
                          <m:t>𝑰</m:t>
                        </m:r>
                      </m:sub>
                    </m:sSub>
                    <m:r>
                      <a:rPr lang="en-US" sz="1600" b="1" i="1">
                        <a:latin typeface="Cambria Math"/>
                      </a:rPr>
                      <m:t>)</m:t>
                    </m:r>
                  </m:oMath>
                </a14:m>
                <a:r>
                  <a:rPr lang="en-GB" sz="1600" b="1" dirty="0"/>
                  <a:t> (integral coefficient)</a:t>
                </a:r>
              </a:p>
              <a:p>
                <a:pPr algn="l"/>
                <a:endParaRPr lang="en-US" sz="1600" b="1" dirty="0"/>
              </a:p>
              <a:p>
                <a:pPr marL="285750" indent="-285750" algn="l">
                  <a:buFont typeface="Wingdings" pitchFamily="2" charset="2"/>
                  <a:buChar char="v"/>
                </a:pPr>
                <a:r>
                  <a:rPr lang="en-US" sz="1600" dirty="0"/>
                  <a:t>In the figure we use resistor parallel to the feedback capacitor. The purpose of that resistor is reduce the gain in output. </a:t>
                </a:r>
                <a:endParaRPr lang="en-GB" sz="1600" dirty="0"/>
              </a:p>
              <a:p>
                <a:pPr algn="l"/>
                <a:endParaRPr lang="en-GB" sz="1600" b="1"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905000" y="762000"/>
                <a:ext cx="8458200" cy="5867400"/>
              </a:xfrm>
              <a:blipFill>
                <a:blip r:embed="rId2"/>
                <a:stretch>
                  <a:fillRect l="-649" t="-1038" b="-2596"/>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438400" y="2039008"/>
            <a:ext cx="5731510" cy="2268855"/>
          </a:xfrm>
          <a:prstGeom prst="rect">
            <a:avLst/>
          </a:prstGeom>
        </p:spPr>
      </p:pic>
    </p:spTree>
    <p:extLst>
      <p:ext uri="{BB962C8B-B14F-4D97-AF65-F5344CB8AC3E}">
        <p14:creationId xmlns:p14="http://schemas.microsoft.com/office/powerpoint/2010/main" val="287959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52401"/>
            <a:ext cx="7772400" cy="381000"/>
          </a:xfrm>
        </p:spPr>
        <p:txBody>
          <a:bodyPr>
            <a:noAutofit/>
          </a:bodyPr>
          <a:lstStyle/>
          <a:p>
            <a:r>
              <a:rPr lang="en-US" sz="2000" b="1" dirty="0"/>
              <a:t>Derivative circuit</a:t>
            </a:r>
            <a:endParaRPr lang="en-GB" sz="2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905000" y="762000"/>
                <a:ext cx="8305800" cy="5867400"/>
              </a:xfrm>
            </p:spPr>
            <p:txBody>
              <a:bodyPr>
                <a:normAutofit lnSpcReduction="10000"/>
              </a:bodyPr>
              <a:lstStyle/>
              <a:p>
                <a:pPr algn="l"/>
                <a:r>
                  <a:rPr lang="en-US" sz="1600" dirty="0"/>
                  <a:t>This circuit counteracts the proportional gain and the integral gain when the output changes quickly.</a:t>
                </a:r>
              </a:p>
              <a:p>
                <a:pPr algn="l"/>
                <a:endParaRPr lang="en-US" sz="1600" dirty="0"/>
              </a:p>
              <a:p>
                <a:pPr algn="l"/>
                <a:r>
                  <a:rPr lang="en-US" sz="1600" b="1" dirty="0"/>
                  <a:t>Circuit and simulation result</a:t>
                </a:r>
                <a14:m>
                  <m:oMath xmlns:m="http://schemas.openxmlformats.org/officeDocument/2006/math">
                    <m:r>
                      <a:rPr lang="en-US" sz="1600" b="1" i="1">
                        <a:latin typeface="Cambria Math"/>
                      </a:rPr>
                      <m:t> </m:t>
                    </m:r>
                  </m:oMath>
                </a14:m>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14:m>
                  <m:oMathPara xmlns:m="http://schemas.openxmlformats.org/officeDocument/2006/math">
                    <m:oMathParaPr>
                      <m:jc m:val="left"/>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𝑫</m:t>
                          </m:r>
                        </m:e>
                        <m:sub>
                          <m:r>
                            <a:rPr lang="en-US" sz="1600" b="1" i="1">
                              <a:latin typeface="Cambria Math"/>
                            </a:rPr>
                            <m:t>𝒐𝒖𝒕</m:t>
                          </m:r>
                        </m:sub>
                      </m:sSub>
                      <m:r>
                        <a:rPr lang="en-US" sz="1600" b="1" i="1">
                          <a:latin typeface="Cambria Math"/>
                        </a:rPr>
                        <m:t>= </m:t>
                      </m:r>
                      <m:sSub>
                        <m:sSubPr>
                          <m:ctrlPr>
                            <a:rPr lang="en-US" sz="1600" b="1" i="1">
                              <a:latin typeface="Cambria Math" panose="02040503050406030204" pitchFamily="18" charset="0"/>
                            </a:rPr>
                          </m:ctrlPr>
                        </m:sSubPr>
                        <m:e>
                          <m:r>
                            <a:rPr lang="en-US" sz="1600" b="1" i="1">
                              <a:latin typeface="Cambria Math"/>
                            </a:rPr>
                            <m:t>𝑲</m:t>
                          </m:r>
                        </m:e>
                        <m:sub>
                          <m:r>
                            <a:rPr lang="en-US" sz="1600" b="1" i="1">
                              <a:latin typeface="Cambria Math"/>
                            </a:rPr>
                            <m:t>𝒅</m:t>
                          </m:r>
                        </m:sub>
                      </m:sSub>
                      <m:r>
                        <a:rPr lang="en-US" sz="1600" b="1" i="1">
                          <a:latin typeface="Cambria Math"/>
                        </a:rPr>
                        <m:t>∗ </m:t>
                      </m:r>
                      <m:f>
                        <m:fPr>
                          <m:ctrlPr>
                            <a:rPr lang="en-US" sz="1600" b="1" i="1">
                              <a:latin typeface="Cambria Math" panose="02040503050406030204" pitchFamily="18" charset="0"/>
                            </a:rPr>
                          </m:ctrlPr>
                        </m:fPr>
                        <m:num>
                          <m:r>
                            <a:rPr lang="en-US" sz="1600" b="1" i="1">
                              <a:latin typeface="Cambria Math"/>
                            </a:rPr>
                            <m:t>𝒅</m:t>
                          </m:r>
                          <m:sSub>
                            <m:sSubPr>
                              <m:ctrlPr>
                                <a:rPr lang="en-US" sz="1600" b="1" i="1">
                                  <a:latin typeface="Cambria Math" panose="02040503050406030204" pitchFamily="18" charset="0"/>
                                </a:rPr>
                              </m:ctrlPr>
                            </m:sSubPr>
                            <m:e>
                              <m:r>
                                <a:rPr lang="en-US" sz="1600" b="1" i="1">
                                  <a:latin typeface="Cambria Math"/>
                                </a:rPr>
                                <m:t>𝑽</m:t>
                              </m:r>
                            </m:e>
                            <m:sub>
                              <m:r>
                                <a:rPr lang="en-US" sz="1600" b="1" i="1">
                                  <a:latin typeface="Cambria Math"/>
                                </a:rPr>
                                <m:t>𝒆𝒓𝒓𝒐𝒓</m:t>
                              </m:r>
                            </m:sub>
                          </m:sSub>
                        </m:num>
                        <m:den>
                          <m:r>
                            <a:rPr lang="en-US" sz="1600" b="1" i="1">
                              <a:latin typeface="Cambria Math"/>
                            </a:rPr>
                            <m:t>𝒅𝒕</m:t>
                          </m:r>
                        </m:den>
                      </m:f>
                    </m:oMath>
                  </m:oMathPara>
                </a14:m>
                <a:endParaRPr lang="en-US" sz="1600" b="1" dirty="0"/>
              </a:p>
              <a:p>
                <a:pPr algn="l"/>
                <a14:m>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𝑲</m:t>
                        </m:r>
                      </m:e>
                      <m:sub>
                        <m:r>
                          <a:rPr lang="en-US" sz="1600" b="1" i="1">
                            <a:latin typeface="Cambria Math"/>
                          </a:rPr>
                          <m:t>𝒅</m:t>
                        </m:r>
                      </m:sub>
                    </m:sSub>
                    <m:r>
                      <a:rPr lang="en-US" sz="1600" b="1" i="1">
                        <a:latin typeface="Cambria Math"/>
                      </a:rPr>
                      <m:t>= </m:t>
                    </m:r>
                    <m:sSub>
                      <m:sSubPr>
                        <m:ctrlPr>
                          <a:rPr lang="en-US" sz="1600" b="1" i="1">
                            <a:latin typeface="Cambria Math" panose="02040503050406030204" pitchFamily="18" charset="0"/>
                          </a:rPr>
                        </m:ctrlPr>
                      </m:sSubPr>
                      <m:e>
                        <m:r>
                          <a:rPr lang="en-US" sz="1600" b="1" i="1">
                            <a:latin typeface="Cambria Math"/>
                          </a:rPr>
                          <m:t>𝑹</m:t>
                        </m:r>
                      </m:e>
                      <m:sub>
                        <m:r>
                          <a:rPr lang="en-US" sz="1600" b="1" i="1">
                            <a:latin typeface="Cambria Math"/>
                          </a:rPr>
                          <m:t>𝒅</m:t>
                        </m:r>
                      </m:sub>
                    </m:sSub>
                    <m:r>
                      <a:rPr lang="en-US" sz="1600" b="1" i="1">
                        <a:latin typeface="Cambria Math"/>
                      </a:rPr>
                      <m:t>∗</m:t>
                    </m:r>
                    <m:sSub>
                      <m:sSubPr>
                        <m:ctrlPr>
                          <a:rPr lang="en-US" sz="1600" b="1" i="1">
                            <a:latin typeface="Cambria Math" panose="02040503050406030204" pitchFamily="18" charset="0"/>
                          </a:rPr>
                        </m:ctrlPr>
                      </m:sSubPr>
                      <m:e>
                        <m:r>
                          <a:rPr lang="en-US" sz="1600" b="1" i="1">
                            <a:latin typeface="Cambria Math"/>
                          </a:rPr>
                          <m:t>𝑪</m:t>
                        </m:r>
                      </m:e>
                      <m:sub>
                        <m:r>
                          <a:rPr lang="en-US" sz="1600" b="1" i="1">
                            <a:latin typeface="Cambria Math"/>
                          </a:rPr>
                          <m:t>𝒅</m:t>
                        </m:r>
                      </m:sub>
                    </m:sSub>
                  </m:oMath>
                </a14:m>
                <a:r>
                  <a:rPr lang="en-US" sz="1600" b="1" dirty="0"/>
                  <a:t>  (derivative coefficient)</a:t>
                </a:r>
              </a:p>
              <a:p>
                <a:pPr algn="l"/>
                <a:endParaRPr lang="en-US" sz="1600" b="1" dirty="0"/>
              </a:p>
              <a:p>
                <a:pPr marL="285750" indent="-285750" algn="l">
                  <a:buFont typeface="Wingdings" pitchFamily="2" charset="2"/>
                  <a:buChar char="v"/>
                </a:pPr>
                <a:r>
                  <a:rPr lang="en-US" sz="1600" dirty="0"/>
                  <a:t>In the above figure we used resistor series with input capacitor. The reason is circuit may amplify unwanted noises. We can reduce the output gain by using capacitor parallel to the feedback resistor.</a:t>
                </a:r>
                <a:r>
                  <a:rPr lang="en-US" sz="1600" b="1" dirty="0"/>
                  <a:t> </a:t>
                </a:r>
              </a:p>
              <a:p>
                <a:pPr algn="l"/>
                <a:endParaRPr lang="en-US" sz="1600" b="1"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905000" y="762000"/>
                <a:ext cx="8305800" cy="5867400"/>
              </a:xfrm>
              <a:blipFill>
                <a:blip r:embed="rId2"/>
                <a:stretch>
                  <a:fillRect l="-441" t="-1038" b="-208"/>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743200" y="2133600"/>
            <a:ext cx="5486400" cy="2209800"/>
          </a:xfrm>
          <a:prstGeom prst="rect">
            <a:avLst/>
          </a:prstGeom>
        </p:spPr>
      </p:pic>
    </p:spTree>
    <p:extLst>
      <p:ext uri="{BB962C8B-B14F-4D97-AF65-F5344CB8AC3E}">
        <p14:creationId xmlns:p14="http://schemas.microsoft.com/office/powerpoint/2010/main" val="257310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228600"/>
            <a:ext cx="8686800" cy="6477000"/>
          </a:xfrm>
        </p:spPr>
        <p:txBody>
          <a:bodyPr>
            <a:normAutofit/>
          </a:bodyPr>
          <a:lstStyle/>
          <a:p>
            <a:pPr marL="285750" indent="-285750" algn="l">
              <a:buFont typeface="Wingdings" pitchFamily="2" charset="2"/>
              <a:buChar char="v"/>
            </a:pPr>
            <a:r>
              <a:rPr lang="en-US" sz="1600" dirty="0"/>
              <a:t>Derivative circuit also helps to reduce the overshoot. </a:t>
            </a:r>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821" y="609601"/>
            <a:ext cx="5715000" cy="2895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9822" y="3657600"/>
            <a:ext cx="5714999" cy="3048000"/>
          </a:xfrm>
          <a:prstGeom prst="rect">
            <a:avLst/>
          </a:prstGeom>
        </p:spPr>
      </p:pic>
      <p:sp>
        <p:nvSpPr>
          <p:cNvPr id="6" name="Rounded Rectangle 5"/>
          <p:cNvSpPr/>
          <p:nvPr/>
        </p:nvSpPr>
        <p:spPr>
          <a:xfrm>
            <a:off x="8915400" y="2362200"/>
            <a:ext cx="1371600" cy="228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With out Kd</a:t>
            </a:r>
            <a:endParaRPr lang="en-GB" dirty="0"/>
          </a:p>
        </p:txBody>
      </p:sp>
      <p:sp>
        <p:nvSpPr>
          <p:cNvPr id="7" name="Rounded Rectangle 6"/>
          <p:cNvSpPr/>
          <p:nvPr/>
        </p:nvSpPr>
        <p:spPr>
          <a:xfrm>
            <a:off x="8839200" y="5611586"/>
            <a:ext cx="1447800" cy="228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With Kd </a:t>
            </a:r>
            <a:endParaRPr lang="en-GB" dirty="0"/>
          </a:p>
        </p:txBody>
      </p:sp>
    </p:spTree>
    <p:extLst>
      <p:ext uri="{BB962C8B-B14F-4D97-AF65-F5344CB8AC3E}">
        <p14:creationId xmlns:p14="http://schemas.microsoft.com/office/powerpoint/2010/main" val="626283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62002"/>
            <a:ext cx="7772400" cy="304799"/>
          </a:xfrm>
        </p:spPr>
        <p:txBody>
          <a:bodyPr>
            <a:noAutofit/>
          </a:bodyPr>
          <a:lstStyle/>
          <a:p>
            <a:r>
              <a:rPr lang="en-US" sz="2000" b="1" dirty="0"/>
              <a:t>FINAL CIRCUIT SIMULATION RESULT</a:t>
            </a:r>
            <a:endParaRPr lang="en-GB" sz="2000" b="1" dirty="0"/>
          </a:p>
        </p:txBody>
      </p:sp>
      <p:sp>
        <p:nvSpPr>
          <p:cNvPr id="3" name="Subtitle 2"/>
          <p:cNvSpPr>
            <a:spLocks noGrp="1"/>
          </p:cNvSpPr>
          <p:nvPr>
            <p:ph type="subTitle" idx="1"/>
          </p:nvPr>
        </p:nvSpPr>
        <p:spPr>
          <a:xfrm>
            <a:off x="1600200" y="1219200"/>
            <a:ext cx="8610600" cy="5562600"/>
          </a:xfrm>
        </p:spPr>
        <p:txBody>
          <a:bodyPr>
            <a:normAutofit/>
          </a:bodyPr>
          <a:lstStyle/>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GB" sz="1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28800" y="1295400"/>
            <a:ext cx="5715000" cy="29718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820883" y="4317671"/>
            <a:ext cx="4579917" cy="2362200"/>
          </a:xfrm>
          <a:prstGeom prst="rect">
            <a:avLst/>
          </a:prstGeom>
        </p:spPr>
      </p:pic>
    </p:spTree>
    <p:extLst>
      <p:ext uri="{BB962C8B-B14F-4D97-AF65-F5344CB8AC3E}">
        <p14:creationId xmlns:p14="http://schemas.microsoft.com/office/powerpoint/2010/main" val="167608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2"/>
            <a:ext cx="7772400" cy="457199"/>
          </a:xfrm>
        </p:spPr>
        <p:txBody>
          <a:bodyPr>
            <a:normAutofit/>
          </a:bodyPr>
          <a:lstStyle/>
          <a:p>
            <a:r>
              <a:rPr lang="en-US" sz="2000" b="1" dirty="0"/>
              <a:t>PID TUNING</a:t>
            </a:r>
            <a:endParaRPr lang="en-GB" sz="2000" b="1" dirty="0"/>
          </a:p>
        </p:txBody>
      </p:sp>
      <p:sp>
        <p:nvSpPr>
          <p:cNvPr id="3" name="Subtitle 2"/>
          <p:cNvSpPr>
            <a:spLocks noGrp="1"/>
          </p:cNvSpPr>
          <p:nvPr>
            <p:ph type="subTitle" idx="1"/>
          </p:nvPr>
        </p:nvSpPr>
        <p:spPr>
          <a:xfrm>
            <a:off x="1905000" y="685800"/>
            <a:ext cx="8458200" cy="5791200"/>
          </a:xfrm>
        </p:spPr>
        <p:txBody>
          <a:bodyPr>
            <a:normAutofit/>
          </a:bodyPr>
          <a:lstStyle/>
          <a:p>
            <a:pPr algn="l"/>
            <a:r>
              <a:rPr lang="en-US" sz="1600" dirty="0"/>
              <a:t>Tuning means adjusting three multipliers Kp, Ki, Kd. We have to adjust these values until we get the desire output from the system.</a:t>
            </a:r>
          </a:p>
          <a:p>
            <a:pPr algn="l"/>
            <a:endParaRPr lang="en-US" sz="1600" dirty="0"/>
          </a:p>
          <a:p>
            <a:pPr algn="l"/>
            <a:r>
              <a:rPr lang="en-US" sz="1600" b="1" dirty="0"/>
              <a:t>Tuning method</a:t>
            </a:r>
          </a:p>
          <a:p>
            <a:pPr algn="l"/>
            <a:endParaRPr lang="en-US" sz="1600" b="1" dirty="0"/>
          </a:p>
          <a:p>
            <a:pPr marL="285750" indent="-285750" algn="l">
              <a:buFont typeface="Wingdings" pitchFamily="2" charset="2"/>
              <a:buChar char="v"/>
            </a:pPr>
            <a:r>
              <a:rPr lang="en-US" sz="1600" b="1" dirty="0"/>
              <a:t>Set Kp. Starting with Kp = 0, Ki = 0 and Kd = 0, increase Kp until the output starts overshooting and ringing significantly.</a:t>
            </a:r>
          </a:p>
          <a:p>
            <a:pPr marL="285750" indent="-285750" algn="l">
              <a:buFont typeface="Wingdings" pitchFamily="2" charset="2"/>
              <a:buChar char="v"/>
            </a:pPr>
            <a:r>
              <a:rPr lang="en-US" sz="1600" b="1" dirty="0"/>
              <a:t>Set Kd. Increase Kd until the overshoot is reduced to an acceptable level.</a:t>
            </a:r>
          </a:p>
          <a:p>
            <a:pPr marL="285750" indent="-285750" algn="l">
              <a:buFont typeface="Wingdings" pitchFamily="2" charset="2"/>
              <a:buChar char="v"/>
            </a:pPr>
            <a:r>
              <a:rPr lang="en-US" sz="1600" b="1" dirty="0"/>
              <a:t>Set Ki. Increase Ki until the final error is equal to zero.</a:t>
            </a:r>
          </a:p>
          <a:p>
            <a:pPr algn="l"/>
            <a:endParaRPr lang="en-US" sz="1600" b="1" dirty="0"/>
          </a:p>
          <a:p>
            <a:pPr algn="l"/>
            <a:endParaRPr lang="en-GB" sz="1600" dirty="0"/>
          </a:p>
        </p:txBody>
      </p:sp>
    </p:spTree>
    <p:extLst>
      <p:ext uri="{BB962C8B-B14F-4D97-AF65-F5344CB8AC3E}">
        <p14:creationId xmlns:p14="http://schemas.microsoft.com/office/powerpoint/2010/main" val="3531788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839200" cy="6477000"/>
          </a:xfrm>
        </p:spPr>
        <p:txBody>
          <a:bodyPr>
            <a:normAutofit/>
          </a:bodyPr>
          <a:lstStyle/>
          <a:p>
            <a:pPr marL="0" indent="0" algn="ctr">
              <a:buNone/>
            </a:pPr>
            <a:r>
              <a:rPr lang="en-US" sz="2000" b="1" dirty="0"/>
              <a:t>Schematic and PCB layout</a:t>
            </a:r>
            <a:endParaRPr lang="en-GB" sz="2000" b="1" dirty="0"/>
          </a:p>
          <a:p>
            <a:pPr marL="0" indent="0">
              <a:buNone/>
            </a:pPr>
            <a:r>
              <a:rPr lang="en-US" sz="1600" b="1" dirty="0"/>
              <a:t>					</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1526275" y="1127077"/>
            <a:ext cx="4431064" cy="3444923"/>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994325" y="1516038"/>
            <a:ext cx="4570313" cy="2903562"/>
          </a:xfrm>
          <a:prstGeom prst="rect">
            <a:avLst/>
          </a:prstGeom>
        </p:spPr>
      </p:pic>
    </p:spTree>
    <p:extLst>
      <p:ext uri="{BB962C8B-B14F-4D97-AF65-F5344CB8AC3E}">
        <p14:creationId xmlns:p14="http://schemas.microsoft.com/office/powerpoint/2010/main" val="470804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1FF8-C06F-404A-9BAB-A318A470FE38}"/>
              </a:ext>
            </a:extLst>
          </p:cNvPr>
          <p:cNvSpPr>
            <a:spLocks noGrp="1"/>
          </p:cNvSpPr>
          <p:nvPr>
            <p:ph type="title"/>
          </p:nvPr>
        </p:nvSpPr>
        <p:spPr>
          <a:xfrm>
            <a:off x="838200" y="2766218"/>
            <a:ext cx="10515600" cy="1325563"/>
          </a:xfrm>
        </p:spPr>
        <p:txBody>
          <a:bodyPr/>
          <a:lstStyle/>
          <a:p>
            <a:pPr algn="ctr"/>
            <a:r>
              <a:rPr lang="en-US" dirty="0"/>
              <a:t>Firing Angle Controlling System</a:t>
            </a:r>
          </a:p>
        </p:txBody>
      </p:sp>
    </p:spTree>
    <p:extLst>
      <p:ext uri="{BB962C8B-B14F-4D97-AF65-F5344CB8AC3E}">
        <p14:creationId xmlns:p14="http://schemas.microsoft.com/office/powerpoint/2010/main" val="320730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4DC2-9A25-4E58-A5C6-AA12FE5FDA02}"/>
              </a:ext>
            </a:extLst>
          </p:cNvPr>
          <p:cNvSpPr>
            <a:spLocks noGrp="1"/>
          </p:cNvSpPr>
          <p:nvPr>
            <p:ph type="title"/>
          </p:nvPr>
        </p:nvSpPr>
        <p:spPr>
          <a:xfrm>
            <a:off x="838200" y="2766218"/>
            <a:ext cx="10515600" cy="1325563"/>
          </a:xfrm>
        </p:spPr>
        <p:txBody>
          <a:bodyPr/>
          <a:lstStyle/>
          <a:p>
            <a:pPr algn="ctr"/>
            <a:r>
              <a:rPr lang="en-US" dirty="0"/>
              <a:t>Power Supply Unit</a:t>
            </a:r>
          </a:p>
        </p:txBody>
      </p:sp>
    </p:spTree>
    <p:extLst>
      <p:ext uri="{BB962C8B-B14F-4D97-AF65-F5344CB8AC3E}">
        <p14:creationId xmlns:p14="http://schemas.microsoft.com/office/powerpoint/2010/main" val="322153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DE07-E8CE-4DC7-9416-651153D3C5B4}"/>
              </a:ext>
            </a:extLst>
          </p:cNvPr>
          <p:cNvSpPr>
            <a:spLocks noGrp="1"/>
          </p:cNvSpPr>
          <p:nvPr>
            <p:ph type="title"/>
          </p:nvPr>
        </p:nvSpPr>
        <p:spPr/>
        <p:txBody>
          <a:bodyPr/>
          <a:lstStyle/>
          <a:p>
            <a:r>
              <a:rPr lang="en-US" dirty="0"/>
              <a:t>Firing Angle Controlling System</a:t>
            </a:r>
          </a:p>
        </p:txBody>
      </p:sp>
      <p:sp>
        <p:nvSpPr>
          <p:cNvPr id="3" name="Content Placeholder 2">
            <a:extLst>
              <a:ext uri="{FF2B5EF4-FFF2-40B4-BE49-F238E27FC236}">
                <a16:creationId xmlns:a16="http://schemas.microsoft.com/office/drawing/2014/main" id="{9CB91725-DDED-4C79-B850-F5D4D0C7245E}"/>
              </a:ext>
            </a:extLst>
          </p:cNvPr>
          <p:cNvSpPr>
            <a:spLocks noGrp="1"/>
          </p:cNvSpPr>
          <p:nvPr>
            <p:ph idx="1"/>
          </p:nvPr>
        </p:nvSpPr>
        <p:spPr/>
        <p:txBody>
          <a:bodyPr/>
          <a:lstStyle/>
          <a:p>
            <a:r>
              <a:rPr lang="en-US" dirty="0"/>
              <a:t>Controls the transferring power to hotplate according to the PID output.</a:t>
            </a:r>
          </a:p>
          <a:p>
            <a:r>
              <a:rPr lang="en-US" dirty="0"/>
              <a:t>Four main parts.</a:t>
            </a:r>
          </a:p>
          <a:p>
            <a:pPr marL="914400" lvl="1" indent="-457200">
              <a:buFont typeface="+mj-lt"/>
              <a:buAutoNum type="arabicPeriod"/>
            </a:pPr>
            <a:r>
              <a:rPr lang="en-US" dirty="0"/>
              <a:t>Zero crossing detection</a:t>
            </a:r>
          </a:p>
          <a:p>
            <a:pPr marL="914400" lvl="1" indent="-457200">
              <a:buFont typeface="+mj-lt"/>
              <a:buAutoNum type="arabicPeriod"/>
            </a:pPr>
            <a:r>
              <a:rPr lang="en-US" dirty="0"/>
              <a:t>Ramp generation</a:t>
            </a:r>
          </a:p>
          <a:p>
            <a:pPr marL="914400" lvl="1" indent="-457200">
              <a:buFont typeface="+mj-lt"/>
              <a:buAutoNum type="arabicPeriod"/>
            </a:pPr>
            <a:r>
              <a:rPr lang="en-US" dirty="0"/>
              <a:t>PWM signal generation</a:t>
            </a:r>
          </a:p>
          <a:p>
            <a:pPr marL="914400" lvl="1" indent="-457200">
              <a:buFont typeface="+mj-lt"/>
              <a:buAutoNum type="arabicPeriod"/>
            </a:pPr>
            <a:r>
              <a:rPr lang="en-US" dirty="0"/>
              <a:t>Triggering circuit</a:t>
            </a:r>
          </a:p>
          <a:p>
            <a:pPr marL="457200" lvl="1" indent="0">
              <a:buNone/>
            </a:pPr>
            <a:endParaRPr lang="en-US" dirty="0"/>
          </a:p>
        </p:txBody>
      </p:sp>
    </p:spTree>
    <p:extLst>
      <p:ext uri="{BB962C8B-B14F-4D97-AF65-F5344CB8AC3E}">
        <p14:creationId xmlns:p14="http://schemas.microsoft.com/office/powerpoint/2010/main" val="1460524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415-5F02-4C1E-9B0B-FB1D90D6BDAD}"/>
              </a:ext>
            </a:extLst>
          </p:cNvPr>
          <p:cNvSpPr>
            <a:spLocks noGrp="1"/>
          </p:cNvSpPr>
          <p:nvPr>
            <p:ph type="title"/>
          </p:nvPr>
        </p:nvSpPr>
        <p:spPr/>
        <p:txBody>
          <a:bodyPr/>
          <a:lstStyle/>
          <a:p>
            <a:r>
              <a:rPr lang="en-US" dirty="0"/>
              <a:t>Zero crossing detection</a:t>
            </a:r>
          </a:p>
        </p:txBody>
      </p:sp>
      <p:sp>
        <p:nvSpPr>
          <p:cNvPr id="3" name="Content Placeholder 2">
            <a:extLst>
              <a:ext uri="{FF2B5EF4-FFF2-40B4-BE49-F238E27FC236}">
                <a16:creationId xmlns:a16="http://schemas.microsoft.com/office/drawing/2014/main" id="{571148DD-5442-4A1E-B44F-1E1D26A83120}"/>
              </a:ext>
            </a:extLst>
          </p:cNvPr>
          <p:cNvSpPr>
            <a:spLocks noGrp="1"/>
          </p:cNvSpPr>
          <p:nvPr>
            <p:ph idx="1"/>
          </p:nvPr>
        </p:nvSpPr>
        <p:spPr>
          <a:xfrm>
            <a:off x="838200" y="1825625"/>
            <a:ext cx="10515600" cy="1084629"/>
          </a:xfrm>
        </p:spPr>
        <p:txBody>
          <a:bodyPr/>
          <a:lstStyle/>
          <a:p>
            <a:r>
              <a:rPr lang="en-US" dirty="0"/>
              <a:t>Provides a pulse train in a frequency that is twice as the 230V AC supply. </a:t>
            </a:r>
          </a:p>
          <a:p>
            <a:pPr marL="0" indent="0">
              <a:buNone/>
            </a:pPr>
            <a:endParaRPr lang="en-US" dirty="0"/>
          </a:p>
        </p:txBody>
      </p:sp>
      <p:pic>
        <p:nvPicPr>
          <p:cNvPr id="4" name="Picture 3">
            <a:extLst>
              <a:ext uri="{FF2B5EF4-FFF2-40B4-BE49-F238E27FC236}">
                <a16:creationId xmlns:a16="http://schemas.microsoft.com/office/drawing/2014/main" id="{EBBD7CE8-C858-4263-974C-EDEEBDF0CE9A}"/>
              </a:ext>
            </a:extLst>
          </p:cNvPr>
          <p:cNvPicPr>
            <a:picLocks noChangeAspect="1"/>
          </p:cNvPicPr>
          <p:nvPr/>
        </p:nvPicPr>
        <p:blipFill rotWithShape="1">
          <a:blip r:embed="rId2"/>
          <a:srcRect t="1997"/>
          <a:stretch/>
        </p:blipFill>
        <p:spPr>
          <a:xfrm>
            <a:off x="4079631" y="2549769"/>
            <a:ext cx="7731369" cy="370156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F0ADE8-BE30-447C-89B5-8BF3FB95D6E1}"/>
                  </a:ext>
                </a:extLst>
              </p:cNvPr>
              <p:cNvSpPr txBox="1"/>
              <p:nvPr/>
            </p:nvSpPr>
            <p:spPr>
              <a:xfrm>
                <a:off x="838199" y="2795954"/>
                <a:ext cx="3241431" cy="4462760"/>
              </a:xfrm>
              <a:prstGeom prst="rect">
                <a:avLst/>
              </a:prstGeom>
              <a:no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𝑏</m:t>
                        </m:r>
                      </m:sub>
                    </m:sSub>
                  </m:oMath>
                </a14:m>
                <a:r>
                  <a:rPr lang="en-US" sz="1600" dirty="0"/>
                  <a:t> (Barrier voltage of the D2)</a:t>
                </a:r>
              </a:p>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 </m:t>
                    </m:r>
                    <m:r>
                      <a:rPr lang="en-US" sz="1600" b="0" i="0" smtClean="0">
                        <a:latin typeface="Cambria Math" panose="02040503050406030204" pitchFamily="18" charset="0"/>
                      </a:rPr>
                      <m:t>= </m:t>
                    </m:r>
                  </m:oMath>
                </a14:m>
                <a:r>
                  <a:rPr lang="en-US" b="0" dirty="0"/>
                  <a:t>rectifier output voltage</a:t>
                </a:r>
              </a:p>
              <a:p>
                <a:endParaRPr lang="en-US" sz="1600" dirty="0"/>
              </a:p>
              <a:p>
                <a:r>
                  <a:rPr lang="en-US" sz="1600" dirty="0"/>
                  <a:t>Op amp act as a comparator, </a:t>
                </a:r>
              </a:p>
              <a:p>
                <a:r>
                  <a:rPr lang="en-US" sz="1600" dirty="0"/>
                  <a:t>Therefore , </a:t>
                </a:r>
              </a:p>
              <a:p>
                <a:r>
                  <a:rPr lang="en-US" sz="1600" dirty="0"/>
                  <a:t>If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&gt;  </m:t>
                        </m:r>
                        <m:r>
                          <a:rPr lang="en-US" sz="1600" i="1">
                            <a:latin typeface="Cambria Math" panose="02040503050406030204" pitchFamily="18" charset="0"/>
                          </a:rPr>
                          <m:t>𝑉</m:t>
                        </m:r>
                      </m:e>
                      <m:sub>
                        <m:r>
                          <a:rPr lang="en-US" sz="1600" i="1">
                            <a:latin typeface="Cambria Math" panose="02040503050406030204" pitchFamily="18" charset="0"/>
                          </a:rPr>
                          <m:t>−</m:t>
                        </m:r>
                      </m:sub>
                    </m:sSub>
                  </m:oMath>
                </a14:m>
                <a:r>
                  <a:rPr lang="en-US" sz="1600" dirty="0"/>
                  <a:t>,</a:t>
                </a:r>
              </a:p>
              <a:p>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𝑜</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𝑠</m:t>
                        </m:r>
                      </m:sub>
                    </m:sSub>
                  </m:oMath>
                </a14:m>
                <a:endParaRPr lang="en-US" sz="1600" b="0" dirty="0"/>
              </a:p>
              <a:p>
                <a:r>
                  <a:rPr lang="en-US" sz="1600" dirty="0"/>
                  <a:t>If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&lt;  </m:t>
                        </m:r>
                        <m:r>
                          <a:rPr lang="en-US" sz="1600" i="1">
                            <a:latin typeface="Cambria Math" panose="02040503050406030204" pitchFamily="18" charset="0"/>
                          </a:rPr>
                          <m:t>𝑉</m:t>
                        </m:r>
                      </m:e>
                      <m:sub>
                        <m:r>
                          <a:rPr lang="en-US" sz="1600" i="1">
                            <a:latin typeface="Cambria Math" panose="02040503050406030204" pitchFamily="18" charset="0"/>
                          </a:rPr>
                          <m:t>−</m:t>
                        </m:r>
                      </m:sub>
                    </m:sSub>
                  </m:oMath>
                </a14:m>
                <a:r>
                  <a:rPr lang="en-US" sz="1600" dirty="0"/>
                  <a:t>,</a:t>
                </a:r>
              </a:p>
              <a:p>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𝑜</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𝑠</m:t>
                        </m:r>
                      </m:sub>
                    </m:sSub>
                  </m:oMath>
                </a14:m>
                <a:endParaRPr lang="en-US" dirty="0"/>
              </a:p>
              <a:p>
                <a:r>
                  <a:rPr lang="en-US" sz="1800" dirty="0"/>
                  <a:t>Maximum current through the diode(In datasheet) = 30A</a:t>
                </a:r>
                <a:endParaRPr lang="en-US" sz="1800" b="0" dirty="0"/>
              </a:p>
              <a:p>
                <a:r>
                  <a:rPr lang="en-US" dirty="0"/>
                  <a:t>R1=1kΩ</a:t>
                </a:r>
              </a:p>
              <a:p>
                <a:r>
                  <a:rPr lang="en-US" sz="1600" dirty="0"/>
                  <a:t>Current through the diode in this circuit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11.4mA </a:t>
                </a:r>
              </a:p>
              <a:p>
                <a:endParaRPr lang="en-US" sz="1600" b="0" dirty="0"/>
              </a:p>
              <a:p>
                <a:endParaRPr lang="en-US" b="0" dirty="0"/>
              </a:p>
              <a:p>
                <a:endParaRPr lang="en-US" dirty="0"/>
              </a:p>
            </p:txBody>
          </p:sp>
        </mc:Choice>
        <mc:Fallback xmlns="">
          <p:sp>
            <p:nvSpPr>
              <p:cNvPr id="5" name="TextBox 4">
                <a:extLst>
                  <a:ext uri="{FF2B5EF4-FFF2-40B4-BE49-F238E27FC236}">
                    <a16:creationId xmlns:a16="http://schemas.microsoft.com/office/drawing/2014/main" id="{0EF0ADE8-BE30-447C-89B5-8BF3FB95D6E1}"/>
                  </a:ext>
                </a:extLst>
              </p:cNvPr>
              <p:cNvSpPr txBox="1">
                <a:spLocks noRot="1" noChangeAspect="1" noMove="1" noResize="1" noEditPoints="1" noAdjustHandles="1" noChangeArrowheads="1" noChangeShapeType="1" noTextEdit="1"/>
              </p:cNvSpPr>
              <p:nvPr/>
            </p:nvSpPr>
            <p:spPr>
              <a:xfrm>
                <a:off x="838199" y="2795954"/>
                <a:ext cx="3241431" cy="4462760"/>
              </a:xfrm>
              <a:prstGeom prst="rect">
                <a:avLst/>
              </a:prstGeom>
              <a:blipFill>
                <a:blip r:embed="rId3"/>
                <a:stretch>
                  <a:fillRect l="-1504" t="-41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8A4E52F-86DC-4875-8FD9-7CC5BFEB9A7E}"/>
              </a:ext>
            </a:extLst>
          </p:cNvPr>
          <p:cNvPicPr>
            <a:picLocks noChangeAspect="1"/>
          </p:cNvPicPr>
          <p:nvPr/>
        </p:nvPicPr>
        <p:blipFill>
          <a:blip r:embed="rId4"/>
          <a:stretch>
            <a:fillRect/>
          </a:stretch>
        </p:blipFill>
        <p:spPr>
          <a:xfrm>
            <a:off x="6620705" y="5201728"/>
            <a:ext cx="547846" cy="159050"/>
          </a:xfrm>
          <a:prstGeom prst="rect">
            <a:avLst/>
          </a:prstGeom>
        </p:spPr>
      </p:pic>
    </p:spTree>
    <p:extLst>
      <p:ext uri="{BB962C8B-B14F-4D97-AF65-F5344CB8AC3E}">
        <p14:creationId xmlns:p14="http://schemas.microsoft.com/office/powerpoint/2010/main" val="52485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23CC-AC41-458B-AAF7-D569EBD4D1CB}"/>
              </a:ext>
            </a:extLst>
          </p:cNvPr>
          <p:cNvSpPr>
            <a:spLocks noGrp="1"/>
          </p:cNvSpPr>
          <p:nvPr>
            <p:ph type="title"/>
          </p:nvPr>
        </p:nvSpPr>
        <p:spPr/>
        <p:txBody>
          <a:bodyPr/>
          <a:lstStyle/>
          <a:p>
            <a:r>
              <a:rPr lang="en-US" dirty="0"/>
              <a:t>Ramp generation</a:t>
            </a:r>
          </a:p>
        </p:txBody>
      </p:sp>
      <p:sp>
        <p:nvSpPr>
          <p:cNvPr id="3" name="Content Placeholder 2">
            <a:extLst>
              <a:ext uri="{FF2B5EF4-FFF2-40B4-BE49-F238E27FC236}">
                <a16:creationId xmlns:a16="http://schemas.microsoft.com/office/drawing/2014/main" id="{E8044D5C-AB4B-4E7F-8BA2-145F0DF9F7A4}"/>
              </a:ext>
            </a:extLst>
          </p:cNvPr>
          <p:cNvSpPr>
            <a:spLocks noGrp="1"/>
          </p:cNvSpPr>
          <p:nvPr>
            <p:ph idx="1"/>
          </p:nvPr>
        </p:nvSpPr>
        <p:spPr/>
        <p:txBody>
          <a:bodyPr/>
          <a:lstStyle/>
          <a:p>
            <a:r>
              <a:rPr lang="en-US" dirty="0"/>
              <a:t>Creates a ramp using each pulse.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5D6BD8-63D8-407C-AF1C-B9C48594E704}"/>
                  </a:ext>
                </a:extLst>
              </p:cNvPr>
              <p:cNvSpPr txBox="1"/>
              <p:nvPr/>
            </p:nvSpPr>
            <p:spPr>
              <a:xfrm>
                <a:off x="703385" y="2628900"/>
                <a:ext cx="3859823" cy="42165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pulse train is given to the base of the transistor.</a:t>
                </a:r>
              </a:p>
              <a:p>
                <a:pPr marL="285750" indent="-285750">
                  <a:buFont typeface="Arial" panose="020B0604020202020204" pitchFamily="34" charset="0"/>
                  <a:buChar char="•"/>
                </a:pPr>
                <a:r>
                  <a:rPr lang="en-US" sz="1600" dirty="0">
                    <a:latin typeface="Cambria Math" panose="02040503050406030204" pitchFamily="18" charset="0"/>
                  </a:rPr>
                  <a:t>When base voltage is low, the transistor act as a open switch. </a:t>
                </a:r>
              </a:p>
              <a:p>
                <a:pPr lvl="1"/>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𝐶𝐶</m:t>
                          </m:r>
                        </m:sub>
                      </m:sSub>
                    </m:oMath>
                  </m:oMathPara>
                </a14:m>
                <a:endParaRPr lang="en-US" b="0" dirty="0">
                  <a:latin typeface="Cambria Math" panose="02040503050406030204" pitchFamily="18" charset="0"/>
                </a:endParaRPr>
              </a:p>
              <a:p>
                <a:pPr lvl="1"/>
                <a:r>
                  <a:rPr lang="en-US" sz="1600" b="0" dirty="0">
                    <a:latin typeface="Cambria Math" panose="02040503050406030204" pitchFamily="18" charset="0"/>
                  </a:rPr>
                  <a:t>Capacitor is charge up to the collector voltage.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base voltage is high, the transistor is act as a closed switch. Collector-Emitter voltage will be nearly zero. Capacitor will discharge through the transistor.</a:t>
                </a:r>
              </a:p>
              <a:p>
                <a:pPr algn="ctr"/>
                <a:endParaRPr lang="en-US" b="0" dirty="0">
                  <a:ea typeface="Cambria Math" panose="02040503050406030204" pitchFamily="18" charset="0"/>
                </a:endParaRPr>
              </a:p>
              <a:p>
                <a:pPr algn="ctr"/>
                <a:endParaRPr lang="en-US" dirty="0"/>
              </a:p>
              <a:p>
                <a:pPr marL="285750" indent="-285750">
                  <a:buFont typeface="Arial" panose="020B0604020202020204" pitchFamily="34" charset="0"/>
                  <a:buChar char="•"/>
                </a:pPr>
                <a:endParaRPr lang="en-US" dirty="0"/>
              </a:p>
            </p:txBody>
          </p:sp>
        </mc:Choice>
        <mc:Fallback xmlns="">
          <p:sp>
            <p:nvSpPr>
              <p:cNvPr id="5" name="TextBox 4">
                <a:extLst>
                  <a:ext uri="{FF2B5EF4-FFF2-40B4-BE49-F238E27FC236}">
                    <a16:creationId xmlns:a16="http://schemas.microsoft.com/office/drawing/2014/main" id="{FB5D6BD8-63D8-407C-AF1C-B9C48594E704}"/>
                  </a:ext>
                </a:extLst>
              </p:cNvPr>
              <p:cNvSpPr txBox="1">
                <a:spLocks noRot="1" noChangeAspect="1" noMove="1" noResize="1" noEditPoints="1" noAdjustHandles="1" noChangeArrowheads="1" noChangeShapeType="1" noTextEdit="1"/>
              </p:cNvSpPr>
              <p:nvPr/>
            </p:nvSpPr>
            <p:spPr>
              <a:xfrm>
                <a:off x="703385" y="2628900"/>
                <a:ext cx="3859823" cy="4216539"/>
              </a:xfrm>
              <a:prstGeom prst="rect">
                <a:avLst/>
              </a:prstGeom>
              <a:blipFill>
                <a:blip r:embed="rId2"/>
                <a:stretch>
                  <a:fillRect l="-631" t="-434" r="-205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E88B011-FC71-4D64-AE63-3CA706BD082A}"/>
              </a:ext>
            </a:extLst>
          </p:cNvPr>
          <p:cNvPicPr>
            <a:picLocks noChangeAspect="1"/>
          </p:cNvPicPr>
          <p:nvPr/>
        </p:nvPicPr>
        <p:blipFill>
          <a:blip r:embed="rId3"/>
          <a:stretch>
            <a:fillRect/>
          </a:stretch>
        </p:blipFill>
        <p:spPr>
          <a:xfrm>
            <a:off x="5357446" y="2628900"/>
            <a:ext cx="6403364" cy="3503268"/>
          </a:xfrm>
          <a:prstGeom prst="rect">
            <a:avLst/>
          </a:prstGeom>
        </p:spPr>
      </p:pic>
    </p:spTree>
    <p:extLst>
      <p:ext uri="{BB962C8B-B14F-4D97-AF65-F5344CB8AC3E}">
        <p14:creationId xmlns:p14="http://schemas.microsoft.com/office/powerpoint/2010/main" val="1048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7495-7AA5-4794-8234-52537010318B}"/>
              </a:ext>
            </a:extLst>
          </p:cNvPr>
          <p:cNvSpPr>
            <a:spLocks noGrp="1"/>
          </p:cNvSpPr>
          <p:nvPr>
            <p:ph type="title"/>
          </p:nvPr>
        </p:nvSpPr>
        <p:spPr/>
        <p:txBody>
          <a:bodyPr/>
          <a:lstStyle/>
          <a:p>
            <a:r>
              <a:rPr lang="en-US" dirty="0"/>
              <a:t>PWM signal generation</a:t>
            </a:r>
          </a:p>
        </p:txBody>
      </p:sp>
      <p:sp>
        <p:nvSpPr>
          <p:cNvPr id="3" name="Content Placeholder 2">
            <a:extLst>
              <a:ext uri="{FF2B5EF4-FFF2-40B4-BE49-F238E27FC236}">
                <a16:creationId xmlns:a16="http://schemas.microsoft.com/office/drawing/2014/main" id="{497131A9-4750-4A80-96CD-A8F7979062C9}"/>
              </a:ext>
            </a:extLst>
          </p:cNvPr>
          <p:cNvSpPr>
            <a:spLocks noGrp="1"/>
          </p:cNvSpPr>
          <p:nvPr>
            <p:ph idx="1"/>
          </p:nvPr>
        </p:nvSpPr>
        <p:spPr>
          <a:xfrm>
            <a:off x="838200" y="1690688"/>
            <a:ext cx="10515600" cy="1087681"/>
          </a:xfrm>
        </p:spPr>
        <p:txBody>
          <a:bodyPr/>
          <a:lstStyle/>
          <a:p>
            <a:r>
              <a:rPr lang="en-US" dirty="0"/>
              <a:t>Provides a PWM signal which changes its pulse width according to the PID output signal.</a:t>
            </a:r>
          </a:p>
        </p:txBody>
      </p:sp>
      <p:pic>
        <p:nvPicPr>
          <p:cNvPr id="4" name="Picture 3">
            <a:extLst>
              <a:ext uri="{FF2B5EF4-FFF2-40B4-BE49-F238E27FC236}">
                <a16:creationId xmlns:a16="http://schemas.microsoft.com/office/drawing/2014/main" id="{67FD6BD6-8A09-41F5-AF5C-04F08D9D6B83}"/>
              </a:ext>
            </a:extLst>
          </p:cNvPr>
          <p:cNvPicPr>
            <a:picLocks noChangeAspect="1"/>
          </p:cNvPicPr>
          <p:nvPr/>
        </p:nvPicPr>
        <p:blipFill>
          <a:blip r:embed="rId2"/>
          <a:stretch>
            <a:fillRect/>
          </a:stretch>
        </p:blipFill>
        <p:spPr>
          <a:xfrm>
            <a:off x="4088423" y="2447143"/>
            <a:ext cx="7674952" cy="375363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DBB9D1-FB52-4E74-9547-F675381A9821}"/>
                  </a:ext>
                </a:extLst>
              </p:cNvPr>
              <p:cNvSpPr txBox="1"/>
              <p:nvPr/>
            </p:nvSpPr>
            <p:spPr>
              <a:xfrm>
                <a:off x="1058008" y="2778369"/>
                <a:ext cx="3030415" cy="2462213"/>
              </a:xfrm>
              <a:prstGeom prst="rect">
                <a:avLst/>
              </a:prstGeom>
              <a:noFill/>
            </p:spPr>
            <p:txBody>
              <a:bodyPr wrap="square" rtlCol="0">
                <a:spAutoFit/>
              </a:bodyPr>
              <a:lstStyle/>
              <a:p>
                <a:r>
                  <a:rPr lang="en-US" dirty="0"/>
                  <a:t>Op amp act as a comparator,</a:t>
                </a: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r>
                        <a:rPr lang="en-US" sz="1600" b="0" i="1" smtClean="0">
                          <a:latin typeface="Cambria Math" panose="02040503050406030204" pitchFamily="18" charset="0"/>
                        </a:rPr>
                        <m:t>𝑔𝑒𝑛𝑒𝑟𝑎𝑡𝑒𝑑</m:t>
                      </m:r>
                      <m:r>
                        <a:rPr lang="en-US" sz="1600" b="0" i="1" smtClean="0">
                          <a:latin typeface="Cambria Math" panose="02040503050406030204" pitchFamily="18" charset="0"/>
                        </a:rPr>
                        <m:t> </m:t>
                      </m:r>
                      <m:r>
                        <a:rPr lang="en-US" sz="1600" b="0" i="1" smtClean="0">
                          <a:latin typeface="Cambria Math" panose="02040503050406030204" pitchFamily="18" charset="0"/>
                        </a:rPr>
                        <m:t>𝑟𝑎𝑚𝑝</m:t>
                      </m:r>
                      <m:r>
                        <a:rPr lang="en-US" sz="1600" b="0" i="1" smtClean="0">
                          <a:latin typeface="Cambria Math" panose="02040503050406030204" pitchFamily="18" charset="0"/>
                        </a:rPr>
                        <m:t> </m:t>
                      </m:r>
                      <m:r>
                        <a:rPr lang="en-US" sz="1600" b="0" i="1" smtClean="0">
                          <a:latin typeface="Cambria Math" panose="02040503050406030204" pitchFamily="18" charset="0"/>
                        </a:rPr>
                        <m:t>𝑤𝑎𝑣𝑒</m:t>
                      </m:r>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r>
                        <a:rPr lang="en-US" sz="1600" b="0" i="1" smtClean="0">
                          <a:latin typeface="Cambria Math" panose="02040503050406030204" pitchFamily="18" charset="0"/>
                        </a:rPr>
                        <m:t>𝑃𝐼𝐷</m:t>
                      </m:r>
                      <m:r>
                        <a:rPr lang="en-US" sz="1600" b="0" i="1" smtClean="0">
                          <a:latin typeface="Cambria Math" panose="02040503050406030204" pitchFamily="18" charset="0"/>
                        </a:rPr>
                        <m:t> </m:t>
                      </m:r>
                      <m:r>
                        <a:rPr lang="en-US" sz="1600" b="0" i="1" smtClean="0">
                          <a:latin typeface="Cambria Math" panose="02040503050406030204" pitchFamily="18" charset="0"/>
                        </a:rPr>
                        <m:t>𝑜𝑢𝑡𝑝𝑢𝑡</m:t>
                      </m:r>
                      <m:r>
                        <a:rPr lang="en-US" sz="1600" b="0" i="1" smtClean="0">
                          <a:latin typeface="Cambria Math" panose="02040503050406030204" pitchFamily="18" charset="0"/>
                        </a:rPr>
                        <m:t> </m:t>
                      </m:r>
                      <m:r>
                        <a:rPr lang="en-US" sz="1600" b="0" i="1" smtClean="0">
                          <a:latin typeface="Cambria Math" panose="02040503050406030204" pitchFamily="18" charset="0"/>
                        </a:rPr>
                        <m:t>𝑠𝑖𝑔𝑛𝑎𝑙</m:t>
                      </m:r>
                    </m:oMath>
                  </m:oMathPara>
                </a14:m>
                <a:endParaRPr lang="en-US" sz="1600" i="1" dirty="0">
                  <a:latin typeface="Cambria Math" panose="02040503050406030204" pitchFamily="18" charset="0"/>
                </a:endParaRPr>
              </a:p>
              <a:p>
                <a:r>
                  <a:rPr lang="en-US" sz="1600" dirty="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m:t>
                        </m:r>
                      </m:sub>
                    </m:sSub>
                    <m:r>
                      <a:rPr lang="en-US" sz="1600" b="0" i="1" smtClean="0">
                        <a:latin typeface="Cambria Math" panose="02040503050406030204" pitchFamily="18" charset="0"/>
                      </a:rPr>
                      <m:t>&gt;</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oMath>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𝑜</m:t>
                          </m:r>
                        </m:sub>
                      </m:sSub>
                      <m:r>
                        <a:rPr lang="en-US" sz="1600" b="0" i="1" smtClean="0">
                          <a:latin typeface="Cambria Math" panose="02040503050406030204" pitchFamily="18" charset="0"/>
                        </a:rPr>
                        <m:t>=+</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𝑠</m:t>
                          </m:r>
                        </m:sub>
                      </m:sSub>
                      <m:r>
                        <a:rPr lang="en-US" sz="1600" b="0" i="0" smtClean="0">
                          <a:latin typeface="Cambria Math" panose="02040503050406030204" pitchFamily="18" charset="0"/>
                        </a:rPr>
                        <m:t>(12</m:t>
                      </m:r>
                      <m:r>
                        <m:rPr>
                          <m:sty m:val="p"/>
                        </m:rPr>
                        <a:rPr lang="en-US" sz="1600" b="0" i="0" smtClean="0">
                          <a:latin typeface="Cambria Math" panose="02040503050406030204" pitchFamily="18" charset="0"/>
                        </a:rPr>
                        <m:t>V</m:t>
                      </m:r>
                      <m:r>
                        <a:rPr lang="en-US" sz="1600" b="0" i="0" smtClean="0">
                          <a:latin typeface="Cambria Math" panose="02040503050406030204" pitchFamily="18" charset="0"/>
                        </a:rPr>
                        <m:t>)</m:t>
                      </m:r>
                    </m:oMath>
                  </m:oMathPara>
                </a14:m>
                <a:endParaRPr lang="en-US" sz="1600" dirty="0"/>
              </a:p>
              <a:p>
                <a:r>
                  <a:rPr lang="en-US" sz="1600" dirty="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m:t>
                        </m:r>
                      </m:sub>
                    </m:sSub>
                    <m:r>
                      <a:rPr lang="en-US" sz="1600" b="0" i="1" smtClean="0">
                        <a:latin typeface="Cambria Math" panose="02040503050406030204" pitchFamily="18" charset="0"/>
                      </a:rPr>
                      <m:t>&lt;</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oMath>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𝑜</m:t>
                          </m:r>
                        </m:sub>
                      </m:sSub>
                      <m:r>
                        <a:rPr lang="en-US" sz="1600" b="0" i="1" smtClean="0">
                          <a:latin typeface="Cambria Math" panose="02040503050406030204" pitchFamily="18" charset="0"/>
                        </a:rPr>
                        <m:t>=−</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(0</m:t>
                      </m:r>
                      <m:r>
                        <a:rPr lang="en-US" sz="1600" b="0" i="1" smtClean="0">
                          <a:latin typeface="Cambria Math" panose="02040503050406030204" pitchFamily="18" charset="0"/>
                        </a:rPr>
                        <m:t>𝑉</m:t>
                      </m:r>
                      <m:r>
                        <a:rPr lang="en-US" sz="1600" b="0" i="1" smtClean="0">
                          <a:latin typeface="Cambria Math" panose="02040503050406030204" pitchFamily="18" charset="0"/>
                        </a:rPr>
                        <m:t>)</m:t>
                      </m:r>
                    </m:oMath>
                  </m:oMathPara>
                </a14:m>
                <a:endParaRPr lang="en-US" sz="1600" dirty="0"/>
              </a:p>
              <a:p>
                <a:endParaRPr lang="en-US" sz="1600" dirty="0"/>
              </a:p>
              <a:p>
                <a:endParaRPr lang="en-US" dirty="0"/>
              </a:p>
            </p:txBody>
          </p:sp>
        </mc:Choice>
        <mc:Fallback xmlns="">
          <p:sp>
            <p:nvSpPr>
              <p:cNvPr id="5" name="TextBox 4">
                <a:extLst>
                  <a:ext uri="{FF2B5EF4-FFF2-40B4-BE49-F238E27FC236}">
                    <a16:creationId xmlns:a16="http://schemas.microsoft.com/office/drawing/2014/main" id="{ABDBB9D1-FB52-4E74-9547-F675381A9821}"/>
                  </a:ext>
                </a:extLst>
              </p:cNvPr>
              <p:cNvSpPr txBox="1">
                <a:spLocks noRot="1" noChangeAspect="1" noMove="1" noResize="1" noEditPoints="1" noAdjustHandles="1" noChangeArrowheads="1" noChangeShapeType="1" noTextEdit="1"/>
              </p:cNvSpPr>
              <p:nvPr/>
            </p:nvSpPr>
            <p:spPr>
              <a:xfrm>
                <a:off x="1058008" y="2778369"/>
                <a:ext cx="3030415" cy="2462213"/>
              </a:xfrm>
              <a:prstGeom prst="rect">
                <a:avLst/>
              </a:prstGeom>
              <a:blipFill>
                <a:blip r:embed="rId3"/>
                <a:stretch>
                  <a:fillRect l="-1811" t="-1485"/>
                </a:stretch>
              </a:blipFill>
            </p:spPr>
            <p:txBody>
              <a:bodyPr/>
              <a:lstStyle/>
              <a:p>
                <a:r>
                  <a:rPr lang="en-US">
                    <a:noFill/>
                  </a:rPr>
                  <a:t> </a:t>
                </a:r>
              </a:p>
            </p:txBody>
          </p:sp>
        </mc:Fallback>
      </mc:AlternateContent>
    </p:spTree>
    <p:extLst>
      <p:ext uri="{BB962C8B-B14F-4D97-AF65-F5344CB8AC3E}">
        <p14:creationId xmlns:p14="http://schemas.microsoft.com/office/powerpoint/2010/main" val="389983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30C4-4BED-4DDF-BD87-3E67CD3280F5}"/>
              </a:ext>
            </a:extLst>
          </p:cNvPr>
          <p:cNvSpPr>
            <a:spLocks noGrp="1"/>
          </p:cNvSpPr>
          <p:nvPr>
            <p:ph type="title"/>
          </p:nvPr>
        </p:nvSpPr>
        <p:spPr/>
        <p:txBody>
          <a:bodyPr/>
          <a:lstStyle/>
          <a:p>
            <a:r>
              <a:rPr lang="en-US" dirty="0"/>
              <a:t>Triggering Circuit</a:t>
            </a:r>
          </a:p>
        </p:txBody>
      </p:sp>
      <p:sp>
        <p:nvSpPr>
          <p:cNvPr id="3" name="Content Placeholder 2">
            <a:extLst>
              <a:ext uri="{FF2B5EF4-FFF2-40B4-BE49-F238E27FC236}">
                <a16:creationId xmlns:a16="http://schemas.microsoft.com/office/drawing/2014/main" id="{D4B3242B-A6D6-4F45-A709-9F721D388934}"/>
              </a:ext>
            </a:extLst>
          </p:cNvPr>
          <p:cNvSpPr>
            <a:spLocks noGrp="1"/>
          </p:cNvSpPr>
          <p:nvPr>
            <p:ph idx="1"/>
          </p:nvPr>
        </p:nvSpPr>
        <p:spPr>
          <a:xfrm>
            <a:off x="838200" y="1825625"/>
            <a:ext cx="10515600" cy="1849560"/>
          </a:xfrm>
        </p:spPr>
        <p:txBody>
          <a:bodyPr/>
          <a:lstStyle/>
          <a:p>
            <a:r>
              <a:rPr lang="en-US" dirty="0"/>
              <a:t>This circuit is isolated using an opto-transistor to protect the low power, control circuit from the 230V circuit.</a:t>
            </a:r>
          </a:p>
          <a:p>
            <a:r>
              <a:rPr lang="en-US" dirty="0"/>
              <a:t>Once the </a:t>
            </a:r>
            <a:r>
              <a:rPr lang="en-US" dirty="0" err="1"/>
              <a:t>triac</a:t>
            </a:r>
            <a:r>
              <a:rPr lang="en-US" dirty="0"/>
              <a:t> is triggered using a high voltage it allows to flow current trough out the circuit until current becomes zero.</a:t>
            </a:r>
          </a:p>
        </p:txBody>
      </p:sp>
      <p:pic>
        <p:nvPicPr>
          <p:cNvPr id="4" name="Picture 3">
            <a:extLst>
              <a:ext uri="{FF2B5EF4-FFF2-40B4-BE49-F238E27FC236}">
                <a16:creationId xmlns:a16="http://schemas.microsoft.com/office/drawing/2014/main" id="{F3628ABB-B809-4843-BF63-1CF801B67A41}"/>
              </a:ext>
            </a:extLst>
          </p:cNvPr>
          <p:cNvPicPr>
            <a:picLocks noChangeAspect="1"/>
          </p:cNvPicPr>
          <p:nvPr/>
        </p:nvPicPr>
        <p:blipFill>
          <a:blip r:embed="rId2"/>
          <a:stretch>
            <a:fillRect/>
          </a:stretch>
        </p:blipFill>
        <p:spPr>
          <a:xfrm>
            <a:off x="1776046" y="3675185"/>
            <a:ext cx="8639908" cy="3167966"/>
          </a:xfrm>
          <a:prstGeom prst="rect">
            <a:avLst/>
          </a:prstGeom>
        </p:spPr>
      </p:pic>
    </p:spTree>
    <p:extLst>
      <p:ext uri="{BB962C8B-B14F-4D97-AF65-F5344CB8AC3E}">
        <p14:creationId xmlns:p14="http://schemas.microsoft.com/office/powerpoint/2010/main" val="773213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9425-A5CF-4ECF-92FE-58EB182DBAE8}"/>
              </a:ext>
            </a:extLst>
          </p:cNvPr>
          <p:cNvSpPr>
            <a:spLocks noGrp="1"/>
          </p:cNvSpPr>
          <p:nvPr>
            <p:ph type="title"/>
          </p:nvPr>
        </p:nvSpPr>
        <p:spPr>
          <a:xfrm>
            <a:off x="838200" y="365126"/>
            <a:ext cx="10515600" cy="874590"/>
          </a:xfrm>
        </p:spPr>
        <p:txBody>
          <a:bodyPr/>
          <a:lstStyle/>
          <a:p>
            <a:r>
              <a:rPr lang="en-US" dirty="0"/>
              <a:t>Simulation </a:t>
            </a:r>
          </a:p>
        </p:txBody>
      </p:sp>
      <p:pic>
        <p:nvPicPr>
          <p:cNvPr id="4" name="Picture 3">
            <a:extLst>
              <a:ext uri="{FF2B5EF4-FFF2-40B4-BE49-F238E27FC236}">
                <a16:creationId xmlns:a16="http://schemas.microsoft.com/office/drawing/2014/main" id="{ABE0B826-B3E6-40FA-BE9C-DFE6FD0BBF1D}"/>
              </a:ext>
            </a:extLst>
          </p:cNvPr>
          <p:cNvPicPr>
            <a:picLocks noChangeAspect="1"/>
          </p:cNvPicPr>
          <p:nvPr/>
        </p:nvPicPr>
        <p:blipFill>
          <a:blip r:embed="rId2"/>
          <a:stretch>
            <a:fillRect/>
          </a:stretch>
        </p:blipFill>
        <p:spPr>
          <a:xfrm>
            <a:off x="0" y="2055818"/>
            <a:ext cx="12192000" cy="3766271"/>
          </a:xfrm>
          <a:prstGeom prst="rect">
            <a:avLst/>
          </a:prstGeom>
        </p:spPr>
      </p:pic>
    </p:spTree>
    <p:extLst>
      <p:ext uri="{BB962C8B-B14F-4D97-AF65-F5344CB8AC3E}">
        <p14:creationId xmlns:p14="http://schemas.microsoft.com/office/powerpoint/2010/main" val="2926135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15C6F-917C-4DD8-A646-88413333DDA3}"/>
              </a:ext>
            </a:extLst>
          </p:cNvPr>
          <p:cNvSpPr>
            <a:spLocks noGrp="1"/>
          </p:cNvSpPr>
          <p:nvPr>
            <p:ph idx="1"/>
          </p:nvPr>
        </p:nvSpPr>
        <p:spPr>
          <a:xfrm>
            <a:off x="767742" y="357310"/>
            <a:ext cx="10515600" cy="469167"/>
          </a:xfrm>
        </p:spPr>
        <p:txBody>
          <a:bodyPr>
            <a:normAutofit lnSpcReduction="10000"/>
          </a:bodyPr>
          <a:lstStyle/>
          <a:p>
            <a:r>
              <a:rPr lang="en-US" dirty="0"/>
              <a:t>Schematic of Firing angle control circuit</a:t>
            </a:r>
          </a:p>
        </p:txBody>
      </p:sp>
      <p:pic>
        <p:nvPicPr>
          <p:cNvPr id="6" name="Picture 5">
            <a:extLst>
              <a:ext uri="{FF2B5EF4-FFF2-40B4-BE49-F238E27FC236}">
                <a16:creationId xmlns:a16="http://schemas.microsoft.com/office/drawing/2014/main" id="{44FE17C2-3F11-47AB-8B3D-3EDDE0A09D13}"/>
              </a:ext>
            </a:extLst>
          </p:cNvPr>
          <p:cNvPicPr>
            <a:picLocks noChangeAspect="1"/>
          </p:cNvPicPr>
          <p:nvPr/>
        </p:nvPicPr>
        <p:blipFill>
          <a:blip r:embed="rId2"/>
          <a:stretch>
            <a:fillRect/>
          </a:stretch>
        </p:blipFill>
        <p:spPr>
          <a:xfrm>
            <a:off x="1467294" y="738554"/>
            <a:ext cx="9257412" cy="6119446"/>
          </a:xfrm>
          <a:prstGeom prst="rect">
            <a:avLst/>
          </a:prstGeom>
        </p:spPr>
      </p:pic>
    </p:spTree>
    <p:extLst>
      <p:ext uri="{BB962C8B-B14F-4D97-AF65-F5344CB8AC3E}">
        <p14:creationId xmlns:p14="http://schemas.microsoft.com/office/powerpoint/2010/main" val="387727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91777-D27B-41E8-914D-8B92A0B7C310}"/>
              </a:ext>
            </a:extLst>
          </p:cNvPr>
          <p:cNvSpPr>
            <a:spLocks noGrp="1"/>
          </p:cNvSpPr>
          <p:nvPr>
            <p:ph idx="1"/>
          </p:nvPr>
        </p:nvSpPr>
        <p:spPr>
          <a:xfrm>
            <a:off x="583224" y="225425"/>
            <a:ext cx="10515600" cy="557090"/>
          </a:xfrm>
        </p:spPr>
        <p:txBody>
          <a:bodyPr/>
          <a:lstStyle/>
          <a:p>
            <a:r>
              <a:rPr lang="en-US" dirty="0"/>
              <a:t>PCB layout of the firing angle control system</a:t>
            </a:r>
          </a:p>
        </p:txBody>
      </p:sp>
      <p:pic>
        <p:nvPicPr>
          <p:cNvPr id="4" name="Picture 3">
            <a:extLst>
              <a:ext uri="{FF2B5EF4-FFF2-40B4-BE49-F238E27FC236}">
                <a16:creationId xmlns:a16="http://schemas.microsoft.com/office/drawing/2014/main" id="{B8269E7C-E251-4840-8792-30AA04E5F696}"/>
              </a:ext>
            </a:extLst>
          </p:cNvPr>
          <p:cNvPicPr>
            <a:picLocks noChangeAspect="1"/>
          </p:cNvPicPr>
          <p:nvPr/>
        </p:nvPicPr>
        <p:blipFill>
          <a:blip r:embed="rId2"/>
          <a:stretch>
            <a:fillRect/>
          </a:stretch>
        </p:blipFill>
        <p:spPr>
          <a:xfrm>
            <a:off x="1905807" y="713809"/>
            <a:ext cx="8380385" cy="6021098"/>
          </a:xfrm>
          <a:prstGeom prst="rect">
            <a:avLst/>
          </a:prstGeom>
        </p:spPr>
      </p:pic>
    </p:spTree>
    <p:extLst>
      <p:ext uri="{BB962C8B-B14F-4D97-AF65-F5344CB8AC3E}">
        <p14:creationId xmlns:p14="http://schemas.microsoft.com/office/powerpoint/2010/main" val="3375373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0F3F-4DA8-412C-B245-70146462DA41}"/>
              </a:ext>
            </a:extLst>
          </p:cNvPr>
          <p:cNvSpPr>
            <a:spLocks noGrp="1"/>
          </p:cNvSpPr>
          <p:nvPr>
            <p:ph type="title"/>
          </p:nvPr>
        </p:nvSpPr>
        <p:spPr/>
        <p:txBody>
          <a:bodyPr/>
          <a:lstStyle/>
          <a:p>
            <a:r>
              <a:rPr lang="en-US" dirty="0"/>
              <a:t>Task Delegation</a:t>
            </a:r>
          </a:p>
        </p:txBody>
      </p:sp>
      <p:graphicFrame>
        <p:nvGraphicFramePr>
          <p:cNvPr id="4" name="Table 4">
            <a:extLst>
              <a:ext uri="{FF2B5EF4-FFF2-40B4-BE49-F238E27FC236}">
                <a16:creationId xmlns:a16="http://schemas.microsoft.com/office/drawing/2014/main" id="{B7545D26-17AD-4877-ABB4-92DE2CA79442}"/>
              </a:ext>
            </a:extLst>
          </p:cNvPr>
          <p:cNvGraphicFramePr>
            <a:graphicFrameLocks noGrp="1"/>
          </p:cNvGraphicFramePr>
          <p:nvPr>
            <p:ph idx="1"/>
            <p:extLst>
              <p:ext uri="{D42A27DB-BD31-4B8C-83A1-F6EECF244321}">
                <p14:modId xmlns:p14="http://schemas.microsoft.com/office/powerpoint/2010/main" val="2654056007"/>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1085491">
                  <a:extLst>
                    <a:ext uri="{9D8B030D-6E8A-4147-A177-3AD203B41FA5}">
                      <a16:colId xmlns:a16="http://schemas.microsoft.com/office/drawing/2014/main" val="2348235380"/>
                    </a:ext>
                  </a:extLst>
                </a:gridCol>
                <a:gridCol w="4735901">
                  <a:extLst>
                    <a:ext uri="{9D8B030D-6E8A-4147-A177-3AD203B41FA5}">
                      <a16:colId xmlns:a16="http://schemas.microsoft.com/office/drawing/2014/main" val="4093377530"/>
                    </a:ext>
                  </a:extLst>
                </a:gridCol>
                <a:gridCol w="4694208">
                  <a:extLst>
                    <a:ext uri="{9D8B030D-6E8A-4147-A177-3AD203B41FA5}">
                      <a16:colId xmlns:a16="http://schemas.microsoft.com/office/drawing/2014/main" val="3035536163"/>
                    </a:ext>
                  </a:extLst>
                </a:gridCol>
              </a:tblGrid>
              <a:tr h="370840">
                <a:tc>
                  <a:txBody>
                    <a:bodyPr/>
                    <a:lstStyle/>
                    <a:p>
                      <a:r>
                        <a:rPr lang="en-US" dirty="0"/>
                        <a:t>Index</a:t>
                      </a:r>
                    </a:p>
                  </a:txBody>
                  <a:tcPr/>
                </a:tc>
                <a:tc>
                  <a:txBody>
                    <a:bodyPr/>
                    <a:lstStyle/>
                    <a:p>
                      <a:r>
                        <a:rPr lang="en-US" dirty="0"/>
                        <a:t>Name</a:t>
                      </a:r>
                    </a:p>
                  </a:txBody>
                  <a:tcPr/>
                </a:tc>
                <a:tc>
                  <a:txBody>
                    <a:bodyPr/>
                    <a:lstStyle/>
                    <a:p>
                      <a:r>
                        <a:rPr lang="en-US" dirty="0"/>
                        <a:t>Task </a:t>
                      </a:r>
                    </a:p>
                  </a:txBody>
                  <a:tcPr/>
                </a:tc>
                <a:extLst>
                  <a:ext uri="{0D108BD9-81ED-4DB2-BD59-A6C34878D82A}">
                    <a16:rowId xmlns:a16="http://schemas.microsoft.com/office/drawing/2014/main" val="1300371825"/>
                  </a:ext>
                </a:extLst>
              </a:tr>
              <a:tr h="370840">
                <a:tc>
                  <a:txBody>
                    <a:bodyPr/>
                    <a:lstStyle/>
                    <a:p>
                      <a:r>
                        <a:rPr lang="en-US" sz="1800" dirty="0">
                          <a:solidFill>
                            <a:srgbClr val="FF0000"/>
                          </a:solidFill>
                        </a:rPr>
                        <a:t>180379R</a:t>
                      </a:r>
                      <a:endParaRPr lang="en-US" dirty="0"/>
                    </a:p>
                  </a:txBody>
                  <a:tcPr/>
                </a:tc>
                <a:tc>
                  <a:txBody>
                    <a:bodyPr/>
                    <a:lstStyle/>
                    <a:p>
                      <a:r>
                        <a:rPr lang="en-US" sz="1800" dirty="0">
                          <a:solidFill>
                            <a:srgbClr val="FF0000"/>
                          </a:solidFill>
                        </a:rPr>
                        <a:t>K.A.G.D. </a:t>
                      </a:r>
                      <a:r>
                        <a:rPr lang="en-US" sz="1800" dirty="0" err="1">
                          <a:solidFill>
                            <a:srgbClr val="FF0000"/>
                          </a:solidFill>
                        </a:rPr>
                        <a:t>Maheekumara</a:t>
                      </a:r>
                      <a:endParaRPr lang="en-US" dirty="0"/>
                    </a:p>
                  </a:txBody>
                  <a:tcPr/>
                </a:tc>
                <a:tc>
                  <a:txBody>
                    <a:bodyPr/>
                    <a:lstStyle/>
                    <a:p>
                      <a:r>
                        <a:rPr lang="en-US" dirty="0"/>
                        <a:t>Power supply unit</a:t>
                      </a:r>
                    </a:p>
                  </a:txBody>
                  <a:tcPr/>
                </a:tc>
                <a:extLst>
                  <a:ext uri="{0D108BD9-81ED-4DB2-BD59-A6C34878D82A}">
                    <a16:rowId xmlns:a16="http://schemas.microsoft.com/office/drawing/2014/main" val="2358104776"/>
                  </a:ext>
                </a:extLst>
              </a:tr>
              <a:tr h="370840">
                <a:tc>
                  <a:txBody>
                    <a:bodyPr/>
                    <a:lstStyle/>
                    <a:p>
                      <a:r>
                        <a:rPr lang="en-US" sz="1800" dirty="0">
                          <a:solidFill>
                            <a:srgbClr val="FF0000"/>
                          </a:solidFill>
                        </a:rPr>
                        <a:t>180544U</a:t>
                      </a:r>
                      <a:endParaRPr lang="en-US" dirty="0"/>
                    </a:p>
                  </a:txBody>
                  <a:tcPr/>
                </a:tc>
                <a:tc>
                  <a:txBody>
                    <a:bodyPr/>
                    <a:lstStyle/>
                    <a:p>
                      <a:r>
                        <a:rPr lang="en-US" sz="1800" dirty="0">
                          <a:solidFill>
                            <a:srgbClr val="FF0000"/>
                          </a:solidFill>
                        </a:rPr>
                        <a:t>W.A.V. </a:t>
                      </a:r>
                      <a:r>
                        <a:rPr lang="en-US" sz="1800" dirty="0" err="1">
                          <a:solidFill>
                            <a:srgbClr val="FF0000"/>
                          </a:solidFill>
                        </a:rPr>
                        <a:t>Ravihansa</a:t>
                      </a:r>
                      <a:endParaRPr lang="en-US" dirty="0"/>
                    </a:p>
                  </a:txBody>
                  <a:tcPr/>
                </a:tc>
                <a:tc>
                  <a:txBody>
                    <a:bodyPr/>
                    <a:lstStyle/>
                    <a:p>
                      <a:r>
                        <a:rPr lang="en-US" dirty="0"/>
                        <a:t>PID controller unit</a:t>
                      </a:r>
                    </a:p>
                  </a:txBody>
                  <a:tcPr/>
                </a:tc>
                <a:extLst>
                  <a:ext uri="{0D108BD9-81ED-4DB2-BD59-A6C34878D82A}">
                    <a16:rowId xmlns:a16="http://schemas.microsoft.com/office/drawing/2014/main" val="2580951653"/>
                  </a:ext>
                </a:extLst>
              </a:tr>
              <a:tr h="370840">
                <a:tc>
                  <a:txBody>
                    <a:bodyPr/>
                    <a:lstStyle/>
                    <a:p>
                      <a:r>
                        <a:rPr lang="en-US" sz="1800" dirty="0">
                          <a:solidFill>
                            <a:srgbClr val="FF0000"/>
                          </a:solidFill>
                        </a:rPr>
                        <a:t>180604F</a:t>
                      </a:r>
                      <a:endParaRPr lang="en-US" dirty="0"/>
                    </a:p>
                  </a:txBody>
                  <a:tcPr/>
                </a:tc>
                <a:tc>
                  <a:txBody>
                    <a:bodyPr/>
                    <a:lstStyle/>
                    <a:p>
                      <a:r>
                        <a:rPr lang="en-US" sz="1800" dirty="0">
                          <a:solidFill>
                            <a:srgbClr val="FF0000"/>
                          </a:solidFill>
                        </a:rPr>
                        <a:t>P.H.D.S. Silva</a:t>
                      </a:r>
                      <a:endParaRPr lang="en-US" dirty="0"/>
                    </a:p>
                  </a:txBody>
                  <a:tcPr/>
                </a:tc>
                <a:tc>
                  <a:txBody>
                    <a:bodyPr/>
                    <a:lstStyle/>
                    <a:p>
                      <a:r>
                        <a:rPr lang="en-US" dirty="0"/>
                        <a:t>Sensor interface</a:t>
                      </a:r>
                    </a:p>
                  </a:txBody>
                  <a:tcPr/>
                </a:tc>
                <a:extLst>
                  <a:ext uri="{0D108BD9-81ED-4DB2-BD59-A6C34878D82A}">
                    <a16:rowId xmlns:a16="http://schemas.microsoft.com/office/drawing/2014/main" val="985384256"/>
                  </a:ext>
                </a:extLst>
              </a:tr>
              <a:tr h="370840">
                <a:tc>
                  <a:txBody>
                    <a:bodyPr/>
                    <a:lstStyle/>
                    <a:p>
                      <a:r>
                        <a:rPr lang="en-US" sz="1800" dirty="0">
                          <a:solidFill>
                            <a:srgbClr val="FF0000"/>
                          </a:solidFill>
                        </a:rPr>
                        <a:t>180715V</a:t>
                      </a:r>
                      <a:endParaRPr lang="en-US" dirty="0"/>
                    </a:p>
                  </a:txBody>
                  <a:tcPr/>
                </a:tc>
                <a:tc>
                  <a:txBody>
                    <a:bodyPr/>
                    <a:lstStyle/>
                    <a:p>
                      <a:r>
                        <a:rPr lang="en-US" sz="1800" dirty="0">
                          <a:solidFill>
                            <a:srgbClr val="FF0000"/>
                          </a:solidFill>
                        </a:rPr>
                        <a:t>U.I.D. Wijethunga</a:t>
                      </a:r>
                      <a:endParaRPr lang="en-US" dirty="0"/>
                    </a:p>
                  </a:txBody>
                  <a:tcPr/>
                </a:tc>
                <a:tc>
                  <a:txBody>
                    <a:bodyPr/>
                    <a:lstStyle/>
                    <a:p>
                      <a:r>
                        <a:rPr lang="en-US" dirty="0"/>
                        <a:t>Firing angle control system</a:t>
                      </a:r>
                    </a:p>
                  </a:txBody>
                  <a:tcPr/>
                </a:tc>
                <a:extLst>
                  <a:ext uri="{0D108BD9-81ED-4DB2-BD59-A6C34878D82A}">
                    <a16:rowId xmlns:a16="http://schemas.microsoft.com/office/drawing/2014/main" val="414777705"/>
                  </a:ext>
                </a:extLst>
              </a:tr>
            </a:tbl>
          </a:graphicData>
        </a:graphic>
      </p:graphicFrame>
    </p:spTree>
    <p:extLst>
      <p:ext uri="{BB962C8B-B14F-4D97-AF65-F5344CB8AC3E}">
        <p14:creationId xmlns:p14="http://schemas.microsoft.com/office/powerpoint/2010/main" val="227345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6077-460D-4E3E-91BD-04FD899047A3}"/>
              </a:ext>
            </a:extLst>
          </p:cNvPr>
          <p:cNvSpPr>
            <a:spLocks noGrp="1"/>
          </p:cNvSpPr>
          <p:nvPr>
            <p:ph type="title"/>
          </p:nvPr>
        </p:nvSpPr>
        <p:spPr>
          <a:xfrm>
            <a:off x="838200" y="2766218"/>
            <a:ext cx="10515600" cy="1325563"/>
          </a:xfrm>
        </p:spPr>
        <p:txBody>
          <a:bodyPr>
            <a:normAutofit/>
          </a:bodyPr>
          <a:lstStyle/>
          <a:p>
            <a:pPr algn="ctr"/>
            <a:r>
              <a:rPr lang="en-US" sz="6000" dirty="0"/>
              <a:t>Thank you</a:t>
            </a:r>
          </a:p>
        </p:txBody>
      </p:sp>
    </p:spTree>
    <p:extLst>
      <p:ext uri="{BB962C8B-B14F-4D97-AF65-F5344CB8AC3E}">
        <p14:creationId xmlns:p14="http://schemas.microsoft.com/office/powerpoint/2010/main" val="195634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18B5-8322-492B-B46C-8415A9CB0DFD}"/>
              </a:ext>
            </a:extLst>
          </p:cNvPr>
          <p:cNvSpPr>
            <a:spLocks noGrp="1"/>
          </p:cNvSpPr>
          <p:nvPr>
            <p:ph type="title"/>
          </p:nvPr>
        </p:nvSpPr>
        <p:spPr/>
        <p:txBody>
          <a:bodyPr/>
          <a:lstStyle/>
          <a:p>
            <a:r>
              <a:rPr lang="en-US" dirty="0"/>
              <a:t>Power supply unit</a:t>
            </a:r>
          </a:p>
        </p:txBody>
      </p:sp>
      <p:sp>
        <p:nvSpPr>
          <p:cNvPr id="3" name="Content Placeholder 2">
            <a:extLst>
              <a:ext uri="{FF2B5EF4-FFF2-40B4-BE49-F238E27FC236}">
                <a16:creationId xmlns:a16="http://schemas.microsoft.com/office/drawing/2014/main" id="{E2445D5A-F750-4408-AFF2-E0035BAF1836}"/>
              </a:ext>
            </a:extLst>
          </p:cNvPr>
          <p:cNvSpPr>
            <a:spLocks noGrp="1"/>
          </p:cNvSpPr>
          <p:nvPr>
            <p:ph idx="1"/>
          </p:nvPr>
        </p:nvSpPr>
        <p:spPr/>
        <p:txBody>
          <a:bodyPr vert="horz" lIns="91440" tIns="45720" rIns="91440" bIns="45720" rtlCol="0" anchor="t">
            <a:normAutofit fontScale="62500" lnSpcReduction="20000"/>
          </a:bodyPr>
          <a:lstStyle/>
          <a:p>
            <a:r>
              <a:rPr lang="en-US" dirty="0"/>
              <a:t>This unit is mainly use for give all voltages and current according to the main units.</a:t>
            </a:r>
            <a:endParaRPr lang="en-US" dirty="0">
              <a:cs typeface="Calibri" panose="020F0502020204030204"/>
            </a:endParaRPr>
          </a:p>
          <a:p>
            <a:pPr lvl="1">
              <a:buFont typeface="Courier New" panose="020B0604020202020204" pitchFamily="34" charset="0"/>
              <a:buChar char="o"/>
            </a:pPr>
            <a:r>
              <a:rPr lang="en-US" dirty="0">
                <a:cs typeface="Calibri" panose="020F0502020204030204"/>
              </a:rPr>
              <a:t>Sensor interfacing unit</a:t>
            </a:r>
          </a:p>
          <a:p>
            <a:pPr lvl="1">
              <a:buFont typeface="Courier New" panose="020B0604020202020204" pitchFamily="34" charset="0"/>
              <a:buChar char="o"/>
            </a:pPr>
            <a:r>
              <a:rPr lang="en-US" dirty="0">
                <a:cs typeface="Calibri" panose="020F0502020204030204"/>
              </a:rPr>
              <a:t>PID unit</a:t>
            </a:r>
          </a:p>
          <a:p>
            <a:pPr lvl="1">
              <a:buFont typeface="Courier New" panose="020B0604020202020204" pitchFamily="34" charset="0"/>
              <a:buChar char="o"/>
            </a:pPr>
            <a:r>
              <a:rPr lang="en-US" dirty="0">
                <a:cs typeface="Calibri" panose="020F0502020204030204"/>
              </a:rPr>
              <a:t>Firing angle controller unit</a:t>
            </a:r>
          </a:p>
          <a:p>
            <a:r>
              <a:rPr lang="en-US" dirty="0">
                <a:cs typeface="Calibri" panose="020F0502020204030204"/>
              </a:rPr>
              <a:t>This unit mainly have 3 parts,</a:t>
            </a:r>
          </a:p>
          <a:p>
            <a:pPr lvl="1">
              <a:buFont typeface="Courier New" panose="020B0604020202020204" pitchFamily="34" charset="0"/>
              <a:buChar char="o"/>
            </a:pPr>
            <a:r>
              <a:rPr lang="en-US" dirty="0">
                <a:cs typeface="Calibri" panose="020F0502020204030204"/>
              </a:rPr>
              <a:t>Step down part</a:t>
            </a:r>
          </a:p>
          <a:p>
            <a:pPr lvl="1">
              <a:buFont typeface="Courier New" panose="020B0604020202020204" pitchFamily="34" charset="0"/>
              <a:buChar char="o"/>
            </a:pPr>
            <a:r>
              <a:rPr lang="en-US" dirty="0">
                <a:cs typeface="Calibri" panose="020F0502020204030204"/>
              </a:rPr>
              <a:t>Rectifier part</a:t>
            </a:r>
          </a:p>
          <a:p>
            <a:pPr lvl="1">
              <a:buFont typeface="Courier New" panose="020B0604020202020204" pitchFamily="34" charset="0"/>
              <a:buChar char="o"/>
            </a:pPr>
            <a:r>
              <a:rPr lang="en-US" dirty="0">
                <a:cs typeface="Calibri" panose="020F0502020204030204"/>
              </a:rPr>
              <a:t>12V, -12V, 5V output part</a:t>
            </a:r>
          </a:p>
          <a:p>
            <a:r>
              <a:rPr lang="en-US" dirty="0">
                <a:cs typeface="Calibri" panose="020F0502020204030204"/>
              </a:rPr>
              <a:t>Step down part we mainly use center tapped transformer to convert 230V AC to 12V DC current. Because we cannot use direct house voltage for these circuits.</a:t>
            </a:r>
          </a:p>
          <a:p>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457200" lvl="1" indent="0">
              <a:buNone/>
            </a:pPr>
            <a:r>
              <a:rPr lang="en-US" sz="2400" dirty="0">
                <a:cs typeface="Calibri"/>
              </a:rPr>
              <a:t> </a:t>
            </a:r>
            <a:r>
              <a:rPr lang="en-US" dirty="0">
                <a:cs typeface="Calibri"/>
              </a:rPr>
              <a:t>                                                         </a:t>
            </a:r>
            <a:endParaRPr lang="en-US">
              <a:cs typeface="Calibri" panose="020F0502020204030204"/>
            </a:endParaRPr>
          </a:p>
        </p:txBody>
      </p:sp>
      <p:pic>
        <p:nvPicPr>
          <p:cNvPr id="4" name="Picture 4" descr="A picture containing hanging, light, large, shelf&#10;&#10;Description automatically generated">
            <a:extLst>
              <a:ext uri="{FF2B5EF4-FFF2-40B4-BE49-F238E27FC236}">
                <a16:creationId xmlns:a16="http://schemas.microsoft.com/office/drawing/2014/main" id="{FE9A6F20-CC98-413C-B50B-B03BADA558CA}"/>
              </a:ext>
            </a:extLst>
          </p:cNvPr>
          <p:cNvPicPr>
            <a:picLocks noChangeAspect="1"/>
          </p:cNvPicPr>
          <p:nvPr/>
        </p:nvPicPr>
        <p:blipFill>
          <a:blip r:embed="rId2"/>
          <a:stretch>
            <a:fillRect/>
          </a:stretch>
        </p:blipFill>
        <p:spPr>
          <a:xfrm>
            <a:off x="3791439" y="4198998"/>
            <a:ext cx="2743200" cy="2572851"/>
          </a:xfrm>
          <a:prstGeom prst="rect">
            <a:avLst/>
          </a:prstGeom>
        </p:spPr>
      </p:pic>
    </p:spTree>
    <p:extLst>
      <p:ext uri="{BB962C8B-B14F-4D97-AF65-F5344CB8AC3E}">
        <p14:creationId xmlns:p14="http://schemas.microsoft.com/office/powerpoint/2010/main" val="379166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2E119-9CAC-4A91-9BDD-A5DD8F6AF327}"/>
              </a:ext>
            </a:extLst>
          </p:cNvPr>
          <p:cNvSpPr txBox="1"/>
          <p:nvPr/>
        </p:nvSpPr>
        <p:spPr>
          <a:xfrm>
            <a:off x="294054" y="298939"/>
            <a:ext cx="906389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Further we can't use AC current for this circuit so we should convert it to DC current. We can use the second part(Rectifier part) to achieve this purpose. It convert AC voltage to DC voltage.</a:t>
            </a:r>
            <a:endParaRPr lang="en-US" dirty="0"/>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pPr marL="285750" indent="-285750">
              <a:buFont typeface="Arial"/>
              <a:buChar char="•"/>
            </a:pPr>
            <a:r>
              <a:rPr lang="en-GB" dirty="0">
                <a:cs typeface="Calibri" panose="020F0502020204030204"/>
              </a:rPr>
              <a:t>Then we can get three output by using,</a:t>
            </a:r>
          </a:p>
          <a:p>
            <a:pPr marL="800100" lvl="1" indent="-342900">
              <a:buFont typeface="Wingdings"/>
              <a:buChar char="Ø"/>
            </a:pPr>
            <a:r>
              <a:rPr lang="en-GB" dirty="0">
                <a:cs typeface="Calibri" panose="020F0502020204030204"/>
              </a:rPr>
              <a:t>LM7812CT – for 12V DC output</a:t>
            </a:r>
          </a:p>
          <a:p>
            <a:pPr marL="800100" lvl="1" indent="-342900">
              <a:buFont typeface="Wingdings"/>
              <a:buChar char="Ø"/>
            </a:pPr>
            <a:r>
              <a:rPr lang="en-GB" dirty="0">
                <a:cs typeface="Calibri" panose="020F0502020204030204"/>
              </a:rPr>
              <a:t>LM7912CT – for –12V DC output</a:t>
            </a:r>
          </a:p>
          <a:p>
            <a:pPr marL="800100" lvl="1" indent="-342900">
              <a:buFont typeface="Wingdings"/>
              <a:buChar char="Ø"/>
            </a:pPr>
            <a:r>
              <a:rPr lang="en-GB" dirty="0">
                <a:cs typeface="Calibri" panose="020F0502020204030204"/>
              </a:rPr>
              <a:t>LM7805CT – for 5V DC output</a:t>
            </a:r>
          </a:p>
          <a:p>
            <a:pPr lvl="1"/>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p:txBody>
      </p:sp>
      <p:pic>
        <p:nvPicPr>
          <p:cNvPr id="3" name="Picture 3" descr="A screenshot of a cell phone&#10;&#10;Description automatically generated">
            <a:extLst>
              <a:ext uri="{FF2B5EF4-FFF2-40B4-BE49-F238E27FC236}">
                <a16:creationId xmlns:a16="http://schemas.microsoft.com/office/drawing/2014/main" id="{67F1B2F6-6842-4234-ADA7-2218A256E667}"/>
              </a:ext>
            </a:extLst>
          </p:cNvPr>
          <p:cNvPicPr>
            <a:picLocks noChangeAspect="1"/>
          </p:cNvPicPr>
          <p:nvPr/>
        </p:nvPicPr>
        <p:blipFill>
          <a:blip r:embed="rId2"/>
          <a:stretch>
            <a:fillRect/>
          </a:stretch>
        </p:blipFill>
        <p:spPr>
          <a:xfrm>
            <a:off x="3157395" y="1161562"/>
            <a:ext cx="2252826" cy="2776416"/>
          </a:xfrm>
          <a:prstGeom prst="rect">
            <a:avLst/>
          </a:prstGeom>
        </p:spPr>
      </p:pic>
    </p:spTree>
    <p:extLst>
      <p:ext uri="{BB962C8B-B14F-4D97-AF65-F5344CB8AC3E}">
        <p14:creationId xmlns:p14="http://schemas.microsoft.com/office/powerpoint/2010/main" val="32571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automatically generated">
            <a:extLst>
              <a:ext uri="{FF2B5EF4-FFF2-40B4-BE49-F238E27FC236}">
                <a16:creationId xmlns:a16="http://schemas.microsoft.com/office/drawing/2014/main" id="{9ABFCDF1-5600-447B-9A45-3BBD7550C2BA}"/>
              </a:ext>
            </a:extLst>
          </p:cNvPr>
          <p:cNvPicPr>
            <a:picLocks noChangeAspect="1"/>
          </p:cNvPicPr>
          <p:nvPr/>
        </p:nvPicPr>
        <p:blipFill>
          <a:blip r:embed="rId2"/>
          <a:stretch>
            <a:fillRect/>
          </a:stretch>
        </p:blipFill>
        <p:spPr>
          <a:xfrm>
            <a:off x="4077282" y="643466"/>
            <a:ext cx="3964166" cy="2264183"/>
          </a:xfrm>
          <a:prstGeom prst="rect">
            <a:avLst/>
          </a:prstGeom>
        </p:spPr>
      </p:pic>
      <p:sp>
        <p:nvSpPr>
          <p:cNvPr id="3" name="TextBox 2">
            <a:extLst>
              <a:ext uri="{FF2B5EF4-FFF2-40B4-BE49-F238E27FC236}">
                <a16:creationId xmlns:a16="http://schemas.microsoft.com/office/drawing/2014/main" id="{9B3799AA-F18B-4C22-B903-051CEF80B778}"/>
              </a:ext>
            </a:extLst>
          </p:cNvPr>
          <p:cNvSpPr txBox="1"/>
          <p:nvPr/>
        </p:nvSpPr>
        <p:spPr>
          <a:xfrm>
            <a:off x="206131" y="342997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Power supply full circuit </a:t>
            </a:r>
          </a:p>
          <a:p>
            <a:pPr lvl="2"/>
            <a:endParaRPr lang="en-GB" dirty="0">
              <a:cs typeface="Calibri"/>
            </a:endParaRPr>
          </a:p>
        </p:txBody>
      </p:sp>
      <p:pic>
        <p:nvPicPr>
          <p:cNvPr id="4" name="Picture 4" descr="A close up of text on a white background&#10;&#10;Description automatically generated">
            <a:extLst>
              <a:ext uri="{FF2B5EF4-FFF2-40B4-BE49-F238E27FC236}">
                <a16:creationId xmlns:a16="http://schemas.microsoft.com/office/drawing/2014/main" id="{D1E3CF98-5CCA-4FCE-8B56-3BBD4CB11F98}"/>
              </a:ext>
            </a:extLst>
          </p:cNvPr>
          <p:cNvPicPr>
            <a:picLocks noChangeAspect="1"/>
          </p:cNvPicPr>
          <p:nvPr/>
        </p:nvPicPr>
        <p:blipFill>
          <a:blip r:embed="rId3"/>
          <a:stretch>
            <a:fillRect/>
          </a:stretch>
        </p:blipFill>
        <p:spPr>
          <a:xfrm>
            <a:off x="2736362" y="3922071"/>
            <a:ext cx="5818553" cy="2735936"/>
          </a:xfrm>
          <a:prstGeom prst="rect">
            <a:avLst/>
          </a:prstGeom>
        </p:spPr>
      </p:pic>
    </p:spTree>
    <p:extLst>
      <p:ext uri="{BB962C8B-B14F-4D97-AF65-F5344CB8AC3E}">
        <p14:creationId xmlns:p14="http://schemas.microsoft.com/office/powerpoint/2010/main" val="81020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2E75F-A0C0-4BE4-94E2-D1FA10B25BD8}"/>
              </a:ext>
            </a:extLst>
          </p:cNvPr>
          <p:cNvSpPr txBox="1"/>
          <p:nvPr/>
        </p:nvSpPr>
        <p:spPr>
          <a:xfrm>
            <a:off x="742950" y="742951"/>
            <a:ext cx="3476625" cy="4962524"/>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gn="ctr">
              <a:lnSpc>
                <a:spcPct val="90000"/>
              </a:lnSpc>
              <a:spcBef>
                <a:spcPct val="0"/>
              </a:spcBef>
              <a:spcAft>
                <a:spcPts val="600"/>
              </a:spcAft>
            </a:pPr>
            <a:r>
              <a:rPr lang="en-US" sz="4800" kern="1200" dirty="0">
                <a:latin typeface="+mj-lt"/>
                <a:ea typeface="+mj-ea"/>
                <a:cs typeface="+mj-cs"/>
              </a:rPr>
              <a:t>Full circuit simulation result</a:t>
            </a:r>
          </a:p>
          <a:p>
            <a:pPr marL="685800" indent="-685800" algn="ctr">
              <a:lnSpc>
                <a:spcPct val="90000"/>
              </a:lnSpc>
              <a:spcBef>
                <a:spcPct val="0"/>
              </a:spcBef>
              <a:spcAft>
                <a:spcPts val="600"/>
              </a:spcAft>
              <a:buFont typeface="Arial"/>
              <a:buChar char="•"/>
            </a:pPr>
            <a:r>
              <a:rPr lang="en-US" sz="4700" b="1" dirty="0">
                <a:latin typeface="+mj-lt"/>
                <a:ea typeface="+mj-ea"/>
                <a:cs typeface="+mj-cs"/>
              </a:rPr>
              <a:t>LM7805CT</a:t>
            </a:r>
            <a:endParaRPr lang="en-US" sz="4700" b="1" kern="1200" dirty="0">
              <a:latin typeface="+mj-lt"/>
              <a:ea typeface="+mj-ea"/>
              <a:cs typeface="Calibri Light" panose="020F0302020204030204"/>
            </a:endParaRPr>
          </a:p>
          <a:p>
            <a:pPr lvl="3" algn="ctr">
              <a:lnSpc>
                <a:spcPct val="90000"/>
              </a:lnSpc>
              <a:spcBef>
                <a:spcPct val="0"/>
              </a:spcBef>
              <a:spcAft>
                <a:spcPts val="600"/>
              </a:spcAft>
            </a:pPr>
            <a:endParaRPr lang="en-US" sz="4800" kern="1200" dirty="0">
              <a:latin typeface="+mj-lt"/>
              <a:ea typeface="+mj-ea"/>
              <a:cs typeface="+mj-cs"/>
            </a:endParaRPr>
          </a:p>
          <a:p>
            <a:pPr lvl="1" algn="ctr">
              <a:lnSpc>
                <a:spcPct val="90000"/>
              </a:lnSpc>
              <a:spcBef>
                <a:spcPct val="0"/>
              </a:spcBef>
              <a:spcAft>
                <a:spcPts val="600"/>
              </a:spcAft>
            </a:pPr>
            <a:endParaRPr lang="en-US" sz="4800" kern="1200" dirty="0">
              <a:latin typeface="+mj-lt"/>
              <a:ea typeface="+mj-ea"/>
              <a:cs typeface="+mj-cs"/>
            </a:endParaRPr>
          </a:p>
        </p:txBody>
      </p:sp>
      <p:pic>
        <p:nvPicPr>
          <p:cNvPr id="4" name="Picture 4" descr="A screenshot of a cell phone&#10;&#10;Description automatically generated">
            <a:extLst>
              <a:ext uri="{FF2B5EF4-FFF2-40B4-BE49-F238E27FC236}">
                <a16:creationId xmlns:a16="http://schemas.microsoft.com/office/drawing/2014/main" id="{0930945B-3E1F-4A25-BAE2-67B2B5CF8864}"/>
              </a:ext>
            </a:extLst>
          </p:cNvPr>
          <p:cNvPicPr>
            <a:picLocks noChangeAspect="1"/>
          </p:cNvPicPr>
          <p:nvPr/>
        </p:nvPicPr>
        <p:blipFill rotWithShape="1">
          <a:blip r:embed="rId2"/>
          <a:srcRect t="5416" r="1" b="10013"/>
          <a:stretch/>
        </p:blipFill>
        <p:spPr>
          <a:xfrm>
            <a:off x="5153822" y="1188278"/>
            <a:ext cx="6553545" cy="4489385"/>
          </a:xfrm>
          <a:prstGeom prst="rect">
            <a:avLst/>
          </a:prstGeom>
        </p:spPr>
      </p:pic>
    </p:spTree>
    <p:extLst>
      <p:ext uri="{BB962C8B-B14F-4D97-AF65-F5344CB8AC3E}">
        <p14:creationId xmlns:p14="http://schemas.microsoft.com/office/powerpoint/2010/main" val="214066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AF02D-48BB-483F-A5B0-D26DB0AF2C30}"/>
              </a:ext>
            </a:extLst>
          </p:cNvPr>
          <p:cNvSpPr txBox="1"/>
          <p:nvPr/>
        </p:nvSpPr>
        <p:spPr>
          <a:xfrm>
            <a:off x="742950" y="742951"/>
            <a:ext cx="3476625" cy="496252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gn="ctr">
              <a:lnSpc>
                <a:spcPct val="90000"/>
              </a:lnSpc>
              <a:spcBef>
                <a:spcPct val="0"/>
              </a:spcBef>
              <a:spcAft>
                <a:spcPts val="600"/>
              </a:spcAft>
            </a:pPr>
            <a:r>
              <a:rPr lang="en-US" sz="4800" kern="1200" dirty="0">
                <a:latin typeface="+mj-lt"/>
                <a:ea typeface="+mj-ea"/>
                <a:cs typeface="+mj-cs"/>
              </a:rPr>
              <a:t>LM7812CT and LM7912CT</a:t>
            </a:r>
          </a:p>
          <a:p>
            <a:pPr lvl="1" algn="ctr">
              <a:lnSpc>
                <a:spcPct val="90000"/>
              </a:lnSpc>
              <a:spcBef>
                <a:spcPct val="0"/>
              </a:spcBef>
              <a:spcAft>
                <a:spcPts val="600"/>
              </a:spcAft>
            </a:pPr>
            <a:r>
              <a:rPr lang="en-US" sz="4800" kern="1200" dirty="0">
                <a:latin typeface="+mj-lt"/>
                <a:ea typeface="+mj-ea"/>
                <a:cs typeface="+mj-cs"/>
              </a:rPr>
              <a:t>                  </a:t>
            </a:r>
          </a:p>
        </p:txBody>
      </p:sp>
      <p:pic>
        <p:nvPicPr>
          <p:cNvPr id="3" name="Picture 3" descr="A screenshot of a cell phone&#10;&#10;Description automatically generated">
            <a:extLst>
              <a:ext uri="{FF2B5EF4-FFF2-40B4-BE49-F238E27FC236}">
                <a16:creationId xmlns:a16="http://schemas.microsoft.com/office/drawing/2014/main" id="{25A41528-7611-4588-B56A-B86952219CA4}"/>
              </a:ext>
            </a:extLst>
          </p:cNvPr>
          <p:cNvPicPr>
            <a:picLocks noChangeAspect="1"/>
          </p:cNvPicPr>
          <p:nvPr/>
        </p:nvPicPr>
        <p:blipFill>
          <a:blip r:embed="rId2"/>
          <a:stretch>
            <a:fillRect/>
          </a:stretch>
        </p:blipFill>
        <p:spPr>
          <a:xfrm>
            <a:off x="5153822" y="721441"/>
            <a:ext cx="6553545" cy="5423059"/>
          </a:xfrm>
          <a:prstGeom prst="rect">
            <a:avLst/>
          </a:prstGeom>
        </p:spPr>
      </p:pic>
    </p:spTree>
    <p:extLst>
      <p:ext uri="{BB962C8B-B14F-4D97-AF65-F5344CB8AC3E}">
        <p14:creationId xmlns:p14="http://schemas.microsoft.com/office/powerpoint/2010/main" val="162794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AF11F-76A8-4867-9C7A-F9C7CA5678FB}"/>
              </a:ext>
            </a:extLst>
          </p:cNvPr>
          <p:cNvSpPr>
            <a:spLocks noGrp="1"/>
          </p:cNvSpPr>
          <p:nvPr>
            <p:ph idx="1"/>
          </p:nvPr>
        </p:nvSpPr>
        <p:spPr>
          <a:xfrm>
            <a:off x="838200" y="418856"/>
            <a:ext cx="10515600" cy="548298"/>
          </a:xfrm>
        </p:spPr>
        <p:txBody>
          <a:bodyPr/>
          <a:lstStyle/>
          <a:p>
            <a:r>
              <a:rPr lang="en-US" dirty="0"/>
              <a:t>Schematic of Power supply circuit</a:t>
            </a:r>
          </a:p>
          <a:p>
            <a:endParaRPr lang="en-US" dirty="0"/>
          </a:p>
        </p:txBody>
      </p:sp>
      <p:pic>
        <p:nvPicPr>
          <p:cNvPr id="4" name="Picture 3">
            <a:extLst>
              <a:ext uri="{FF2B5EF4-FFF2-40B4-BE49-F238E27FC236}">
                <a16:creationId xmlns:a16="http://schemas.microsoft.com/office/drawing/2014/main" id="{5B4588A5-066C-46B4-83D5-8B56C3151681}"/>
              </a:ext>
            </a:extLst>
          </p:cNvPr>
          <p:cNvPicPr>
            <a:picLocks noChangeAspect="1"/>
          </p:cNvPicPr>
          <p:nvPr/>
        </p:nvPicPr>
        <p:blipFill>
          <a:blip r:embed="rId2"/>
          <a:stretch>
            <a:fillRect/>
          </a:stretch>
        </p:blipFill>
        <p:spPr>
          <a:xfrm>
            <a:off x="1587400" y="806709"/>
            <a:ext cx="9017200" cy="5980952"/>
          </a:xfrm>
          <a:prstGeom prst="rect">
            <a:avLst/>
          </a:prstGeom>
        </p:spPr>
      </p:pic>
    </p:spTree>
    <p:extLst>
      <p:ext uri="{BB962C8B-B14F-4D97-AF65-F5344CB8AC3E}">
        <p14:creationId xmlns:p14="http://schemas.microsoft.com/office/powerpoint/2010/main" val="12107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1555</Words>
  <Application>Microsoft Office PowerPoint</Application>
  <PresentationFormat>Widescreen</PresentationFormat>
  <Paragraphs>266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Wingdings</vt:lpstr>
      <vt:lpstr>Office Theme</vt:lpstr>
      <vt:lpstr>Hot Plate Controller Using PID </vt:lpstr>
      <vt:lpstr>Introduction</vt:lpstr>
      <vt:lpstr>Power Supply Unit</vt:lpstr>
      <vt:lpstr>Power supply unit</vt:lpstr>
      <vt:lpstr>PowerPoint Presentation</vt:lpstr>
      <vt:lpstr>PowerPoint Presentation</vt:lpstr>
      <vt:lpstr>PowerPoint Presentation</vt:lpstr>
      <vt:lpstr>PowerPoint Presentation</vt:lpstr>
      <vt:lpstr>PowerPoint Presentation</vt:lpstr>
      <vt:lpstr>PowerPoint Presentation</vt:lpstr>
      <vt:lpstr>SENSOR INTERFACE UNIT</vt:lpstr>
      <vt:lpstr>The resistance variation of the selected sensor RTD Pt100 with temperature is approximately linear,  </vt:lpstr>
      <vt:lpstr>PowerPoint Presentation</vt:lpstr>
      <vt:lpstr>Constant current source</vt:lpstr>
      <vt:lpstr>Error Generation </vt:lpstr>
      <vt:lpstr>PowerPoint Presentation</vt:lpstr>
      <vt:lpstr>ERROR and VOLTAGE ACROSS RTD  VS.  RTD RESISTANCE (AT 0.9V DESIRED INPUT)</vt:lpstr>
      <vt:lpstr>CONSTANT CURRENT SUPPLY vs RTD RESISTANCE</vt:lpstr>
      <vt:lpstr>PCB Layout </vt:lpstr>
      <vt:lpstr>PID Controller Unit</vt:lpstr>
      <vt:lpstr>PID CONTROLLER UNIT</vt:lpstr>
      <vt:lpstr>Proportional circuit</vt:lpstr>
      <vt:lpstr>Integral circuit</vt:lpstr>
      <vt:lpstr>Derivative circuit</vt:lpstr>
      <vt:lpstr>PowerPoint Presentation</vt:lpstr>
      <vt:lpstr>FINAL CIRCUIT SIMULATION RESULT</vt:lpstr>
      <vt:lpstr>PID TUNING</vt:lpstr>
      <vt:lpstr>PowerPoint Presentation</vt:lpstr>
      <vt:lpstr>Firing Angle Controlling System</vt:lpstr>
      <vt:lpstr>Firing Angle Controlling System</vt:lpstr>
      <vt:lpstr>Zero crossing detection</vt:lpstr>
      <vt:lpstr>Ramp generation</vt:lpstr>
      <vt:lpstr>PWM signal generation</vt:lpstr>
      <vt:lpstr>Triggering Circuit</vt:lpstr>
      <vt:lpstr>Simulation </vt:lpstr>
      <vt:lpstr>PowerPoint Presentation</vt:lpstr>
      <vt:lpstr>PowerPoint Presentation</vt:lpstr>
      <vt:lpstr>Task Delegation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Plate Controller Using PID </dc:title>
  <dc:creator>Isuru Wijethunga</dc:creator>
  <cp:lastModifiedBy>Isuru Wijethunga</cp:lastModifiedBy>
  <cp:revision>42</cp:revision>
  <dcterms:created xsi:type="dcterms:W3CDTF">2020-08-07T17:33:39Z</dcterms:created>
  <dcterms:modified xsi:type="dcterms:W3CDTF">2020-08-10T17:26:46Z</dcterms:modified>
</cp:coreProperties>
</file>