
<file path=[Content_Types].xml><?xml version="1.0" encoding="utf-8"?>
<Types xmlns="http://schemas.openxmlformats.org/package/2006/content-types">
  <Default Extension="wav" ContentType="audio/x-wav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5143500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41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934862" y="225183"/>
            <a:ext cx="467995" cy="768350"/>
          </a:xfrm>
          <a:custGeom>
            <a:avLst/>
            <a:gdLst/>
            <a:ahLst/>
            <a:cxnLst/>
            <a:rect l="l" t="t" r="r" b="b"/>
            <a:pathLst>
              <a:path w="467995" h="768350">
                <a:moveTo>
                  <a:pt x="467939" y="768076"/>
                </a:moveTo>
                <a:lnTo>
                  <a:pt x="0" y="384847"/>
                </a:lnTo>
                <a:lnTo>
                  <a:pt x="0" y="0"/>
                </a:lnTo>
                <a:lnTo>
                  <a:pt x="467939" y="383228"/>
                </a:lnTo>
                <a:lnTo>
                  <a:pt x="467939" y="768076"/>
                </a:lnTo>
                <a:close/>
              </a:path>
            </a:pathLst>
          </a:custGeom>
          <a:solidFill>
            <a:srgbClr val="FFFFFF">
              <a:alpha val="142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626883" y="2232203"/>
            <a:ext cx="330835" cy="542925"/>
          </a:xfrm>
          <a:custGeom>
            <a:avLst/>
            <a:gdLst/>
            <a:ahLst/>
            <a:cxnLst/>
            <a:rect l="l" t="t" r="r" b="b"/>
            <a:pathLst>
              <a:path w="330834" h="542925">
                <a:moveTo>
                  <a:pt x="0" y="542403"/>
                </a:moveTo>
                <a:lnTo>
                  <a:pt x="0" y="270603"/>
                </a:lnTo>
                <a:lnTo>
                  <a:pt x="330420" y="0"/>
                </a:lnTo>
                <a:lnTo>
                  <a:pt x="330420" y="271799"/>
                </a:lnTo>
                <a:lnTo>
                  <a:pt x="0" y="542403"/>
                </a:lnTo>
                <a:close/>
              </a:path>
            </a:pathLst>
          </a:custGeom>
          <a:solidFill>
            <a:srgbClr val="0066FF">
              <a:alpha val="2268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" y="2420450"/>
            <a:ext cx="874631" cy="2723303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2232486"/>
            <a:ext cx="453390" cy="744220"/>
          </a:xfrm>
          <a:custGeom>
            <a:avLst/>
            <a:gdLst/>
            <a:ahLst/>
            <a:cxnLst/>
            <a:rect l="l" t="t" r="r" b="b"/>
            <a:pathLst>
              <a:path w="453390" h="744219">
                <a:moveTo>
                  <a:pt x="453248" y="744155"/>
                </a:moveTo>
                <a:lnTo>
                  <a:pt x="0" y="372958"/>
                </a:lnTo>
                <a:lnTo>
                  <a:pt x="0" y="0"/>
                </a:lnTo>
                <a:lnTo>
                  <a:pt x="453248" y="371197"/>
                </a:lnTo>
                <a:lnTo>
                  <a:pt x="453248" y="744155"/>
                </a:lnTo>
                <a:close/>
              </a:path>
            </a:pathLst>
          </a:custGeom>
          <a:solidFill>
            <a:srgbClr val="FFFFFF">
              <a:alpha val="142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21352" y="3670679"/>
            <a:ext cx="453390" cy="744220"/>
          </a:xfrm>
          <a:custGeom>
            <a:avLst/>
            <a:gdLst/>
            <a:ahLst/>
            <a:cxnLst/>
            <a:rect l="l" t="t" r="r" b="b"/>
            <a:pathLst>
              <a:path w="453390" h="744220">
                <a:moveTo>
                  <a:pt x="0" y="743792"/>
                </a:moveTo>
                <a:lnTo>
                  <a:pt x="0" y="371196"/>
                </a:lnTo>
                <a:lnTo>
                  <a:pt x="453248" y="0"/>
                </a:lnTo>
                <a:lnTo>
                  <a:pt x="453248" y="372595"/>
                </a:lnTo>
                <a:lnTo>
                  <a:pt x="0" y="743792"/>
                </a:lnTo>
                <a:close/>
              </a:path>
            </a:pathLst>
          </a:custGeom>
          <a:solidFill>
            <a:srgbClr val="0066FF">
              <a:alpha val="226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41F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59788" y="12"/>
            <a:ext cx="1084580" cy="2584450"/>
          </a:xfrm>
          <a:custGeom>
            <a:avLst/>
            <a:gdLst/>
            <a:ahLst/>
            <a:cxnLst/>
            <a:rect l="l" t="t" r="r" b="b"/>
            <a:pathLst>
              <a:path w="1084579" h="2584450">
                <a:moveTo>
                  <a:pt x="1084186" y="804189"/>
                </a:moveTo>
                <a:lnTo>
                  <a:pt x="0" y="1692109"/>
                </a:lnTo>
                <a:lnTo>
                  <a:pt x="0" y="2584069"/>
                </a:lnTo>
                <a:lnTo>
                  <a:pt x="1084186" y="1696148"/>
                </a:lnTo>
                <a:lnTo>
                  <a:pt x="1084186" y="804189"/>
                </a:lnTo>
                <a:close/>
              </a:path>
              <a:path w="1084579" h="2584450">
                <a:moveTo>
                  <a:pt x="1084186" y="0"/>
                </a:moveTo>
                <a:lnTo>
                  <a:pt x="208864" y="716851"/>
                </a:lnTo>
                <a:lnTo>
                  <a:pt x="208864" y="1436801"/>
                </a:lnTo>
                <a:lnTo>
                  <a:pt x="1084186" y="719937"/>
                </a:lnTo>
                <a:lnTo>
                  <a:pt x="1084186" y="0"/>
                </a:lnTo>
                <a:close/>
              </a:path>
            </a:pathLst>
          </a:custGeom>
          <a:solidFill>
            <a:srgbClr val="FFFFFF">
              <a:alpha val="245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934858" y="225196"/>
            <a:ext cx="1209675" cy="2431415"/>
          </a:xfrm>
          <a:custGeom>
            <a:avLst/>
            <a:gdLst/>
            <a:ahLst/>
            <a:cxnLst/>
            <a:rect l="l" t="t" r="r" b="b"/>
            <a:pathLst>
              <a:path w="1209675" h="2431415">
                <a:moveTo>
                  <a:pt x="467931" y="383222"/>
                </a:moveTo>
                <a:lnTo>
                  <a:pt x="0" y="0"/>
                </a:lnTo>
                <a:lnTo>
                  <a:pt x="0" y="384835"/>
                </a:lnTo>
                <a:lnTo>
                  <a:pt x="467931" y="768070"/>
                </a:lnTo>
                <a:lnTo>
                  <a:pt x="467931" y="383222"/>
                </a:lnTo>
                <a:close/>
              </a:path>
              <a:path w="1209675" h="2431415">
                <a:moveTo>
                  <a:pt x="1209179" y="1947316"/>
                </a:moveTo>
                <a:lnTo>
                  <a:pt x="620928" y="1465567"/>
                </a:lnTo>
                <a:lnTo>
                  <a:pt x="620928" y="1949145"/>
                </a:lnTo>
                <a:lnTo>
                  <a:pt x="1209179" y="2430894"/>
                </a:lnTo>
                <a:lnTo>
                  <a:pt x="1209179" y="1947316"/>
                </a:lnTo>
                <a:close/>
              </a:path>
            </a:pathLst>
          </a:custGeom>
          <a:solidFill>
            <a:srgbClr val="0066FF">
              <a:alpha val="226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626884" y="2232203"/>
            <a:ext cx="330835" cy="542925"/>
          </a:xfrm>
          <a:custGeom>
            <a:avLst/>
            <a:gdLst/>
            <a:ahLst/>
            <a:cxnLst/>
            <a:rect l="l" t="t" r="r" b="b"/>
            <a:pathLst>
              <a:path w="330834" h="542925">
                <a:moveTo>
                  <a:pt x="0" y="542402"/>
                </a:moveTo>
                <a:lnTo>
                  <a:pt x="0" y="270603"/>
                </a:lnTo>
                <a:lnTo>
                  <a:pt x="330419" y="0"/>
                </a:lnTo>
                <a:lnTo>
                  <a:pt x="330419" y="271798"/>
                </a:lnTo>
                <a:lnTo>
                  <a:pt x="0" y="542402"/>
                </a:lnTo>
                <a:close/>
              </a:path>
            </a:pathLst>
          </a:custGeom>
          <a:solidFill>
            <a:srgbClr val="FFFFFF">
              <a:alpha val="245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2420454"/>
            <a:ext cx="875030" cy="2723515"/>
          </a:xfrm>
          <a:custGeom>
            <a:avLst/>
            <a:gdLst/>
            <a:ahLst/>
            <a:cxnLst/>
            <a:rect l="l" t="t" r="r" b="b"/>
            <a:pathLst>
              <a:path w="875030" h="2723515">
                <a:moveTo>
                  <a:pt x="655167" y="1648294"/>
                </a:moveTo>
                <a:lnTo>
                  <a:pt x="0" y="2184857"/>
                </a:lnTo>
                <a:lnTo>
                  <a:pt x="0" y="2723299"/>
                </a:lnTo>
                <a:lnTo>
                  <a:pt x="655167" y="2186736"/>
                </a:lnTo>
                <a:lnTo>
                  <a:pt x="655167" y="1648294"/>
                </a:lnTo>
                <a:close/>
              </a:path>
              <a:path w="875030" h="2723515">
                <a:moveTo>
                  <a:pt x="874623" y="246976"/>
                </a:moveTo>
                <a:lnTo>
                  <a:pt x="588175" y="481571"/>
                </a:lnTo>
                <a:lnTo>
                  <a:pt x="165" y="0"/>
                </a:lnTo>
                <a:lnTo>
                  <a:pt x="165" y="491045"/>
                </a:lnTo>
                <a:lnTo>
                  <a:pt x="288378" y="727100"/>
                </a:lnTo>
                <a:lnTo>
                  <a:pt x="88" y="963193"/>
                </a:lnTo>
                <a:lnTo>
                  <a:pt x="88" y="1682623"/>
                </a:lnTo>
                <a:lnTo>
                  <a:pt x="874623" y="966406"/>
                </a:lnTo>
                <a:lnTo>
                  <a:pt x="874623" y="246976"/>
                </a:lnTo>
                <a:close/>
              </a:path>
            </a:pathLst>
          </a:custGeom>
          <a:solidFill>
            <a:srgbClr val="FFFFFF">
              <a:alpha val="245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2232494"/>
            <a:ext cx="875030" cy="2182495"/>
          </a:xfrm>
          <a:custGeom>
            <a:avLst/>
            <a:gdLst/>
            <a:ahLst/>
            <a:cxnLst/>
            <a:rect l="l" t="t" r="r" b="b"/>
            <a:pathLst>
              <a:path w="875030" h="2182495">
                <a:moveTo>
                  <a:pt x="453237" y="371195"/>
                </a:moveTo>
                <a:lnTo>
                  <a:pt x="0" y="0"/>
                </a:lnTo>
                <a:lnTo>
                  <a:pt x="0" y="372960"/>
                </a:lnTo>
                <a:lnTo>
                  <a:pt x="453237" y="744156"/>
                </a:lnTo>
                <a:lnTo>
                  <a:pt x="453237" y="371195"/>
                </a:lnTo>
                <a:close/>
              </a:path>
              <a:path w="875030" h="2182495">
                <a:moveTo>
                  <a:pt x="874598" y="1438186"/>
                </a:moveTo>
                <a:lnTo>
                  <a:pt x="421347" y="1809381"/>
                </a:lnTo>
                <a:lnTo>
                  <a:pt x="421347" y="2181987"/>
                </a:lnTo>
                <a:lnTo>
                  <a:pt x="874598" y="1810791"/>
                </a:lnTo>
                <a:lnTo>
                  <a:pt x="874598" y="1438186"/>
                </a:lnTo>
                <a:close/>
              </a:path>
            </a:pathLst>
          </a:custGeom>
          <a:solidFill>
            <a:srgbClr val="0066FF">
              <a:alpha val="2268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7875" y="276200"/>
            <a:ext cx="3696649" cy="4591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41F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5825" y="331406"/>
            <a:ext cx="4575175" cy="1337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98700" y="2312225"/>
            <a:ext cx="4188459" cy="2444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" y="2402481"/>
            <a:ext cx="2177419" cy="27410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8324" y="0"/>
            <a:ext cx="2246224" cy="39663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60447" y="1771598"/>
            <a:ext cx="925830" cy="1518920"/>
          </a:xfrm>
          <a:custGeom>
            <a:avLst/>
            <a:gdLst/>
            <a:ahLst/>
            <a:cxnLst/>
            <a:rect l="l" t="t" r="r" b="b"/>
            <a:pathLst>
              <a:path w="925830" h="1518920">
                <a:moveTo>
                  <a:pt x="0" y="1518899"/>
                </a:moveTo>
                <a:lnTo>
                  <a:pt x="0" y="757956"/>
                </a:lnTo>
                <a:lnTo>
                  <a:pt x="925499" y="0"/>
                </a:lnTo>
                <a:lnTo>
                  <a:pt x="925499" y="760943"/>
                </a:lnTo>
                <a:lnTo>
                  <a:pt x="0" y="1518899"/>
                </a:lnTo>
                <a:close/>
              </a:path>
            </a:pathLst>
          </a:custGeom>
          <a:solidFill>
            <a:srgbClr val="0066FF">
              <a:alpha val="2268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-48" y="1757992"/>
            <a:ext cx="789940" cy="1546225"/>
            <a:chOff x="-48" y="1757992"/>
            <a:chExt cx="789940" cy="15462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8" y="2006914"/>
              <a:ext cx="789899" cy="12971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" y="1757992"/>
              <a:ext cx="600710" cy="986155"/>
            </a:xfrm>
            <a:custGeom>
              <a:avLst/>
              <a:gdLst/>
              <a:ahLst/>
              <a:cxnLst/>
              <a:rect l="l" t="t" r="r" b="b"/>
              <a:pathLst>
                <a:path w="600710" h="986155">
                  <a:moveTo>
                    <a:pt x="600599" y="985799"/>
                  </a:moveTo>
                  <a:lnTo>
                    <a:pt x="0" y="493926"/>
                  </a:lnTo>
                  <a:lnTo>
                    <a:pt x="0" y="0"/>
                  </a:lnTo>
                  <a:lnTo>
                    <a:pt x="600599" y="491873"/>
                  </a:lnTo>
                  <a:lnTo>
                    <a:pt x="600599" y="985799"/>
                  </a:lnTo>
                  <a:close/>
                </a:path>
              </a:pathLst>
            </a:custGeom>
            <a:solidFill>
              <a:srgbClr val="FFFFFF">
                <a:alpha val="1422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7516752" y="2601424"/>
            <a:ext cx="626110" cy="1028065"/>
          </a:xfrm>
          <a:custGeom>
            <a:avLst/>
            <a:gdLst/>
            <a:ahLst/>
            <a:cxnLst/>
            <a:rect l="l" t="t" r="r" b="b"/>
            <a:pathLst>
              <a:path w="626109" h="1028064">
                <a:moveTo>
                  <a:pt x="0" y="1027799"/>
                </a:moveTo>
                <a:lnTo>
                  <a:pt x="0" y="512756"/>
                </a:lnTo>
                <a:lnTo>
                  <a:pt x="626099" y="0"/>
                </a:lnTo>
                <a:lnTo>
                  <a:pt x="626099" y="515042"/>
                </a:lnTo>
                <a:lnTo>
                  <a:pt x="0" y="1027799"/>
                </a:lnTo>
                <a:close/>
              </a:path>
            </a:pathLst>
          </a:custGeom>
          <a:solidFill>
            <a:srgbClr val="FFFFFF">
              <a:alpha val="142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34825" y="281874"/>
            <a:ext cx="926465" cy="1520190"/>
          </a:xfrm>
          <a:custGeom>
            <a:avLst/>
            <a:gdLst/>
            <a:ahLst/>
            <a:cxnLst/>
            <a:rect l="l" t="t" r="r" b="b"/>
            <a:pathLst>
              <a:path w="926465" h="1520189">
                <a:moveTo>
                  <a:pt x="0" y="1520099"/>
                </a:moveTo>
                <a:lnTo>
                  <a:pt x="0" y="758448"/>
                </a:lnTo>
                <a:lnTo>
                  <a:pt x="926099" y="0"/>
                </a:lnTo>
                <a:lnTo>
                  <a:pt x="926099" y="761651"/>
                </a:lnTo>
                <a:lnTo>
                  <a:pt x="0" y="1520099"/>
                </a:lnTo>
                <a:close/>
              </a:path>
            </a:pathLst>
          </a:custGeom>
          <a:solidFill>
            <a:srgbClr val="0066FF">
              <a:alpha val="226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82625">
              <a:lnSpc>
                <a:spcPct val="100000"/>
              </a:lnSpc>
              <a:spcBef>
                <a:spcPts val="85"/>
              </a:spcBef>
            </a:pPr>
            <a:r>
              <a:rPr spc="30" dirty="0"/>
              <a:t>COMPUTER </a:t>
            </a:r>
            <a:r>
              <a:rPr spc="35" dirty="0"/>
              <a:t> </a:t>
            </a:r>
            <a:r>
              <a:rPr spc="110" dirty="0"/>
              <a:t>ORGANIZATION</a:t>
            </a:r>
            <a:r>
              <a:rPr spc="-265" dirty="0"/>
              <a:t> </a:t>
            </a:r>
            <a:r>
              <a:rPr spc="150" dirty="0"/>
              <a:t>&amp;</a:t>
            </a:r>
            <a:endParaRPr spc="150" dirty="0"/>
          </a:p>
        </p:txBody>
      </p:sp>
      <p:sp>
        <p:nvSpPr>
          <p:cNvPr id="11" name="object 11"/>
          <p:cNvSpPr txBox="1"/>
          <p:nvPr/>
        </p:nvSpPr>
        <p:spPr>
          <a:xfrm>
            <a:off x="2528875" y="1645856"/>
            <a:ext cx="383667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ARCHITECTURE</a:t>
            </a:r>
            <a:endParaRPr sz="43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2398700" y="2312225"/>
            <a:ext cx="4188459" cy="246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7325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(21CS34)</a:t>
            </a:r>
            <a:endParaRPr spc="-150" dirty="0"/>
          </a:p>
          <a:p>
            <a:pPr marL="1399540">
              <a:lnSpc>
                <a:spcPct val="100000"/>
              </a:lnSpc>
              <a:spcBef>
                <a:spcPts val="3275"/>
              </a:spcBef>
            </a:pPr>
            <a:r>
              <a:rPr sz="1400" u="heavy" spc="-5" dirty="0">
                <a:uFill>
                  <a:solidFill>
                    <a:srgbClr val="FFFFFF"/>
                  </a:solidFill>
                </a:uFill>
              </a:rPr>
              <a:t>PRESENTATION</a:t>
            </a:r>
            <a:endParaRPr sz="1400"/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1500" spc="-30" dirty="0"/>
              <a:t>TOPIC:-</a:t>
            </a:r>
            <a:r>
              <a:rPr sz="1500" spc="285" dirty="0"/>
              <a:t> </a:t>
            </a:r>
            <a:r>
              <a:rPr sz="1500" spc="85" dirty="0"/>
              <a:t>A</a:t>
            </a:r>
            <a:r>
              <a:rPr sz="1500" spc="-85" dirty="0"/>
              <a:t> </a:t>
            </a:r>
            <a:r>
              <a:rPr sz="1500" dirty="0"/>
              <a:t>GENERAL</a:t>
            </a:r>
            <a:r>
              <a:rPr sz="1500" spc="-85" dirty="0"/>
              <a:t> </a:t>
            </a:r>
            <a:r>
              <a:rPr sz="1500" spc="-25" dirty="0"/>
              <a:t>8-BIT</a:t>
            </a:r>
            <a:r>
              <a:rPr sz="1500" spc="-85" dirty="0"/>
              <a:t> </a:t>
            </a:r>
            <a:r>
              <a:rPr sz="1500" spc="-25" dirty="0"/>
              <a:t>PARALLEL</a:t>
            </a:r>
            <a:r>
              <a:rPr sz="1500" spc="-85" dirty="0"/>
              <a:t> </a:t>
            </a:r>
            <a:r>
              <a:rPr sz="1500" spc="-15" dirty="0"/>
              <a:t>INTERFACE</a:t>
            </a:r>
            <a:endParaRPr sz="150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/>
          </a:p>
          <a:p>
            <a:pPr marL="1425575" marR="1758315" indent="12065">
              <a:lnSpc>
                <a:spcPct val="102000"/>
              </a:lnSpc>
            </a:pPr>
            <a:r>
              <a:rPr sz="1400" spc="15" dirty="0"/>
              <a:t>DAKSHITH</a:t>
            </a:r>
            <a:r>
              <a:rPr sz="1400" spc="-75" dirty="0"/>
              <a:t> </a:t>
            </a:r>
            <a:r>
              <a:rPr sz="1400" dirty="0"/>
              <a:t>S</a:t>
            </a:r>
            <a:endParaRPr sz="1400" dirty="0"/>
          </a:p>
          <a:p>
            <a:pPr marL="1425575" marR="1758315" indent="12065">
              <a:lnSpc>
                <a:spcPct val="102000"/>
              </a:lnSpc>
            </a:pPr>
            <a:r>
              <a:rPr sz="1400" dirty="0"/>
              <a:t>ISE </a:t>
            </a:r>
            <a:r>
              <a:rPr sz="1400" spc="5" dirty="0"/>
              <a:t> </a:t>
            </a:r>
            <a:r>
              <a:rPr sz="1400" spc="-75" dirty="0"/>
              <a:t>1SV21IS004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  <p:sndAc>
          <p:endSnd/>
        </p:sndAc>
      </p:transition>
    </mc:Choice>
    <mc:Fallback>
      <p:transition spd="slow">
        <p:comb/>
        <p:sndAc>
          <p:endSnd/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2400" y="402506"/>
            <a:ext cx="4000500" cy="444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805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*Data-lines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P7 </a:t>
            </a:r>
            <a:r>
              <a:rPr sz="1800" spc="-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sz="18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</a:t>
            </a:r>
            <a:r>
              <a:rPr sz="18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sz="1800" spc="-4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18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purposes.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*The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DATAOUT</a:t>
            </a:r>
            <a:r>
              <a:rPr sz="1800" spc="-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connected</a:t>
            </a:r>
            <a:r>
              <a:rPr sz="1800" spc="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800" spc="-4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data-lines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</a:t>
            </a:r>
            <a:r>
              <a:rPr sz="18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3-state</a:t>
            </a:r>
            <a:r>
              <a:rPr sz="18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drivers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controlled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18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DDR.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2451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*The</a:t>
            </a:r>
            <a:r>
              <a:rPr sz="1800" spc="-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sz="1800" spc="-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8-bit </a:t>
            </a:r>
            <a:r>
              <a:rPr sz="1800" spc="-43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 </a:t>
            </a:r>
            <a:r>
              <a:rPr sz="1800" spc="-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sz="1800" spc="-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DDR.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(DDR→ </a:t>
            </a:r>
            <a:r>
              <a:rPr sz="1800" spc="-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Register).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1800" spc="-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800" spc="-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DDR=1,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901700" indent="503555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</a:t>
            </a:r>
            <a:r>
              <a:rPr sz="1800" spc="-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data-line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acts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1800" spc="-43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output-line;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382905" indent="5080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Otherwise,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data-line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acts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1800" spc="-43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input-line.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95202" y="0"/>
            <a:ext cx="1749425" cy="4013200"/>
            <a:chOff x="7395202" y="0"/>
            <a:chExt cx="1749425" cy="40132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575899" y="0"/>
              <a:ext cx="1568186" cy="38415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395202" y="325679"/>
              <a:ext cx="676910" cy="1111250"/>
            </a:xfrm>
            <a:custGeom>
              <a:avLst/>
              <a:gdLst/>
              <a:ahLst/>
              <a:cxnLst/>
              <a:rect l="l" t="t" r="r" b="b"/>
              <a:pathLst>
                <a:path w="676909" h="1111250">
                  <a:moveTo>
                    <a:pt x="676799" y="1110899"/>
                  </a:moveTo>
                  <a:lnTo>
                    <a:pt x="0" y="556621"/>
                  </a:lnTo>
                  <a:lnTo>
                    <a:pt x="0" y="0"/>
                  </a:lnTo>
                  <a:lnTo>
                    <a:pt x="676799" y="554278"/>
                  </a:lnTo>
                  <a:lnTo>
                    <a:pt x="676799" y="1110899"/>
                  </a:lnTo>
                  <a:close/>
                </a:path>
              </a:pathLst>
            </a:custGeom>
            <a:solidFill>
              <a:srgbClr val="FFFFFF">
                <a:alpha val="1422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96100" y="3228514"/>
              <a:ext cx="478155" cy="784860"/>
            </a:xfrm>
            <a:custGeom>
              <a:avLst/>
              <a:gdLst/>
              <a:ahLst/>
              <a:cxnLst/>
              <a:rect l="l" t="t" r="r" b="b"/>
              <a:pathLst>
                <a:path w="478154" h="784860">
                  <a:moveTo>
                    <a:pt x="0" y="784500"/>
                  </a:moveTo>
                  <a:lnTo>
                    <a:pt x="0" y="391385"/>
                  </a:lnTo>
                  <a:lnTo>
                    <a:pt x="477899" y="0"/>
                  </a:lnTo>
                  <a:lnTo>
                    <a:pt x="477899" y="393114"/>
                  </a:lnTo>
                  <a:lnTo>
                    <a:pt x="0" y="784500"/>
                  </a:lnTo>
                  <a:close/>
                </a:path>
              </a:pathLst>
            </a:custGeom>
            <a:solidFill>
              <a:srgbClr val="0066FF">
                <a:alpha val="2268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3" y="2738679"/>
            <a:ext cx="722630" cy="2405380"/>
            <a:chOff x="3" y="2738679"/>
            <a:chExt cx="722630" cy="24053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" y="2893944"/>
              <a:ext cx="722477" cy="22495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" y="2738679"/>
              <a:ext cx="374650" cy="615315"/>
            </a:xfrm>
            <a:custGeom>
              <a:avLst/>
              <a:gdLst/>
              <a:ahLst/>
              <a:cxnLst/>
              <a:rect l="l" t="t" r="r" b="b"/>
              <a:pathLst>
                <a:path w="374650" h="615314">
                  <a:moveTo>
                    <a:pt x="374399" y="614699"/>
                  </a:moveTo>
                  <a:lnTo>
                    <a:pt x="0" y="308077"/>
                  </a:lnTo>
                  <a:lnTo>
                    <a:pt x="0" y="0"/>
                  </a:lnTo>
                  <a:lnTo>
                    <a:pt x="374399" y="306622"/>
                  </a:lnTo>
                  <a:lnTo>
                    <a:pt x="374399" y="614699"/>
                  </a:lnTo>
                  <a:close/>
                </a:path>
              </a:pathLst>
            </a:custGeom>
            <a:solidFill>
              <a:srgbClr val="FFFFFF">
                <a:alpha val="1422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48055" y="3926678"/>
              <a:ext cx="374650" cy="614680"/>
            </a:xfrm>
            <a:custGeom>
              <a:avLst/>
              <a:gdLst/>
              <a:ahLst/>
              <a:cxnLst/>
              <a:rect l="l" t="t" r="r" b="b"/>
              <a:pathLst>
                <a:path w="374650" h="614679">
                  <a:moveTo>
                    <a:pt x="0" y="614399"/>
                  </a:moveTo>
                  <a:lnTo>
                    <a:pt x="0" y="306622"/>
                  </a:lnTo>
                  <a:lnTo>
                    <a:pt x="374399" y="0"/>
                  </a:lnTo>
                  <a:lnTo>
                    <a:pt x="374399" y="307777"/>
                  </a:lnTo>
                  <a:lnTo>
                    <a:pt x="0" y="614399"/>
                  </a:lnTo>
                  <a:close/>
                </a:path>
              </a:pathLst>
            </a:custGeom>
            <a:solidFill>
              <a:srgbClr val="0066FF">
                <a:alpha val="2268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980396" y="4880062"/>
            <a:ext cx="908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3</a:t>
            </a:r>
            <a:endParaRPr sz="11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14550" y="603880"/>
            <a:ext cx="349122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0" spc="-30" dirty="0">
                <a:latin typeface="Arial MT"/>
                <a:cs typeface="Arial MT"/>
              </a:rPr>
              <a:t>*Two </a:t>
            </a:r>
            <a:r>
              <a:rPr sz="1800" b="0" spc="-5" dirty="0">
                <a:latin typeface="Arial MT"/>
                <a:cs typeface="Arial MT"/>
              </a:rPr>
              <a:t>lines, C1 and C2 are used to </a:t>
            </a:r>
            <a:r>
              <a:rPr sz="1800" b="0" spc="-49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control </a:t>
            </a:r>
            <a:r>
              <a:rPr sz="1800" b="0" spc="-5" dirty="0">
                <a:latin typeface="Arial MT"/>
                <a:cs typeface="Arial MT"/>
              </a:rPr>
              <a:t>the interaction between 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interface-circuit</a:t>
            </a:r>
            <a:r>
              <a:rPr sz="1800" b="0" spc="-2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and</a:t>
            </a:r>
            <a:r>
              <a:rPr sz="1800" b="0" spc="-1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I/O</a:t>
            </a:r>
            <a:r>
              <a:rPr sz="1800" b="0" spc="-1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device.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550" y="1701161"/>
            <a:ext cx="393763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8105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*Two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lines, C1 and C2 are also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programmable.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 marR="21209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*The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Ready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Accept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lines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handshake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control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lines on the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processor-bus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side.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*Hence, the Ready and Accept lines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can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connected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Master-ready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Slave-ready.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74225" y="276200"/>
            <a:ext cx="3696649" cy="4591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34862" y="4"/>
            <a:ext cx="1209675" cy="2774950"/>
            <a:chOff x="7934862" y="4"/>
            <a:chExt cx="1209675" cy="2774950"/>
          </a:xfrm>
        </p:grpSpPr>
        <p:sp>
          <p:nvSpPr>
            <p:cNvPr id="3" name="object 3"/>
            <p:cNvSpPr/>
            <p:nvPr/>
          </p:nvSpPr>
          <p:spPr>
            <a:xfrm>
              <a:off x="8059788" y="12"/>
              <a:ext cx="1084580" cy="2584450"/>
            </a:xfrm>
            <a:custGeom>
              <a:avLst/>
              <a:gdLst/>
              <a:ahLst/>
              <a:cxnLst/>
              <a:rect l="l" t="t" r="r" b="b"/>
              <a:pathLst>
                <a:path w="1084579" h="2584450">
                  <a:moveTo>
                    <a:pt x="1084186" y="804189"/>
                  </a:moveTo>
                  <a:lnTo>
                    <a:pt x="0" y="1692109"/>
                  </a:lnTo>
                  <a:lnTo>
                    <a:pt x="0" y="2584069"/>
                  </a:lnTo>
                  <a:lnTo>
                    <a:pt x="1084186" y="1696148"/>
                  </a:lnTo>
                  <a:lnTo>
                    <a:pt x="1084186" y="804189"/>
                  </a:lnTo>
                  <a:close/>
                </a:path>
                <a:path w="1084579" h="2584450">
                  <a:moveTo>
                    <a:pt x="1084186" y="0"/>
                  </a:moveTo>
                  <a:lnTo>
                    <a:pt x="208864" y="716851"/>
                  </a:lnTo>
                  <a:lnTo>
                    <a:pt x="208864" y="1436801"/>
                  </a:lnTo>
                  <a:lnTo>
                    <a:pt x="1084186" y="719937"/>
                  </a:lnTo>
                  <a:lnTo>
                    <a:pt x="1084186" y="0"/>
                  </a:lnTo>
                  <a:close/>
                </a:path>
              </a:pathLst>
            </a:custGeom>
            <a:solidFill>
              <a:srgbClr val="FFFFFF">
                <a:alpha val="245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934858" y="225196"/>
              <a:ext cx="1209675" cy="2431415"/>
            </a:xfrm>
            <a:custGeom>
              <a:avLst/>
              <a:gdLst/>
              <a:ahLst/>
              <a:cxnLst/>
              <a:rect l="l" t="t" r="r" b="b"/>
              <a:pathLst>
                <a:path w="1209675" h="2431415">
                  <a:moveTo>
                    <a:pt x="467931" y="383222"/>
                  </a:moveTo>
                  <a:lnTo>
                    <a:pt x="0" y="0"/>
                  </a:lnTo>
                  <a:lnTo>
                    <a:pt x="0" y="384835"/>
                  </a:lnTo>
                  <a:lnTo>
                    <a:pt x="467931" y="768070"/>
                  </a:lnTo>
                  <a:lnTo>
                    <a:pt x="467931" y="383222"/>
                  </a:lnTo>
                  <a:close/>
                </a:path>
                <a:path w="1209675" h="2431415">
                  <a:moveTo>
                    <a:pt x="1209179" y="1947316"/>
                  </a:moveTo>
                  <a:lnTo>
                    <a:pt x="620928" y="1465567"/>
                  </a:lnTo>
                  <a:lnTo>
                    <a:pt x="620928" y="1949145"/>
                  </a:lnTo>
                  <a:lnTo>
                    <a:pt x="1209179" y="2430894"/>
                  </a:lnTo>
                  <a:lnTo>
                    <a:pt x="1209179" y="1947316"/>
                  </a:lnTo>
                  <a:close/>
                </a:path>
              </a:pathLst>
            </a:custGeom>
            <a:solidFill>
              <a:srgbClr val="0066FF">
                <a:alpha val="226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626884" y="2232203"/>
              <a:ext cx="330835" cy="542925"/>
            </a:xfrm>
            <a:custGeom>
              <a:avLst/>
              <a:gdLst/>
              <a:ahLst/>
              <a:cxnLst/>
              <a:rect l="l" t="t" r="r" b="b"/>
              <a:pathLst>
                <a:path w="330834" h="542925">
                  <a:moveTo>
                    <a:pt x="0" y="542402"/>
                  </a:moveTo>
                  <a:lnTo>
                    <a:pt x="0" y="270603"/>
                  </a:lnTo>
                  <a:lnTo>
                    <a:pt x="330419" y="0"/>
                  </a:lnTo>
                  <a:lnTo>
                    <a:pt x="330419" y="271798"/>
                  </a:lnTo>
                  <a:lnTo>
                    <a:pt x="0" y="542402"/>
                  </a:lnTo>
                  <a:close/>
                </a:path>
              </a:pathLst>
            </a:custGeom>
            <a:solidFill>
              <a:srgbClr val="FFFFFF">
                <a:alpha val="2457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2232486"/>
            <a:ext cx="875030" cy="2911475"/>
            <a:chOff x="0" y="2232486"/>
            <a:chExt cx="875030" cy="2911475"/>
          </a:xfrm>
        </p:grpSpPr>
        <p:sp>
          <p:nvSpPr>
            <p:cNvPr id="7" name="object 7"/>
            <p:cNvSpPr/>
            <p:nvPr/>
          </p:nvSpPr>
          <p:spPr>
            <a:xfrm>
              <a:off x="0" y="2420454"/>
              <a:ext cx="875030" cy="2723515"/>
            </a:xfrm>
            <a:custGeom>
              <a:avLst/>
              <a:gdLst/>
              <a:ahLst/>
              <a:cxnLst/>
              <a:rect l="l" t="t" r="r" b="b"/>
              <a:pathLst>
                <a:path w="875030" h="2723515">
                  <a:moveTo>
                    <a:pt x="655167" y="1648294"/>
                  </a:moveTo>
                  <a:lnTo>
                    <a:pt x="0" y="2184857"/>
                  </a:lnTo>
                  <a:lnTo>
                    <a:pt x="0" y="2723299"/>
                  </a:lnTo>
                  <a:lnTo>
                    <a:pt x="655167" y="2186736"/>
                  </a:lnTo>
                  <a:lnTo>
                    <a:pt x="655167" y="1648294"/>
                  </a:lnTo>
                  <a:close/>
                </a:path>
                <a:path w="875030" h="2723515">
                  <a:moveTo>
                    <a:pt x="874623" y="246976"/>
                  </a:moveTo>
                  <a:lnTo>
                    <a:pt x="588175" y="481571"/>
                  </a:lnTo>
                  <a:lnTo>
                    <a:pt x="165" y="0"/>
                  </a:lnTo>
                  <a:lnTo>
                    <a:pt x="165" y="491045"/>
                  </a:lnTo>
                  <a:lnTo>
                    <a:pt x="288378" y="727100"/>
                  </a:lnTo>
                  <a:lnTo>
                    <a:pt x="88" y="963193"/>
                  </a:lnTo>
                  <a:lnTo>
                    <a:pt x="88" y="1682623"/>
                  </a:lnTo>
                  <a:lnTo>
                    <a:pt x="874623" y="966406"/>
                  </a:lnTo>
                  <a:lnTo>
                    <a:pt x="874623" y="246976"/>
                  </a:lnTo>
                  <a:close/>
                </a:path>
              </a:pathLst>
            </a:custGeom>
            <a:solidFill>
              <a:srgbClr val="FFFFFF">
                <a:alpha val="245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2232494"/>
              <a:ext cx="875030" cy="2182495"/>
            </a:xfrm>
            <a:custGeom>
              <a:avLst/>
              <a:gdLst/>
              <a:ahLst/>
              <a:cxnLst/>
              <a:rect l="l" t="t" r="r" b="b"/>
              <a:pathLst>
                <a:path w="875030" h="2182495">
                  <a:moveTo>
                    <a:pt x="453237" y="371195"/>
                  </a:moveTo>
                  <a:lnTo>
                    <a:pt x="0" y="0"/>
                  </a:lnTo>
                  <a:lnTo>
                    <a:pt x="0" y="372960"/>
                  </a:lnTo>
                  <a:lnTo>
                    <a:pt x="453237" y="744156"/>
                  </a:lnTo>
                  <a:lnTo>
                    <a:pt x="453237" y="371195"/>
                  </a:lnTo>
                  <a:close/>
                </a:path>
                <a:path w="875030" h="2182495">
                  <a:moveTo>
                    <a:pt x="874598" y="1438186"/>
                  </a:moveTo>
                  <a:lnTo>
                    <a:pt x="421347" y="1809381"/>
                  </a:lnTo>
                  <a:lnTo>
                    <a:pt x="421347" y="2181987"/>
                  </a:lnTo>
                  <a:lnTo>
                    <a:pt x="874598" y="1810791"/>
                  </a:lnTo>
                  <a:lnTo>
                    <a:pt x="874598" y="1438186"/>
                  </a:lnTo>
                  <a:close/>
                </a:path>
              </a:pathLst>
            </a:custGeom>
            <a:solidFill>
              <a:srgbClr val="0066FF">
                <a:alpha val="2268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970065" y="4880062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4</a:t>
            </a:r>
            <a:endParaRPr sz="1100">
              <a:latin typeface="Constantia" panose="02030602050306030303"/>
              <a:cs typeface="Constantia" panose="020306020503060303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49450" y="276200"/>
            <a:ext cx="3696649" cy="45911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00275" y="465280"/>
            <a:ext cx="37661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1800" b="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 spc="-1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00" b="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 spc="-3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sz="1800" b="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 spc="-25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sz="1800" b="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 spc="-50" dirty="0">
                <a:latin typeface="Arial" panose="020B0604020202020204" pitchFamily="34" charset="0"/>
                <a:cs typeface="Arial" panose="020B0604020202020204" pitchFamily="34" charset="0"/>
              </a:rPr>
              <a:t>My-address</a:t>
            </a:r>
            <a:r>
              <a:rPr sz="1800" b="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 spc="-25" dirty="0">
                <a:latin typeface="Arial" panose="020B0604020202020204" pitchFamily="34" charset="0"/>
                <a:cs typeface="Arial" panose="020B0604020202020204" pitchFamily="34" charset="0"/>
              </a:rPr>
              <a:t>should </a:t>
            </a:r>
            <a:r>
              <a:rPr sz="1800" b="0" spc="-43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 spc="-5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1800" b="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 spc="-15" dirty="0"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r>
              <a:rPr sz="1800" b="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 spc="-2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800" b="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 spc="-2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00" b="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 spc="-25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sz="1800" b="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 spc="1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800" b="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 spc="-3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1800" b="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 spc="-40" dirty="0">
                <a:latin typeface="Arial" panose="020B0604020202020204" pitchFamily="34" charset="0"/>
                <a:cs typeface="Arial" panose="020B0604020202020204" pitchFamily="34" charset="0"/>
              </a:rPr>
              <a:t>address-decoder.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5240" indent="52070">
              <a:lnSpc>
                <a:spcPct val="100000"/>
              </a:lnSpc>
            </a:pPr>
            <a:r>
              <a:rPr sz="1800" b="0" spc="-1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00" b="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 spc="-35" dirty="0">
                <a:latin typeface="Arial" panose="020B0604020202020204" pitchFamily="34" charset="0"/>
                <a:cs typeface="Arial" panose="020B0604020202020204" pitchFamily="34" charset="0"/>
              </a:rPr>
              <a:t>address-decoder</a:t>
            </a:r>
            <a:r>
              <a:rPr sz="1800" b="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 spc="-20" dirty="0">
                <a:latin typeface="Arial" panose="020B0604020202020204" pitchFamily="34" charset="0"/>
                <a:cs typeface="Arial" panose="020B0604020202020204" pitchFamily="34" charset="0"/>
              </a:rPr>
              <a:t>recognizes</a:t>
            </a:r>
            <a:r>
              <a:rPr sz="1800" b="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 spc="-2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800" b="0" spc="-4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 spc="-20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sz="1800" b="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 spc="-20" dirty="0">
                <a:latin typeface="Arial" panose="020B0604020202020204" pitchFamily="34" charset="0"/>
                <a:cs typeface="Arial" panose="020B0604020202020204" pitchFamily="34" charset="0"/>
              </a:rPr>
              <a:t>assigned</a:t>
            </a:r>
            <a:r>
              <a:rPr sz="1800" b="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 spc="-2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800" b="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 spc="-2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00" b="0" spc="-10" dirty="0">
                <a:latin typeface="Arial" panose="020B0604020202020204" pitchFamily="34" charset="0"/>
                <a:cs typeface="Arial" panose="020B0604020202020204" pitchFamily="34" charset="0"/>
              </a:rPr>
              <a:t> interface.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0275" y="2111200"/>
            <a:ext cx="3684270" cy="250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915" indent="558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18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lines: 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RS0-RS2.</a:t>
            </a:r>
            <a:r>
              <a:rPr sz="1800" spc="-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lines </a:t>
            </a:r>
            <a:r>
              <a:rPr sz="1800" spc="-43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</a:t>
            </a:r>
            <a:r>
              <a:rPr sz="1800" spc="-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eight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18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interrupt-request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also 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provided.</a:t>
            </a:r>
            <a:r>
              <a:rPr sz="18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sz="18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 </a:t>
            </a:r>
            <a:r>
              <a:rPr sz="1800" spc="-43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interrupt-request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18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computer-bus.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7596" y="2185116"/>
            <a:ext cx="1866264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THANK</a:t>
            </a:r>
            <a:r>
              <a:rPr sz="2300" spc="-14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-21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300" spc="-35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OU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  <p:sndAc>
          <p:stSnd>
            <p:snd r:embed="rId1" name="voltage.wav"/>
          </p:stSnd>
        </p:sndAc>
      </p:transition>
    </mc:Choice>
    <mc:Fallback>
      <p:transition spd="slow">
        <p:fade/>
        <p:sndAc>
          <p:stSnd>
            <p:snd r:embed="rId1" name="voltage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1215</Words>
  <Application>WPS Presentation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Trebuchet MS</vt:lpstr>
      <vt:lpstr>Constantia</vt:lpstr>
      <vt:lpstr>Arial MT</vt:lpstr>
      <vt:lpstr>Verdana</vt:lpstr>
      <vt:lpstr>Calibri</vt:lpstr>
      <vt:lpstr>Microsoft YaHei</vt:lpstr>
      <vt:lpstr>Arial Unicode MS</vt:lpstr>
      <vt:lpstr>Office Theme</vt:lpstr>
      <vt:lpstr>COMPUTER  ORGANIZATION &amp;</vt:lpstr>
      <vt:lpstr>PowerPoint 演示文稿</vt:lpstr>
      <vt:lpstr>*Two lines, C1 and C2 are used to  control the interaction between  interface-circuit and I/O device.</vt:lpstr>
      <vt:lpstr>The address-decoder recognizes the  address assigned to the interface.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 ORGANIZATION &amp;</dc:title>
  <dc:creator/>
  <cp:lastModifiedBy>Dakshith S</cp:lastModifiedBy>
  <cp:revision>8</cp:revision>
  <dcterms:created xsi:type="dcterms:W3CDTF">2023-03-12T07:05:00Z</dcterms:created>
  <dcterms:modified xsi:type="dcterms:W3CDTF">2023-03-12T07:13:21Z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2023-03-12T11:00:00Z</vt:filetime>
  </property>
  <property fmtid="{D5CDD505-2E9C-101B-9397-08002B2CF9AE}" pid="3" name="Creator">
    <vt:lpwstr>PDFium</vt:lpwstr>
  </property>
  <property fmtid="{D5CDD505-2E9C-101B-9397-08002B2CF9AE}" pid="4" name="LastSaved">
    <vt:filetime>2023-03-12T11:00:00Z</vt:filetime>
  </property>
  <property fmtid="{D5CDD505-2E9C-101B-9397-08002B2CF9AE}" pid="5" name="ICV">
    <vt:lpwstr>45D8C235AF9B43DC81D4665FA2774E12</vt:lpwstr>
  </property>
  <property fmtid="{D5CDD505-2E9C-101B-9397-08002B2CF9AE}" pid="6" name="KSOProductBuildVer">
    <vt:lpwstr>1033-11.2.0.11498</vt:lpwstr>
  </property>
</Properties>
</file>