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8" r:id="rId8"/>
    <p:sldId id="269" r:id="rId9"/>
    <p:sldId id="262" r:id="rId10"/>
    <p:sldId id="270" r:id="rId11"/>
    <p:sldId id="271" r:id="rId12"/>
    <p:sldId id="272" r:id="rId13"/>
    <p:sldId id="263" r:id="rId14"/>
    <p:sldId id="264" r:id="rId15"/>
    <p:sldId id="267" r:id="rId16"/>
    <p:sldId id="265" r:id="rId17"/>
    <p:sldId id="266"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varScale="1">
        <p:scale>
          <a:sx n="101" d="100"/>
          <a:sy n="101" d="100"/>
        </p:scale>
        <p:origin x="-132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625D812-258D-4B85-A7A9-AF880AB7F832}" type="datetimeFigureOut">
              <a:rPr lang="en-US" smtClean="0"/>
              <a:t>12/13/17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0795B88-9CEB-40B7-89D6-035038AD9AC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25D812-258D-4B85-A7A9-AF880AB7F832}"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25D812-258D-4B85-A7A9-AF880AB7F832}"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25D812-258D-4B85-A7A9-AF880AB7F832}"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625D812-258D-4B85-A7A9-AF880AB7F832}" type="datetimeFigureOut">
              <a:rPr lang="en-US" smtClean="0"/>
              <a:t>12/13/17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95B88-9CEB-40B7-89D6-035038AD9AC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25D812-258D-4B85-A7A9-AF880AB7F832}" type="datetimeFigureOut">
              <a:rPr lang="en-US" smtClean="0"/>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625D812-258D-4B85-A7A9-AF880AB7F832}" type="datetimeFigureOut">
              <a:rPr lang="en-US" smtClean="0"/>
              <a:t>12/13/17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25D812-258D-4B85-A7A9-AF880AB7F832}" type="datetimeFigureOut">
              <a:rPr lang="en-US" smtClean="0"/>
              <a:t>12/13/17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5D812-258D-4B85-A7A9-AF880AB7F832}" type="datetimeFigureOut">
              <a:rPr lang="en-US" smtClean="0"/>
              <a:t>12/13/17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25D812-258D-4B85-A7A9-AF880AB7F832}" type="datetimeFigureOut">
              <a:rPr lang="en-US" smtClean="0"/>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95B88-9CEB-40B7-89D6-035038AD9A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625D812-258D-4B85-A7A9-AF880AB7F832}" type="datetimeFigureOut">
              <a:rPr lang="en-US" smtClean="0"/>
              <a:t>12/13/17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0795B88-9CEB-40B7-89D6-035038AD9AC0}"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625D812-258D-4B85-A7A9-AF880AB7F832}" type="datetimeFigureOut">
              <a:rPr lang="en-US" smtClean="0"/>
              <a:t>12/13/17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0795B88-9CEB-40B7-89D6-035038AD9AC0}"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article.hackster.io/iot-basketball/hot-shot-hoops-539e3e?ref=channel&amp;ref_id=286_trending___&amp;offset=7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imple-simple.org/Q/05/13/how-many-basketball-hoops-are-sold-each-yea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earn.adafruit.com/pir-passive-infrared-proximity-motion-sensor?view=al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Hot Shot Hoops</a:t>
            </a:r>
            <a:br>
              <a:rPr lang="en-US" b="1" dirty="0"/>
            </a:br>
            <a:endParaRPr lang="en-US" dirty="0"/>
          </a:p>
        </p:txBody>
      </p:sp>
      <p:sp>
        <p:nvSpPr>
          <p:cNvPr id="3" name="Subtitle 2"/>
          <p:cNvSpPr>
            <a:spLocks noGrp="1"/>
          </p:cNvSpPr>
          <p:nvPr>
            <p:ph type="subTitle" idx="1"/>
          </p:nvPr>
        </p:nvSpPr>
        <p:spPr/>
        <p:txBody>
          <a:bodyPr/>
          <a:lstStyle/>
          <a:p>
            <a:r>
              <a:rPr lang="en-US" dirty="0" smtClean="0"/>
              <a:t>INTERNET OF THINGS</a:t>
            </a:r>
          </a:p>
          <a:p>
            <a:r>
              <a:rPr lang="en-US" dirty="0" smtClean="0"/>
              <a:t>2017</a:t>
            </a:r>
          </a:p>
          <a:p>
            <a:r>
              <a:rPr lang="en-US" dirty="0" smtClean="0"/>
              <a:t>By :Karan Kapoor</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Accurate Results</a:t>
            </a:r>
            <a:endParaRPr lang="en-US" dirty="0"/>
          </a:p>
        </p:txBody>
      </p:sp>
      <p:sp>
        <p:nvSpPr>
          <p:cNvPr id="3" name="Content Placeholder 2"/>
          <p:cNvSpPr>
            <a:spLocks noGrp="1"/>
          </p:cNvSpPr>
          <p:nvPr>
            <p:ph idx="1"/>
          </p:nvPr>
        </p:nvSpPr>
        <p:spPr/>
        <p:txBody>
          <a:bodyPr>
            <a:normAutofit lnSpcReduction="10000"/>
          </a:bodyPr>
          <a:lstStyle/>
          <a:p>
            <a:r>
              <a:rPr lang="en-US" dirty="0" smtClean="0"/>
              <a:t>Once the piping portion is completed the devices need to be placed in such a way that both motion sensors can't go off if you miss a basket. In our case one motion sensor was placed on the top of the basket pointing down into the net. The other one was placed on the left bottom side of the backboard directed just under the net. This meant that the likelihood of a miss being counted was sufficiently minimized to get accurate results. </a:t>
            </a:r>
          </a:p>
          <a:p>
            <a:pPr>
              <a:buNone/>
            </a:pPr>
            <a:r>
              <a:rPr lang="en-US" dirty="0" smtClean="0"/>
              <a:t/>
            </a:r>
            <a:br>
              <a:rPr lang="en-US" dirty="0" smtClean="0"/>
            </a:b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Accurate Results</a:t>
            </a:r>
            <a:endParaRPr lang="en-US" dirty="0"/>
          </a:p>
        </p:txBody>
      </p:sp>
      <p:sp>
        <p:nvSpPr>
          <p:cNvPr id="3" name="Content Placeholder 2"/>
          <p:cNvSpPr>
            <a:spLocks noGrp="1"/>
          </p:cNvSpPr>
          <p:nvPr>
            <p:ph idx="1"/>
          </p:nvPr>
        </p:nvSpPr>
        <p:spPr/>
        <p:txBody>
          <a:bodyPr/>
          <a:lstStyle/>
          <a:p>
            <a:r>
              <a:rPr lang="en-US" dirty="0" smtClean="0"/>
              <a:t>We also included led lights on each breadboard configuration. They were included to further indicate whether or not a basket was made outside of getting a message. If both led's light up within about three seconds, the basket will count. This was also to show if the program was running correctly. When the PIR sensor is activated the led should light up shortly after. If the led doesn't, the sensor may not have picked up the motion and or the setup may be flawed.</a:t>
            </a:r>
          </a:p>
          <a:p>
            <a:pPr>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_21561_WNS7P2GK1K.jpg"/>
          <p:cNvPicPr>
            <a:picLocks noGrp="1" noChangeAspect="1"/>
          </p:cNvPicPr>
          <p:nvPr>
            <p:ph idx="1"/>
          </p:nvPr>
        </p:nvPicPr>
        <p:blipFill>
          <a:blip r:embed="rId2"/>
          <a:stretch>
            <a:fillRect/>
          </a:stretch>
        </p:blipFill>
        <p:spPr>
          <a:xfrm>
            <a:off x="304800" y="307910"/>
            <a:ext cx="8610600" cy="6016690"/>
          </a:xfr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a:t>
            </a:r>
            <a:endParaRPr lang="en-US" dirty="0"/>
          </a:p>
        </p:txBody>
      </p:sp>
      <p:pic>
        <p:nvPicPr>
          <p:cNvPr id="4" name="Content Placeholder 3" descr="iot_screenshot_AdCZgHVdJN (4).JPG"/>
          <p:cNvPicPr>
            <a:picLocks noGrp="1" noChangeAspect="1"/>
          </p:cNvPicPr>
          <p:nvPr>
            <p:ph idx="1"/>
          </p:nvPr>
        </p:nvPicPr>
        <p:blipFill>
          <a:blip r:embed="rId2"/>
          <a:stretch>
            <a:fillRect/>
          </a:stretch>
        </p:blipFill>
        <p:spPr>
          <a:xfrm>
            <a:off x="1536358" y="1935163"/>
            <a:ext cx="6071284" cy="4389437"/>
          </a:xfr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pic>
        <p:nvPicPr>
          <p:cNvPr id="4" name="Content Placeholder 3" descr="Screen Shot 2017-12-11 at 11.47.56 AM.png"/>
          <p:cNvPicPr>
            <a:picLocks noGrp="1" noChangeAspect="1"/>
          </p:cNvPicPr>
          <p:nvPr>
            <p:ph idx="1"/>
          </p:nvPr>
        </p:nvPicPr>
        <p:blipFill>
          <a:blip r:embed="rId2"/>
          <a:stretch>
            <a:fillRect/>
          </a:stretch>
        </p:blipFill>
        <p:spPr>
          <a:xfrm>
            <a:off x="457200" y="2013117"/>
            <a:ext cx="8229600" cy="4233529"/>
          </a:xfrm>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results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IFTTT</a:t>
            </a:r>
          </a:p>
          <a:p>
            <a:r>
              <a:rPr lang="en-US" dirty="0" smtClean="0"/>
              <a:t>Short for “If This, Then That,” IFTTT is an easy way to automate tasks that might otherwise be repetitive or unable to talk to each other. It works like this: users are guided through a process to make simple scripts, aka “recipes,” where some type of event in one device or service automatically triggers an action in another. IFTTT is also completely free, and well supported. There are now more than 300 channels — which are what you reference when creating recipes — spread across a range of devices and services, including social networks, smart appliances, smart home systems, and devices such as weather stations, audio systems, and wearable's.</a:t>
            </a:r>
          </a:p>
          <a:p>
            <a:r>
              <a:rPr lang="en-US" dirty="0" smtClean="0"/>
              <a:t>We can also create a web hook and publish the data through it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Graph</a:t>
            </a:r>
            <a:endParaRPr lang="en-US" dirty="0"/>
          </a:p>
        </p:txBody>
      </p:sp>
      <p:pic>
        <p:nvPicPr>
          <p:cNvPr id="4" name="Content Placeholder 3" descr="screen_shot_2017-04-12_at_8_37_45_pm_8tzTctamnk.jpg"/>
          <p:cNvPicPr>
            <a:picLocks noGrp="1" noChangeAspect="1"/>
          </p:cNvPicPr>
          <p:nvPr>
            <p:ph idx="1"/>
          </p:nvPr>
        </p:nvPicPr>
        <p:blipFill>
          <a:blip r:embed="rId2"/>
          <a:stretch>
            <a:fillRect/>
          </a:stretch>
        </p:blipFill>
        <p:spPr>
          <a:xfrm>
            <a:off x="457200" y="2058194"/>
            <a:ext cx="8229600" cy="4143375"/>
          </a:xfr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Sheet</a:t>
            </a:r>
            <a:endParaRPr lang="en-US" dirty="0"/>
          </a:p>
        </p:txBody>
      </p:sp>
      <p:pic>
        <p:nvPicPr>
          <p:cNvPr id="4" name="Content Placeholder 3" descr="Screen Shot 2017-12-11 at 1.34.34 PM.png"/>
          <p:cNvPicPr>
            <a:picLocks noGrp="1" noChangeAspect="1"/>
          </p:cNvPicPr>
          <p:nvPr>
            <p:ph idx="1"/>
          </p:nvPr>
        </p:nvPicPr>
        <p:blipFill>
          <a:blip r:embed="rId2"/>
          <a:stretch>
            <a:fillRect/>
          </a:stretch>
        </p:blipFill>
        <p:spPr>
          <a:xfrm>
            <a:off x="457200" y="2215041"/>
            <a:ext cx="8229600" cy="3829680"/>
          </a:xfr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lstStyle/>
          <a:p>
            <a:r>
              <a:rPr lang="en-US" dirty="0" smtClean="0"/>
              <a:t>Source - </a:t>
            </a:r>
            <a:r>
              <a:rPr lang="en-US" dirty="0" smtClean="0">
                <a:hlinkClick r:id="rId2"/>
              </a:rPr>
              <a:t>https://particle.hackster.io/iot-basketball/hot-shot-hoops-539e3e?ref=channel&amp;ref_id=286_trending___&amp;offset=77</a:t>
            </a:r>
            <a:endParaRPr lang="en-US" dirty="0" smtClean="0"/>
          </a:p>
          <a:p>
            <a:r>
              <a:rPr lang="en-US" dirty="0" smtClean="0"/>
              <a:t>Video - https://www.youtube.com/watch?v=cYe7IvPfVyw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For all the people out there who love the sport of basketball, keeping track of all the shots made can be a real hassle. You wonder why </a:t>
            </a:r>
            <a:r>
              <a:rPr lang="en-US" dirty="0" err="1" smtClean="0"/>
              <a:t>steph</a:t>
            </a:r>
            <a:r>
              <a:rPr lang="en-US" dirty="0" smtClean="0"/>
              <a:t> curry is good at those 3 pointer's. Well Practice is the name of the game. All basketball coaches will tell you the more you practice the more you do well in the game. But, When you are practicing, how do you know how many times you scored today ? If </a:t>
            </a:r>
            <a:r>
              <a:rPr lang="en-US" dirty="0" err="1" smtClean="0"/>
              <a:t>steph</a:t>
            </a:r>
            <a:r>
              <a:rPr lang="en-US" dirty="0" smtClean="0"/>
              <a:t> curry scores 200 times a day at practice, How many times do you score a day at practice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Hotshot Hoops IOT Device</a:t>
            </a:r>
          </a:p>
          <a:p>
            <a:r>
              <a:rPr lang="en-US" dirty="0" smtClean="0"/>
              <a:t>Our </a:t>
            </a:r>
            <a:r>
              <a:rPr lang="en-US" dirty="0" smtClean="0"/>
              <a:t>project allows someone to easily measure and keep track of baskets made in an accurate way. With just two photons, two power sources and two PIR sensors, the score will never be forgotten again.</a:t>
            </a:r>
          </a:p>
          <a:p>
            <a:r>
              <a:rPr lang="en-US" dirty="0" smtClean="0"/>
              <a:t>Our score keeper is as user friendly as it gets. You don’t really need to do much, it automatically tracks the number of baskets made and display’s the result on a Google sheet, your mobile device or multiple other platforms if you require.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Our target audience are not big arena’s or school basketball courts that already have an inbuilt counter associated with the rim when they buy it</a:t>
            </a:r>
          </a:p>
          <a:p>
            <a:r>
              <a:rPr lang="en-US" dirty="0" smtClean="0"/>
              <a:t>Our target audience are household’s, small or big which have a basketball rim, may it be portable or not, outside or inside the house.</a:t>
            </a:r>
          </a:p>
          <a:p>
            <a:r>
              <a:rPr lang="en-US" dirty="0" smtClean="0"/>
              <a:t>Our target audience are Dads/Moms that are trying to help there kids to practice better so they invest in a basket ball rim in the house.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 Research/Scalability</a:t>
            </a:r>
            <a:endParaRPr lang="en-US" dirty="0"/>
          </a:p>
        </p:txBody>
      </p:sp>
      <p:sp>
        <p:nvSpPr>
          <p:cNvPr id="3" name="Content Placeholder 2"/>
          <p:cNvSpPr>
            <a:spLocks noGrp="1"/>
          </p:cNvSpPr>
          <p:nvPr>
            <p:ph idx="1"/>
          </p:nvPr>
        </p:nvSpPr>
        <p:spPr/>
        <p:txBody>
          <a:bodyPr>
            <a:normAutofit fontScale="62500" lnSpcReduction="20000"/>
          </a:bodyPr>
          <a:lstStyle/>
          <a:p>
            <a:r>
              <a:rPr lang="en-US" sz="3400" dirty="0" smtClean="0"/>
              <a:t>15.5 million people play casual/pick-up basketball. 4.1 million play in organized leagues. 5.8 million play on a school or college team. More people play basketball in the U.S. than any sport.</a:t>
            </a:r>
          </a:p>
          <a:p>
            <a:endParaRPr lang="en-US" sz="3400" dirty="0" smtClean="0"/>
          </a:p>
          <a:p>
            <a:r>
              <a:rPr lang="en-US" sz="3400" dirty="0" smtClean="0"/>
              <a:t>It is roughly stated that there are over 600,000 consumer basketball hoops sold every year. !</a:t>
            </a:r>
          </a:p>
          <a:p>
            <a:r>
              <a:rPr lang="en-US" sz="3400" dirty="0" smtClean="0"/>
              <a:t>Now we assume that at least half of the 600,000 sold every year would buy it for kids trying to make it big in basketball</a:t>
            </a:r>
            <a:r>
              <a:rPr lang="en-US" sz="3100" dirty="0" smtClean="0"/>
              <a:t>.</a:t>
            </a:r>
          </a:p>
          <a:p>
            <a:r>
              <a:rPr lang="en-US" sz="3100" dirty="0" smtClean="0"/>
              <a:t>Which means we are targeting around 300,000 sold every year .</a:t>
            </a:r>
          </a:p>
          <a:p>
            <a:pPr>
              <a:buNone/>
            </a:pPr>
            <a:endParaRPr lang="en-US" dirty="0" smtClean="0"/>
          </a:p>
          <a:p>
            <a:pPr>
              <a:buNone/>
            </a:pPr>
            <a:endParaRPr lang="en-US" dirty="0" smtClean="0"/>
          </a:p>
          <a:p>
            <a:pPr>
              <a:buNone/>
            </a:pPr>
            <a:endParaRPr lang="en-US" dirty="0" smtClean="0"/>
          </a:p>
          <a:p>
            <a:pPr>
              <a:buNone/>
            </a:pPr>
            <a:r>
              <a:rPr lang="en-US" dirty="0" smtClean="0"/>
              <a:t>Source : </a:t>
            </a:r>
            <a:r>
              <a:rPr lang="en-US" dirty="0" smtClean="0">
                <a:hlinkClick r:id="rId2"/>
              </a:rPr>
              <a:t>http://www.simple-simple.org/Q/05/13/how-many-basketball-hoops-are-sold-each-year/</a:t>
            </a:r>
            <a:endParaRPr lang="en-US" dirty="0" smtClean="0"/>
          </a:p>
          <a:p>
            <a:pPr>
              <a:buNone/>
            </a:pPr>
            <a:r>
              <a:rPr lang="en-US" dirty="0" smtClean="0"/>
              <a:t>Source  https://www.sfia.org/press/433_Over-26-Million-Americans-Play-Basketball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its made</a:t>
            </a:r>
            <a:endParaRPr lang="en-US" dirty="0"/>
          </a:p>
        </p:txBody>
      </p:sp>
      <p:sp>
        <p:nvSpPr>
          <p:cNvPr id="3" name="Content Placeholder 2"/>
          <p:cNvSpPr>
            <a:spLocks noGrp="1"/>
          </p:cNvSpPr>
          <p:nvPr>
            <p:ph idx="1"/>
          </p:nvPr>
        </p:nvSpPr>
        <p:spPr/>
        <p:txBody>
          <a:bodyPr>
            <a:normAutofit/>
          </a:bodyPr>
          <a:lstStyle/>
          <a:p>
            <a:r>
              <a:rPr lang="en-US" sz="3200" dirty="0" smtClean="0"/>
              <a:t>Just two photons, two power sources and two PIR sensors, the score will never be forgotten again. ( For Demo only one photon, one power source and one Pir Motion sensor is used).</a:t>
            </a:r>
          </a:p>
          <a:p>
            <a:r>
              <a:rPr lang="en-US" sz="3200" dirty="0" smtClean="0"/>
              <a:t>The PIR sensors have a wide range of few, which will mess with results if it is not corrected</a:t>
            </a:r>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Ingredient</a:t>
            </a:r>
            <a:endParaRPr lang="en-US" dirty="0"/>
          </a:p>
        </p:txBody>
      </p:sp>
      <p:sp>
        <p:nvSpPr>
          <p:cNvPr id="3" name="Content Placeholder 2"/>
          <p:cNvSpPr>
            <a:spLocks noGrp="1"/>
          </p:cNvSpPr>
          <p:nvPr>
            <p:ph idx="1"/>
          </p:nvPr>
        </p:nvSpPr>
        <p:spPr/>
        <p:txBody>
          <a:bodyPr/>
          <a:lstStyle/>
          <a:p>
            <a:r>
              <a:rPr lang="en-US" dirty="0" smtClean="0"/>
              <a:t>PIR sensors allow you to sense motion, almost always used to detect whether a human has moved in or out of the sensors range. They are small, inexpensive, low-power, easy to use and don't wear out. For that reason they are commonly found in appliances and gadgets used in homes or businesses. They are often referred to as PIR, "Passive Infrared", "</a:t>
            </a:r>
            <a:r>
              <a:rPr lang="en-US" dirty="0" err="1" smtClean="0"/>
              <a:t>Pyroelectric</a:t>
            </a:r>
            <a:r>
              <a:rPr lang="en-US" dirty="0" smtClean="0"/>
              <a:t>", or "IR motion" sensors.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Proofing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to correct this problem we facilitated the use of PVC piping. We cut out a small portion of the piping and taped it onto the breadboard of the PIR sensor. This limited it's view and allowed for accurate sensing in a singular direction .It also made sure the Sensor is not hit by heavy snow or rain. </a:t>
            </a:r>
          </a:p>
          <a:p>
            <a:r>
              <a:rPr lang="en-US" dirty="0" smtClean="0"/>
              <a:t>Source Pir Sensor - </a:t>
            </a:r>
            <a:r>
              <a:rPr lang="en-US" dirty="0" smtClean="0">
                <a:hlinkClick r:id="rId2"/>
              </a:rPr>
              <a:t>https://learn.adafruit.com/pir-passive-infrared-proximity-motion-sensor?view=all</a:t>
            </a:r>
            <a:endParaRPr lang="en-US" dirty="0" smtClean="0"/>
          </a:p>
          <a:p>
            <a:r>
              <a:rPr lang="en-US" dirty="0" smtClean="0"/>
              <a:t>Other alternatives - https://www.amazon.com/Optex-LX-402-Weatherproof-Infrared-Detector/dp/B000FW7S8K</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PIR MOTION SENSOR</a:t>
            </a:r>
            <a:endParaRPr lang="en-US" dirty="0"/>
          </a:p>
        </p:txBody>
      </p:sp>
      <p:pic>
        <p:nvPicPr>
          <p:cNvPr id="4" name="Content Placeholder 3" descr="img_21601_5M1I8CXp9Y.jpg"/>
          <p:cNvPicPr>
            <a:picLocks noGrp="1" noChangeAspect="1"/>
          </p:cNvPicPr>
          <p:nvPr>
            <p:ph idx="1"/>
          </p:nvPr>
        </p:nvPicPr>
        <p:blipFill>
          <a:blip r:embed="rId2"/>
          <a:stretch>
            <a:fillRect/>
          </a:stretch>
        </p:blipFill>
        <p:spPr>
          <a:xfrm>
            <a:off x="2209799" y="1935163"/>
            <a:ext cx="4038601" cy="4389437"/>
          </a:xfrm>
        </p:spPr>
      </p:pic>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5716</TotalTime>
  <Words>1042</Words>
  <Application>Microsoft Macintosh PowerPoint</Application>
  <PresentationFormat>On-screen Show (4:3)</PresentationFormat>
  <Paragraphs>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Hot Shot Hoops </vt:lpstr>
      <vt:lpstr>Problem</vt:lpstr>
      <vt:lpstr>Solution</vt:lpstr>
      <vt:lpstr>Target Audience</vt:lpstr>
      <vt:lpstr>Market Research/Scalability</vt:lpstr>
      <vt:lpstr>How its made</vt:lpstr>
      <vt:lpstr>Main Ingredient</vt:lpstr>
      <vt:lpstr>Weather Proofing</vt:lpstr>
      <vt:lpstr>PIR MOTION SENSOR</vt:lpstr>
      <vt:lpstr>Accurate Results</vt:lpstr>
      <vt:lpstr>Accurate Results</vt:lpstr>
      <vt:lpstr>PowerPoint Presentation</vt:lpstr>
      <vt:lpstr>Circuit</vt:lpstr>
      <vt:lpstr>Code</vt:lpstr>
      <vt:lpstr>Display results</vt:lpstr>
      <vt:lpstr>Data Graph</vt:lpstr>
      <vt:lpstr>Google Sheet</vt:lpstr>
      <vt:lpstr>Sources</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Shot Hoops</dc:title>
  <dc:creator>karan</dc:creator>
  <cp:lastModifiedBy>karan kapoor</cp:lastModifiedBy>
  <cp:revision>39</cp:revision>
  <dcterms:created xsi:type="dcterms:W3CDTF">2017-12-09T20:46:16Z</dcterms:created>
  <dcterms:modified xsi:type="dcterms:W3CDTF">2017-12-13T23:20:16Z</dcterms:modified>
</cp:coreProperties>
</file>