
<file path=[Content_Types].xml><?xml version="1.0" encoding="utf-8"?>
<Types xmlns="http://schemas.openxmlformats.org/package/2006/content-types">
  <Override PartName="/ppt/charts/style15.xml" ContentType="application/vnd.ms-office.chartstyl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style22.xml" ContentType="application/vnd.ms-office.chartstyle+xml"/>
  <Override PartName="/ppt/charts/colors6.xml" ContentType="application/vnd.ms-office.chartcolor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charts/colors16.xml" ContentType="application/vnd.ms-office.chartcolorstyle+xml"/>
  <Override PartName="/ppt/charts/style11.xml" ContentType="application/vnd.ms-office.chartstyle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3.xml" ContentType="application/vnd.openxmlformats-officedocument.drawingml.chart+xml"/>
  <Override PartName="/ppt/charts/colors2.xml" ContentType="application/vnd.ms-office.chartcolorstyle+xml"/>
  <Override PartName="/ppt/charts/colors23.xml" ContentType="application/vnd.ms-office.chartcolor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rts/colors12.xml" ContentType="application/vnd.ms-office.chartcolorstyle+xml"/>
  <Override PartName="/ppt/charts/chart7.xml" ContentType="application/vnd.openxmlformats-officedocument.drawingml.chart+xml"/>
  <Override PartName="/ppt/charts/chart2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Ex2.xml" ContentType="application/vnd.ms-office.chartex+xml"/>
  <Override PartName="/ppt/charts/style5.xml" ContentType="application/vnd.ms-office.chartstyl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style16.xml" ContentType="application/vnd.ms-office.chartstyl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charts/style23.xml" ContentType="application/vnd.ms-office.chartstyle+xml"/>
  <Override PartName="/ppt/charts/style14.xml" ContentType="application/vnd.ms-office.chartstyl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charts/colors7.xml" ContentType="application/vnd.ms-office.chartcolorstyle+xml"/>
  <Override PartName="/ppt/charts/style21.xml" ContentType="application/vnd.ms-office.chartstyle+xml"/>
  <Override PartName="/ppt/charts/colors19.xml" ContentType="application/vnd.ms-office.chartcolorstyle+xml"/>
  <Override PartName="/ppt/charts/colors17.xml" ContentType="application/vnd.ms-office.chartcolorstyle+xml"/>
  <Override PartName="/ppt/charts/style12.xml" ContentType="application/vnd.ms-office.chart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5.xml" ContentType="application/vnd.ms-office.chartcolorstyle+xml"/>
  <Override PartName="/ppt/charts/colors15.xml" ContentType="application/vnd.ms-office.chartcolor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charts/colors13.xml" ContentType="application/vnd.ms-office.chartcolorstyle+xml"/>
  <Override PartName="/ppt/charts/colors3.xml" ContentType="application/vnd.ms-office.chartcolorstyle+xml"/>
  <Override PartName="/ppt/charts/colors24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charts/colors22.xml" ContentType="application/vnd.ms-office.chartcolorstyle+xml"/>
  <Override PartName="/ppt/charts/colors11.xml" ContentType="application/vnd.ms-office.chartcolorstyl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olors20.xml" ContentType="application/vnd.ms-office.chartcolorstyle+xml"/>
  <Override PartName="/ppt/charts/style8.xml" ContentType="application/vnd.ms-office.chartstyle+xml"/>
  <Override PartName="/ppt/charts/chart4.xml" ContentType="application/vnd.openxmlformats-officedocument.drawingml.chart+xml"/>
  <Override PartName="/ppt/charts/style6.xml" ContentType="application/vnd.ms-office.chartstyle+xml"/>
  <Override PartName="/ppt/charts/style19.xml" ContentType="application/vnd.ms-office.chartstyle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chartEx1.xml" ContentType="application/vnd.ms-office.chartex+xml"/>
  <Override PartName="/ppt/charts/style4.xml" ContentType="application/vnd.ms-office.chartstyle+xml"/>
  <Override PartName="/ppt/charts/style17.xml" ContentType="application/vnd.ms-office.chartstyle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style2.xml" ContentType="application/vnd.ms-office.chartstyle+xml"/>
  <Override PartName="/ppt/charts/colors8.xml" ContentType="application/vnd.ms-office.chartcolorstyle+xml"/>
  <Override PartName="/ppt/charts/style24.xml" ContentType="application/vnd.ms-office.chart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charts/chart19.xml" ContentType="application/vnd.openxmlformats-officedocument.drawingml.chart+xml"/>
  <Override PartName="/ppt/charts/colors18.xml" ContentType="application/vnd.ms-office.chartcolorstyle+xml"/>
  <Override PartName="/ppt/charts/style13.xml" ContentType="application/vnd.ms-office.chart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style20.xml" ContentType="application/vnd.ms-office.chartstyle+xml"/>
  <Override PartName="/ppt/charts/colors4.xml" ContentType="application/vnd.ms-office.chartcolor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charts/chart15.xml" ContentType="application/vnd.openxmlformats-officedocument.drawingml.chart+xml"/>
  <Override PartName="/ppt/charts/colors14.xml" ContentType="application/vnd.ms-office.chartcolorstyl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olors21.xml" ContentType="application/vnd.ms-office.chartcolorstyle+xml"/>
  <Override PartName="/ppt/charts/colors10.xml" ContentType="application/vnd.ms-office.chartcolorstyle+xml"/>
  <Override PartName="/ppt/charts/style7.xml" ContentType="application/vnd.ms-office.chartstyle+xml"/>
  <Override PartName="/ppt/charts/chart5.xml" ContentType="application/vnd.openxmlformats-officedocument.drawingml.chart+xml"/>
  <Override PartName="/ppt/charts/style18.xml" ContentType="application/vnd.ms-office.chart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69" r:id="rId4"/>
    <p:sldId id="271" r:id="rId5"/>
    <p:sldId id="272" r:id="rId6"/>
    <p:sldId id="276" r:id="rId7"/>
    <p:sldId id="277" r:id="rId8"/>
    <p:sldId id="278" r:id="rId9"/>
    <p:sldId id="265" r:id="rId10"/>
    <p:sldId id="262" r:id="rId11"/>
    <p:sldId id="274" r:id="rId12"/>
    <p:sldId id="279" r:id="rId13"/>
    <p:sldId id="268" r:id="rId14"/>
    <p:sldId id="258" r:id="rId15"/>
    <p:sldId id="257" r:id="rId16"/>
    <p:sldId id="263" r:id="rId17"/>
    <p:sldId id="280" r:id="rId18"/>
    <p:sldId id="275" r:id="rId19"/>
    <p:sldId id="273" r:id="rId20"/>
    <p:sldId id="264" r:id="rId21"/>
    <p:sldId id="260" r:id="rId22"/>
    <p:sldId id="270" r:id="rId23"/>
    <p:sldId id="25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CA2A535C-0A8F-4CCD-8E49-EC9F1EA7BF15}">
          <p14:sldIdLst>
            <p14:sldId id="256"/>
          </p14:sldIdLst>
        </p14:section>
        <p14:section name="Untitled Section" id="{F54822EF-2245-4367-A209-C63ADD63C01F}">
          <p14:sldIdLst>
            <p14:sldId id="269"/>
            <p14:sldId id="271"/>
            <p14:sldId id="272"/>
            <p14:sldId id="276"/>
            <p14:sldId id="277"/>
            <p14:sldId id="278"/>
            <p14:sldId id="265"/>
            <p14:sldId id="274"/>
            <p14:sldId id="279"/>
            <p14:sldId id="262"/>
            <p14:sldId id="268"/>
            <p14:sldId id="258"/>
            <p14:sldId id="257"/>
            <p14:sldId id="263"/>
            <p14:sldId id="280"/>
            <p14:sldId id="275"/>
            <p14:sldId id="273"/>
            <p14:sldId id="264"/>
            <p14:sldId id="260"/>
            <p14:sldId id="270"/>
            <p14:sldId id="259"/>
            <p14:sldId id="28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package" Target="../embeddings/Microsoft_Excel_Worksheet4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package" Target="../embeddings/Microsoft_Excel_Worksheet5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4.xml"/><Relationship Id="rId2" Type="http://schemas.microsoft.com/office/2011/relationships/chartColorStyle" Target="colors14.xml"/><Relationship Id="rId1" Type="http://schemas.openxmlformats.org/officeDocument/2006/relationships/oleObject" Target="https://d.docs.live.net/996df715453e35b9/Desktop/Project%20Final%20new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2" Type="http://schemas.microsoft.com/office/2011/relationships/chartColorStyle" Target="colors16.xml"/><Relationship Id="rId1" Type="http://schemas.openxmlformats.org/officeDocument/2006/relationships/oleObject" Target="https://d.docs.live.net/996df715453e35b9/Desktop/Project%20Final%20new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7.xml"/><Relationship Id="rId2" Type="http://schemas.microsoft.com/office/2011/relationships/chartColorStyle" Target="colors17.xml"/><Relationship Id="rId1" Type="http://schemas.openxmlformats.org/officeDocument/2006/relationships/oleObject" Target="https://d.docs.live.net/996df715453e35b9/Desktop/Project%20Final%20new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18.xml"/><Relationship Id="rId2" Type="http://schemas.microsoft.com/office/2011/relationships/chartColorStyle" Target="colors18.xml"/><Relationship Id="rId1" Type="http://schemas.openxmlformats.org/officeDocument/2006/relationships/oleObject" Target="https://d.docs.live.net/996df715453e35b9/Desktop/Project%20Final%20new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Style" Target="style19.xml"/><Relationship Id="rId2" Type="http://schemas.microsoft.com/office/2011/relationships/chartColorStyle" Target="colors19.xml"/><Relationship Id="rId1" Type="http://schemas.openxmlformats.org/officeDocument/2006/relationships/oleObject" Target="https://d.docs.live.net/996df715453e35b9/Desktop/Project%20Final%20new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Style" Target="style20.xml"/><Relationship Id="rId2" Type="http://schemas.microsoft.com/office/2011/relationships/chartColorStyle" Target="colors20.xml"/><Relationship Id="rId1" Type="http://schemas.openxmlformats.org/officeDocument/2006/relationships/oleObject" Target="https://d.docs.live.net/996df715453e35b9/Desktop/Project%20Final%20new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21.xml"/><Relationship Id="rId2" Type="http://schemas.microsoft.com/office/2011/relationships/chartColorStyle" Target="colors21.xml"/><Relationship Id="rId1" Type="http://schemas.openxmlformats.org/officeDocument/2006/relationships/oleObject" Target="https://d.docs.live.net/996df715453e35b9/Desktop/Project%20Final%20new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Style" Target="style22.xml"/><Relationship Id="rId2" Type="http://schemas.microsoft.com/office/2011/relationships/chartColorStyle" Target="colors22.xml"/><Relationship Id="rId1" Type="http://schemas.openxmlformats.org/officeDocument/2006/relationships/oleObject" Target="https://d.docs.live.net/996df715453e35b9/Desktop/Project%20Final%20new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https://d.docs.live.net/996df715453e35b9/Desktop/Project%20Final%20new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Style" Target="style23.xml"/><Relationship Id="rId2" Type="http://schemas.microsoft.com/office/2011/relationships/chartColorStyle" Target="colors23.xml"/><Relationship Id="rId1" Type="http://schemas.openxmlformats.org/officeDocument/2006/relationships/oleObject" Target="https://d.docs.live.net/996df715453e35b9/Desktop/Project%20Final%20new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Style" Target="style24.xml"/><Relationship Id="rId2" Type="http://schemas.microsoft.com/office/2011/relationships/chartColorStyle" Target="colors24.xml"/><Relationship Id="rId1" Type="http://schemas.openxmlformats.org/officeDocument/2006/relationships/oleObject" Target="https://d.docs.live.net/996df715453e35b9/Desktop/Project%20Final%20new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https://d.docs.live.net/996df715453e35b9/Desktop/Project%20Final%20new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https://d.docs.live.net/996df715453e35b9/Desktop/inside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https://d.docs.live.net/996df715453e35b9/Desktop/inside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Excel_Worksheet3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https://d.docs.live.net/996df715453e35b9/Desktop/Project%20Final%20new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https://d.docs.live.net/996df715453e35b9/Desktop/Project%20Final%20new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91639\Downloads\Project%20Final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https://d.docs.live.net/996df715453e35b9/Desktop/Project%20Final%20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Final.xlsx]Sheet6!PivotTable3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10 INDUSTRY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cat>
            <c:strRef>
              <c:f>Sheet6!$A$4:$A$14</c:f>
              <c:strCache>
                <c:ptCount val="10"/>
                <c:pt idx="0">
                  <c:v>IT Services and IT Consulting</c:v>
                </c:pt>
                <c:pt idx="1">
                  <c:v>Banking</c:v>
                </c:pt>
                <c:pt idx="2">
                  <c:v>Software Development</c:v>
                </c:pt>
                <c:pt idx="3">
                  <c:v>Financial Services</c:v>
                </c:pt>
                <c:pt idx="4">
                  <c:v>Manufacturing</c:v>
                </c:pt>
                <c:pt idx="5">
                  <c:v>Airlines and Aviation</c:v>
                </c:pt>
                <c:pt idx="6">
                  <c:v>Food and Beverage Manufacturing</c:v>
                </c:pt>
                <c:pt idx="7">
                  <c:v> Technology, Information and Internet</c:v>
                </c:pt>
                <c:pt idx="8">
                  <c:v>Business Consulting and Services</c:v>
                </c:pt>
                <c:pt idx="9">
                  <c:v>Motor Vehicle Manufacturing</c:v>
                </c:pt>
              </c:strCache>
            </c:strRef>
          </c:cat>
          <c:val>
            <c:numRef>
              <c:f>Sheet6!$B$4:$B$14</c:f>
              <c:numCache>
                <c:formatCode>General</c:formatCode>
                <c:ptCount val="10"/>
                <c:pt idx="0">
                  <c:v>443916</c:v>
                </c:pt>
                <c:pt idx="1">
                  <c:v>160016</c:v>
                </c:pt>
                <c:pt idx="2">
                  <c:v>143849</c:v>
                </c:pt>
                <c:pt idx="3">
                  <c:v>127264</c:v>
                </c:pt>
                <c:pt idx="4">
                  <c:v>122532</c:v>
                </c:pt>
                <c:pt idx="5">
                  <c:v>120012</c:v>
                </c:pt>
                <c:pt idx="6">
                  <c:v>85009</c:v>
                </c:pt>
                <c:pt idx="7">
                  <c:v>78178</c:v>
                </c:pt>
                <c:pt idx="8">
                  <c:v>76016</c:v>
                </c:pt>
                <c:pt idx="9">
                  <c:v>70407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14-48D1-810A-DD8C3DF2EC6F}"/>
            </c:ext>
          </c:extLst>
        </c:ser>
        <c:dLbls/>
        <c:gapWidth val="269"/>
        <c:overlap val="-20"/>
        <c:axId val="132786432"/>
        <c:axId val="132796416"/>
      </c:barChart>
      <c:catAx>
        <c:axId val="13278643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96416"/>
        <c:crosses val="autoZero"/>
        <c:auto val="1"/>
        <c:lblAlgn val="ctr"/>
        <c:lblOffset val="100"/>
      </c:catAx>
      <c:valAx>
        <c:axId val="13279641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8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Final.xlsx]Sheet8!PivotTable5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5 demanding designation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depthPercent val="100"/>
      <c:perspective val="30"/>
    </c:view3D>
    <c:floor>
      <c:spPr>
        <a:solidFill>
          <a:schemeClr val="accent1">
            <a:alpha val="30000"/>
          </a:schemeClr>
        </a:solidFill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cat>
            <c:strRef>
              <c:f>Sheet8!$A$4:$A$9</c:f>
              <c:strCache>
                <c:ptCount val="5"/>
                <c:pt idx="0">
                  <c:v>Data Analyst</c:v>
                </c:pt>
                <c:pt idx="1">
                  <c:v>Associate</c:v>
                </c:pt>
                <c:pt idx="2">
                  <c:v>Marketing Manager</c:v>
                </c:pt>
                <c:pt idx="3">
                  <c:v>Frontend Developer</c:v>
                </c:pt>
                <c:pt idx="4">
                  <c:v>Product Manager Full Time Opportunity for University Graduates</c:v>
                </c:pt>
              </c:strCache>
            </c:strRef>
          </c:cat>
          <c:val>
            <c:numRef>
              <c:f>Sheet8!$B$4:$B$9</c:f>
              <c:numCache>
                <c:formatCode>General</c:formatCode>
                <c:ptCount val="5"/>
                <c:pt idx="0">
                  <c:v>30</c:v>
                </c:pt>
                <c:pt idx="1">
                  <c:v>10</c:v>
                </c:pt>
                <c:pt idx="2">
                  <c:v>7</c:v>
                </c:pt>
                <c:pt idx="3">
                  <c:v>7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A36-4EAE-8D87-95A3B75A6B61}"/>
            </c:ext>
          </c:extLst>
        </c:ser>
        <c:dLbls/>
        <c:gapWidth val="154"/>
        <c:gapDepth val="0"/>
        <c:shape val="box"/>
        <c:axId val="131158016"/>
        <c:axId val="132368640"/>
        <c:axId val="0"/>
      </c:bar3DChart>
      <c:catAx>
        <c:axId val="1311580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368640"/>
        <c:crosses val="autoZero"/>
        <c:auto val="1"/>
        <c:lblAlgn val="ctr"/>
        <c:lblOffset val="100"/>
      </c:catAx>
      <c:valAx>
        <c:axId val="1323686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5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Final.xlsx]Sheet4!PivotTable1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EMPLOYEES INVOLVEMENT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480-4FDF-B712-EE76CA0B2367}"/>
              </c:ext>
            </c:extLst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480-4FDF-B712-EE76CA0B2367}"/>
              </c:ext>
            </c:extLst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480-4FDF-B712-EE76CA0B2367}"/>
              </c:ext>
            </c:extLst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480-4FDF-B712-EE76CA0B2367}"/>
              </c:ext>
            </c:extLst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480-4FDF-B712-EE76CA0B2367}"/>
              </c:ext>
            </c:extLst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9480-4FDF-B712-EE76CA0B2367}"/>
              </c:ext>
            </c:extLst>
          </c:dPt>
          <c:cat>
            <c:strRef>
              <c:f>Sheet4!$A$4:$A$10</c:f>
              <c:strCache>
                <c:ptCount val="6"/>
                <c:pt idx="0">
                  <c:v>Business</c:v>
                </c:pt>
                <c:pt idx="1">
                  <c:v>Contract</c:v>
                </c:pt>
                <c:pt idx="2">
                  <c:v>Full-time</c:v>
                </c:pt>
                <c:pt idx="3">
                  <c:v>Internship</c:v>
                </c:pt>
                <c:pt idx="4">
                  <c:v>Part-time</c:v>
                </c:pt>
                <c:pt idx="5">
                  <c:v>Temporary</c:v>
                </c:pt>
              </c:strCache>
            </c:strRef>
          </c:cat>
          <c:val>
            <c:numRef>
              <c:f>Sheet4!$B$4:$B$10</c:f>
              <c:numCache>
                <c:formatCode>General</c:formatCode>
                <c:ptCount val="6"/>
                <c:pt idx="0">
                  <c:v>3</c:v>
                </c:pt>
                <c:pt idx="1">
                  <c:v>8</c:v>
                </c:pt>
                <c:pt idx="2">
                  <c:v>335</c:v>
                </c:pt>
                <c:pt idx="3">
                  <c:v>8</c:v>
                </c:pt>
                <c:pt idx="4">
                  <c:v>7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9480-4FDF-B712-EE76CA0B2367}"/>
            </c:ext>
          </c:extLst>
        </c:ser>
        <c:dLbls/>
      </c:pie3D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7030A0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Final new.xlsx]No. of jobs  diff. city for d!PivotTable23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900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No. of jobs  in </a:t>
            </a:r>
            <a:r>
              <a:rPr lang="en-IN" sz="900" b="1" i="0" u="none" strike="noStrike" baseline="0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Bangalore,Gurgaon,Mumbai</a:t>
            </a:r>
            <a:r>
              <a:rPr lang="en-IN" sz="900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for different level </a:t>
            </a:r>
            <a:endParaRPr lang="en-US" sz="900" dirty="0"/>
          </a:p>
        </c:rich>
      </c:tx>
      <c:layout>
        <c:manualLayout>
          <c:xMode val="edge"/>
          <c:yMode val="edge"/>
          <c:x val="0.19656070852185584"/>
          <c:y val="6.03254114469709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8992481252936365E-2"/>
          <c:y val="6.4789552579812879E-2"/>
          <c:w val="0.84110361417769963"/>
          <c:h val="0.68803461669202193"/>
        </c:manualLayout>
      </c:layout>
      <c:barChart>
        <c:barDir val="col"/>
        <c:grouping val="clustered"/>
        <c:ser>
          <c:idx val="0"/>
          <c:order val="0"/>
          <c:tx>
            <c:strRef>
              <c:f>'No. of jobs  diff. city for d'!$B$3:$B$4</c:f>
              <c:strCache>
                <c:ptCount val="1"/>
                <c:pt idx="0">
                  <c:v>Bangalore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Ref>
              <c:f>'No. of jobs  diff. city for d'!$A$5:$A$10</c:f>
              <c:strCache>
                <c:ptCount val="5"/>
                <c:pt idx="0">
                  <c:v>Associate</c:v>
                </c:pt>
                <c:pt idx="1">
                  <c:v>Entry level</c:v>
                </c:pt>
                <c:pt idx="2">
                  <c:v>Executive</c:v>
                </c:pt>
                <c:pt idx="3">
                  <c:v>Internship</c:v>
                </c:pt>
                <c:pt idx="4">
                  <c:v>Mid-Senior level</c:v>
                </c:pt>
              </c:strCache>
            </c:strRef>
          </c:cat>
          <c:val>
            <c:numRef>
              <c:f>'No. of jobs  diff. city for d'!$B$5:$B$10</c:f>
              <c:numCache>
                <c:formatCode>General</c:formatCode>
                <c:ptCount val="5"/>
                <c:pt idx="0">
                  <c:v>160980</c:v>
                </c:pt>
                <c:pt idx="1">
                  <c:v>43905</c:v>
                </c:pt>
                <c:pt idx="2">
                  <c:v>30014</c:v>
                </c:pt>
                <c:pt idx="3">
                  <c:v>351</c:v>
                </c:pt>
                <c:pt idx="4">
                  <c:v>42080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2F6-4AEA-B94B-24843AA0D777}"/>
            </c:ext>
          </c:extLst>
        </c:ser>
        <c:ser>
          <c:idx val="1"/>
          <c:order val="1"/>
          <c:tx>
            <c:strRef>
              <c:f>'No. of jobs  diff. city for d'!$C$3:$C$4</c:f>
              <c:strCache>
                <c:ptCount val="1"/>
                <c:pt idx="0">
                  <c:v>Gurgaon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Ref>
              <c:f>'No. of jobs  diff. city for d'!$A$5:$A$10</c:f>
              <c:strCache>
                <c:ptCount val="5"/>
                <c:pt idx="0">
                  <c:v>Associate</c:v>
                </c:pt>
                <c:pt idx="1">
                  <c:v>Entry level</c:v>
                </c:pt>
                <c:pt idx="2">
                  <c:v>Executive</c:v>
                </c:pt>
                <c:pt idx="3">
                  <c:v>Internship</c:v>
                </c:pt>
                <c:pt idx="4">
                  <c:v>Mid-Senior level</c:v>
                </c:pt>
              </c:strCache>
            </c:strRef>
          </c:cat>
          <c:val>
            <c:numRef>
              <c:f>'No. of jobs  diff. city for d'!$C$5:$C$10</c:f>
              <c:numCache>
                <c:formatCode>General</c:formatCode>
                <c:ptCount val="5"/>
                <c:pt idx="0">
                  <c:v>80019</c:v>
                </c:pt>
                <c:pt idx="1">
                  <c:v>11001</c:v>
                </c:pt>
                <c:pt idx="4">
                  <c:v>30003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2F6-4AEA-B94B-24843AA0D777}"/>
            </c:ext>
          </c:extLst>
        </c:ser>
        <c:ser>
          <c:idx val="2"/>
          <c:order val="2"/>
          <c:tx>
            <c:strRef>
              <c:f>'No. of jobs  diff. city for d'!$D$3:$D$4</c:f>
              <c:strCache>
                <c:ptCount val="1"/>
                <c:pt idx="0">
                  <c:v>Mumbai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Ref>
              <c:f>'No. of jobs  diff. city for d'!$A$5:$A$10</c:f>
              <c:strCache>
                <c:ptCount val="5"/>
                <c:pt idx="0">
                  <c:v>Associate</c:v>
                </c:pt>
                <c:pt idx="1">
                  <c:v>Entry level</c:v>
                </c:pt>
                <c:pt idx="2">
                  <c:v>Executive</c:v>
                </c:pt>
                <c:pt idx="3">
                  <c:v>Internship</c:v>
                </c:pt>
                <c:pt idx="4">
                  <c:v>Mid-Senior level</c:v>
                </c:pt>
              </c:strCache>
            </c:strRef>
          </c:cat>
          <c:val>
            <c:numRef>
              <c:f>'No. of jobs  diff. city for d'!$D$5:$D$10</c:f>
              <c:numCache>
                <c:formatCode>General</c:formatCode>
                <c:ptCount val="5"/>
                <c:pt idx="0">
                  <c:v>30514</c:v>
                </c:pt>
                <c:pt idx="1">
                  <c:v>10001</c:v>
                </c:pt>
                <c:pt idx="4">
                  <c:v>15002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2F6-4AEA-B94B-24843AA0D777}"/>
            </c:ext>
          </c:extLst>
        </c:ser>
        <c:dLbls/>
        <c:gapWidth val="100"/>
        <c:overlap val="-24"/>
        <c:axId val="88781952"/>
        <c:axId val="88783488"/>
      </c:barChart>
      <c:catAx>
        <c:axId val="887819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83488"/>
        <c:crosses val="autoZero"/>
        <c:auto val="1"/>
        <c:lblAlgn val="ctr"/>
        <c:lblOffset val="100"/>
      </c:catAx>
      <c:valAx>
        <c:axId val="887834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8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900" dirty="0"/>
              <a:t>Top 5 demanding designation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44911840370233225"/>
          <c:y val="0.21306298343855529"/>
          <c:w val="0.44309512566755682"/>
          <c:h val="0.52153171605584969"/>
        </c:manualLayout>
      </c:layout>
      <c:bar3DChart>
        <c:barDir val="bar"/>
        <c:grouping val="clustered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Lit>
              <c:ptCount val="5"/>
              <c:pt idx="0">
                <c:v>Data Analyst</c:v>
              </c:pt>
              <c:pt idx="1">
                <c:v>Associate</c:v>
              </c:pt>
              <c:pt idx="2">
                <c:v>Marketing Manager</c:v>
              </c:pt>
              <c:pt idx="3">
                <c:v>Frontend Developer</c:v>
              </c:pt>
              <c:pt idx="4">
                <c:v>Product Manager Full Time Opportunity for University Graduates</c:v>
              </c:pt>
            </c:strLit>
          </c:cat>
          <c:val>
            <c:numLit>
              <c:formatCode>General</c:formatCode>
              <c:ptCount val="5"/>
              <c:pt idx="0">
                <c:v>30</c:v>
              </c:pt>
              <c:pt idx="1">
                <c:v>10</c:v>
              </c:pt>
              <c:pt idx="2">
                <c:v>7</c:v>
              </c:pt>
              <c:pt idx="3">
                <c:v>7</c:v>
              </c:pt>
              <c:pt idx="4">
                <c:v>5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8C-41D7-AF4A-8FFC5F1C2964}"/>
            </c:ext>
          </c:extLst>
        </c:ser>
        <c:dLbls/>
        <c:shape val="box"/>
        <c:axId val="88835584"/>
        <c:axId val="88837120"/>
        <c:axId val="0"/>
      </c:bar3DChart>
      <c:catAx>
        <c:axId val="88835584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37120"/>
        <c:crosses val="autoZero"/>
        <c:auto val="1"/>
        <c:lblAlgn val="ctr"/>
        <c:lblOffset val="100"/>
      </c:catAx>
      <c:valAx>
        <c:axId val="8883712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3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TOP</a:t>
            </a:r>
            <a:r>
              <a:rPr lang="en-US" sz="1000" baseline="0" dirty="0"/>
              <a:t> 10 EMPLOYMENT LOCATION </a:t>
            </a:r>
            <a:endParaRPr lang="en-US" sz="1000" dirty="0"/>
          </a:p>
        </c:rich>
      </c:tx>
      <c:layout>
        <c:manualLayout>
          <c:xMode val="edge"/>
          <c:yMode val="edge"/>
          <c:x val="0.2277498838016653"/>
          <c:y val="1.6283051128737305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perspective val="100"/>
    </c:view3D>
    <c:floor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365930074424322"/>
          <c:y val="0.21378356331886228"/>
          <c:w val="0.74031341990348365"/>
          <c:h val="0.4141155814452574"/>
        </c:manualLayout>
      </c:layout>
      <c:bar3DChart>
        <c:barDir val="col"/>
        <c:grouping val="clustered"/>
        <c:ser>
          <c:idx val="0"/>
          <c:order val="0"/>
          <c:tx>
            <c:v>Total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cat>
            <c:strLit>
              <c:ptCount val="10"/>
              <c:pt idx="0">
                <c:v>Bangalore</c:v>
              </c:pt>
              <c:pt idx="1">
                <c:v>Gurgaon</c:v>
              </c:pt>
              <c:pt idx="2">
                <c:v>Mumbai</c:v>
              </c:pt>
              <c:pt idx="3">
                <c:v>Pune</c:v>
              </c:pt>
              <c:pt idx="4">
                <c:v>Hyderabad</c:v>
              </c:pt>
              <c:pt idx="5">
                <c:v>Kalyanpur</c:v>
              </c:pt>
              <c:pt idx="6">
                <c:v>Imamganj</c:v>
              </c:pt>
              <c:pt idx="7">
                <c:v>Delhi</c:v>
              </c:pt>
              <c:pt idx="8">
                <c:v>Mumbai </c:v>
              </c:pt>
              <c:pt idx="9">
                <c:v>Noida</c:v>
              </c:pt>
            </c:strLit>
          </c:cat>
          <c:val>
            <c:numLit>
              <c:formatCode>General</c:formatCode>
              <c:ptCount val="10"/>
              <c:pt idx="0">
                <c:v>698462</c:v>
              </c:pt>
              <c:pt idx="1">
                <c:v>420961</c:v>
              </c:pt>
              <c:pt idx="2">
                <c:v>220437</c:v>
              </c:pt>
              <c:pt idx="3">
                <c:v>96661</c:v>
              </c:pt>
              <c:pt idx="4">
                <c:v>90258</c:v>
              </c:pt>
              <c:pt idx="5">
                <c:v>75701</c:v>
              </c:pt>
              <c:pt idx="6">
                <c:v>52067</c:v>
              </c:pt>
              <c:pt idx="7">
                <c:v>42023</c:v>
              </c:pt>
              <c:pt idx="8">
                <c:v>41005</c:v>
              </c:pt>
              <c:pt idx="9">
                <c:v>40704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9A5-4EE5-9E1E-18776B25837F}"/>
            </c:ext>
          </c:extLst>
        </c:ser>
        <c:dLbls/>
        <c:gapWidth val="65"/>
        <c:shape val="box"/>
        <c:axId val="88954752"/>
        <c:axId val="88965120"/>
        <c:axId val="0"/>
      </c:bar3DChart>
      <c:catAx>
        <c:axId val="88954752"/>
        <c:scaling>
          <c:orientation val="minMax"/>
        </c:scaling>
        <c:axPos val="b"/>
        <c:title>
          <c:layout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65120"/>
        <c:crosses val="autoZero"/>
        <c:auto val="1"/>
        <c:lblAlgn val="ctr"/>
        <c:lblOffset val="100"/>
      </c:catAx>
      <c:valAx>
        <c:axId val="889651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/>
                  <a:t>No.of</a:t>
                </a:r>
                <a:r>
                  <a:rPr lang="en-IN" baseline="0" dirty="0"/>
                  <a:t> Employees</a:t>
                </a:r>
                <a:endParaRPr lang="en-IN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5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5847046581183465"/>
          <c:y val="0.1680956636010939"/>
          <c:w val="0.45341414119825235"/>
          <c:h val="0.51844235820442086"/>
        </c:manualLayout>
      </c:layout>
      <c:barChart>
        <c:barDir val="bar"/>
        <c:grouping val="clustered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Lit>
              <c:ptCount val="10"/>
              <c:pt idx="0">
                <c:v>IT Services and IT Consulting</c:v>
              </c:pt>
              <c:pt idx="1">
                <c:v>Banking</c:v>
              </c:pt>
              <c:pt idx="2">
                <c:v>Software Development</c:v>
              </c:pt>
              <c:pt idx="3">
                <c:v>Financial Services</c:v>
              </c:pt>
              <c:pt idx="4">
                <c:v>Manufacturing</c:v>
              </c:pt>
              <c:pt idx="5">
                <c:v>Airlines and Aviation</c:v>
              </c:pt>
              <c:pt idx="6">
                <c:v>Food and Beverage Manufacturing</c:v>
              </c:pt>
              <c:pt idx="7">
                <c:v> Technology, Information and Internet</c:v>
              </c:pt>
              <c:pt idx="8">
                <c:v>Business Consulting and Services</c:v>
              </c:pt>
              <c:pt idx="9">
                <c:v>Motor Vehicle Manufacturing</c:v>
              </c:pt>
            </c:strLit>
          </c:cat>
          <c:val>
            <c:numLit>
              <c:formatCode>General</c:formatCode>
              <c:ptCount val="10"/>
              <c:pt idx="0">
                <c:v>443916</c:v>
              </c:pt>
              <c:pt idx="1">
                <c:v>160016</c:v>
              </c:pt>
              <c:pt idx="2">
                <c:v>143849</c:v>
              </c:pt>
              <c:pt idx="3">
                <c:v>127264</c:v>
              </c:pt>
              <c:pt idx="4">
                <c:v>122532</c:v>
              </c:pt>
              <c:pt idx="5">
                <c:v>120012</c:v>
              </c:pt>
              <c:pt idx="6">
                <c:v>85009</c:v>
              </c:pt>
              <c:pt idx="7">
                <c:v>78178</c:v>
              </c:pt>
              <c:pt idx="8">
                <c:v>76016</c:v>
              </c:pt>
              <c:pt idx="9">
                <c:v>70407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E6F-4356-912A-55A1ED6551A5}"/>
            </c:ext>
          </c:extLst>
        </c:ser>
        <c:dLbls/>
        <c:gapWidth val="115"/>
        <c:overlap val="-20"/>
        <c:axId val="89140224"/>
        <c:axId val="89146496"/>
      </c:barChart>
      <c:catAx>
        <c:axId val="89140224"/>
        <c:scaling>
          <c:orientation val="minMax"/>
        </c:scaling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Industry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46496"/>
        <c:crosses val="autoZero"/>
        <c:auto val="1"/>
        <c:lblAlgn val="ctr"/>
        <c:lblOffset val="100"/>
      </c:catAx>
      <c:valAx>
        <c:axId val="8914649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Employees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4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Final new.xlsx]Industry Comparision!PivotTable28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9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Industry </a:t>
            </a:r>
            <a:r>
              <a:rPr lang="en-IN" sz="900" b="1" i="0" baseline="0" dirty="0" err="1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comparision</a:t>
            </a:r>
            <a:endParaRPr lang="en-IN" sz="900" dirty="0">
              <a:effectLst/>
            </a:endParaRPr>
          </a:p>
        </c:rich>
      </c:tx>
      <c:layout>
        <c:manualLayout>
          <c:xMode val="edge"/>
          <c:yMode val="edge"/>
          <c:x val="0.31860323985940037"/>
          <c:y val="1.1641447096039495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273523930735212"/>
          <c:y val="0.14416855350162774"/>
          <c:w val="0.8672647606926478"/>
          <c:h val="0.71194657623373914"/>
        </c:manualLayout>
      </c:layout>
      <c:bar3DChart>
        <c:barDir val="col"/>
        <c:grouping val="clustered"/>
        <c:ser>
          <c:idx val="0"/>
          <c:order val="0"/>
          <c:tx>
            <c:strRef>
              <c:f>'Industry Comparision'!$B$22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'Industry Comparision'!$A$23:$A$27</c:f>
              <c:strCache>
                <c:ptCount val="4"/>
                <c:pt idx="0">
                  <c:v>Software Development</c:v>
                </c:pt>
                <c:pt idx="1">
                  <c:v>Market Research</c:v>
                </c:pt>
                <c:pt idx="2">
                  <c:v>IT Services and IT Consulting</c:v>
                </c:pt>
                <c:pt idx="3">
                  <c:v>Banking</c:v>
                </c:pt>
              </c:strCache>
            </c:strRef>
          </c:cat>
          <c:val>
            <c:numRef>
              <c:f>'Industry Comparision'!$B$23:$B$27</c:f>
              <c:numCache>
                <c:formatCode>General</c:formatCode>
                <c:ptCount val="4"/>
                <c:pt idx="0">
                  <c:v>143849</c:v>
                </c:pt>
                <c:pt idx="1">
                  <c:v>2002</c:v>
                </c:pt>
                <c:pt idx="2">
                  <c:v>443865</c:v>
                </c:pt>
                <c:pt idx="3">
                  <c:v>160016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B0-4BFF-AC96-9C21CF464A3D}"/>
            </c:ext>
          </c:extLst>
        </c:ser>
        <c:dLbls>
          <c:showVal val="1"/>
        </c:dLbls>
        <c:shape val="box"/>
        <c:axId val="89234816"/>
        <c:axId val="89252992"/>
        <c:axId val="0"/>
      </c:bar3DChart>
      <c:catAx>
        <c:axId val="8923481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52992"/>
        <c:crosses val="autoZero"/>
        <c:auto val="1"/>
        <c:lblAlgn val="ctr"/>
        <c:lblOffset val="100"/>
      </c:catAx>
      <c:valAx>
        <c:axId val="8925299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3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900" dirty="0"/>
              <a:t>Top</a:t>
            </a:r>
            <a:r>
              <a:rPr lang="en-US" sz="900" baseline="0" dirty="0"/>
              <a:t> 10 Industry in terms of no. </a:t>
            </a:r>
            <a:r>
              <a:rPr lang="en-US" sz="900" dirty="0"/>
              <a:t>applicants</a:t>
            </a:r>
          </a:p>
        </c:rich>
      </c:tx>
      <c:layout>
        <c:manualLayout>
          <c:xMode val="edge"/>
          <c:yMode val="edge"/>
          <c:x val="0.12404455711919864"/>
          <c:y val="2.3148170337996009E-2"/>
        </c:manualLayout>
      </c:layout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39827280464286402"/>
          <c:y val="0.24791966372261912"/>
          <c:w val="0.51592901232878374"/>
          <c:h val="0.56906141280047884"/>
        </c:manualLayout>
      </c:layout>
      <c:barChart>
        <c:barDir val="bar"/>
        <c:grouping val="clustered"/>
        <c:ser>
          <c:idx val="0"/>
          <c:order val="0"/>
          <c:tx>
            <c:strRef>
              <c:f>'https://d.docs.live.net/996df715453e35b9/Desktop/[insides.xlsx]Sheet1'!$B$1</c:f>
              <c:strCache>
                <c:ptCount val="1"/>
                <c:pt idx="0">
                  <c:v>Total_applicants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Ref>
              <c:f>'https://d.docs.live.net/996df715453e35b9/Desktop/[insides.xlsx]Sheet1'!$A$2:$A$11</c:f>
              <c:strCache>
                <c:ptCount val="10"/>
                <c:pt idx="0">
                  <c:v>IT Services and IT Consulting</c:v>
                </c:pt>
                <c:pt idx="1">
                  <c:v>Manufacturing</c:v>
                </c:pt>
                <c:pt idx="2">
                  <c:v> Technology, Information and Internet</c:v>
                </c:pt>
                <c:pt idx="3">
                  <c:v>Financial Services</c:v>
                </c:pt>
                <c:pt idx="4">
                  <c:v>Human Resources Services</c:v>
                </c:pt>
                <c:pt idx="5">
                  <c:v>Airlines and Aviation</c:v>
                </c:pt>
                <c:pt idx="6">
                  <c:v>Business Consulting and Services</c:v>
                </c:pt>
                <c:pt idx="7">
                  <c:v>Software Development</c:v>
                </c:pt>
                <c:pt idx="8">
                  <c:v>Newspaper Publishing</c:v>
                </c:pt>
                <c:pt idx="9">
                  <c:v> Technology, Information and Media</c:v>
                </c:pt>
              </c:strCache>
            </c:strRef>
          </c:cat>
          <c:val>
            <c:numRef>
              <c:f>'https://d.docs.live.net/996df715453e35b9/Desktop/[insides.xlsx]Sheet1'!$B$2:$B$11</c:f>
              <c:numCache>
                <c:formatCode>General</c:formatCode>
                <c:ptCount val="10"/>
                <c:pt idx="0">
                  <c:v>1186</c:v>
                </c:pt>
                <c:pt idx="1">
                  <c:v>609</c:v>
                </c:pt>
                <c:pt idx="2">
                  <c:v>591</c:v>
                </c:pt>
                <c:pt idx="3">
                  <c:v>461</c:v>
                </c:pt>
                <c:pt idx="4">
                  <c:v>416</c:v>
                </c:pt>
                <c:pt idx="5">
                  <c:v>316</c:v>
                </c:pt>
                <c:pt idx="6">
                  <c:v>270</c:v>
                </c:pt>
                <c:pt idx="7">
                  <c:v>267</c:v>
                </c:pt>
                <c:pt idx="8">
                  <c:v>192</c:v>
                </c:pt>
                <c:pt idx="9">
                  <c:v>191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08-42BE-BD58-24B78A88B78A}"/>
            </c:ext>
          </c:extLst>
        </c:ser>
        <c:dLbls/>
        <c:gapWidth val="115"/>
        <c:overlap val="-20"/>
        <c:axId val="88880640"/>
        <c:axId val="88882176"/>
      </c:barChart>
      <c:catAx>
        <c:axId val="88880640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82176"/>
        <c:crosses val="autoZero"/>
        <c:auto val="1"/>
        <c:lblAlgn val="ctr"/>
        <c:lblOffset val="100"/>
      </c:catAx>
      <c:valAx>
        <c:axId val="8888217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8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 dirty="0"/>
              <a:t>Top 15 Company</a:t>
            </a:r>
            <a:r>
              <a:rPr lang="en-IN" sz="1000" baseline="0" dirty="0"/>
              <a:t> in terms of </a:t>
            </a:r>
            <a:r>
              <a:rPr lang="en-IN" sz="1000" dirty="0" err="1"/>
              <a:t>Linkedin</a:t>
            </a:r>
            <a:r>
              <a:rPr lang="en-IN" sz="1000" dirty="0"/>
              <a:t> Followers</a:t>
            </a:r>
          </a:p>
        </c:rich>
      </c:tx>
      <c:layout>
        <c:manualLayout>
          <c:xMode val="edge"/>
          <c:yMode val="edge"/>
          <c:x val="0.19181803748052442"/>
          <c:y val="7.849293563579279E-3"/>
        </c:manualLayout>
      </c:layout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12869203849518809"/>
          <c:y val="0.19138896145090864"/>
          <c:w val="0.86297462817147874"/>
          <c:h val="0.45022421664116624"/>
        </c:manualLayout>
      </c:layout>
      <c:barChart>
        <c:barDir val="col"/>
        <c:grouping val="clustered"/>
        <c:ser>
          <c:idx val="0"/>
          <c:order val="0"/>
          <c:tx>
            <c:strRef>
              <c:f>'https://d.docs.live.net/996df715453e35b9/Desktop/[insides.xlsx]Sheet1'!$A$28</c:f>
              <c:strCache>
                <c:ptCount val="1"/>
                <c:pt idx="0">
                  <c:v>Amazon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'https://d.docs.live.net/996df715453e35b9/Desktop/[insides.xlsx]Sheet1'!$B$27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'https://d.docs.live.net/996df715453e35b9/Desktop/[insides.xlsx]Sheet1'!$B$28</c:f>
              <c:numCache>
                <c:formatCode>General</c:formatCode>
                <c:ptCount val="1"/>
                <c:pt idx="0">
                  <c:v>27530986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65-47D7-9433-9704D3A7F2DE}"/>
            </c:ext>
          </c:extLst>
        </c:ser>
        <c:ser>
          <c:idx val="1"/>
          <c:order val="1"/>
          <c:tx>
            <c:strRef>
              <c:f>'https://d.docs.live.net/996df715453e35b9/Desktop/[insides.xlsx]Sheet1'!$A$29</c:f>
              <c:strCache>
                <c:ptCount val="1"/>
                <c:pt idx="0">
                  <c:v>Unilever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'https://d.docs.live.net/996df715453e35b9/Desktop/[insides.xlsx]Sheet1'!$B$27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'https://d.docs.live.net/996df715453e35b9/Desktop/[insides.xlsx]Sheet1'!$B$29</c:f>
              <c:numCache>
                <c:formatCode>General</c:formatCode>
                <c:ptCount val="1"/>
                <c:pt idx="0">
                  <c:v>17909484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D65-47D7-9433-9704D3A7F2DE}"/>
            </c:ext>
          </c:extLst>
        </c:ser>
        <c:ser>
          <c:idx val="2"/>
          <c:order val="2"/>
          <c:tx>
            <c:strRef>
              <c:f>'https://d.docs.live.net/996df715453e35b9/Desktop/[insides.xlsx]Sheet1'!$A$30</c:f>
              <c:strCache>
                <c:ptCount val="1"/>
                <c:pt idx="0">
                  <c:v>Microsoft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'https://d.docs.live.net/996df715453e35b9/Desktop/[insides.xlsx]Sheet1'!$B$27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'https://d.docs.live.net/996df715453e35b9/Desktop/[insides.xlsx]Sheet1'!$B$30</c:f>
              <c:numCache>
                <c:formatCode>General</c:formatCode>
                <c:ptCount val="1"/>
                <c:pt idx="0">
                  <c:v>17768681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D65-47D7-9433-9704D3A7F2DE}"/>
            </c:ext>
          </c:extLst>
        </c:ser>
        <c:ser>
          <c:idx val="3"/>
          <c:order val="3"/>
          <c:tx>
            <c:strRef>
              <c:f>'https://d.docs.live.net/996df715453e35b9/Desktop/[insides.xlsx]Sheet1'!$A$31</c:f>
              <c:strCache>
                <c:ptCount val="1"/>
                <c:pt idx="0">
                  <c:v>Deloitte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'https://d.docs.live.net/996df715453e35b9/Desktop/[insides.xlsx]Sheet1'!$B$27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'https://d.docs.live.net/996df715453e35b9/Desktop/[insides.xlsx]Sheet1'!$B$31</c:f>
              <c:numCache>
                <c:formatCode>General</c:formatCode>
                <c:ptCount val="1"/>
                <c:pt idx="0">
                  <c:v>10638787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D65-47D7-9433-9704D3A7F2DE}"/>
            </c:ext>
          </c:extLst>
        </c:ser>
        <c:ser>
          <c:idx val="4"/>
          <c:order val="4"/>
          <c:tx>
            <c:strRef>
              <c:f>'https://d.docs.live.net/996df715453e35b9/Desktop/[insides.xlsx]Sheet1'!$A$32</c:f>
              <c:strCache>
                <c:ptCount val="1"/>
                <c:pt idx="0">
                  <c:v>Johnson &amp; Johnson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'https://d.docs.live.net/996df715453e35b9/Desktop/[insides.xlsx]Sheet1'!$B$27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'https://d.docs.live.net/996df715453e35b9/Desktop/[insides.xlsx]Sheet1'!$B$32</c:f>
              <c:numCache>
                <c:formatCode>General</c:formatCode>
                <c:ptCount val="1"/>
                <c:pt idx="0">
                  <c:v>7989574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D65-47D7-9433-9704D3A7F2DE}"/>
            </c:ext>
          </c:extLst>
        </c:ser>
        <c:ser>
          <c:idx val="5"/>
          <c:order val="5"/>
          <c:tx>
            <c:strRef>
              <c:f>'https://d.docs.live.net/996df715453e35b9/Desktop/[insides.xlsx]Sheet1'!$A$33</c:f>
              <c:strCache>
                <c:ptCount val="1"/>
                <c:pt idx="0">
                  <c:v>Procter &amp; Gamble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'https://d.docs.live.net/996df715453e35b9/Desktop/[insides.xlsx]Sheet1'!$B$27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'https://d.docs.live.net/996df715453e35b9/Desktop/[insides.xlsx]Sheet1'!$B$33</c:f>
              <c:numCache>
                <c:formatCode>General</c:formatCode>
                <c:ptCount val="1"/>
                <c:pt idx="0">
                  <c:v>7039109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D65-47D7-9433-9704D3A7F2DE}"/>
            </c:ext>
          </c:extLst>
        </c:ser>
        <c:ser>
          <c:idx val="6"/>
          <c:order val="6"/>
          <c:tx>
            <c:strRef>
              <c:f>'https://d.docs.live.net/996df715453e35b9/Desktop/[insides.xlsx]Sheet1'!$A$34</c:f>
              <c:strCache>
                <c:ptCount val="1"/>
                <c:pt idx="0">
                  <c:v>The Coca-Cola Company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60000"/>
                  </a:schemeClr>
                </a:gs>
                <a:gs pos="75000">
                  <a:schemeClr val="accent1">
                    <a:lumMod val="60000"/>
                    <a:lumMod val="60000"/>
                    <a:lumOff val="40000"/>
                  </a:schemeClr>
                </a:gs>
                <a:gs pos="51000">
                  <a:schemeClr val="accent1">
                    <a:lumMod val="60000"/>
                    <a:alpha val="75000"/>
                  </a:schemeClr>
                </a:gs>
                <a:gs pos="100000">
                  <a:schemeClr val="accent1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'https://d.docs.live.net/996df715453e35b9/Desktop/[insides.xlsx]Sheet1'!$B$27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'https://d.docs.live.net/996df715453e35b9/Desktop/[insides.xlsx]Sheet1'!$B$34</c:f>
              <c:numCache>
                <c:formatCode>General</c:formatCode>
                <c:ptCount val="1"/>
                <c:pt idx="0">
                  <c:v>6949275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D65-47D7-9433-9704D3A7F2DE}"/>
            </c:ext>
          </c:extLst>
        </c:ser>
        <c:ser>
          <c:idx val="7"/>
          <c:order val="7"/>
          <c:tx>
            <c:strRef>
              <c:f>'https://d.docs.live.net/996df715453e35b9/Desktop/[insides.xlsx]Sheet1'!$A$35</c:f>
              <c:strCache>
                <c:ptCount val="1"/>
                <c:pt idx="0">
                  <c:v>EY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0000"/>
                  </a:schemeClr>
                </a:gs>
                <a:gs pos="75000">
                  <a:schemeClr val="accent2">
                    <a:lumMod val="60000"/>
                    <a:lumMod val="60000"/>
                    <a:lumOff val="40000"/>
                  </a:schemeClr>
                </a:gs>
                <a:gs pos="51000">
                  <a:schemeClr val="accent2">
                    <a:lumMod val="60000"/>
                    <a:alpha val="75000"/>
                  </a:schemeClr>
                </a:gs>
                <a:gs pos="100000">
                  <a:schemeClr val="accent2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'https://d.docs.live.net/996df715453e35b9/Desktop/[insides.xlsx]Sheet1'!$B$27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'https://d.docs.live.net/996df715453e35b9/Desktop/[insides.xlsx]Sheet1'!$B$35</c:f>
              <c:numCache>
                <c:formatCode>General</c:formatCode>
                <c:ptCount val="1"/>
                <c:pt idx="0">
                  <c:v>6650151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D65-47D7-9433-9704D3A7F2DE}"/>
            </c:ext>
          </c:extLst>
        </c:ser>
        <c:ser>
          <c:idx val="8"/>
          <c:order val="8"/>
          <c:tx>
            <c:strRef>
              <c:f>'https://d.docs.live.net/996df715453e35b9/Desktop/[insides.xlsx]Sheet1'!$A$36</c:f>
              <c:strCache>
                <c:ptCount val="1"/>
                <c:pt idx="0">
                  <c:v>Wipro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0000"/>
                  </a:schemeClr>
                </a:gs>
                <a:gs pos="75000">
                  <a:schemeClr val="accent3">
                    <a:lumMod val="60000"/>
                    <a:lumMod val="60000"/>
                    <a:lumOff val="40000"/>
                  </a:schemeClr>
                </a:gs>
                <a:gs pos="51000">
                  <a:schemeClr val="accent3">
                    <a:lumMod val="60000"/>
                    <a:alpha val="75000"/>
                  </a:schemeClr>
                </a:gs>
                <a:gs pos="100000">
                  <a:schemeClr val="accent3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'https://d.docs.live.net/996df715453e35b9/Desktop/[insides.xlsx]Sheet1'!$B$27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'https://d.docs.live.net/996df715453e35b9/Desktop/[insides.xlsx]Sheet1'!$B$36</c:f>
              <c:numCache>
                <c:formatCode>General</c:formatCode>
                <c:ptCount val="1"/>
                <c:pt idx="0">
                  <c:v>6068496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D65-47D7-9433-9704D3A7F2DE}"/>
            </c:ext>
          </c:extLst>
        </c:ser>
        <c:ser>
          <c:idx val="9"/>
          <c:order val="9"/>
          <c:tx>
            <c:strRef>
              <c:f>'https://d.docs.live.net/996df715453e35b9/Desktop/[insides.xlsx]Sheet1'!$A$37</c:f>
              <c:strCache>
                <c:ptCount val="1"/>
                <c:pt idx="0">
                  <c:v>Infosys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60000"/>
                  </a:schemeClr>
                </a:gs>
                <a:gs pos="75000">
                  <a:schemeClr val="accent4">
                    <a:lumMod val="60000"/>
                    <a:lumMod val="60000"/>
                    <a:lumOff val="40000"/>
                  </a:schemeClr>
                </a:gs>
                <a:gs pos="51000">
                  <a:schemeClr val="accent4">
                    <a:lumMod val="60000"/>
                    <a:alpha val="75000"/>
                  </a:schemeClr>
                </a:gs>
                <a:gs pos="100000">
                  <a:schemeClr val="accent4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'https://d.docs.live.net/996df715453e35b9/Desktop/[insides.xlsx]Sheet1'!$B$27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'https://d.docs.live.net/996df715453e35b9/Desktop/[insides.xlsx]Sheet1'!$B$37</c:f>
              <c:numCache>
                <c:formatCode>General</c:formatCode>
                <c:ptCount val="1"/>
                <c:pt idx="0">
                  <c:v>6067023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BD65-47D7-9433-9704D3A7F2DE}"/>
            </c:ext>
          </c:extLst>
        </c:ser>
        <c:ser>
          <c:idx val="10"/>
          <c:order val="10"/>
          <c:tx>
            <c:strRef>
              <c:f>'https://d.docs.live.net/996df715453e35b9/Desktop/[insides.xlsx]Sheet1'!$A$38</c:f>
              <c:strCache>
                <c:ptCount val="1"/>
                <c:pt idx="0">
                  <c:v>The Walt Disney Company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60000"/>
                  </a:schemeClr>
                </a:gs>
                <a:gs pos="75000">
                  <a:schemeClr val="accent5">
                    <a:lumMod val="60000"/>
                    <a:lumMod val="60000"/>
                    <a:lumOff val="40000"/>
                  </a:schemeClr>
                </a:gs>
                <a:gs pos="51000">
                  <a:schemeClr val="accent5">
                    <a:lumMod val="60000"/>
                    <a:alpha val="75000"/>
                  </a:schemeClr>
                </a:gs>
                <a:gs pos="100000">
                  <a:schemeClr val="accent5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'https://d.docs.live.net/996df715453e35b9/Desktop/[insides.xlsx]Sheet1'!$B$27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'https://d.docs.live.net/996df715453e35b9/Desktop/[insides.xlsx]Sheet1'!$B$38</c:f>
              <c:numCache>
                <c:formatCode>General</c:formatCode>
                <c:ptCount val="1"/>
                <c:pt idx="0">
                  <c:v>5191612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BD65-47D7-9433-9704D3A7F2DE}"/>
            </c:ext>
          </c:extLst>
        </c:ser>
        <c:ser>
          <c:idx val="11"/>
          <c:order val="11"/>
          <c:tx>
            <c:strRef>
              <c:f>'https://d.docs.live.net/996df715453e35b9/Desktop/[insides.xlsx]Sheet1'!$A$39</c:f>
              <c:strCache>
                <c:ptCount val="1"/>
                <c:pt idx="0">
                  <c:v>HP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60000"/>
                  </a:schemeClr>
                </a:gs>
                <a:gs pos="75000">
                  <a:schemeClr val="accent6">
                    <a:lumMod val="60000"/>
                    <a:lumMod val="60000"/>
                    <a:lumOff val="40000"/>
                  </a:schemeClr>
                </a:gs>
                <a:gs pos="51000">
                  <a:schemeClr val="accent6">
                    <a:lumMod val="60000"/>
                    <a:alpha val="75000"/>
                  </a:schemeClr>
                </a:gs>
                <a:gs pos="100000">
                  <a:schemeClr val="accent6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'https://d.docs.live.net/996df715453e35b9/Desktop/[insides.xlsx]Sheet1'!$B$27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'https://d.docs.live.net/996df715453e35b9/Desktop/[insides.xlsx]Sheet1'!$B$39</c:f>
              <c:numCache>
                <c:formatCode>General</c:formatCode>
                <c:ptCount val="1"/>
                <c:pt idx="0">
                  <c:v>5100806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BD65-47D7-9433-9704D3A7F2DE}"/>
            </c:ext>
          </c:extLst>
        </c:ser>
        <c:ser>
          <c:idx val="12"/>
          <c:order val="12"/>
          <c:tx>
            <c:strRef>
              <c:f>'https://d.docs.live.net/996df715453e35b9/Desktop/[insides.xlsx]Sheet1'!$A$40</c:f>
              <c:strCache>
                <c:ptCount val="1"/>
                <c:pt idx="0">
                  <c:v>Bayer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80000"/>
                    <a:lumOff val="20000"/>
                  </a:schemeClr>
                </a:gs>
                <a:gs pos="75000">
                  <a:schemeClr val="accent1">
                    <a:lumMod val="80000"/>
                    <a:lumOff val="20000"/>
                    <a:lumMod val="60000"/>
                    <a:lumOff val="40000"/>
                  </a:schemeClr>
                </a:gs>
                <a:gs pos="51000">
                  <a:schemeClr val="accent1">
                    <a:lumMod val="80000"/>
                    <a:lumOff val="20000"/>
                    <a:alpha val="75000"/>
                  </a:schemeClr>
                </a:gs>
                <a:gs pos="100000">
                  <a:schemeClr val="accent1">
                    <a:lumMod val="80000"/>
                    <a:lumOff val="2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'https://d.docs.live.net/996df715453e35b9/Desktop/[insides.xlsx]Sheet1'!$B$27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'https://d.docs.live.net/996df715453e35b9/Desktop/[insides.xlsx]Sheet1'!$B$40</c:f>
              <c:numCache>
                <c:formatCode>General</c:formatCode>
                <c:ptCount val="1"/>
                <c:pt idx="0">
                  <c:v>4508113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BD65-47D7-9433-9704D3A7F2DE}"/>
            </c:ext>
          </c:extLst>
        </c:ser>
        <c:ser>
          <c:idx val="13"/>
          <c:order val="13"/>
          <c:tx>
            <c:strRef>
              <c:f>'https://d.docs.live.net/996df715453e35b9/Desktop/[insides.xlsx]Sheet1'!$A$41</c:f>
              <c:strCache>
                <c:ptCount val="1"/>
                <c:pt idx="0">
                  <c:v>Dell Technologies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80000"/>
                    <a:lumOff val="20000"/>
                  </a:schemeClr>
                </a:gs>
                <a:gs pos="75000">
                  <a:schemeClr val="accent2">
                    <a:lumMod val="80000"/>
                    <a:lumOff val="20000"/>
                    <a:lumMod val="60000"/>
                    <a:lumOff val="40000"/>
                  </a:schemeClr>
                </a:gs>
                <a:gs pos="51000">
                  <a:schemeClr val="accent2">
                    <a:lumMod val="80000"/>
                    <a:lumOff val="20000"/>
                    <a:alpha val="75000"/>
                  </a:schemeClr>
                </a:gs>
                <a:gs pos="100000">
                  <a:schemeClr val="accent2">
                    <a:lumMod val="80000"/>
                    <a:lumOff val="2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'https://d.docs.live.net/996df715453e35b9/Desktop/[insides.xlsx]Sheet1'!$B$27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'https://d.docs.live.net/996df715453e35b9/Desktop/[insides.xlsx]Sheet1'!$B$41</c:f>
              <c:numCache>
                <c:formatCode>General</c:formatCode>
                <c:ptCount val="1"/>
                <c:pt idx="0">
                  <c:v>4169043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BD65-47D7-9433-9704D3A7F2DE}"/>
            </c:ext>
          </c:extLst>
        </c:ser>
        <c:ser>
          <c:idx val="14"/>
          <c:order val="14"/>
          <c:tx>
            <c:strRef>
              <c:f>'https://d.docs.live.net/996df715453e35b9/Desktop/[insides.xlsx]Sheet1'!$A$42</c:f>
              <c:strCache>
                <c:ptCount val="1"/>
                <c:pt idx="0">
                  <c:v>Salesforce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80000"/>
                    <a:lumOff val="20000"/>
                  </a:schemeClr>
                </a:gs>
                <a:gs pos="75000">
                  <a:schemeClr val="accent3">
                    <a:lumMod val="80000"/>
                    <a:lumOff val="20000"/>
                    <a:lumMod val="60000"/>
                    <a:lumOff val="40000"/>
                  </a:schemeClr>
                </a:gs>
                <a:gs pos="51000">
                  <a:schemeClr val="accent3">
                    <a:lumMod val="80000"/>
                    <a:lumOff val="20000"/>
                    <a:alpha val="75000"/>
                  </a:schemeClr>
                </a:gs>
                <a:gs pos="100000">
                  <a:schemeClr val="accent3">
                    <a:lumMod val="80000"/>
                    <a:lumOff val="2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'https://d.docs.live.net/996df715453e35b9/Desktop/[insides.xlsx]Sheet1'!$B$27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'https://d.docs.live.net/996df715453e35b9/Desktop/[insides.xlsx]Sheet1'!$B$42</c:f>
              <c:numCache>
                <c:formatCode>General</c:formatCode>
                <c:ptCount val="1"/>
                <c:pt idx="0">
                  <c:v>3917830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BD65-47D7-9433-9704D3A7F2DE}"/>
            </c:ext>
          </c:extLst>
        </c:ser>
        <c:dLbls/>
        <c:gapWidth val="355"/>
        <c:overlap val="-70"/>
        <c:axId val="89314816"/>
        <c:axId val="89316352"/>
      </c:barChart>
      <c:catAx>
        <c:axId val="8931481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16352"/>
        <c:crosses val="autoZero"/>
        <c:auto val="1"/>
        <c:lblAlgn val="ctr"/>
        <c:lblOffset val="100"/>
      </c:catAx>
      <c:valAx>
        <c:axId val="89316352"/>
        <c:scaling>
          <c:orientation val="minMax"/>
        </c:scaling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1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5436854328501657"/>
          <c:w val="0.80190787419022214"/>
          <c:h val="0.24283983732802636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Final new.xlsx]Employees range!PivotTable6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000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No. of </a:t>
            </a:r>
            <a:r>
              <a:rPr lang="en-IN" sz="1000" b="1" i="0" u="none" strike="noStrike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company</a:t>
            </a:r>
            <a:r>
              <a:rPr lang="en-IN" sz="1000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opening in Employees range.</a:t>
            </a:r>
            <a:endParaRPr lang="en-US" sz="1000" dirty="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806185354932567"/>
          <c:y val="0.21831326037955068"/>
          <c:w val="0.74513275991274441"/>
          <c:h val="0.49328734229033805"/>
        </c:manualLayout>
      </c:layout>
      <c:bar3DChart>
        <c:barDir val="col"/>
        <c:grouping val="clustered"/>
        <c:ser>
          <c:idx val="0"/>
          <c:order val="0"/>
          <c:tx>
            <c:strRef>
              <c:f>'Employees range'!$B$3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Ref>
              <c:f>'Employees range'!$A$4:$A$7</c:f>
              <c:strCache>
                <c:ptCount val="3"/>
                <c:pt idx="0">
                  <c:v>Between 100 -1000</c:v>
                </c:pt>
                <c:pt idx="1">
                  <c:v>More than 1000 Employees</c:v>
                </c:pt>
                <c:pt idx="2">
                  <c:v>With 100 Employees</c:v>
                </c:pt>
              </c:strCache>
            </c:strRef>
          </c:cat>
          <c:val>
            <c:numRef>
              <c:f>'Employees range'!$B$4:$B$7</c:f>
              <c:numCache>
                <c:formatCode>General</c:formatCode>
                <c:ptCount val="3"/>
                <c:pt idx="0">
                  <c:v>68</c:v>
                </c:pt>
                <c:pt idx="1">
                  <c:v>233</c:v>
                </c:pt>
                <c:pt idx="2">
                  <c:v>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9F-47DC-AE14-F6288DD233C9}"/>
            </c:ext>
          </c:extLst>
        </c:ser>
        <c:dLbls/>
        <c:shape val="box"/>
        <c:axId val="93812608"/>
        <c:axId val="93814144"/>
        <c:axId val="0"/>
      </c:bar3DChart>
      <c:catAx>
        <c:axId val="9381260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14144"/>
        <c:crosses val="autoZero"/>
        <c:auto val="1"/>
        <c:lblAlgn val="ctr"/>
        <c:lblOffset val="100"/>
      </c:catAx>
      <c:valAx>
        <c:axId val="938141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 No.</a:t>
                </a:r>
                <a:r>
                  <a:rPr lang="en-IN" baseline="0" dirty="0"/>
                  <a:t> of Company</a:t>
                </a:r>
                <a:endParaRPr lang="en-IN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1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Final new.xlsx]No. of jobs  diff. city for d!PivotTable23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No. of jobs  in </a:t>
            </a:r>
            <a:r>
              <a:rPr lang="en-IN" sz="1800" b="1" i="0" u="none" strike="noStrike" baseline="0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Bangalore,Gurgaon,Mumbai</a:t>
            </a:r>
            <a:r>
              <a:rPr lang="en-IN" sz="1800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for different level </a:t>
            </a:r>
            <a:endParaRPr lang="en-US" sz="1800" dirty="0"/>
          </a:p>
        </c:rich>
      </c:tx>
      <c:layout>
        <c:manualLayout>
          <c:xMode val="edge"/>
          <c:yMode val="edge"/>
          <c:x val="0.19656069251102315"/>
          <c:y val="2.4003029723802256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8992481252936365E-2"/>
          <c:y val="6.4789552579812879E-2"/>
          <c:w val="0.84110361417769963"/>
          <c:h val="0.68803461669202204"/>
        </c:manualLayout>
      </c:layout>
      <c:barChart>
        <c:barDir val="col"/>
        <c:grouping val="clustered"/>
        <c:ser>
          <c:idx val="0"/>
          <c:order val="0"/>
          <c:tx>
            <c:strRef>
              <c:f>'No. of jobs  diff. city for d'!$B$3:$B$4</c:f>
              <c:strCache>
                <c:ptCount val="1"/>
                <c:pt idx="0">
                  <c:v>Bangalore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Ref>
              <c:f>'No. of jobs  diff. city for d'!$A$5:$A$10</c:f>
              <c:strCache>
                <c:ptCount val="5"/>
                <c:pt idx="0">
                  <c:v>Associate</c:v>
                </c:pt>
                <c:pt idx="1">
                  <c:v>Entry level</c:v>
                </c:pt>
                <c:pt idx="2">
                  <c:v>Executive</c:v>
                </c:pt>
                <c:pt idx="3">
                  <c:v>Internship</c:v>
                </c:pt>
                <c:pt idx="4">
                  <c:v>Mid-Senior level</c:v>
                </c:pt>
              </c:strCache>
            </c:strRef>
          </c:cat>
          <c:val>
            <c:numRef>
              <c:f>'No. of jobs  diff. city for d'!$B$5:$B$10</c:f>
              <c:numCache>
                <c:formatCode>General</c:formatCode>
                <c:ptCount val="5"/>
                <c:pt idx="0">
                  <c:v>160980</c:v>
                </c:pt>
                <c:pt idx="1">
                  <c:v>43905</c:v>
                </c:pt>
                <c:pt idx="2">
                  <c:v>30014</c:v>
                </c:pt>
                <c:pt idx="3">
                  <c:v>351</c:v>
                </c:pt>
                <c:pt idx="4">
                  <c:v>42080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502-4369-88C8-4B8E995385BE}"/>
            </c:ext>
          </c:extLst>
        </c:ser>
        <c:ser>
          <c:idx val="1"/>
          <c:order val="1"/>
          <c:tx>
            <c:strRef>
              <c:f>'No. of jobs  diff. city for d'!$C$3:$C$4</c:f>
              <c:strCache>
                <c:ptCount val="1"/>
                <c:pt idx="0">
                  <c:v>Gurgaon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Ref>
              <c:f>'No. of jobs  diff. city for d'!$A$5:$A$10</c:f>
              <c:strCache>
                <c:ptCount val="5"/>
                <c:pt idx="0">
                  <c:v>Associate</c:v>
                </c:pt>
                <c:pt idx="1">
                  <c:v>Entry level</c:v>
                </c:pt>
                <c:pt idx="2">
                  <c:v>Executive</c:v>
                </c:pt>
                <c:pt idx="3">
                  <c:v>Internship</c:v>
                </c:pt>
                <c:pt idx="4">
                  <c:v>Mid-Senior level</c:v>
                </c:pt>
              </c:strCache>
            </c:strRef>
          </c:cat>
          <c:val>
            <c:numRef>
              <c:f>'No. of jobs  diff. city for d'!$C$5:$C$10</c:f>
              <c:numCache>
                <c:formatCode>General</c:formatCode>
                <c:ptCount val="5"/>
                <c:pt idx="0">
                  <c:v>80019</c:v>
                </c:pt>
                <c:pt idx="1">
                  <c:v>11001</c:v>
                </c:pt>
                <c:pt idx="4">
                  <c:v>30003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502-4369-88C8-4B8E995385BE}"/>
            </c:ext>
          </c:extLst>
        </c:ser>
        <c:ser>
          <c:idx val="2"/>
          <c:order val="2"/>
          <c:tx>
            <c:strRef>
              <c:f>'No. of jobs  diff. city for d'!$D$3:$D$4</c:f>
              <c:strCache>
                <c:ptCount val="1"/>
                <c:pt idx="0">
                  <c:v>Mumbai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Ref>
              <c:f>'No. of jobs  diff. city for d'!$A$5:$A$10</c:f>
              <c:strCache>
                <c:ptCount val="5"/>
                <c:pt idx="0">
                  <c:v>Associate</c:v>
                </c:pt>
                <c:pt idx="1">
                  <c:v>Entry level</c:v>
                </c:pt>
                <c:pt idx="2">
                  <c:v>Executive</c:v>
                </c:pt>
                <c:pt idx="3">
                  <c:v>Internship</c:v>
                </c:pt>
                <c:pt idx="4">
                  <c:v>Mid-Senior level</c:v>
                </c:pt>
              </c:strCache>
            </c:strRef>
          </c:cat>
          <c:val>
            <c:numRef>
              <c:f>'No. of jobs  diff. city for d'!$D$5:$D$10</c:f>
              <c:numCache>
                <c:formatCode>General</c:formatCode>
                <c:ptCount val="5"/>
                <c:pt idx="0">
                  <c:v>30514</c:v>
                </c:pt>
                <c:pt idx="1">
                  <c:v>10001</c:v>
                </c:pt>
                <c:pt idx="4">
                  <c:v>15002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502-4369-88C8-4B8E995385BE}"/>
            </c:ext>
          </c:extLst>
        </c:ser>
        <c:dLbls/>
        <c:gapWidth val="100"/>
        <c:overlap val="-24"/>
        <c:axId val="87429120"/>
        <c:axId val="87430656"/>
      </c:barChart>
      <c:catAx>
        <c:axId val="874291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30656"/>
        <c:crosses val="autoZero"/>
        <c:auto val="1"/>
        <c:lblAlgn val="ctr"/>
        <c:lblOffset val="100"/>
      </c:catAx>
      <c:valAx>
        <c:axId val="874306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2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50" dirty="0"/>
              <a:t>Employees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bar"/>
        <c:grouping val="clustered"/>
        <c:ser>
          <c:idx val="0"/>
          <c:order val="0"/>
          <c:tx>
            <c:strRef>
              <c:f>'[Project Final new.xlsx]TOP 10 INDUSTRY'!$C$22</c:f>
              <c:strCache>
                <c:ptCount val="1"/>
                <c:pt idx="0">
                  <c:v>Employees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multiLvlStrRef>
              <c:f>'[Project Final new.xlsx]TOP 10 INDUSTRY'!$A$23:$B$24</c:f>
              <c:multiLvlStrCache>
                <c:ptCount val="2"/>
                <c:lvl>
                  <c:pt idx="0">
                    <c:v>Bangalore</c:v>
                  </c:pt>
                  <c:pt idx="1">
                    <c:v>Bangalore</c:v>
                  </c:pt>
                </c:lvl>
                <c:lvl>
                  <c:pt idx="0">
                    <c:v>Data Analyst</c:v>
                  </c:pt>
                  <c:pt idx="1">
                    <c:v>Front End Engineer</c:v>
                  </c:pt>
                </c:lvl>
              </c:multiLvlStrCache>
            </c:multiLvlStrRef>
          </c:cat>
          <c:val>
            <c:numRef>
              <c:f>'[Project Final new.xlsx]TOP 10 INDUSTRY'!$C$23:$C$24</c:f>
              <c:numCache>
                <c:formatCode>General</c:formatCode>
                <c:ptCount val="2"/>
                <c:pt idx="0">
                  <c:v>119386</c:v>
                </c:pt>
                <c:pt idx="1">
                  <c:v>10001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199-477E-A003-021952D52B37}"/>
            </c:ext>
          </c:extLst>
        </c:ser>
        <c:dLbls/>
        <c:gapWidth val="115"/>
        <c:overlap val="-20"/>
        <c:axId val="88277376"/>
        <c:axId val="88278912"/>
      </c:barChart>
      <c:catAx>
        <c:axId val="88277376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78912"/>
        <c:crosses val="autoZero"/>
        <c:auto val="1"/>
        <c:lblAlgn val="ctr"/>
        <c:lblOffset val="100"/>
      </c:catAx>
      <c:valAx>
        <c:axId val="88278912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7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Final new.xlsx]Bangalore Top 5 Designation Dis!PivotTable10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00" dirty="0"/>
              <a:t>Bangalore Top 5 Designation Distribution</a:t>
            </a:r>
          </a:p>
        </c:rich>
      </c:tx>
      <c:layout>
        <c:manualLayout>
          <c:xMode val="edge"/>
          <c:yMode val="edge"/>
          <c:x val="0.15982621788840312"/>
          <c:y val="1.6037640994260229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CatName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0000"/>
                </a:schemeClr>
              </a:gs>
              <a:gs pos="78000">
                <a:schemeClr val="accent3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"/>
        <c:spPr>
          <a:gradFill rotWithShape="1">
            <a:gsLst>
              <a:gs pos="0">
                <a:schemeClr val="accent4">
                  <a:tint val="96000"/>
                  <a:lumMod val="100000"/>
                </a:schemeClr>
              </a:gs>
              <a:gs pos="78000">
                <a:schemeClr val="accent4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"/>
        <c:spPr>
          <a:gradFill rotWithShape="1">
            <a:gsLst>
              <a:gs pos="0">
                <a:schemeClr val="accent5">
                  <a:tint val="96000"/>
                  <a:lumMod val="100000"/>
                </a:schemeClr>
              </a:gs>
              <a:gs pos="78000">
                <a:schemeClr val="accent5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541750143658078"/>
              <c:y val="-0.1790114789868134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5.1872796595691793E-2"/>
              <c:y val="1.59478860323181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26778855860473061"/>
                  <c:h val="9.7791164658634522E-2"/>
                </c:manualLayout>
              </c15:layout>
            </c:ext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6.777341626675365E-2"/>
              <c:y val="1.75441925181038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0196850393700789"/>
              <c:y val="5.252506087341491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541750143658078"/>
              <c:y val="-0.1790114789868134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5.1872796595691793E-2"/>
              <c:y val="1.59478860323181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26778855860473061"/>
                  <c:h val="9.7791164658634522E-2"/>
                </c:manualLayout>
              </c15:layout>
            </c:ext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6.777341626675365E-2"/>
              <c:y val="1.75441925181038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0196850393700789"/>
              <c:y val="5.252506087341491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541750143658078"/>
              <c:y val="-0.1790114789868134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5.1872796595691793E-2"/>
              <c:y val="1.59478860323181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26778855860473061"/>
                  <c:h val="9.7791164658634522E-2"/>
                </c:manualLayout>
              </c15:layout>
            </c:ext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6.777341626675365E-2"/>
              <c:y val="1.75441925181038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0196850393700789"/>
              <c:y val="5.252506087341491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541750143658078"/>
              <c:y val="-0.1790114789868134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5.1872796595691793E-2"/>
              <c:y val="1.59478860323181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26778855860473061"/>
                  <c:h val="9.7791164658634522E-2"/>
                </c:manualLayout>
              </c15:layout>
            </c:ext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6.777341626675365E-2"/>
              <c:y val="1.75441925181038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0196850393700789"/>
              <c:y val="5.252506087341491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541750143658078"/>
              <c:y val="-0.1790114789868134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5.1872796595691793E-2"/>
              <c:y val="1.59478860323181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26778855860473061"/>
                  <c:h val="9.7791164658634522E-2"/>
                </c:manualLayout>
              </c15:layout>
            </c:ext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6.777341626675365E-2"/>
              <c:y val="1.75441925181038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0196850393700789"/>
              <c:y val="5.252506087341491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4984733527440708E-2"/>
          <c:y val="0.38795490345954226"/>
          <c:w val="0.49998164545589796"/>
          <c:h val="0.57771887963552593"/>
        </c:manualLayout>
      </c:layout>
      <c:pie3DChart>
        <c:varyColors val="1"/>
        <c:ser>
          <c:idx val="0"/>
          <c:order val="0"/>
          <c:tx>
            <c:strRef>
              <c:f>'Bangalore Top 5 Designation Dis'!$B$3:$B$4</c:f>
              <c:strCache>
                <c:ptCount val="1"/>
                <c:pt idx="0">
                  <c:v>Bangalore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5B0-4BF9-AAAF-F50BD77D1D98}"/>
              </c:ext>
            </c:extLst>
          </c:dPt>
          <c:dPt>
            <c:idx val="1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5B0-4BF9-AAAF-F50BD77D1D98}"/>
              </c:ext>
            </c:extLst>
          </c:dPt>
          <c:dPt>
            <c:idx val="2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5B0-4BF9-AAAF-F50BD77D1D98}"/>
              </c:ext>
            </c:extLst>
          </c:dPt>
          <c:dPt>
            <c:idx val="3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5B0-4BF9-AAAF-F50BD77D1D98}"/>
              </c:ext>
            </c:extLst>
          </c:dPt>
          <c:dPt>
            <c:idx val="4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5B0-4BF9-AAAF-F50BD77D1D98}"/>
              </c:ext>
            </c:extLst>
          </c:dPt>
          <c:dLbls>
            <c:dLbl>
              <c:idx val="1"/>
              <c:layout>
                <c:manualLayout>
                  <c:x val="6.3832274243937698E-2"/>
                  <c:y val="-4.8571596920478861E-2"/>
                </c:manualLayout>
              </c:layout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2236633222755257"/>
                      <c:h val="0.227376860778269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5B0-4BF9-AAAF-F50BD77D1D98}"/>
                </c:ext>
              </c:extLst>
            </c:dLbl>
            <c:dLbl>
              <c:idx val="2"/>
              <c:layout>
                <c:manualLayout>
                  <c:x val="5.1872796595691793E-2"/>
                  <c:y val="1.5947886032318174E-2"/>
                </c:manualLayout>
              </c:layout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6778855860473061"/>
                      <c:h val="9.779116465863452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5B0-4BF9-AAAF-F50BD77D1D98}"/>
                </c:ext>
              </c:extLst>
            </c:dLbl>
            <c:dLbl>
              <c:idx val="3"/>
              <c:layout>
                <c:manualLayout>
                  <c:x val="6.777341626675365E-2"/>
                  <c:y val="1.7544192518103879E-2"/>
                </c:manualLayout>
              </c:layout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5B0-4BF9-AAAF-F50BD77D1D98}"/>
                </c:ext>
              </c:extLst>
            </c:dLbl>
            <c:dLbl>
              <c:idx val="4"/>
              <c:layout>
                <c:manualLayout>
                  <c:x val="0.19807225283654026"/>
                  <c:y val="-4.9669440960549822E-2"/>
                </c:manualLayout>
              </c:layout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68956605349609"/>
                      <c:h val="0.213646374016297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25B0-4BF9-AAAF-F50BD77D1D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CatName val="1"/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'Bangalore Top 5 Designation Dis'!$A$5:$A$10</c:f>
              <c:strCache>
                <c:ptCount val="5"/>
                <c:pt idx="0">
                  <c:v>Data Analyst</c:v>
                </c:pt>
                <c:pt idx="1">
                  <c:v>Frontend Developer</c:v>
                </c:pt>
                <c:pt idx="2">
                  <c:v>Junior Software Engineer</c:v>
                </c:pt>
                <c:pt idx="3">
                  <c:v>Manufacturing Engineer</c:v>
                </c:pt>
                <c:pt idx="4">
                  <c:v>UI Developer</c:v>
                </c:pt>
              </c:strCache>
            </c:strRef>
          </c:cat>
          <c:val>
            <c:numRef>
              <c:f>'Bangalore Top 5 Designation Dis'!$B$5:$B$10</c:f>
              <c:numCache>
                <c:formatCode>General</c:formatCode>
                <c:ptCount val="5"/>
                <c:pt idx="0">
                  <c:v>119386</c:v>
                </c:pt>
                <c:pt idx="1">
                  <c:v>40037</c:v>
                </c:pt>
                <c:pt idx="2">
                  <c:v>20002</c:v>
                </c:pt>
                <c:pt idx="3">
                  <c:v>20002</c:v>
                </c:pt>
                <c:pt idx="4">
                  <c:v>22502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25B0-4BF9-AAAF-F50BD77D1D98}"/>
            </c:ext>
          </c:extLst>
        </c:ser>
        <c:dLbls>
          <c:showCatName val="1"/>
        </c:dLbls>
      </c:pie3D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Final.xlsx]Sheet1!PivotTable1</c:name>
    <c:fmtId val="3"/>
  </c:pivotSource>
  <c:chart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290042080439029"/>
          <c:y val="4.8429820375893572E-2"/>
          <c:w val="0.78862811062740656"/>
          <c:h val="0.89694553694895007"/>
        </c:manualLayout>
      </c:layout>
      <c:barChart>
        <c:barDir val="col"/>
        <c:grouping val="percentStacked"/>
        <c:ser>
          <c:idx val="0"/>
          <c:order val="0"/>
          <c:tx>
            <c:strRef>
              <c:f>Sheet1!$B$3:$B$4</c:f>
              <c:strCache>
                <c:ptCount val="1"/>
                <c:pt idx="0">
                  <c:v>Associate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Bangalore</c:v>
                </c:pt>
                <c:pt idx="1">
                  <c:v>Delhi</c:v>
                </c:pt>
                <c:pt idx="2">
                  <c:v>Gurgaon</c:v>
                </c:pt>
                <c:pt idx="3">
                  <c:v>Hyderabad</c:v>
                </c:pt>
                <c:pt idx="4">
                  <c:v>Imamganj</c:v>
                </c:pt>
                <c:pt idx="5">
                  <c:v>Kalyanpur</c:v>
                </c:pt>
                <c:pt idx="6">
                  <c:v>Mumbai</c:v>
                </c:pt>
                <c:pt idx="7">
                  <c:v>Mumbai 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333580</c:v>
                </c:pt>
                <c:pt idx="1">
                  <c:v>20002</c:v>
                </c:pt>
                <c:pt idx="2">
                  <c:v>231838</c:v>
                </c:pt>
                <c:pt idx="3">
                  <c:v>60206</c:v>
                </c:pt>
                <c:pt idx="4">
                  <c:v>47057</c:v>
                </c:pt>
                <c:pt idx="5">
                  <c:v>65079</c:v>
                </c:pt>
                <c:pt idx="6">
                  <c:v>79471</c:v>
                </c:pt>
                <c:pt idx="8">
                  <c:v>200</c:v>
                </c:pt>
                <c:pt idx="9">
                  <c:v>35654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9D-4CB0-914A-8F94491D7ED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Director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Bangalore</c:v>
                </c:pt>
                <c:pt idx="1">
                  <c:v>Delhi</c:v>
                </c:pt>
                <c:pt idx="2">
                  <c:v>Gurgaon</c:v>
                </c:pt>
                <c:pt idx="3">
                  <c:v>Hyderabad</c:v>
                </c:pt>
                <c:pt idx="4">
                  <c:v>Imamganj</c:v>
                </c:pt>
                <c:pt idx="5">
                  <c:v>Kalyanpur</c:v>
                </c:pt>
                <c:pt idx="6">
                  <c:v>Mumbai</c:v>
                </c:pt>
                <c:pt idx="7">
                  <c:v>Mumbai 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B9D-4CB0-914A-8F94491D7ED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Entry level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Bangalore</c:v>
                </c:pt>
                <c:pt idx="1">
                  <c:v>Delhi</c:v>
                </c:pt>
                <c:pt idx="2">
                  <c:v>Gurgaon</c:v>
                </c:pt>
                <c:pt idx="3">
                  <c:v>Hyderabad</c:v>
                </c:pt>
                <c:pt idx="4">
                  <c:v>Imamganj</c:v>
                </c:pt>
                <c:pt idx="5">
                  <c:v>Kalyanpur</c:v>
                </c:pt>
                <c:pt idx="6">
                  <c:v>Mumbai</c:v>
                </c:pt>
                <c:pt idx="7">
                  <c:v>Mumbai 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104613</c:v>
                </c:pt>
                <c:pt idx="1">
                  <c:v>21021</c:v>
                </c:pt>
                <c:pt idx="2">
                  <c:v>122062</c:v>
                </c:pt>
                <c:pt idx="3">
                  <c:v>30052</c:v>
                </c:pt>
                <c:pt idx="4">
                  <c:v>5010</c:v>
                </c:pt>
                <c:pt idx="5">
                  <c:v>70</c:v>
                </c:pt>
                <c:pt idx="6">
                  <c:v>83507</c:v>
                </c:pt>
                <c:pt idx="7">
                  <c:v>20002</c:v>
                </c:pt>
                <c:pt idx="8">
                  <c:v>30503</c:v>
                </c:pt>
                <c:pt idx="9">
                  <c:v>30003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B9D-4CB0-914A-8F94491D7ED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Executive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Bangalore</c:v>
                </c:pt>
                <c:pt idx="1">
                  <c:v>Delhi</c:v>
                </c:pt>
                <c:pt idx="2">
                  <c:v>Gurgaon</c:v>
                </c:pt>
                <c:pt idx="3">
                  <c:v>Hyderabad</c:v>
                </c:pt>
                <c:pt idx="4">
                  <c:v>Imamganj</c:v>
                </c:pt>
                <c:pt idx="5">
                  <c:v>Kalyanpur</c:v>
                </c:pt>
                <c:pt idx="6">
                  <c:v>Mumbai</c:v>
                </c:pt>
                <c:pt idx="7">
                  <c:v>Mumbai 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40066</c:v>
                </c:pt>
                <c:pt idx="2">
                  <c:v>10001</c:v>
                </c:pt>
                <c:pt idx="5">
                  <c:v>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B9D-4CB0-914A-8F94491D7EDE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Internship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Bangalore</c:v>
                </c:pt>
                <c:pt idx="1">
                  <c:v>Delhi</c:v>
                </c:pt>
                <c:pt idx="2">
                  <c:v>Gurgaon</c:v>
                </c:pt>
                <c:pt idx="3">
                  <c:v>Hyderabad</c:v>
                </c:pt>
                <c:pt idx="4">
                  <c:v>Imamganj</c:v>
                </c:pt>
                <c:pt idx="5">
                  <c:v>Kalyanpur</c:v>
                </c:pt>
                <c:pt idx="6">
                  <c:v>Mumbai</c:v>
                </c:pt>
                <c:pt idx="7">
                  <c:v>Mumbai 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41555</c:v>
                </c:pt>
                <c:pt idx="2">
                  <c:v>10001</c:v>
                </c:pt>
                <c:pt idx="5">
                  <c:v>500</c:v>
                </c:pt>
                <c:pt idx="6">
                  <c:v>2000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9D-4CB0-914A-8F94491D7EDE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Mid-Senior level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Bangalore</c:v>
                </c:pt>
                <c:pt idx="1">
                  <c:v>Delhi</c:v>
                </c:pt>
                <c:pt idx="2">
                  <c:v>Gurgaon</c:v>
                </c:pt>
                <c:pt idx="3">
                  <c:v>Hyderabad</c:v>
                </c:pt>
                <c:pt idx="4">
                  <c:v>Imamganj</c:v>
                </c:pt>
                <c:pt idx="5">
                  <c:v>Kalyanpur</c:v>
                </c:pt>
                <c:pt idx="6">
                  <c:v>Mumbai</c:v>
                </c:pt>
                <c:pt idx="7">
                  <c:v>Mumbai 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Sheet1!$G$5:$G$15</c:f>
              <c:numCache>
                <c:formatCode>General</c:formatCode>
                <c:ptCount val="10"/>
                <c:pt idx="0">
                  <c:v>158595</c:v>
                </c:pt>
                <c:pt idx="1">
                  <c:v>1000</c:v>
                </c:pt>
                <c:pt idx="2">
                  <c:v>47059</c:v>
                </c:pt>
                <c:pt idx="5">
                  <c:v>10001</c:v>
                </c:pt>
                <c:pt idx="6">
                  <c:v>55459</c:v>
                </c:pt>
                <c:pt idx="7">
                  <c:v>21003</c:v>
                </c:pt>
                <c:pt idx="8">
                  <c:v>10001</c:v>
                </c:pt>
                <c:pt idx="9">
                  <c:v>31004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B9D-4CB0-914A-8F94491D7EDE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Rail Transportation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Bangalore</c:v>
                </c:pt>
                <c:pt idx="1">
                  <c:v>Delhi</c:v>
                </c:pt>
                <c:pt idx="2">
                  <c:v>Gurgaon</c:v>
                </c:pt>
                <c:pt idx="3">
                  <c:v>Hyderabad</c:v>
                </c:pt>
                <c:pt idx="4">
                  <c:v>Imamganj</c:v>
                </c:pt>
                <c:pt idx="5">
                  <c:v>Kalyanpur</c:v>
                </c:pt>
                <c:pt idx="6">
                  <c:v>Mumbai</c:v>
                </c:pt>
                <c:pt idx="7">
                  <c:v>Mumbai 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Sheet1!$H$5:$H$15</c:f>
              <c:numCache>
                <c:formatCode>General</c:formatCode>
                <c:ptCount val="10"/>
                <c:pt idx="0">
                  <c:v>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B9D-4CB0-914A-8F94491D7EDE}"/>
            </c:ext>
          </c:extLst>
        </c:ser>
        <c:dLbls/>
        <c:overlap val="100"/>
        <c:axId val="125178240"/>
        <c:axId val="125179776"/>
      </c:barChart>
      <c:catAx>
        <c:axId val="1251782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79776"/>
        <c:crosses val="autoZero"/>
        <c:auto val="1"/>
        <c:lblAlgn val="ctr"/>
        <c:lblOffset val="100"/>
      </c:catAx>
      <c:valAx>
        <c:axId val="1251797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7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"/>
          <c:y val="0.26044065416484546"/>
          <c:w val="0.13512157502668443"/>
          <c:h val="0.35199017484785844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Final new.xlsx]Employees range!PivotTable6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No. of </a:t>
            </a:r>
            <a:r>
              <a:rPr lang="en-IN" sz="1800" b="1" i="0" u="none" strike="noStrike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company</a:t>
            </a:r>
            <a:r>
              <a:rPr lang="en-IN" sz="1800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opening in Employees range.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806185354932567"/>
          <c:y val="0.16382606996100565"/>
          <c:w val="0.79339722395473555"/>
          <c:h val="0.71426320707046631"/>
        </c:manualLayout>
      </c:layout>
      <c:bar3DChart>
        <c:barDir val="col"/>
        <c:grouping val="clustered"/>
        <c:ser>
          <c:idx val="0"/>
          <c:order val="0"/>
          <c:tx>
            <c:strRef>
              <c:f>'Employees range'!$B$3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Ref>
              <c:f>'Employees range'!$A$4:$A$7</c:f>
              <c:strCache>
                <c:ptCount val="3"/>
                <c:pt idx="0">
                  <c:v>Between 100 -1000</c:v>
                </c:pt>
                <c:pt idx="1">
                  <c:v>More than 1000 Employees</c:v>
                </c:pt>
                <c:pt idx="2">
                  <c:v>With 100 Employees</c:v>
                </c:pt>
              </c:strCache>
            </c:strRef>
          </c:cat>
          <c:val>
            <c:numRef>
              <c:f>'Employees range'!$B$4:$B$7</c:f>
              <c:numCache>
                <c:formatCode>General</c:formatCode>
                <c:ptCount val="3"/>
                <c:pt idx="0">
                  <c:v>68</c:v>
                </c:pt>
                <c:pt idx="1">
                  <c:v>233</c:v>
                </c:pt>
                <c:pt idx="2">
                  <c:v>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203-4230-86E0-A82D04A0D31E}"/>
            </c:ext>
          </c:extLst>
        </c:ser>
        <c:dLbls/>
        <c:shape val="box"/>
        <c:axId val="87577728"/>
        <c:axId val="87579264"/>
        <c:axId val="0"/>
      </c:bar3DChart>
      <c:catAx>
        <c:axId val="875777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79264"/>
        <c:crosses val="autoZero"/>
        <c:auto val="1"/>
        <c:lblAlgn val="ctr"/>
        <c:lblOffset val="100"/>
      </c:catAx>
      <c:valAx>
        <c:axId val="875792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 No.</a:t>
                </a:r>
                <a:r>
                  <a:rPr lang="en-IN" baseline="0" dirty="0"/>
                  <a:t> of Company</a:t>
                </a:r>
                <a:endParaRPr lang="en-IN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7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15 Company</a:t>
            </a:r>
            <a:r>
              <a:rPr lang="en-IN" baseline="0"/>
              <a:t> in terms of </a:t>
            </a:r>
            <a:r>
              <a:rPr lang="en-IN"/>
              <a:t>Linkedin Followers</a:t>
            </a:r>
          </a:p>
        </c:rich>
      </c:tx>
      <c:layout>
        <c:manualLayout>
          <c:xMode val="edge"/>
          <c:yMode val="edge"/>
          <c:x val="0.19181803748052442"/>
          <c:y val="7.849293563579279E-3"/>
        </c:manualLayout>
      </c:layout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12869203849518809"/>
          <c:y val="0.19138896145090864"/>
          <c:w val="0.86297462817147874"/>
          <c:h val="0.45022421664116624"/>
        </c:manualLayout>
      </c:layout>
      <c:barChart>
        <c:barDir val="col"/>
        <c:grouping val="clustered"/>
        <c:ser>
          <c:idx val="0"/>
          <c:order val="0"/>
          <c:tx>
            <c:strRef>
              <c:f>Sheet1!$A$28</c:f>
              <c:strCache>
                <c:ptCount val="1"/>
                <c:pt idx="0">
                  <c:v>Amazon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Sheet1!$B$28</c:f>
              <c:numCache>
                <c:formatCode>General</c:formatCode>
                <c:ptCount val="1"/>
                <c:pt idx="0">
                  <c:v>27530986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44B-44F8-A0DD-221596210CB5}"/>
            </c:ext>
          </c:extLst>
        </c:ser>
        <c:ser>
          <c:idx val="1"/>
          <c:order val="1"/>
          <c:tx>
            <c:strRef>
              <c:f>Sheet1!$A$29</c:f>
              <c:strCache>
                <c:ptCount val="1"/>
                <c:pt idx="0">
                  <c:v>Unilever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Sheet1!$B$29</c:f>
              <c:numCache>
                <c:formatCode>General</c:formatCode>
                <c:ptCount val="1"/>
                <c:pt idx="0">
                  <c:v>17909484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44B-44F8-A0DD-221596210CB5}"/>
            </c:ext>
          </c:extLst>
        </c:ser>
        <c:ser>
          <c:idx val="2"/>
          <c:order val="2"/>
          <c:tx>
            <c:strRef>
              <c:f>Sheet1!$A$30</c:f>
              <c:strCache>
                <c:ptCount val="1"/>
                <c:pt idx="0">
                  <c:v>Microsoft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Sheet1!$B$30</c:f>
              <c:numCache>
                <c:formatCode>General</c:formatCode>
                <c:ptCount val="1"/>
                <c:pt idx="0">
                  <c:v>17768681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44B-44F8-A0DD-221596210CB5}"/>
            </c:ext>
          </c:extLst>
        </c:ser>
        <c:ser>
          <c:idx val="3"/>
          <c:order val="3"/>
          <c:tx>
            <c:strRef>
              <c:f>Sheet1!$A$31</c:f>
              <c:strCache>
                <c:ptCount val="1"/>
                <c:pt idx="0">
                  <c:v>Deloitte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Sheet1!$B$31</c:f>
              <c:numCache>
                <c:formatCode>General</c:formatCode>
                <c:ptCount val="1"/>
                <c:pt idx="0">
                  <c:v>10638787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44B-44F8-A0DD-221596210CB5}"/>
            </c:ext>
          </c:extLst>
        </c:ser>
        <c:ser>
          <c:idx val="4"/>
          <c:order val="4"/>
          <c:tx>
            <c:strRef>
              <c:f>Sheet1!$A$32</c:f>
              <c:strCache>
                <c:ptCount val="1"/>
                <c:pt idx="0">
                  <c:v>Johnson &amp; Johnson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Sheet1!$B$32</c:f>
              <c:numCache>
                <c:formatCode>General</c:formatCode>
                <c:ptCount val="1"/>
                <c:pt idx="0">
                  <c:v>7989574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44B-44F8-A0DD-221596210CB5}"/>
            </c:ext>
          </c:extLst>
        </c:ser>
        <c:ser>
          <c:idx val="5"/>
          <c:order val="5"/>
          <c:tx>
            <c:strRef>
              <c:f>Sheet1!$A$33</c:f>
              <c:strCache>
                <c:ptCount val="1"/>
                <c:pt idx="0">
                  <c:v>Procter &amp; Gamble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Sheet1!$B$33</c:f>
              <c:numCache>
                <c:formatCode>General</c:formatCode>
                <c:ptCount val="1"/>
                <c:pt idx="0">
                  <c:v>7039109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44B-44F8-A0DD-221596210CB5}"/>
            </c:ext>
          </c:extLst>
        </c:ser>
        <c:ser>
          <c:idx val="6"/>
          <c:order val="6"/>
          <c:tx>
            <c:strRef>
              <c:f>Sheet1!$A$34</c:f>
              <c:strCache>
                <c:ptCount val="1"/>
                <c:pt idx="0">
                  <c:v>The Coca-Cola Company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60000"/>
                  </a:schemeClr>
                </a:gs>
                <a:gs pos="75000">
                  <a:schemeClr val="accent1">
                    <a:lumMod val="60000"/>
                    <a:lumMod val="60000"/>
                    <a:lumOff val="40000"/>
                  </a:schemeClr>
                </a:gs>
                <a:gs pos="51000">
                  <a:schemeClr val="accent1">
                    <a:lumMod val="60000"/>
                    <a:alpha val="75000"/>
                  </a:schemeClr>
                </a:gs>
                <a:gs pos="100000">
                  <a:schemeClr val="accent1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Sheet1!$B$34</c:f>
              <c:numCache>
                <c:formatCode>General</c:formatCode>
                <c:ptCount val="1"/>
                <c:pt idx="0">
                  <c:v>6949275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44B-44F8-A0DD-221596210CB5}"/>
            </c:ext>
          </c:extLst>
        </c:ser>
        <c:ser>
          <c:idx val="7"/>
          <c:order val="7"/>
          <c:tx>
            <c:strRef>
              <c:f>Sheet1!$A$35</c:f>
              <c:strCache>
                <c:ptCount val="1"/>
                <c:pt idx="0">
                  <c:v>EY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0000"/>
                  </a:schemeClr>
                </a:gs>
                <a:gs pos="75000">
                  <a:schemeClr val="accent2">
                    <a:lumMod val="60000"/>
                    <a:lumMod val="60000"/>
                    <a:lumOff val="40000"/>
                  </a:schemeClr>
                </a:gs>
                <a:gs pos="51000">
                  <a:schemeClr val="accent2">
                    <a:lumMod val="60000"/>
                    <a:alpha val="75000"/>
                  </a:schemeClr>
                </a:gs>
                <a:gs pos="100000">
                  <a:schemeClr val="accent2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Sheet1!$B$35</c:f>
              <c:numCache>
                <c:formatCode>General</c:formatCode>
                <c:ptCount val="1"/>
                <c:pt idx="0">
                  <c:v>6650151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A44B-44F8-A0DD-221596210CB5}"/>
            </c:ext>
          </c:extLst>
        </c:ser>
        <c:ser>
          <c:idx val="8"/>
          <c:order val="8"/>
          <c:tx>
            <c:strRef>
              <c:f>Sheet1!$A$36</c:f>
              <c:strCache>
                <c:ptCount val="1"/>
                <c:pt idx="0">
                  <c:v>Wipro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0000"/>
                  </a:schemeClr>
                </a:gs>
                <a:gs pos="75000">
                  <a:schemeClr val="accent3">
                    <a:lumMod val="60000"/>
                    <a:lumMod val="60000"/>
                    <a:lumOff val="40000"/>
                  </a:schemeClr>
                </a:gs>
                <a:gs pos="51000">
                  <a:schemeClr val="accent3">
                    <a:lumMod val="60000"/>
                    <a:alpha val="75000"/>
                  </a:schemeClr>
                </a:gs>
                <a:gs pos="100000">
                  <a:schemeClr val="accent3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Sheet1!$B$36</c:f>
              <c:numCache>
                <c:formatCode>General</c:formatCode>
                <c:ptCount val="1"/>
                <c:pt idx="0">
                  <c:v>6068496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44B-44F8-A0DD-221596210CB5}"/>
            </c:ext>
          </c:extLst>
        </c:ser>
        <c:ser>
          <c:idx val="9"/>
          <c:order val="9"/>
          <c:tx>
            <c:strRef>
              <c:f>Sheet1!$A$37</c:f>
              <c:strCache>
                <c:ptCount val="1"/>
                <c:pt idx="0">
                  <c:v>Infosys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60000"/>
                  </a:schemeClr>
                </a:gs>
                <a:gs pos="75000">
                  <a:schemeClr val="accent4">
                    <a:lumMod val="60000"/>
                    <a:lumMod val="60000"/>
                    <a:lumOff val="40000"/>
                  </a:schemeClr>
                </a:gs>
                <a:gs pos="51000">
                  <a:schemeClr val="accent4">
                    <a:lumMod val="60000"/>
                    <a:alpha val="75000"/>
                  </a:schemeClr>
                </a:gs>
                <a:gs pos="100000">
                  <a:schemeClr val="accent4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Sheet1!$B$37</c:f>
              <c:numCache>
                <c:formatCode>General</c:formatCode>
                <c:ptCount val="1"/>
                <c:pt idx="0">
                  <c:v>6067023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A44B-44F8-A0DD-221596210CB5}"/>
            </c:ext>
          </c:extLst>
        </c:ser>
        <c:ser>
          <c:idx val="10"/>
          <c:order val="10"/>
          <c:tx>
            <c:strRef>
              <c:f>Sheet1!$A$38</c:f>
              <c:strCache>
                <c:ptCount val="1"/>
                <c:pt idx="0">
                  <c:v>The Walt Disney Company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60000"/>
                  </a:schemeClr>
                </a:gs>
                <a:gs pos="75000">
                  <a:schemeClr val="accent5">
                    <a:lumMod val="60000"/>
                    <a:lumMod val="60000"/>
                    <a:lumOff val="40000"/>
                  </a:schemeClr>
                </a:gs>
                <a:gs pos="51000">
                  <a:schemeClr val="accent5">
                    <a:lumMod val="60000"/>
                    <a:alpha val="75000"/>
                  </a:schemeClr>
                </a:gs>
                <a:gs pos="100000">
                  <a:schemeClr val="accent5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Sheet1!$B$38</c:f>
              <c:numCache>
                <c:formatCode>General</c:formatCode>
                <c:ptCount val="1"/>
                <c:pt idx="0">
                  <c:v>5191612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A44B-44F8-A0DD-221596210CB5}"/>
            </c:ext>
          </c:extLst>
        </c:ser>
        <c:ser>
          <c:idx val="11"/>
          <c:order val="11"/>
          <c:tx>
            <c:strRef>
              <c:f>Sheet1!$A$39</c:f>
              <c:strCache>
                <c:ptCount val="1"/>
                <c:pt idx="0">
                  <c:v>HP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60000"/>
                  </a:schemeClr>
                </a:gs>
                <a:gs pos="75000">
                  <a:schemeClr val="accent6">
                    <a:lumMod val="60000"/>
                    <a:lumMod val="60000"/>
                    <a:lumOff val="40000"/>
                  </a:schemeClr>
                </a:gs>
                <a:gs pos="51000">
                  <a:schemeClr val="accent6">
                    <a:lumMod val="60000"/>
                    <a:alpha val="75000"/>
                  </a:schemeClr>
                </a:gs>
                <a:gs pos="100000">
                  <a:schemeClr val="accent6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Sheet1!$B$39</c:f>
              <c:numCache>
                <c:formatCode>General</c:formatCode>
                <c:ptCount val="1"/>
                <c:pt idx="0">
                  <c:v>5100806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A44B-44F8-A0DD-221596210CB5}"/>
            </c:ext>
          </c:extLst>
        </c:ser>
        <c:ser>
          <c:idx val="12"/>
          <c:order val="12"/>
          <c:tx>
            <c:strRef>
              <c:f>Sheet1!$A$40</c:f>
              <c:strCache>
                <c:ptCount val="1"/>
                <c:pt idx="0">
                  <c:v>Bayer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80000"/>
                    <a:lumOff val="20000"/>
                  </a:schemeClr>
                </a:gs>
                <a:gs pos="75000">
                  <a:schemeClr val="accent1">
                    <a:lumMod val="80000"/>
                    <a:lumOff val="20000"/>
                    <a:lumMod val="60000"/>
                    <a:lumOff val="40000"/>
                  </a:schemeClr>
                </a:gs>
                <a:gs pos="51000">
                  <a:schemeClr val="accent1">
                    <a:lumMod val="80000"/>
                    <a:lumOff val="20000"/>
                    <a:alpha val="75000"/>
                  </a:schemeClr>
                </a:gs>
                <a:gs pos="100000">
                  <a:schemeClr val="accent1">
                    <a:lumMod val="80000"/>
                    <a:lumOff val="2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Sheet1!$B$40</c:f>
              <c:numCache>
                <c:formatCode>General</c:formatCode>
                <c:ptCount val="1"/>
                <c:pt idx="0">
                  <c:v>4508113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A44B-44F8-A0DD-221596210CB5}"/>
            </c:ext>
          </c:extLst>
        </c:ser>
        <c:ser>
          <c:idx val="13"/>
          <c:order val="13"/>
          <c:tx>
            <c:strRef>
              <c:f>Sheet1!$A$41</c:f>
              <c:strCache>
                <c:ptCount val="1"/>
                <c:pt idx="0">
                  <c:v>Dell Technologies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80000"/>
                    <a:lumOff val="20000"/>
                  </a:schemeClr>
                </a:gs>
                <a:gs pos="75000">
                  <a:schemeClr val="accent2">
                    <a:lumMod val="80000"/>
                    <a:lumOff val="20000"/>
                    <a:lumMod val="60000"/>
                    <a:lumOff val="40000"/>
                  </a:schemeClr>
                </a:gs>
                <a:gs pos="51000">
                  <a:schemeClr val="accent2">
                    <a:lumMod val="80000"/>
                    <a:lumOff val="20000"/>
                    <a:alpha val="75000"/>
                  </a:schemeClr>
                </a:gs>
                <a:gs pos="100000">
                  <a:schemeClr val="accent2">
                    <a:lumMod val="80000"/>
                    <a:lumOff val="2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Sheet1!$B$41</c:f>
              <c:numCache>
                <c:formatCode>General</c:formatCode>
                <c:ptCount val="1"/>
                <c:pt idx="0">
                  <c:v>4169043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A44B-44F8-A0DD-221596210CB5}"/>
            </c:ext>
          </c:extLst>
        </c:ser>
        <c:ser>
          <c:idx val="14"/>
          <c:order val="14"/>
          <c:tx>
            <c:strRef>
              <c:f>Sheet1!$A$42</c:f>
              <c:strCache>
                <c:ptCount val="1"/>
                <c:pt idx="0">
                  <c:v>Salesforce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80000"/>
                    <a:lumOff val="20000"/>
                  </a:schemeClr>
                </a:gs>
                <a:gs pos="75000">
                  <a:schemeClr val="accent3">
                    <a:lumMod val="80000"/>
                    <a:lumOff val="20000"/>
                    <a:lumMod val="60000"/>
                    <a:lumOff val="40000"/>
                  </a:schemeClr>
                </a:gs>
                <a:gs pos="51000">
                  <a:schemeClr val="accent3">
                    <a:lumMod val="80000"/>
                    <a:lumOff val="20000"/>
                    <a:alpha val="75000"/>
                  </a:schemeClr>
                </a:gs>
                <a:gs pos="100000">
                  <a:schemeClr val="accent3">
                    <a:lumMod val="80000"/>
                    <a:lumOff val="2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Sheet1!$B$27</c:f>
              <c:strCache>
                <c:ptCount val="1"/>
                <c:pt idx="0">
                  <c:v>Linkedin_followers</c:v>
                </c:pt>
              </c:strCache>
            </c:strRef>
          </c:cat>
          <c:val>
            <c:numRef>
              <c:f>Sheet1!$B$42</c:f>
              <c:numCache>
                <c:formatCode>General</c:formatCode>
                <c:ptCount val="1"/>
                <c:pt idx="0">
                  <c:v>3917830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A44B-44F8-A0DD-221596210CB5}"/>
            </c:ext>
          </c:extLst>
        </c:ser>
        <c:dLbls/>
        <c:gapWidth val="355"/>
        <c:overlap val="-70"/>
        <c:axId val="87828736"/>
        <c:axId val="87834624"/>
      </c:barChart>
      <c:catAx>
        <c:axId val="8782873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834624"/>
        <c:crosses val="autoZero"/>
        <c:auto val="1"/>
        <c:lblAlgn val="ctr"/>
        <c:lblOffset val="100"/>
      </c:catAx>
      <c:valAx>
        <c:axId val="87834624"/>
        <c:scaling>
          <c:orientation val="minMax"/>
        </c:scaling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82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1319407974512814E-2"/>
          <c:y val="0.73361228198123563"/>
          <c:w val="0.80190787419022214"/>
          <c:h val="0.24283983732802636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Industry in terms of no. </a:t>
            </a:r>
            <a:r>
              <a:rPr lang="en-US"/>
              <a:t>applicants</a:t>
            </a:r>
          </a:p>
        </c:rich>
      </c:tx>
      <c:layout>
        <c:manualLayout>
          <c:xMode val="edge"/>
          <c:yMode val="edge"/>
          <c:x val="0.28038888888888902"/>
          <c:y val="2.3148148148148147E-2"/>
        </c:manualLayout>
      </c:layout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50569872300182384"/>
          <c:y val="0.15509649975379924"/>
          <c:w val="0.43663033662078854"/>
          <c:h val="0.75092962851563083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Total_applicants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Ref>
              <c:f>Sheet1!$A$2:$A$11</c:f>
              <c:strCache>
                <c:ptCount val="10"/>
                <c:pt idx="0">
                  <c:v>IT Services and IT Consulting</c:v>
                </c:pt>
                <c:pt idx="1">
                  <c:v>Manufacturing</c:v>
                </c:pt>
                <c:pt idx="2">
                  <c:v> Technology, Information and Internet</c:v>
                </c:pt>
                <c:pt idx="3">
                  <c:v>Financial Services</c:v>
                </c:pt>
                <c:pt idx="4">
                  <c:v>Human Resources Services</c:v>
                </c:pt>
                <c:pt idx="5">
                  <c:v>Airlines and Aviation</c:v>
                </c:pt>
                <c:pt idx="6">
                  <c:v>Business Consulting and Services</c:v>
                </c:pt>
                <c:pt idx="7">
                  <c:v>Software Development</c:v>
                </c:pt>
                <c:pt idx="8">
                  <c:v>Newspaper Publishing</c:v>
                </c:pt>
                <c:pt idx="9">
                  <c:v> Technology, Information and Media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1186</c:v>
                </c:pt>
                <c:pt idx="1">
                  <c:v>609</c:v>
                </c:pt>
                <c:pt idx="2">
                  <c:v>591</c:v>
                </c:pt>
                <c:pt idx="3">
                  <c:v>461</c:v>
                </c:pt>
                <c:pt idx="4">
                  <c:v>416</c:v>
                </c:pt>
                <c:pt idx="5">
                  <c:v>316</c:v>
                </c:pt>
                <c:pt idx="6">
                  <c:v>270</c:v>
                </c:pt>
                <c:pt idx="7">
                  <c:v>267</c:v>
                </c:pt>
                <c:pt idx="8">
                  <c:v>192</c:v>
                </c:pt>
                <c:pt idx="9">
                  <c:v>191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BCC-4F28-9C68-4BA6FB8ABEFC}"/>
            </c:ext>
          </c:extLst>
        </c:ser>
        <c:dLbls/>
        <c:gapWidth val="115"/>
        <c:overlap val="-20"/>
        <c:axId val="88085248"/>
        <c:axId val="88086784"/>
      </c:barChart>
      <c:catAx>
        <c:axId val="8808524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86784"/>
        <c:crosses val="autoZero"/>
        <c:auto val="1"/>
        <c:lblAlgn val="ctr"/>
        <c:lblOffset val="100"/>
      </c:catAx>
      <c:valAx>
        <c:axId val="8808678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85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Final.xlsx]Sheet7!PivotTable4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10 EMPLOYMENT LOCATION 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perspective val="100"/>
    </c:view3D>
    <c:floor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415078873967896"/>
          <c:y val="0.1273401589508652"/>
          <c:w val="0.76031180154053613"/>
          <c:h val="0.69346736063675662"/>
        </c:manualLayout>
      </c:layout>
      <c:bar3DChart>
        <c:barDir val="col"/>
        <c:grouping val="clustered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cat>
            <c:strRef>
              <c:f>Sheet7!$A$4:$A$14</c:f>
              <c:strCache>
                <c:ptCount val="10"/>
                <c:pt idx="0">
                  <c:v>Bangalore</c:v>
                </c:pt>
                <c:pt idx="1">
                  <c:v>Gurgaon</c:v>
                </c:pt>
                <c:pt idx="2">
                  <c:v>Mumbai</c:v>
                </c:pt>
                <c:pt idx="3">
                  <c:v>Pune</c:v>
                </c:pt>
                <c:pt idx="4">
                  <c:v>Hyderabad</c:v>
                </c:pt>
                <c:pt idx="5">
                  <c:v>Kalyanpur</c:v>
                </c:pt>
                <c:pt idx="6">
                  <c:v>Imamganj</c:v>
                </c:pt>
                <c:pt idx="7">
                  <c:v>Delhi</c:v>
                </c:pt>
                <c:pt idx="8">
                  <c:v>Mumbai </c:v>
                </c:pt>
                <c:pt idx="9">
                  <c:v>Noida</c:v>
                </c:pt>
              </c:strCache>
            </c:strRef>
          </c:cat>
          <c:val>
            <c:numRef>
              <c:f>Sheet7!$B$4:$B$14</c:f>
              <c:numCache>
                <c:formatCode>General</c:formatCode>
                <c:ptCount val="10"/>
                <c:pt idx="0">
                  <c:v>698462</c:v>
                </c:pt>
                <c:pt idx="1">
                  <c:v>420961</c:v>
                </c:pt>
                <c:pt idx="2">
                  <c:v>220437</c:v>
                </c:pt>
                <c:pt idx="3">
                  <c:v>96661</c:v>
                </c:pt>
                <c:pt idx="4">
                  <c:v>90258</c:v>
                </c:pt>
                <c:pt idx="5">
                  <c:v>75701</c:v>
                </c:pt>
                <c:pt idx="6">
                  <c:v>52067</c:v>
                </c:pt>
                <c:pt idx="7">
                  <c:v>42023</c:v>
                </c:pt>
                <c:pt idx="8">
                  <c:v>41005</c:v>
                </c:pt>
                <c:pt idx="9">
                  <c:v>40704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179-4627-BA52-FD4DA81068FB}"/>
            </c:ext>
          </c:extLst>
        </c:ser>
        <c:dLbls/>
        <c:gapWidth val="65"/>
        <c:shape val="box"/>
        <c:axId val="132616576"/>
        <c:axId val="132618112"/>
        <c:axId val="0"/>
      </c:bar3DChart>
      <c:catAx>
        <c:axId val="13261657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18112"/>
        <c:crosses val="autoZero"/>
        <c:auto val="1"/>
        <c:lblAlgn val="ctr"/>
        <c:lblOffset val="100"/>
      </c:catAx>
      <c:valAx>
        <c:axId val="1326181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1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Final new.xlsx]Industry Comparision!PivotTable28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4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Industry Employment comparison</a:t>
            </a:r>
            <a:endParaRPr lang="en-IN" sz="2400" dirty="0">
              <a:effectLst/>
            </a:endParaRPr>
          </a:p>
        </c:rich>
      </c:tx>
      <c:layout>
        <c:manualLayout>
          <c:xMode val="edge"/>
          <c:yMode val="edge"/>
          <c:x val="0.21233201734861917"/>
          <c:y val="1.9804814356379961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273523930735212"/>
          <c:y val="0.14416855350162774"/>
          <c:w val="0.8672647606926478"/>
          <c:h val="0.71194657623373914"/>
        </c:manualLayout>
      </c:layout>
      <c:bar3DChart>
        <c:barDir val="col"/>
        <c:grouping val="clustered"/>
        <c:ser>
          <c:idx val="0"/>
          <c:order val="0"/>
          <c:tx>
            <c:strRef>
              <c:f>'Industry Comparision'!$B$22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'Industry Comparision'!$A$23:$A$27</c:f>
              <c:strCache>
                <c:ptCount val="4"/>
                <c:pt idx="0">
                  <c:v>Software Development</c:v>
                </c:pt>
                <c:pt idx="1">
                  <c:v>Market Research</c:v>
                </c:pt>
                <c:pt idx="2">
                  <c:v>IT Services and IT Consulting</c:v>
                </c:pt>
                <c:pt idx="3">
                  <c:v>Banking</c:v>
                </c:pt>
              </c:strCache>
            </c:strRef>
          </c:cat>
          <c:val>
            <c:numRef>
              <c:f>'Industry Comparision'!$B$23:$B$27</c:f>
              <c:numCache>
                <c:formatCode>General</c:formatCode>
                <c:ptCount val="4"/>
                <c:pt idx="0">
                  <c:v>143849</c:v>
                </c:pt>
                <c:pt idx="1">
                  <c:v>2002</c:v>
                </c:pt>
                <c:pt idx="2">
                  <c:v>443865</c:v>
                </c:pt>
                <c:pt idx="3">
                  <c:v>160016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E34-4AFE-BC0A-3198CDF78A88}"/>
            </c:ext>
          </c:extLst>
        </c:ser>
        <c:dLbls>
          <c:showVal val="1"/>
        </c:dLbls>
        <c:shape val="box"/>
        <c:axId val="88266240"/>
        <c:axId val="88267776"/>
        <c:axId val="0"/>
      </c:bar3DChart>
      <c:catAx>
        <c:axId val="882662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67776"/>
        <c:crosses val="autoZero"/>
        <c:auto val="1"/>
        <c:lblAlgn val="ctr"/>
        <c:lblOffset val="100"/>
      </c:catAx>
      <c:valAx>
        <c:axId val="882677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6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Final new.xlsx]Bangalore Top 5 Designation Dis!PivotTable10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dirty="0"/>
              <a:t>Bangalore Top 5 Designation Distribution</a:t>
            </a:r>
          </a:p>
        </c:rich>
      </c:tx>
      <c:layout>
        <c:manualLayout>
          <c:xMode val="edge"/>
          <c:yMode val="edge"/>
          <c:x val="0.15982621788840312"/>
          <c:y val="1.6037640994260229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CatName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0000"/>
                </a:schemeClr>
              </a:gs>
              <a:gs pos="78000">
                <a:schemeClr val="accent3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"/>
        <c:spPr>
          <a:gradFill rotWithShape="1">
            <a:gsLst>
              <a:gs pos="0">
                <a:schemeClr val="accent4">
                  <a:tint val="96000"/>
                  <a:lumMod val="100000"/>
                </a:schemeClr>
              </a:gs>
              <a:gs pos="78000">
                <a:schemeClr val="accent4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"/>
        <c:spPr>
          <a:gradFill rotWithShape="1">
            <a:gsLst>
              <a:gs pos="0">
                <a:schemeClr val="accent5">
                  <a:tint val="96000"/>
                  <a:lumMod val="100000"/>
                </a:schemeClr>
              </a:gs>
              <a:gs pos="78000">
                <a:schemeClr val="accent5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541750143658078"/>
              <c:y val="-0.1790114789868134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5.1872796595691793E-2"/>
              <c:y val="1.59478860323181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26778855860473061"/>
                  <c:h val="9.7791164658634522E-2"/>
                </c:manualLayout>
              </c15:layout>
            </c:ext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6.777341626675365E-2"/>
              <c:y val="1.75441925181038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0196850393700789"/>
              <c:y val="5.252506087341491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541750143658078"/>
              <c:y val="-0.1790114789868134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5.1872796595691793E-2"/>
              <c:y val="1.59478860323181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26778855860473061"/>
                  <c:h val="9.7791164658634522E-2"/>
                </c:manualLayout>
              </c15:layout>
            </c:ext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6.777341626675365E-2"/>
              <c:y val="1.75441925181038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0196850393700789"/>
              <c:y val="5.252506087341491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541750143658078"/>
              <c:y val="-0.1790114789868134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5.1872796595691793E-2"/>
              <c:y val="1.59478860323181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26778855860473061"/>
                  <c:h val="9.7791164658634522E-2"/>
                </c:manualLayout>
              </c15:layout>
            </c:ext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6.777341626675365E-2"/>
              <c:y val="1.75441925181038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0196850393700789"/>
              <c:y val="5.252506087341491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541750143658078"/>
              <c:y val="-0.1790114789868134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5.1872796595691793E-2"/>
              <c:y val="1.59478860323181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26778855860473061"/>
                  <c:h val="9.7791164658634522E-2"/>
                </c:manualLayout>
              </c15:layout>
            </c:ext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6.777341626675365E-2"/>
              <c:y val="1.75441925181038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0196850393700789"/>
              <c:y val="5.252506087341491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541750143658078"/>
              <c:y val="-0.1790114789868134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5.1872796595691793E-2"/>
              <c:y val="1.59478860323181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26778855860473061"/>
                  <c:h val="9.7791164658634522E-2"/>
                </c:manualLayout>
              </c15:layout>
            </c:ext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6.777341626675365E-2"/>
              <c:y val="1.75441925181038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.10196850393700789"/>
              <c:y val="5.252506087341491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3437519210027785E-2"/>
          <c:y val="0.33044438650238034"/>
          <c:w val="0.64618465097824462"/>
          <c:h val="0.66955561349761983"/>
        </c:manualLayout>
      </c:layout>
      <c:pie3DChart>
        <c:varyColors val="1"/>
        <c:ser>
          <c:idx val="0"/>
          <c:order val="0"/>
          <c:tx>
            <c:strRef>
              <c:f>'Bangalore Top 5 Designation Dis'!$B$3:$B$4</c:f>
              <c:strCache>
                <c:ptCount val="1"/>
                <c:pt idx="0">
                  <c:v>Bangalore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B6E-43DC-BE50-836A1A64681D}"/>
              </c:ext>
            </c:extLst>
          </c:dPt>
          <c:dPt>
            <c:idx val="1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B6E-43DC-BE50-836A1A64681D}"/>
              </c:ext>
            </c:extLst>
          </c:dPt>
          <c:dPt>
            <c:idx val="2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B6E-43DC-BE50-836A1A64681D}"/>
              </c:ext>
            </c:extLst>
          </c:dPt>
          <c:dPt>
            <c:idx val="3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B6E-43DC-BE50-836A1A64681D}"/>
              </c:ext>
            </c:extLst>
          </c:dPt>
          <c:dPt>
            <c:idx val="4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B6E-43DC-BE50-836A1A64681D}"/>
              </c:ext>
            </c:extLst>
          </c:dPt>
          <c:dLbls>
            <c:dLbl>
              <c:idx val="1"/>
              <c:layout>
                <c:manualLayout>
                  <c:x val="4.3959976081769041E-2"/>
                  <c:y val="-0.12121636069920087"/>
                </c:manualLayout>
              </c:layout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2236633222755257"/>
                      <c:h val="0.227376860778269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B6E-43DC-BE50-836A1A64681D}"/>
                </c:ext>
              </c:extLst>
            </c:dLbl>
            <c:dLbl>
              <c:idx val="2"/>
              <c:layout>
                <c:manualLayout>
                  <c:x val="5.1872796595691793E-2"/>
                  <c:y val="1.5947886032318174E-2"/>
                </c:manualLayout>
              </c:layout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6778855860473061"/>
                      <c:h val="9.779116465863452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B6E-43DC-BE50-836A1A64681D}"/>
                </c:ext>
              </c:extLst>
            </c:dLbl>
            <c:dLbl>
              <c:idx val="3"/>
              <c:layout>
                <c:manualLayout>
                  <c:x val="5.4998407314060901E-2"/>
                  <c:y val="-8.1842106392116636E-3"/>
                </c:manualLayout>
              </c:layout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15799142743778746"/>
                      <c:h val="0.1273098903131302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4B6E-43DC-BE50-836A1A64681D}"/>
                </c:ext>
              </c:extLst>
            </c:dLbl>
            <c:dLbl>
              <c:idx val="4"/>
              <c:layout>
                <c:manualLayout>
                  <c:x val="0.10084016823117685"/>
                  <c:y val="-4.9669481183918875E-2"/>
                </c:manualLayout>
              </c:layout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17449243613888218"/>
                      <c:h val="0.2136462935695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4B6E-43DC-BE50-836A1A6468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CatName val="1"/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'Bangalore Top 5 Designation Dis'!$A$5:$A$10</c:f>
              <c:strCache>
                <c:ptCount val="5"/>
                <c:pt idx="0">
                  <c:v>Data Analyst</c:v>
                </c:pt>
                <c:pt idx="1">
                  <c:v>Frontend Developer</c:v>
                </c:pt>
                <c:pt idx="2">
                  <c:v>Junior Software Engineer</c:v>
                </c:pt>
                <c:pt idx="3">
                  <c:v>Manufacturing Engineer</c:v>
                </c:pt>
                <c:pt idx="4">
                  <c:v>UI Developer</c:v>
                </c:pt>
              </c:strCache>
            </c:strRef>
          </c:cat>
          <c:val>
            <c:numRef>
              <c:f>'Bangalore Top 5 Designation Dis'!$B$5:$B$10</c:f>
              <c:numCache>
                <c:formatCode>General</c:formatCode>
                <c:ptCount val="5"/>
                <c:pt idx="0">
                  <c:v>119386</c:v>
                </c:pt>
                <c:pt idx="1">
                  <c:v>40037</c:v>
                </c:pt>
                <c:pt idx="2">
                  <c:v>20002</c:v>
                </c:pt>
                <c:pt idx="3">
                  <c:v>20002</c:v>
                </c:pt>
                <c:pt idx="4">
                  <c:v>22502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4B6E-43DC-BE50-836A1A64681D}"/>
            </c:ext>
          </c:extLst>
        </c:ser>
        <c:dLbls>
          <c:showCatName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61702329792173"/>
          <c:y val="0.52188660843965884"/>
          <c:w val="0.31486629820669165"/>
          <c:h val="0.3785498319494767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'https://d.docs.live.net/996df715453e35b9/Desktop/[excel_SQL_Generated.xlsx]Sheet11'!$A$29:$B$47</cx:f>
        <cx:nf>'https://d.docs.live.net/996df715453e35b9/Desktop/[excel_SQL_Generated.xlsx]Sheet11'!$A$28:$B$28</cx:nf>
        <cx:lvl ptCount="19" name="country">
          <cx:pt idx="0">India</cx:pt>
          <cx:pt idx="1">India</cx:pt>
          <cx:pt idx="2">India</cx:pt>
          <cx:pt idx="3">India</cx:pt>
          <cx:pt idx="4">India</cx:pt>
          <cx:pt idx="5">India</cx:pt>
          <cx:pt idx="6">India</cx:pt>
          <cx:pt idx="7">India</cx:pt>
          <cx:pt idx="8">India</cx:pt>
          <cx:pt idx="9">India</cx:pt>
          <cx:pt idx="10">India</cx:pt>
          <cx:pt idx="11">India</cx:pt>
          <cx:pt idx="12">India</cx:pt>
          <cx:pt idx="13">India</cx:pt>
          <cx:pt idx="14">India</cx:pt>
          <cx:pt idx="15">India</cx:pt>
          <cx:pt idx="16">India</cx:pt>
          <cx:pt idx="17">India</cx:pt>
          <cx:pt idx="18">India</cx:pt>
        </cx:lvl>
        <cx:lvl ptCount="19" name="state">
          <cx:pt idx="0">Bihar</cx:pt>
          <cx:pt idx="1">Chandigarh</cx:pt>
          <cx:pt idx="2">Delhi</cx:pt>
          <cx:pt idx="3">Goa</cx:pt>
          <cx:pt idx="4">Gujarat</cx:pt>
          <cx:pt idx="5">Haryana</cx:pt>
          <cx:pt idx="6">Himachal Pradesh</cx:pt>
          <cx:pt idx="7">Jharkhand</cx:pt>
          <cx:pt idx="8">Karnataka</cx:pt>
          <cx:pt idx="9">Madhya Pradesh</cx:pt>
          <cx:pt idx="10">Maharashtra</cx:pt>
          <cx:pt idx="11">odisha</cx:pt>
          <cx:pt idx="12">Puducherry</cx:pt>
          <cx:pt idx="13">punjab</cx:pt>
          <cx:pt idx="14">Rajasthan</cx:pt>
          <cx:pt idx="15">Tamil Nadu</cx:pt>
          <cx:pt idx="16">Telangana</cx:pt>
          <cx:pt idx="17">Uttar Pradesh</cx:pt>
          <cx:pt idx="18">West Bengal</cx:pt>
        </cx:lvl>
      </cx:strDim>
      <cx:numDim type="colorVal">
        <cx:f>'https://d.docs.live.net/996df715453e35b9/Desktop/[excel_SQL_Generated.xlsx]Sheet11'!$C$29:$C$47</cx:f>
        <cx:nf>'https://d.docs.live.net/996df715453e35b9/Desktop/[excel_SQL_Generated.xlsx]Sheet11'!$C$28</cx:nf>
        <cx:lvl ptCount="19" formatCode="General" name="Sum of Sum of Employees_count">
          <cx:pt idx="0">52067</cx:pt>
          <cx:pt idx="1">21002</cx:pt>
          <cx:pt idx="2">57226</cx:pt>
          <cx:pt idx="3">10102</cx:pt>
          <cx:pt idx="4">153</cx:pt>
          <cx:pt idx="5">430962</cx:pt>
          <cx:pt idx="6">15012</cx:pt>
          <cx:pt idx="7">201</cx:pt>
          <cx:pt idx="8">719474</cx:pt>
          <cx:pt idx="9">501</cx:pt>
          <cx:pt idx="10">393107</cx:pt>
          <cx:pt idx="11">10001</cx:pt>
          <cx:pt idx="12">10001</cx:pt>
          <cx:pt idx="13">50</cx:pt>
          <cx:pt idx="14">20502</cx:pt>
          <cx:pt idx="15">51566</cx:pt>
          <cx:pt idx="16">90258</cx:pt>
          <cx:pt idx="17">168452</cx:pt>
          <cx:pt idx="18">62006</cx:pt>
        </cx:lvl>
      </cx:numDim>
    </cx:data>
  </cx:chartData>
  <cx:chart>
    <cx:title pos="t" align="ctr" overlay="0">
      <cx:tx>
        <cx:txData>
          <cx:v>Jobs in State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" lastClr="FFFFFF">
                  <a:lumMod val="95000"/>
                </a:sysClr>
              </a:solidFill>
              <a:latin typeface="Calibri" panose="020F0502020204030204"/>
            </a:rPr>
            <a:t>Jobs in State</a:t>
          </a:r>
        </a:p>
      </cx:txPr>
    </cx:title>
    <cx:plotArea>
      <cx:plotAreaRegion>
        <cx:series layoutId="regionMap" uniqueId="{CDAB3637-E1BD-4951-8541-B9ACF32DD869}">
          <cx:tx>
            <cx:txData>
              <cx:f>'https://d.docs.live.net/996df715453e35b9/Desktop/[excel_SQL_Generated.xlsx]Sheet11'!$C$28</cx:f>
              <cx:v>Sum of Sum of Employees_count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IN" attribution="Powered by Bing">
              <cx:geoCache provider="{E9337A44-BEBE-4D9F-B70C-5C5E7DAFC167}">
                <cx:binary>3H1Zc9w4su5fcfj5Uo2d4MT4RFxWlah9s91eXhhqW+ZOgiDB7defLC99S+hi0afG9+G4XyZGMpEA
vvwyE5kJ6N+fhn99yp8e9YuhyMvmX5+GVy/jtlX/+uOP5lP8VDw2J0XySVdN9aU9+VQVf1RfviSf
nv74rB/7pIz+IAizPz7Fj7p9Gl7+179htOipuqo+PbZJVd6bJz0+PDUmb5sDv9v7qxefKlO2288j
GOnVy/Pyc/L48sXj5yIp10nT6uRTi1+99BOQ/fLFU9km7fhmVE+vXj77Jy9f/GEP/4+pvMhhtq35
DN8SfiJcT3LMKfr6H375Iq/K6PuvJfwaeUIwj/yQefNYwHeL0/g6icfPn/VT08Aivv7v3589mzH8
9OHlzOqTplp925ZVtZ3u+c3X9f3xfNv/69/WD2DF1k92kLG3Z+lXM1N7tgYAZhU/AmLRo45/7NR/
jg5FJy7xKGdS7EPHFSeuRBy73PW+/sd+iP4G0s9NaT9Su98+Wyqs9Ow3gOsCaJRtIfuxZf85WoSe
CC4w8ST9Boe0ucQFw5QIuRetn5rRfrB2PrWwuvgdsFo/5XHyC3GSJ4JR6iGxn1XuCcacuWAUv+Ek
foj+xqrF2ezH6PtnFj7rq9+AS0EFjupXeSTMT6ighHrkO028Zyxy2QniRHiCkG/o8B+iv6GzMJf9
2Hz9yEIm+L+/AzImfdSP7Y8t+gU2jpwIj7hYcvRt+y108An3XESRsFxRsDyRGWh+fGjDc/EbwPPu
qWlf+E9l9Jj/QojoieQMc+S6z5gj3RPPBeaw797Js5jzk5PZD9Ozjy2o3vm/AVTXjxAwPDZxq3+l
rfNOGCcI4PK+xXcQZe9E3xDfYSQ9hrAVff/kZPZD9exjC6rr3yFcOHvU42P5C2Ei3gn2JPYYMOY5
PJQhwhCT39CzAoWfmMd+hP7+0ELn7Hc4J50lxSOcn/MXd/rx81MT/zrDR/GJRygXQpK9pyX3hFBB
MBUzcP0PJjaD2z9GsAG8+w0s4eWjLh/bx+wXEgyzExcjRhjbjxzYQchSQI7iu+uiP5TmW8z3UzPa
D9nOpxZWl79D/Hf9+DkeH3891eCoy6mExAP/ziX83DLKEyKlJyj9foSyAPv5ae1Hzf7egu76d6BZ
9Tlp4l/IMYJOOKaIMcr3Re6SnTACgQhF30MRKzq8XZzOfqh+fGdBdPs7uLI789lAzljr8Yc9+s8P
WBifSI9gQeh+U+iduODfXIg6/vZx307e30zhz01pP1S731pw3X34DRyXMmX6+Nevgwqys5IRzPg2
Ob4bF/IThgEkBtHh1/8sKt0tzmMOn2/zt7HxfwNsHh7Tx6aFfOyvg4eIEy4ZZJLk9+y4larYHpPh
ZAVebC9KPzWj/UDtfGph9fA7ZC3ePBZJ/uLm8bP5dWCB2UNYYIR/5M4tsOQJQy4iiENOY9fe/dxc
9sO0+62F0xuoM+2vx/0vqki9ecofIbX0K0/C2D2BgE+4glpHYe8EQZ2QyO9VRGQFfD81lRmU/t8q
bJCC3wCkt20LtehffhYG4/f1LIzxN+OGngfoEoJBASACYN+CQQuvn57Vfsyszy3c3v5vDM93yxvP
LMP/tOBOTmDbOYZExb4w3PW21Q8hoY641yt97wqYn81+QL5/9mzif7cY/P8xafMF+L/7EdaQRth8
bWTYqcEf/u3X5UHHhfXps+rTs1X+cBfnn1+9xBjU/O/2iO0Qz3zJs739+98/QVzy6qXnggPC27og
diHdxwT4px6y969eCjjrIso8KRmiELRTYFpZ6TZ+9ZK6J8iVGEqJUoJj4x4URZrKbH8FlXuBIBMv
XeJCsOhBCPljaXdVPkZV+fc+fP//L0pT3FVJ2TavXsI46tu/2k7TgRjUZa7LtuOrT48P0KcC/wj/
H48knWjywd20PM5jf5rG8V1MxPCti+JbE8We4cHH7h0edm93+NR1srEfSnejmzKPLpo85dh3kW4+
dnoaPL/EfahXLW7deLWz8XskgjfZKxEC612JXjFl0mSh2BS6w+ktyVE9rmK6lUtz7urzw2Lm9g0g
2xXTCCTSPirFJh5Vx3yVTNL48USqj4fHn9s49Hx816uRSr1RbAxW7Fp4jisfWqfE49Uo23IIHHcS
2i/GWj0cFjizIAnaubsgJZHq3K3ALvfc4aKKTWhWrDFxsjksAFLa+4CR0NqwK0AmU49aQ/lG5mOV
vg2TmLadj7ws5GtNazkKnzU8H14fFoe3O7VHs+V2Z3c0W7lFk/Fm5BsTRV29kkQGtBj0qhu93Plg
jBjS9cj6gfhmdJ0rkiFJ85UTSVJAxf1vG7BHFedWvP35zgzyaCy6nPd800vCV1RXX+JuPK9Rl6/7
Ibo+LGQOty0PdoRUQNZeji3fjGPjvo+0djcjRTlUaY5ZgmUecpkmoqGabzKaJE8Iet6umoa5PoIk
euWzthxPDwuahcuyFJXTc1XHnG+cKIz9cBB/Et66q0h4xWryiPJNZKJ1Lkznk6J/m7Xd+rDkuQ20
DIbO+1QpUvNNWznTtNFYp9FacY9GRwqwTAUZIizHPBUbgaJ88LMsK6LVwIskXBAwYyuExazC63qe
msgNWoYLs+aR6NW9brSTXdJ68tBF68Seew8ug4rjzJ+0zBNJR6esGuUEZTW64q6t5OS8dh2GogUz
PrMm1zJHjUQG9QMHzrohC/okbnPf6eJs9Iu01iunH+KzOJ3ogrgZJXCtLfSqjOWGjGFQOXIqTnuN
VbcZkqLqgsNaNuOWtoX1XZpSVoWyVw5g1BrSnpWiKtFmKnE+bFTS9sMCX+fEWCanrro6pEMhA0Wy
6U2mx/i2Vq2+a9Iqvj1uJZbB6bNB4h5xLyDOkGwYruPs0usl+KeMy2w4EpAtUDtmLZaRyqSrZKBz
Np47xYRuvQjrHDJZh+zaHN62tQmTEcEOicC4NRl8lA7sg5gqtTk8/BwMlk0xnVtB26UQQZcDDEPW
Nxtw5mXuJ9ioI3fIMismoeWYj6kMWNNlySYf5eD4DRqTaWGP5hZhcTzzHF57wxaCWlPvtI5NijaJ
VKa9yJy8rI/bq21YvIu0S0baYGcQQTgW0zXxpvqmGT16PXY8X4hCZ9AWFvncEeaPIDEUdBr2LIj5
iNt1OeQOXaDdjKcXFu2GZKxFS7QbYCeirl8RI/haeSas/KYgnfRTw3SyIGzGNIotXjvUGKM0QkUP
wPOiU+4pMsbpr3JCum5dRW6CbzLeuehK4hYPHw7r8xaLPbHUtjVrV2Q+RKFbTX0YwCkkxjdVxKbm
U0OmWG2cSVfiPktJHoHRyeP2CqVEkfcjg67k+8Pi5/Cz2DqGAsLfzAmDwnXMOmY5WfXCVevDo8+F
HsJiK+/aIalJ7QUUwWI2Ew67diOjNB+DqBlN9E45rC/O2CRLfjPACa68JnBgS9/LjHC+wLa5NVp0
lmXKVdUnLFBu2NCVmLwnNQx9vWAt5jTUInOuqcDjkLoBo0kfRGOfbrTMywdHVlMwFKFZOLfMLINb
bDZYC5mmEQsiNKUfU1k7d2GXRwu2Ym50y03XNCpTx3G9gOc9SlcGy2LyTaLH5jhubXPFu4reJPXI
yaBl0I59SM6Z2xLyZ60oG8/KxKjCJ5NQ0SdVTA1ZQGbGzHLLdtC+zEGPtAiEDAvjT9DFoPwpi+qn
boRAbkG95qRYRmNiU1YbAYeDOMqzjWiLeF2qiKxjrI6MofgWtB27JEIPlWk9TEFjojYgiejWueLu
6WGWzkFv2QBIdsXOAOFskJKkWJEWp+twrMiRimWZADhFVRInQAXS1KWPYvyujJheQHhu6ha1sVAl
G/JoChLXme77riR03UUOW4qV58a3uB2nplVUj1PghIV37iBan0Jwzo7bGmYxmqqOqzaD0duQsBUr
wJuNKAsX9HLO+DKL0rIkk+xcwBVnzZr25ow6w3VRRO+Zl70epBM4mTh11bAihXt+WJVmHCizSJ4i
R6M+bABslX5ATuL4kRlGP2eq9sMpqldemy+ImqEds8hdhjyeJuz0Qe/wJzjeZt0pazNVBm3vioUt
nIF/22K4yzvauV2ZZmEfUCD4g9dW6QazKlsI97c47HH9bCt1h9VtCcavn0QfYFbXGyDgRyfLrnrF
Up+y8H1T5cb3wnRB2eagsViO2yIP5ZSaoOHc8StN+TqayFmmTLEOK018NeQLC5vbNovy4PHDLMO0
DeoqDfFKc9Ks3HjI4vVhLZuD3mI9D6MmcybIP0Gzhrpo4Yac3xVVfumVWbngreaWYBEfErdOh03a
nmoT9c3rEEdZdAU9DPnTUUugFvUznHR11JFhM0RmWuXj9MZ1lefnoRsdp7vUYj9PnYxJGXabOo8h
QdsY4teeZxZGnwl6qEV0qlJGwlR2G1U6H6KhjP2u8W5Vk160iqfHWXdqUTxTk3acRnxfAiM18Xkn
lpYwA/G2aLpLP8plaGSMu43Xe8gn29Gb4zdoK3WH3BnqVJg3MHo9NZHP1XgXKXFjZGZ8IUi6AMPc
GixSx4zLCgrzkFBh5KmipdyEzJmO3H6Lxhnc0ZVJBIPLRhabicXjJupFDF0Uh/IEM/ZoW5nZ3aCh
hfRTPmYwdaLPmKdfDy0r/IZNp51i7xoXZQt7NCfIonIRK1JWFJkNVCqCvkE3aVbf8SH9K6b0TCTF
QrZ4zt0Si9LNpFtVxb3ZRAk+peFwJTPvzMnrlcics0ijTdyx+yLh6zpkxy2NWBxHIdd0jJ12M5gR
4oc0kCkL/WZIHlmGX7vecFyESCy21403pBCkm00qvNgXaZL7RhN3YRUz5pxYNHdp6kSJ47Wbijni
NHJE65dT496CLcwXlG2GJ8Ti+mAYKZnrmWDCcLvcd6Yiy1fTELvu+ihtJhbdST14hVFRF/BsVA+e
5uJUFRKwYBP2kfb4dTHKIjgsbG41FutxEhJdDYUJorDJL7y0wesmS8fN4dHn4LBob3SoaDRyE7Qe
/dg4w+XQFIlfSmdhq+bGt4nfjGkxjk4bJLFzA1b3Aw2j+0wV94enP+OZiEV3L0kKF5duG0Dps/Dj
PkJ+V8UPnYwuvCylx+kstsheZo2jPWlMoBN+XWtU+ZCMum3F8O7wKmY2CVvMhkp2rxqI0TdEJ5uy
CV8nI35HeHF5ePg5Y4UtRsukjxwIEcaAhRMK6ACl4izMWn/CVb6JqjQJ3FDTFdNtdT0kU7RmRhcL
ezeDELb43kXcxBmMHOQQHt6MY16ui94jZ84o3VMlc7NwQpiTs93bHRds6pygPKxMwJL0Niuyzocb
DgFVRPii9r4c3sk5IRbxQ5nUbpdoE/SdUj7W021RqMR3ibqDe9PHeeJtp8TuSrxSsEQ5RRtInD4J
w5MLMDju3eEVzKmaxXfSklbDAxdgTbr+BjfRLZ26S2WGh+OGt+g+scpLwzgzAdKq8klVbcK++pjX
8sjpW3xnPRv6hML40unvsjI87dPqAhO24Dlm8EUW0as+DKOWRi24Pue+Q/XgGznASbNKoCJAywVK
bGm35yiILLpjrJQ7OcSBaLG7bAvmR131NnTxOqrrG0PqhRhlBmpksd6J4cihK9irzEBAF04bQpvT
sIg3h6Ge8Utou4c7hGOqH+kAFYdNNXVnuieXjC+gMDfx7c93RlYjb0Wl4PBKcXuumuqsgHBhYmbB
HM5N3CJxkrdDbAxMnFSvkYISsvd03I5YxM29VKspA1xxJR9JWN9knnt23NAWbU3dZcPYizYYmxS/
mcaWBKmhzfrw6HMKabEW+rJZinKvDXB4m8UsqNr8UhIVQLv2PWnIkWpvcTcibeQohpwN2OP7CeOV
g8Rj3UylH6HaV05+lGJCV+Vz9QGtr+scQUzAp16toPRWr1jn9gvW+avT/Cd7oW/s+fCy6dyW8c7Z
DKcyGM7j94z5cCKOPurWH2+7TbmpnHV+r9+G1Xop07afEdSzqBxHcc3qeGyDuI6uW5R85FGT+5UT
/nVYAebGt7jcQ9fDOJZhs8GxOkugxrEOnfQhieW4gP2cgO3PdyitjUFQ6wQBMud3UpV/QdvGtRTe
UW6B/qP7jvER1dJrNrqgdwPJ/spJft24fGH4/RaDehaxcZ+4lA64DbyeshtR8easZoNYYN9+pwOv
bTzfm7hhXQ4RuLOhk2n9wpi/3KlaeaXzFie0ORIAi+KDZ1ifeWBAXIL6ZIUy6HVac6mnfK3qqlmK
9uZwtjiu+oKFUB1rg4ipR6fv3vW8eo/CfCHcnxnebq7rKEVaUNiqkiVQFdm6ZCeHcJyaqV1AY06E
RW8ddy5k/wc4UZD4Sk/uxzTpr8NSvj3MtBlVsrvp0sJFzI1pE4w1vdapk2wSJpPg8OBzc7dobCIN
/a2mg8MWH9cM6XMp5Cbvp4U+vLm5b8Xukpg75RjRogkI4WRFNP3oDbg+TkHlVujO4GOMU0g8tU3A
xu4yzulF1Ve3dVcsUHiGZNKiMIEyJ3QMOzrI+vAhluIiT9GbCqa/qsN62hze/zkhFpMr3pdex0BI
7SV0FXrqTMrog6iKz06ZnR6W8fUYsMf/SIvJRpEmi3GvA4GroGig+Rda3EefFfwz7fFV3YXeuozi
cyjOZKs+jtU6Qeo1c9o6KEK0dEiZUzWL6L1DweIyA3DF5LZp+YPD3DeNR/88vMqZ4e22tbanTaxE
1QShQ4OI8OtBqXNULKXv9gc81G5T60KZiTRnOujbZOOSga66sLmPqDY+kcl1w/WCNZmhjN2ulkws
bPSQNYEXq1XGxptCHhclU3erhDuE6R1Ncuhb0UFcdNz42hXpdS3U4PcpgQThcThYlOdZOZRZxWGj
xvbOASObx+ydo7I3h4ef257tz3fWMEAjbC4g9wAWpWvOihG1K+hTpevDo88pkcX5iMQcYhmig5zh
d32aPkD3/oY5akFH5yZvsT0eapVpFDcBJwnrNySrvHYVQQk5W5j/Fsk9THctprM4iqSRuQ6mwblP
CvImr9XdUFbBUJrNcVtk0ThPeA0ZARDRhN11LaPrygxnbbJUWJtBwO5Jy+UYFnU36kBT9xPqJMT8
krT3OOqTBZ80J8Fy18TtEO8SUFDTj41f5/gyqlXuQ8//wslrToAVehdD6LRDE8MSWKR9eNXkNozR
bay9z0chYLe8tZoZwzxAAAzqZTeSyywuAxmS43TIbnLz+ig3aR3poMySP6Hb/KHW6rXooltVL9Ul
ZtTUbmqDIr9GEHPrAEEtkGc5HNvrq0EWV72Wx6mpsJgMadc2FL1TB42Q70QkrkYo/edZ/f44DCwm
hwMrskil4FJhr3yvjno/4jJaGdYcZ0eFReWWprWTVl4dZN7wdhime02ye+N4bw8vYMYUCYvGCMHh
sOSoDqTMReLHaQ1MG6ri9eHht49d7bNEdjdamnrp1KUjTL9Wbye3uNOyvk6c5i9aO/0GVeJt4hKz
KmvK/TRzjQ8ZG+zndXrc+rjF8i7lIiwkrYPJ02SFG3bT9dFSf+7M5tm9asYpZcWHqg4iPsVt7Lu0
rtST9LpsIZ81J8Dy1GyskAdV8zoYVdOqAOO6bvwwZPVSEWdOwNZ27bjRMTNG6iJUAecRitbZ4Crj
G8/ttX9YAWYobrek4YIg1nuOCtKw/wyZy6tBtM2qxukN0kidHhayne0ed8ctkrvuMEjUIRXQTL/l
ych9JBq9onCuX1jGnASL520OvZsNLSGxNU3lUzcN4wWeSPaYjUO51IkxJ8Ni+pBoofsBtqqK08pv
hV6rjDwMOT6q3YZyi+o5qfrCcY0KdCnV2dig5rTPq3jB281okt2k1tGOjirvt0Dz6R2qwugM7lSq
per83PAWjylYWU5GgNgrw7o5dY2kzOdhJZZOkTOKarekQXU0q0rVqUC6ZRo0kNLUWr6tyvKRR+zI
uNJuRnOzgkCbugY1Yu3rJGru43Z658lm4RQ/t0kWm6Nw7GmeR3Xglt7HsuqxH8NTQgsUmBt8+/Md
U1EXoysdUyi44+Tojw68oXxusqI7Un0sCqu2jVOX8ioIEV9BRhetdS7E5rB9mJu6xV49OtBzkcPg
smpbPyr5eVYuNrFtk8N7jA+zaFsnA7RnSlIFaTomztvInXBd+GmlQ/ogkKH60olDgVYmdOV417ih
q85rjwi1wsxweW5qkuFsxbywHwO4dEP7dd+PqX4cpCjSdQn5bnCUWVum50UfRvoiGuCCXOBMaczv
aJNB5dWD96q7j6jNsuS1F1a8PRO8ceU6qQUaT/vBw8lGcNqUHwaXsfCuZcJJ/0KRyMznvHRjyORl
bV3cCEgRYF8nqTtetrQt+02v9DCulcYef/CGgozQ8hvW+hSXdDRnkIadorPe64oSLgYogc77Mky9
88qlXvhghiHGl6gOUQhJBkNluQDnjKGkFpx1mbRwF8KDHYfLqj7P6j91WWN/DM3DYX2ZE2BBihIN
d8ilqgLd1jxaeyOvzgn0RH6AY2F2pLmnljnGZYInh6YqEFHBh03sJOpJmXj47DqwpPXhlcxovt1s
1BZ1HzpxC5rP8i/QMnrBnea4Cw3U7ipSptddPboVHBAq8aZUhXmfTU71uWBj/2GsaPXlqDUwa6OK
gRlQVFoFDrQ6+FVfQvZ5rI4Lr+0GS2igHeE0kKsgF+nHbihvPRxdhG7y/vDc5zTJclsdVAyHnMDc
uQnBqeQXbuUFk/QW4J0b3jpi8g76unABOgTvbA9+6HiZPwzpZ3iwYCFmmBOw9ZY7Rl+jiIoMys6Q
SUtTvwKPRXvno0j1m+P2Zyt3Z/wULrx3pYuAyvA0DTSaO/kpXMVMziraFsd5Frqlxo6IWCTIlEQ0
gQtVvfMJ3nqAw75mC6ZiJh9ILb+li6jrOtUBwQadrqBPO72EE860qQdNzkea1FcGo4Wy/Iwsu72u
4/VEOwPV1bz2JunTKHGheugIclVnE639LnH46A+wgY+H0ZmzHhb6vSpzjIYIwhVZfTSV6YMkSY70
+HavnXL7MJ0icMp0bPXKM1iA3+/RcaGQ3WjXI7iMzxPIeJVVnl/Esswu26xBfx63MRbqTVpGWVhV
QOvSuBdxSdFHOOSOCzjPbbvl39yhqKeigVA0C/P83JQyhXp6u9SCuAVvT7xCLOdGaG68ZGvxZCEv
WK5uIIj7SJPxT9MWS8W8uRVYJhtrPJgBDseBM5b0KYYLBU9TYYp2wWjPDG931XFCyzROMzi1Crdz
zjOvxCsU9j1f6POYaXujdlsd3EwOQ5HLMoCOrTa7S8pxlKvQLYla903lvIma4saRbkdORQsG5kKK
UY8XscN5taADMyhhC6XCcVDUwzsjwdRDeyLcTw/KmNyLOLp2IvL2KC3+uvody9jGuY4wXIYKPC4p
3CPvenjiQZdHgmT5Ju1SiH5TiIv7sY7lyilSyIIWcany0+Omv926nekLRCc4TkH8EVKdFlfZ0EhI
8wx1u1TQnVMzyzlNyGi42U3KAJ7ITcCz9mnPIEnFOs8/vIIZ74q3gndX0EyFLgkIaKLkfdNmZ/Fk
3sGVkk+Hh5+bv2Wl8rYYW89MZaB02ayGiH6ZWr4097nBLSMV1RNumswtgg6x05xkF4Q0xwUddi9d
78Lf1iphZ4JkrKarCOFhPbVe+obJmCzozszO2410TcrKipW4CMCB37jddBkKEsRmqbYwszl2A100
QIVT6AqYlTrsjIZxcpYrdWQWwe6f6zORyC6jRcCqJglGNuk3Vcq6s9g15XGPOFFk6T7zBniqpEQF
RE1lCq1Q8izE5HU9Tm+P0k1kqb5WZRSFXgI7xOL+SrYeWoMfIneHR5+D19J8r8/Grsfg/VMawyVi
jzM+ncdtysZ1nzuV++WwmDmYLQ7Ag0mhFDQCEyccR/lD6cl+lTnIq9aHBcyt4x9eIGnqzkuKgOTm
Ia/w2rToIcLh5vDwX73JnlgAWX4a3ippJdKwAJ43a+l4Z7js7mpWbFBcrepqOK04ux5p+AVVtQ/3
iRfk7l8WnE2e270yldLJoJdy00wUn9GsjU670VGvy5iXRxEc/pzXcxF5UmKDSJMHiQnVKW6SPFAF
5UGbcHkUOMRurVOTU6CwKPOgm/JPVZ1fEge6fcdwWkj+z+2S5d/MCG87mREmDkG/jFdwE119TFyu
b6fcq7qjXBDxtsJ3XBA8jRSG8DxNHkza/Yvn2XkVx69VOi5EUvsZQuz2OtYhKKXDlVK4GF2Fqa9r
Gr9xTbvUybD/RAR/Ze/57BPSlGUcbiGgaQh3D1R9Mcbt+7Sn1SbPHOGHZcEWNGq77f/kCrGb7SqS
mmHSsBSIbq/TBCW+KTRc2cPwMha8urOUVZnbMYvynpjckTcQ8uO+xeM6MdD76ktB6ub8MOnn1Mri
vOz6UEH4DOuIxbjGGWW3jSJ6NcFDBMehbjfbjSKBSkNfO+sIR0N1kSKMbghRfOnGxtfLf3uwsF+y
g78MRwYhDKgV3HIo4D5pjTi8SgJvP8JFFcy703hQVbOG+jvKglSHEu5VpTKu3mEOt99UHqlV4TLn
wY0GCaWuEToD240be07+XlUE96e96uN6ZXg6fKIFY5edStuLMYk7uLFnet+bvDiJfVQkbHoTY7iq
dK/DeBpvYwQNsTepip1pTQsnbq5pRbW3oiSsuoWwbgZAuxGQT6Im22vtmyiEMlrnZd5VL9LirGco
fXeUjkjL9MROSrup67KgTfmfTYjWoH/3mTMep4LSMjpwmB0LR/RZQKdG+Tlh5/XUvvfqpcPTjFmw
OwLhOZ4impohg3RFmRO4PzTqduON0IuxnoramS5cuLMtzxvPSY/rloAneZ9bIlx78HcjO55BktIR
G5b1+WlUF6dCQFG9hStSCz5hxghJK+KIIceNqaZZUKsogbdCHTBAZLxQZXkq+mapaDunYZYNwihK
TKZNFojcJK+hZ53dyjgaHocUOwtZuTkRlhVCoedGRNXZphloJtZjPrTyS8PU1J4lPVxcXLBEM/tl
dwNCr0RkOgGv38Afy82yU8MHDF1ucGEgKSZJVrJbLGDN5Azg+aHnGhDFkLcJdZ4FqPgSyvfQJr1p
J/pFpXQ9aHWeYbmBHqCbVi8l0PYXnojdIegMCkNKosyCqXTOYhyv4S0eH7VoNdWtP+BiQ/L6dJBH
KoXdNejSMJNT7npreBjHbc+9vOGnlfSgFUFEXY4WFHxGL1zLNHAYWyTwSst6qIy6GqqErWpTlXc5
RNgLcduMh3W3P98JeeBpszpJRiihuS5vT0WCo1XioKWD09zoliHoEkiYUoPjQIxUnupkTFZpHn05
bJfnBrfoj4TCee7m4Rp3yQUKqc8qsbDxc0NbnN++WNrA7Z1wPU0MrkxBRI7r4PCs5zC1uD7Cs35J
A6/MrrOEXOq4PfPqO50e5w3tRkHoo4S/oSjgJU+V9vUF3E9MT4fEeYjy9PSo2dtve4b/zdmVNccJ
q9lfRBVCYnsFml7cbm+J7eSFirOAQAgBEhL8+jmeebnVcx1X5S3lihs3oG89SxhDM5Z6aeEMxIYT
qeaMen64E17z++9X+Ch0XKvjQYF3qkLI4OylnH4HfHwFP/ECSYWHydGy8qI7tzRLBhbP71599p5+
EBmv0YN1FNfeEhi+F2sgymWo3ImMiI4zrUmOjWTySaD/IEpdwwi91WGX2k8cspv0ZqLstlqqs6V2
B6MwsMXVGe/dlknzb7KVwTWm0LX+aGY6pAUmmZ4t5TtzBcKPyVb8/WF9cE6uAYUNoLqjYDLFIjw6
10tYruH47d8++up0r41zdV+jsBPagElvJEK5CB///uEfPYer872AIbEN9VAVvYqfKxvn3vKazN97
zCqoDB6X1eS8/wxM89FNujrxG9Sq5kUrjtlv7Re6Wc2fapLpZ7i7DwLKNagwBdybxV2YFgkbtiDT
pBlLbyB/zFJtXvb3+/XBV7gGDppIVjIeaQrO+Za57oEMny3+P8BEBtewQRZtBEJtdbMnq0eXm75r
e/ojjhxAIsBPTKdmDYHq9SBlDt3dzfnpg9XTMO5iEHP1j2azE9trFOjTJ7uGj77qe4j4j4TovJFA
HUa/t2uTro/dIntetrFQXv5v9/IqqUvOdZSQJi5MunnhKenk6kqoqIOl/vcLfFDwX6MMJ92ZbamU
2ZkBgphdtdzzqr901fQ79G1pxs8onB8EzWugIUrGkCra4zqqbVBj+bddW8tsNt6hZ/EnwPSPLnIV
BlS8sLnSuMhibJd5PbkEGz+uG3lJyfxJ1vzoGlfRgDUG6iwGZIA22Eopt/u5Xl7jKPyNYcrb35/J
R2/VVQwYugQuNLTSuyVo+izxPCjaOOaX//Tp13DDOlk7n3kUYjAg6GZDN9UXEVP9/PdP/yDAXEvi
MYzaKIlGvdP+LDMeVcCk6ZTkTcI+o0F9cHuu8YZ8smTAblrvKqgefFV8gqJX5G/xJzXXe9fxXyYk
10jDLWzsqM0C1eMJL6iZoU7vh7cBTw5SsYOsk5cm/ow8+NFXuTreoH/TjSbhvOMp6cvQlzLHfPcz
fcIPzva1/B21Ad1Ep+fdONS7kIQXRgG1TufxjyHgq7Xrr78/84+uc1W4GztCMC5e511FxCOP6vs+
bm6EGu/YvD69E4I+SSwfXefqeIediTw64slYQu4mrJCxhnoU1uuyWFbFyj9Di3z0VK6OuLepfqwE
hc4UuExFCj5fjiD/mebaRyfk6nRvoJ5UfJnmXayCNy7YA6Qu/gyq/qRq/OCPv4ZlNX3TD4NiZhem
TZx5AQN2f6uG3d8f9QfR71rzTpAOmMsB7dlQGdPs1sms0GE1Pe/LNQrEVLJJBZ/pzn/wvK8l8KqF
Voy0+CowbPgJKf1bzAtflyCsMX1Ijsp9xnT46Eu9//w/srhqqljrCNfxegzVxtBenHIm75rkkABb
9W937uqody0CS7IF0y5Rbsp0uyBBTeOSJTq4n/vqnxbAwTVkK4XWg+7DcNotnVnKvkmCjHuxONcr
sf92Cq9xW2tPo2ib7LQjmAVkICj83Fh77uvmzkbLGxmHz9TxPnr8V8d9a3q2DZh07dJUjFnnqVPf
+S1YQvVdrMUfOS6fNPAfPf+r8y7jNdZxUqkd75YmUyyss3ZTMpuiZcom539ydj46mVcHv2JMTKSN
cBk9NrmoO4I9SGs+qRT/F/rwX/LWNWDVkHWrzFRjcgJMcdxh27nSsqsHm0Mg+GwtWOOd515C5o6g
M19SzsYSAqhTRsaw1KHz/+39uAa3VhSXMkCN75pR/4lowiFnp57qkdwqSARG47+x+oNrTB9WFlgM
rGlaMi/M0sX7OQj55e9n9YMS4FovryMBqTo6xuUYmT5no5VZasPqUM29uVm22jwDMR7su75qyr9f
8YN34xrSRwRAvxtU7MqtciLMZ0L0cBMRIZNPAsNHF3j/+X/GuDkx6FVUWiZNshvmMRP+PxaUwVX6
h5TdqNcAH70EwX7jukjjufi323IVAuDUwqsmHnFb3iW/khrUpH408Sdv6geZ+BrPB/kdkEjWgRUO
bIFQdmc5qXvYP35yIj+65Vfn3Q8Bs6J9zwroc5QuDO6Y5A9/vy//C6f7L4f9/+H4oJrVTFQyCKEn
vwNhw1/QrjcnU1Xp4zAvr9S234yaLtG0rXvXLOYwSt09dhBL2pm+8TO3DkNGhFlyQdkDhbll1qbd
Z/qJH0TUaxSgVGRshRlirFZk+ypGgb3gRjZA9cl4ggn39PT3+/DRdd5Tx3+81dzrFEtsFZW98uYD
aL2r/B0YMHcOdb/Z5laj8vls+BD838L6v9319z/jPy4Xr0Ell3YUu2Z2VrqcCC4CtRtCEKvmbBIh
wVvajKDu5c0E2APLaLet6CJ8xaoASD49wlVjECpq+lKRuu2gxzpWMznMgkfjd0otoJlo8lvdZetU
28mCU8IpuUkb+FVdlrmyJDo66D6MQNWFVomvDOSi4ctA5OSyJYCVEfSKfOiS0rb3R5UvRI9Oleum
SFwX67hYWNaxdECjUfHBy1yctCfaUZ0DD6C+hnDay4TYpm/TsLE/sCsAwzveRi++gUJ3X2UtWt0t
S6UjwwlyZM1J2ci/XWWqQUVduUPT16e9N+9lWDH+3SZEeScpW1abLB4mfgIEK9pbycTe+M10F8wr
tokdBwllS5oOphU9hWLtEK99iemuqfPW2boMvY1lnPGjaNLttQEy/EWSKU9cXYpIHodkCt+PWEpz
wa1zRVXRPo9aP8kS4+ciYjsapPwI4atln8g5KAFLLToV/lLTem7AEMpJ7G6pHctwAAa9Wux+XcR+
DNKx8JeJ5DyJ89lvsZJcxWMTBfk0/grmm3awYza4OWcQT4YH3A2UYeGKUKZjs59HcXLrI5Rtckla
0Atu+gEZF4rUTZdxA0FLOyBzGUh3d9/ZJvZd4M+5mU02z281ck4/4bdGfTd37s15P2fS/oKdwxv1
3kD6ut3G4OISlalO5qv1Sy1wryAcZoBJUt+X5Rc6ysg92uBpWqcT9JSyaeJHHuCOqSmL1q9zqopm
m8/J8mzr5oJ7fgsWwTF0/ZufLiGig8NrvPIs5Ns96Axj9g6bzzUAG04M/BE4Xyh8VdFwcCmIyM5b
5gvRmuUJrYZLE9TVHgBsKrKoE9ORqZCuBd5NcJjrFlUphpCTXlPc+FkV6zamF9xaP7PIevgOWM8O
A/tJ1+A4S/fUtibKJhue+kmcq5XlcUsvSyNKf01ug2r5Ni3117ZZftMoFJDMVgUYgx34uBakXK95
Cdb6i9HzfbjhlRtHmiVYku2kaN6GLfxBpPcCe8m3eUtvRczzYbU3xndF4wVfLY2g/dyvue83/i4e
m9cEgjmgRBddoC+Cd3gv+uWnZ9s5g/PajvGxqMxTn9SoH8taQfdpCcFtX+nB5/Nzl5InymnB1BRn
66Ae6QYh29TdhsELieISXg4714ZnGcRYJLH062LFbeqLxxqWJGvrziJOdqFa4LIxFl7fYeFwpFFa
eoRcRNMrKGzPlxnyQ808FXXjHwe/PUDQYsdNcrDE7aFWclM3MhtbcjPW+g7MkboY+LAzTX2EkWLO
O/4Nxy3bRHVX1+tL5c8FfPTyjXzrtvg+Bi/Oi+IMeLp8Rb5HGGwAeZP4d5umFw5pOT9ZMiLv2DAc
9AabxE7tgOO8N7NXmkhdarxSXMkdTH92FkYVZE7bYjLirubTwYjfcfQzoN0zeDN7yROw1FA1duEp
qOY8mthLwBt0tE1G+6NK+VOQBEdfwe2mRlsFU4R9wKa2AFPxHFC/7OAnlI0czzSZrDjPNmwyEyRv
K2nLZBnuqQHjUC30DVLZGLIlb4FSl+3dS8Mtp5rI85rycoJBQdb70r5HjC9wxbqXdjvUVfDUO6TS
ZgUJEdxUlPNBWu+YH98jG0ETxoY0G2ioysj41SFu4CSaRuBqqLmHGYHY8FKYYkHvXLho4VmtoS9n
PMa+bV0ln+DflqpMardVO2MC+cW02DdlgNLE9zpI2FPrXJpksZXmSRK+FmMz4PF3k8g1B0l8rX6F
6zTlEnIjUY7/a4anpV+9e0YMdJP5CLfVfesRnOven8GOb5Iu3nNGmxfWw04kD8J0gGlBI+Ixi0Lc
nOfUwus0AykBOuK8ZXEPRr2qdJZQbb6wZZHPfVpD45YwhNRig5zakC2N6nfR7HORw67e6RvL1/W+
gjQu3a0V8ESncIjEjwRL8dckxpRtmCZ6YUx7t4EbWF5ZgRJqGV0ty9mZydv1JEU5E26k2/deqH9Q
D1jqeGX8G2R8gzoH1H94HWRj3ln/LG+WTZ4ry5N87Xt5bAJ8YhE44csjFaMJi76CwukxatclPau+
It3vyAtn80janj25OgUOJRCeoJlWnvoxu8b9qKpAPied9hEmFDs67E1vIei3up1C1v+9CrWQYpxV
eguS02vXp96NjuHIt9PzGOKILV5qCjEn4I8Ci0VPjAxhWWkjp7IVOkUsN8EzD5L221Y1A46NQMJ8
0vM8HHVM+NO0hf7PuoYABRyfGkfPS5+Of+p+pv4OllDmGyiR7jfv26mobN0Vm5D0OHkRu3TcBb9o
sDCF50iHQ0389cLxFL93gC1BNk5PlwU+oj8r32p2v0mR7mckpvueReMjNDvk09qP44GZdMIZZFEi
cz1EmPFVbvIP1eCS49bUJFtYn7xwfBROaTyhbmDz9nUG7qI9JUEUH8d25AV8cb5PhM1y1znKo8ch
nfi3d0PIIPMxF/2pvcCUs0nn4Khn+DncGSgNu0IsSMTjygacL5ZKJKaVibvIDfPOg4vZQ2ND+9on
xH1lsx9/GTTpT9gAhCWX0u6VbngJBe7gkIbxekHAXH5EizfNsKKwbdFpnRxYjb9pXYFfezdEztM0
8R7CFZSMNWoB6I1xFxE/PG/NkeaWr5Mjsi2Gdg0XrILilJ63ZunDnOtB/HHb2N+H7bxCG31pbqS1
8WtM6z73mobkgFnS3IZE4iojMhg6wCaBW2hHoZb1O2qwm0G8SySccfZ2HKfpwhNGXL7JCaF3dYKq
R6iEOC8HjXR8M25JfJqhdkxepzRlL4JXfnM7wqy4Br0Y3m5vErrUvIAjIYnzxK/JcuwcD8Kdkyhw
qsxtMBY5ODCz190GlpaXbYtT9yHwv3NGXOzmNY9CKIWVkEnHtrXp/LrOYtXY6o/Ai2q9zBebGGvo
TsZmMbu1VxhJHgWz2kw7FUCNpRcWIKy0QYC455Ac6/Mu6pDE0qTPJZdzP+UwuvPmJR+V15iMsTAI
UPBK+sjbNvguaP0UQiUo1/XoVWg4x+oJvlbLkoW0ihD7bNx/cS6oJQrApK7HY10BobtFTYgCpvI4
2cXhqr3cR4ktbqikkyoMouCjnOqKn23bhXnqNjeV/erUmsNi2Pd+oOAx663f12mwT5MwDtocDB3J
zklsU/PbGFgYPtnOAwHDklmnJxlYMjFAiyChvOVL0Kf8hgvTxQ8Dg2nvkKlBm/lsl2C9RYxJ1jLg
LRE7y3svPY3Ghl4Bq0fqP9qxsVAyw83+pjBKTFAjBosPqzVNv8I4oF3yuqMW033Rtz9q997K2ThI
0j3rRzlkHJpZW+bLQL74HUqLwjUVvKV74bawmBkKxt5HIQ94puTpJYVm3VrISoXbbTvBb+t+aZkz
O7bCFHuXwCzQ4Z672u26PlnjorF06g6ygsZvsQ6S/wYNxbQH1ZN2fMGzWaEdA3NHk1Pe+CavcOCX
3B8thNRqf0aBRYCQBI4WLpAddpxLVJXgf8ZzDi7rQG9YoBNxkCCemAL2bBu7wGgxfhOzRPBRa9sM
O6kir88WBRJ9ae2yhCdvthh9hf6gWQH1yqQ9zNNgxiIcGxdlPCC4hwFrtu8eFNBE1rqtqXbhFug/
taUkhbNOGImf29DwFxyscChGKGvfJTNtN4yf7SxzSMr0QbaAQiWPRpvYzxObCpXD4y9uSpB/h/UW
jJw5yfGrHvupOyZVDtIGOm/FpuUrTCkRuivIFL1tirk/OqHby8SJ0LlJWwjx4cEk8gCTpzXO47X1
oMDQBdsFlI+61OCOz4Vakjgp20aJptje5Q0yvBvE7NPaM1Ex9F3l31CQ5cMMfC/8nxqmEvzoQX1p
2rlUrWNhXAKTGXyi7UoKOxJAIWccPHKqx6mlv8JQo7EJsVr9XvXcoivoqPerjUa67lXUL96Bcbg1
HmCX4B4qHnWqECLg3bukfuBncR8gvNVRW/VFEPGR3RHbVRcyLN4JWK/tZyoIJB8stAIWCD+kOWCG
qO8giJ/YU51YFpSjJlWYQUeVviJe1H1ZBZGAfrFIlssw6vjHirJIZg0eZlM4UrHfMnZiu9RcjeYQ
syj4MsEoItlxwmDTZZ3QywUpaKsymQ6RK1Zihij3UGZUh2bua4DaiImDfK2X+G2buiQEdbsZYzCt
07nLEjzF4NBQD4VWDY2A5dwGbUxuFtrhjXWCdarcJoLDif0hSy9UV/5QyqUeXVFXXjDsCAVMs/TU
6idoiPDZ6CAGQKfbDSEdWmrVCGnmpQuqDCuQdL00zp/mHFRDtu3WOdIbsmkv5keovi9b3m3+UgOa
6Qd9SWtakSIGoCvOYs/bXng3p1WBXKqB6GcJeX5/K+9BTILWeuv1ipwwT4t+vJeaQYaCnOls5n5l
DghxAC83TdqqPE06BUg3C0iQgXkUddlWhaTad+uk4n08p0AJWIsbl4Xtat5m0c+60BbSn4WeJXQx
ZtoDih8JFF2nrm1mv2BIP6aIo2bSZxxdqk+1AYUPgEgf5nghstJrnLhG5gwNJTrXIK3uB934zUm+
i61mcQXkZD5LNv/ZJlNFmGPE6jaZKoLq0814ZUXUOIjUxlhY5X7MVii+1zJ9M1SvMmPo4fpjV9Uy
3m047yJnLY/v4Qqqn1f3Tg73hJEv1lPhQ7cCB9V4Xquzkdgwxvik9jH7gVB6dJQcVRJaX3g1IdYk
pP6CiZ/gALp1G6AHtI42fht70puzFYb0U4XxkI6dzMim3uOAjSq+dVlbifcobc1Cw2dYZ04Yo8Az
vOseW9/MBG7O6j13Gm/UvilDPBv9w/d00LpMWzZ2N9bNdSMyBzPo9ADVEAx3HeQZ6kuIxCwe09rY
6Nai/p4fZoHgeVz0ZtO96aFnXYw2qNYzhdv2PaRs6/nLoFSFTcuKzT2FrAyqvJ8NZ310sy1D4l8w
d5qqUjIvGE9jbZhI0KsLbdvMOpqwnzOvubgjFIoZRwdU6nQ72Ehz0OxhrIp2KV2z0U4pORKazvou
nEdP/gi4S8Q5EnTGaEs2vWh+KTtNw9kANiJAD1jr7bnySKsfRNeHzQXMz5YeoT4UiVszBXC93nXG
FxHILB6tfm8wCnJoaqfFvC2w4+aoQRPC2lPT6lUdFJBDQZ2BsbD4u1lBKSZb8GYETxJFyIkGPR2P
2JIvwa2vOMy084l4HUo88CVsMfYxlNBgsWJ/Yy7RI+3CiVSrrAdRniJ580D87IJ+sA9MJbB+rRMu
yFOI/Yz/xwcBIjiGHsMQQE84jm91Akh3m8Xd0PG3BTh1DxUUHTtn83mM2XQk3uJvbxC/bvSxUo0O
7uRmZ7KHq7G7jwctjzPWLMsZPULUfKfLEFUv/hRS/eK7FRBuxF/P4KZbWm8YqKlNQa82ayKyTX42
Sun1d0msN/fLgwUmBSiHSLBGiyqVPBR5bGsT3fBKButbN8WqPmmagKGCCa+VaVbjWXWlFLxOfofa
VOQLWujKlQtq7eXeJ17iffHnIKlOYy/a6TblYbcV8dL48kFAjAFNJDCNMI/J5gick+S23ZBKbQZd
WLEVg/U3F+bJnCLZIbh7/lFXs98LbGf9JBqyBGXcgnEKXATRdFDMRdmhDm0kDw4Ia1ZETeN1hfQT
Vb2JSFkMOqjz+/GimrEJ0gxeIk4BLRpphDXAqhS5CQlnyx2RPsTlN9Uk6RenAiiuJaRr9BePDgle
u9j3AMjkUdNC3TikG6amCP/bjRLD4DmM9sJJYJdYdy3+Q8jm6VbzCX/LOwK2q29HWDqrL6hMg1pl
rEUMPUFsr9WAaMj3SFBPGIZGOdw2I7qb/CpQOQxPTPfSdgCI9GdpqmlNMWnBi/escNDo89ROK8VE
z0f2pnks6OC/QEZsFbSodRwiJMbRIkDB8X2Fqaa3TP2y7xxOw7fQn+xSBnEnSI5SbnYnb6h1i3Ko
NucU9bLVGSWyX06JsAkf8j7qsVS2gOLpgiaEmIM3r1t4g/1zHH71aaqMnxlRkeUR2sit7nM7Q6/k
zLzx3XwRa/ZofeksSm2b95VosaamK2zs9ygPGaApGluwuzGIKnrb0Dq19yRo1xZopXBuBNA+FHpv
c7ZI1dVliuon3oNkVmuUKGLWbRn2krcSuYpwTDqSoZfhgKl2N9nzolxaZyipKd/5LRl9fDGt0x3o
bgZv4vsQA7YI0ax2oUu1OggmPMxX6ahrFEkKYh7N+1x0mdHfZUE98OCB203NN4uOfHaC+ITZMCiQ
I6oI2aV9oauQ0xMAiXTaYaww/aq2niYnlKi9f4H506zLbhtcizwOzeJTpbZmLOoAmMYnMgc1fVv7
0EtylGFecFBccXZWHnce3EXWYD2Cl9hhSMJJm96N1FCM2rRnwh2ltC7ISOgBqma6KzccAwjcY7eN
1XNPVHOoebiMeRj4TQQq3tzx28EP9TMAF+grqxYTj6Jv5jEqV+yrq11f2wGnvTfoKwG5Yjbz2qjf
HirYg5Md3LwTrCwwwRh3Zq1o+gXUVCOO8eY3/JfeGOYNHQMnN6twRPU3H9SSoBzasNKPXYwm4GtM
SLQ9NWQLSVkvaJyPsEIDHAN0DAW/E8loj8qeacDsfRdhmAodCw9Zfkr9nM7Lqp8xdNrMBbw2SopG
+rwqIyaWc584Nx8ppJDmAweXsr/DoGu6G/hadzvhQpKWcw3ttxIJzpsLtkCpBcbkW+Ln84xSuMns
IFJbxFPiL7+kUVG3w0b4HZaCPYpGC5eE0x8Morq2RBGjXQaiG5U3lUbwOzQytuR2aL3Ef3aDl8bP
XdilRzYYzEkxVKt3cVwDzeJWWrNzjTRS5d0keVy0bghBkXPT1mI+AJezA5ZDnsyg39XLy8QjbGaW
wYsQryfjMEdEzHiJLETHnxOL4PgKAUw0r9kQJw10NtA9dYVaKTiXTSrYq+DI8bsKAlGPBiojqDdS
sdgHYMy74dmPefiMpgU9iGs0ZplpRUVwsWNfV3/gBeSqr0laLz8mDlmKnXG17fcGe6Z3/Du2Kzfa
xRHm0kuU1OfKoMy+6cIkmVEmVIP86qIecw4W9HXwNbL1qliWdmvFwkxw6pkfXbMmw4ET1VWgofuN
PTBM9f8YulLEPLJ1c5WBuu8mrFCAUJ0yIGvEnUmb6dbgd21mBV2B4YAt+b2VEWb3Appyj/XUY9Wy
VOYoVx1ffLiLPQTEWPoQ2AArgSBcEsxCoynsTuDGbiPGLjH9PafNtk9Wk557Pwm/R2iWy3Bxa8ka
DO2g+4mxcNBgVKvTGasDAqmqMQRSn6V2PmNzAK2VdepuEzC0ygg/K3S0JYWaV9CTrYBj5UaBYJPt
RPe2pymmlMQ9DMAXfDOMxkAeeBK/CPzQpRGpwODY9F9ktYJVAW7rb1a75hQorJxUtX2r3LrsYGUl
bRaptPpNTcK/cxd1pRePGg2J3Uqv4cE5ajBmyTZk3tsuSanGbqgPaQl5pOXGYz49ShlAlWkdGezv
QHTN6zStfuBxet/bKu0rTGngQWwl1KVdsAEw0ygy/QkbCYflcDPyq290fzeIye39OEJL1Qysd6UX
TEuLxFCrIK+TARs3VsOiFTBntu7SOPRPwGiHRz9Y+CHgVO2baBSgOIb9qxo3W3KbjruW42OyFuxe
jukwoy2WWW47emufdDlGyD6UP+vu0s9Cn9NgaA+tNBi1QLlv3NmBjgVD5VJnxGyw4VY92gEzzd5d
qDr/1gd/4IzxJ9mtwfuQTG/kieme75BWkps+IAQDr5amv9o+QuMajqtfEtJXJbxcoqd44/yuUxFk
JIFXKXrqujhj2m6nKSZux4VId7DOk9DfrEOaaymjNvNHCt3eQfspwuuydtBBSCmD28bc7tehByNt
wbvzNtcahEKOcVyKNi1LIZK4G+oAQ8HKJY9oksPXpq15WiAkCJGnESP3odckSUYWFf/kHtTCsHpe
0NWtQohs6lySoZ+QcHtKl6boAB560unkL+BPBMMPj3rrLfYH1fe0deGx3RJ130M1zexGiCYW3ai3
YmphXu8iz7+FSZv8E9Tvu6wBz9kpi6yZoHBG2xnS5YgZfwBElcUoAltbCon7TJl6w0hKQb0dakTC
XJC8YepIkqA+tETHX5jwgxva8xl8a1GveUyWhLwbZGIOKbsQcFYBYiKYj6EtFng0nacmjr+vyapu
qxZrtKbr41PgrWTIKhTp5wogv90KBbNTvUElGYql2MEKiJDl3cDr2yWIyTeM5NF0TkNc/0pE3eYp
9ddCo+u48RIy3yfoWF4bNkDe3oPGAwUJh1OxFlFL3slNmPaxrIdU/7mDEeKSrXJG6cIoJPA9P26+
tt5AL4on3ZhNTbScqzhej80oF+wWkPIfKkq8J5/aeC6TasDmFDL9I9Y5wuoDZm/vw9ZgQCkzD9Pt
jDrsoPvOXpaIDg+2DTmmwdiSkgCyR1bxW6YBrjfIBfuQuBCQQ77deNsG7BKmvEGIt7AVHBXwQFuM
8AUp2yRsl2yCV0rer6q/mZPJlMvsXusZuGEfwxh0Cyo5RqBn329b/aNeFweIWQP97nYM954FN76z
yZIDjKB3Bvu8vZ8ykyvk1/9h78x65EbW9PxXBn097AluQdKYMxdkMvfaN0k3hJYS930N/no/qda4
W+Wj7jMDe2wDBhoNlGrLyoyMiO9dz9lUQPuu2vPArwlzJhVBY9SnlUv3S410KEgxAuMnjMqtbq80
ruJU8Tu3l3tiDKG2tYISYZGoetcWTrctMMFej9NcAqr00VG3F/PrElXaNdbYy123k/MnNQ/iOFaZ
gL53Rejla7Lrxsm4pLKMt8rNpmvpeAaYTmm5hS/qrNpIW+g+k6e56Z2yPi9OLZ/bFH4bZ063B/72
9oSIdreyWpeDp3kps9pachnyhoc6oRy2iycYozVN1KtjeuPWQ58eKLeag4rpNHBGmi9s08N13sXa
XpvaxheOp3PEigQQTNVf9Xp8cOmpx0Wv19sEtP4xLpTrtzGIrs9GGEGag6YaXXxvcNBuhQGb7q9O
oqfXAHgtLSsiq5Oriigp+5aju2u2ZJi+65mJY7UhDi8ZdlZXpvzR05ph8PXzMbFiM+QmZRuHBehO
vrNFptZdLIUar0VuLdq7pdBUvR0yObU6XGu0xPe1MyzRlUl7EvM9ptp4Okzs90OxgRNUgibYGghq
s1YILAFOY8uZSx+/d0X4s2PH+Re34Xr5gQDYSYWd7fbsfImheIncFOVCCjax65wRAINLOw2gZwaZ
Jb3iOSiNcO2pZ7WQZETswX7XO4N+chdy/p4sEyTpqBZt4YbfTpWd7lVbJdmd1Kw4+0p7Oj5EIauO
tq0BZqr4zNRU9Kavq66eWOEpgZbT0Lb66CcxQS9PSC0KuYuQk6wHAxu+c0rImsg4/PvezK8iJ3Kz
x1Uoq3l1kjEuXy1vqovU1z3eZV8razJLbvEzDS5bb+qksVmGVZg0WBg0lcytauoM/cCUF3vpena3
r7KsyYkqBIrMgjplU68DuqH7dT8xyZR3yRrNy672xFyhCzCS6NTFSZO8J1O3sz7PyFkbDXC6qKP7
qk/RgflVVbgWI1gyO9pl2M6dzyUswDLuuUqpAamRIKn7RlgLHBpIs1jqfU8FQAOKV0TjB81YhvyK
tZq3+5VyAIVyvYGMtEFXvS9eY5KDW1YG67mktyEOTNuuxHOr9SX8n9LVqBGKUC/5RzCslsOAZiPS
7FuHZPa9YbXtcNA5yJsnb+loxz0WwmLg7IuxqQ68ApS5bPRMW8waV1Jdt18IsOvL4xJxyUx9jVmp
fTGLqnTOdq1r6zNRknp3ZdTLUIQsDF7WALUoq9/1+KDa1Baj1yYjYWA+SrFk1lPd6exMfh7bhf4q
vLVLn3gn1tMD5rFLq3gcSbs7GkRyoD6Q1HiBSrvKc95rE0fXB4KDrfKRXBWlc7B2dT8+uwJoGv0K
mGeoOazqW70mafjONtO+KX0u+JECJBDVUFwx0rbaqSafSl2vsVeos7M0RUs2njs2Q38ZWWn9MQsx
xs/GGlV9WEUir9jgJ824tSBoaseH8zSdE9E6qtnOJln026Smapb9ucnleNVKu7YLn3vuqnExKaI8
PWT9INXnaQLX5X7u9Iv+qPVxPe4Ta3aQKMO3yXVL/3wc7ZVVOcCgEO6r/kTUolehO7Gt/Fgn5jLB
CY/D/OS5oiibQPOkiKtD2c/cFtNcecMxSk3H9M3VJjIkYfJo7qBnGsDQ1i0jE5bPhpxoARbzrDLC
Hm9Yb18Xo5i9+YqXDtHdtk9IG7e2tpMWy4tWKoJH/EQfzHrcAkZN4Bf1KvX8Q5L0RYaOdop5b2Yq
iuMb7tX9rBCamJI7jpWD/zlIxGpPydDr1pj3qg3CwsiJmKJuEL0kTUY2FdDT6N4UngeofkBG10AW
rGbmdP0mnrxRKB+y3R2zcHas0X0kzaQsQSU6a8yfGw0l0y1YStfeZV0Wua+Axt70YOepaT8lOm+Q
x0aNuX7vCgZ83s8JoWSfSGiPlgWNZtkDcRGQsbjmRthycE9zMy3xOU9yV551a03bO9GM5GcW9ZLM
YVH0RQstL0Qkgrxqxv6kUldlV46B/OQuspt5eVFjk2Twv70FxT2WLoxyP5BOUNrCmR7XAnNYcBFw
2+cksVbxxdUvfpU9UH3uQPBHqkPUUWjovFxjbPatmdrW1qCYd/7k9bOVQU15kXVqo3xC9NGYvT1P
B6QqsccmLIUd+QPNTzrQKaR0F3RNHy9BVzAAA+Ct6MmOCC+s8UpRulXFNxVWk/zc293oPrcd4Itv
LaWqw3Ychjkko7SqwipX4oweQtxnRYJIxusQfm1SXVs+lNqA3miZQd/DamZiirQ1fjBh3CkIUyVc
sZfeazF7DQisYcwwOJXOMIh2sDpdMJKDBVymyIwdrXw3s85bfxwwMB5BwszipAwX2GaYWrMGUo2M
YSPVjLhwMRoNQLyIbZsjAnDstjPI1rn2gP2926YEn5gCq6cwIr5hgHK68kwuo1RUhzVCrSKgYExq
T8YcL5+agnUmg2RAZ3etwTOgpVmnot6gj5ojX3NS5injsk6LYKJm6+zWycp8UTDYUzScCSQokuqF
QHj8jYwWlfwyFV4s7oA6rWRbIOh68QqCOG5i6Oea+dZr5g3qjQqtX6e4KtIVZRjwj5GBBMSvcQs3
bJV2qrN/FcvsfPDsJF+foO3AfnuFCcxS3jw9xrrZfKA5s771Yo/HxFTjzNfZ6lTu3sTHl16jKnXy
YKp4OLvV5ETf5ZnT2udc8vf4jMi9vE8qXVN+VK692FucMPBjac88Exfz/K7RrKi4yttIf+kKhs0g
znqt9TMjGo0bncGqOLddYlW3tTCdbEdqRYcUo0SrcB15iRkFXZ/WzZecRhKA5IVgr33dpjnu67Zl
BoJrboqdM8S2vNUWxKWB3Tozyia4pbrZ1DZNLcFQ2iXRMlzg2YRzWz5YjSPeQ/GXGfBMIyO/mPOR
FDoNG5A/VrGebjq7jZgw5KoeLLdu62B1zDUPIlA/6StWqTgoL7JfMsci8C2xNCBPDWeAtrXZzMlt
bfXpXeX0IE5Jg9jI8WWvkjz3+zKzjd1YL/X8kJOSGftMnoTdW5yb2jbBKO/c2ZWbaDsuqLxf0yWL
pnBNzfTTui5LE4JqR8K3CVcQ+6oYmvUz21YWBdLiLw67IQElILRXN8I4p5T7Kqp7/l1TbfleqqHP
w8jmfVOIEmkEsmOBFBI2Eq1i0o9rIOBivJBjY3E2FGqMX2XUDtYVr1rO4JFlyRer0OnwQDsYt0Em
7dwI5m5SVcD2FgGIlKB+AQN2lx2VZ4/O12VujdMoE4dzpUphTJBiK3nnTuyGm9aajWTjQsdMJ3uR
S7zpa+CmsFapdbJogIJazeuV07HtL3duU8gaXYyRt25QVGs584BB8A+OXsjFd5in+kcOHiPbJJ0s
rJumQ4cUFNyK4LtLvkEgmOnNx7VnkgpKo5zjvV1r4pNb1P17zgJT31oFWs2AtPwxD80hbk7jgu53
Uw/aUgRQN94NArpS82d9zV7HxqlLP08a5d2uSBm/UP/H2OPInvjeYLBrVLOidGkiSjyHtoF66gUy
OhAfcW+WRBQAzNotmlu9E5TzFjOJb+fRkErgTGD7C601mi739UG3Nmnq9R84cbJsC4JsIayTmvEl
WShsRBI69zLbjQNQfEDAl1ecOtpdCDuasTZs4njUjLCc57WjPUN1J9J1pvqgx5r61FUW1wClWmYx
RvA1uWGPL+JjrSccbbNulM4GlUI2crGCoGe9ONVyo6EVdINSy9HJ0S88XXmMTLLcdEnWrR8SJ7fu
qAFIXmW8ALT5LUa+MtAxcA0fR7hS95IrSU3fQuMa/tBxQrFGBVDcPU65J+QxAniHLltLLeiy3plQ
wrimfMD7CQVZmyqpKHNs3bVZ3msL55KveXXUKz+WaR+dl6Zvm+elxR/qcls2vTnUS9DkhaEV1he+
ewDqznybwxjK3oq4CFc+WvIRX+Ysxrr1wmqxZPK+t0eFD6vWaz1tiWFjewZbiRG8RVQ9OpOmbzoz
ySe1+WdS0j2oa8fdoZAvAo6IFTGs4aBfienubof2sTKpCbLVON4NShNhmaRQ1r1mh7TkoK/nqoMe
SWtuZ9V8EIs7bCFmxnuRS+8Erju9nyPDuy1moee+WCdQnFzkYdxIfdu2htojBKru1oJ85alH+y4c
XfiZ5tlB5ipA3QGaA62adh4RqNzJbrADrUcsk2YltH3djCYtHM0Fv62tPWBU84wLvXmYpnLaJPHo
nFpuNqZfoJoA6QX8KOZlBgtPu2fkVSMtQnNPn6As9+bURE/WGsdbV+gVcmBL+RNTiz90NmhHbSXH
1eGyocdN/VwIr32JtXzxWyvWG/i1WiHXNcFJazMPiknXgsUFV3PsRAZ9lHdooperFVONz0i8biIA
v1trXJbHFjUnmY9ptP/nbnWLJqrMYo+EzaIJOY5i02+71kbd6WXsLH9uc/nmnft7xpM35lHJxbus
q74Ih228x9W397bGswgNGVihseOS7ls+hsxdvpmC6GSc3D22vtD63ARsSQRv/8Xj+Ilh6m3qsl2Y
0wInUoRR/E64rNjkNKHj+/M/8mcGRt380V1TU/fgRanjbHU2xlAiOKUitE7ReFJu7CeQci9oXfWD
q7djyDUv95sKr/FMZGXtO8iR90OO5IsJ6q8f08Wr9fee+DcGNApTaFBXOAG9uTP6bTG4VnJbc6KD
uxrMXD6A9GrviYYnT3gaYmcMkDQkXgAJXI9/8cz8zOX0xp8aL+uwpFrnbJkp6Y5OE7lcORFiby5Q
1h5lqXQPf/4a/OwFfmNZ69pe9ZZpyu0KqOc8EKOZlRu9RKawz9Ma+vTPf81PnHFvY6oh2VuvnA17
C6FgoBTSq7CF2fzP/RFvE6qbzp56Eint7eSUKBZ0oIC49J3mr0oGfvIkvY2oHtq4LZs4Ir8ITMLH
IXOIvOyawNm/yov72dPzxmY2YP5E6ijtrWu1IR5QtNXYqv9iMf3sh7/ZSqIFbtVm2N/GCAV8t5vY
IRMg2//cK3v5rX9wyBl5Y6Lb5bkx1lL6zgA82q/1w5//8J8YwsWbDUJ2ejnj+mfZJKC2X/oqvVzO
pCKCFdYA70szYhoHsxrs5vrPf+XPnq037//EjQHL6IXaAhjbL1bb9deZDuX65z/929b2d7YX8ead
7WTKlJOKre2YRa0T9qL16oAeLDv/IsuKm1HUuvGA+LHpjRuIuzV7r/eriDbSyMz4lFhZEz9aPKx0
Axs5a/FvL+O/fF7+W/xa3/72EPp/+1c+/lw3qktj2NwfP/y3x7rkv3+9fM//+Jo3X7J7ra8/lq/9
2y/64Xv4ud9/7+bj8PGHD8JqSAd1N7526v61H4vh28/nEV6+8h/95D+9fvspj6p5/dsvH7+UabUB
t+jSz8Mv3z91+PK3X3ShMxlYLJ1/+eMv+f4Vl7/ib78EycfqSxp/7JK//52vH/vhb7848ldIA4KZ
HdT/AqMD7vH59ftnHBacENI1bc+8JDFWNVPR334xxa9A+TB5lGCZpudeIln6evz+Kek6usftxvV0
KXT5y78/wB9ep99ft3+qxvIWk87Q84N/PCscTEau5wnH9ngUAvPhm5U1JtIpGT7VTpcoOycmdS49
bYOkKHYQ8SYC7bj09rPI9aO7RtqVEEiwTBx9twOzSlcaw3ZajOwEnHJHvvG10czj9Twi/je0Id0O
RuGihstzZLVpcmc74jLbz3Uop8jeNNUDqnkUasuCo3KluWkhWnhi22RFL/WN2ffP0jSf0HuPlGDp
3+PR/1ev26v0Mzhs/XV4u3B/WOv/L61uqVuuYV2OvJ8v76dh+NghomCR/7C+f//e3xa4q/8qLMOT
ug7bI2zrEhD5fYE7v9qOyT9jEUED8Yf1rf9qSbhtVrYJFSov8U/f17fh/sonXOmhmbi8W/iu/8j6
/lbE/fuWKXlYUudhOZJV7kj7bT4thlHJUZMmXL2HXZm3lM3REnZjmm29cwRuYW1sEFAO5nyO8Wdf
LUY6vBKavNxRa9tfpF4S6Z0Tu2vtY2KEtahsDVClxsfpDuQJRdmMu1rTotDTx/w4oqHT/NjxxGeZ
YuakoAUHC9kTAara3Ndnl5u/PXF16jKRbpol94Bd8DkACdKbXEu5sTP3vVYVs+9m8lkJeRtdPFSM
kXWAc3Rk3Fr761rr5ntFGGMQtXnzuNaRTQZY7aI6le60URHEuuO5KUEIUYpLRuSgCT/y4FB9QwBP
AIk45Ycs1loiCyGyeDIf6q59IMf8ecncayJQzaApyjJIcHi3cDSudTfm8quduxfxYmS0+9wp8uO6
NqjUpiSR2wI9EoNh3NlfjKFNYx8+bcCHVJZuEjKp1i+rURbG5i3LPbmJfJTjoB2+Md355fqedzmk
wSJuZF8kp2Sxio8NpUGhGri7icGlMcbkOXYq228Wy9qBhskQzt0+91U2n5vOHYOiRdmOt/OQGfX7
MiuY/MCqgORXAvnH3goEYfabbhKvMF7WpjEsDDrFUYOzvrDo9Zx+yrU132AZmHctUUx+hclnh0wl
22szOMffodPh1PC8GDG1a/9Op5NavUMY/+E/zqhXo51uv42xljk4vtuIz9+m2HjBZNt5Qx7kJf7y
OcN8DwDsPuHswP0hnGL3dp6tZsAJ20iyf3Se7WJP39o4HsPfh9r/bbgCCWewzSROHN6CC6YZZedM
5fbJtql6qQWwn+AW/KGsEyDnRUUHNYocJZTuvXNyezw5minvO3SGJ+gE507NcmZAjONdT07XFl20
FlgEu4d2lzo33qpyMLxSPjBDGbshXtKAyt14k2BluW9c2ey5FhWYc+sGgzIq+DQjnquYAOBE5mLX
zorNakDbr0MfB4WYcPQok3AHJM6+DVCHYhSa0scyqftDj1xsGlwUk41rPV3cH35FfsLeSGI8ttHs
ovNf1iNGE/nSmaTt+lSKHtyhPOvTBKnPu37yl6wF3ABVQmdQ1kcinfLTQtxr6PZGAu6+FLsyKlFB
XspQc/tpsiXiJV0v7oqFkBS1RB+TTrsRzbDpoKRBR6LnBs0cGQyFc8hnPQuqtepRaAkj7EhyCluc
EhtGghx902xux0WzW9wDVrcGFX+c7mvMhUBV9BQjscFMNuoVypBC2Z9S6KiPxopeKapGGRSdWjbI
x1Bsr9Srultu0XqMUaGOEz+NVmwZtL04z4L9e6eRZXkjNJlsSyqdbouWR+WvmQUoy2QFYdHudUN7
hiZh60SzW2RZFbSlmSKhLG+8RQzBEJclIUP5VOwHzUyCeC2dIBPJMz5/BDBiqbY08pj+OLsy8HB7
BcnSSwjVHjJ4MgVQDb0OeDDG7hEflhWMOWXxrq6w9/eV7lcLNvc5Og1rfG2nJdbLAZJQuNqz8tia
uiRi7WDQRME9NC8iJcoN1Tm2WbP0QtpUvsZmJs+zs8iNx+/Ah7OUaBa6+xU5ReBoPboexIv1I67r
EZd3UR3zwup2+CVb7kw9xoIkERM68bib2J/izCh90i94CWVzY83lIwnRde7jSVMGLH9d3lHqMBxF
QzS3hN5FYtT1PhUMMwrdvxrGrMsI9PtB7Fg6HV7C8hzdsvBgibeh4BTrIpwd0mgHEY/GnmKlIbDz
GHk0OnDUfhAkkEENz2fQw2F8/SbuIQ8l//oHSY8+X8QOdLaPzWbFlzwEWT2OdPhSuPe82pH2wtPA
AfJNrSMvBc047vE3oz432weo1mlBiJjq3Fn1aN8Yi3Vf1jnnrqXzHMKY4YJLm691l8nHBv/nwbYL
9VDQPTRtfoMmu6SFVIyzuXcPnafK8zfMEU0MU7JXGsXLH65c3y/sf7yg/3ZB+f15+58uMO4brCWJ
FEgFufa7OLPpRnEKiUXUm+f2QOq3eNeryLhDIlIjzem9Mexx42ShRBm8+yaU9HozDXq7ZKv8h9WS
uDtRS04ulU7/BWrJDBtlUOEAvv//ism/VEzaSHpj/B6O2GCo0h6QwIsjRR/rHZYwidpqWBSJgdJt
NhlKh+Zs5x3JMbXXeq+Se+PAttdEpp92EQ31pdN+aZxyrSgPZE+Sk1OrEGuGS26HqguLApRi+Qhr
WN8Ume59GNQwHLNLJRMznT69EC2RhkmmrLAHlD0yERrTZu2U0QZoZ6LTWA1EAEQT+RA9/McBvlQ9
LGm8ULTd67drY3d5UH87AsrLaUCpiAyoLMl22eWsqIEwP02X8wOmSkNgb8fmTRdV6QcC6ThqqsRL
4TVitJ/Xnsih/CNqcbrN2GjuexRa+dc+RvAPJLzsjYk4lhw62QxgHb3bScryeRbwsQF2IWsK029H
Lm5LedsYWbFskJ/KISBRP73G/HDR93f1HE6Xg390Bg0TqUrNk40tS6cFCVpNXm4R9ar0eFNgg39q
CtXHm5L0ihnPsleg2L9cXizD0N8JVavD1OvawZ6xTXGjXvZ62zTTbhVtejuhOzgSw9edU/tCOVgW
Qpx+lekeIxPW26Iq1G25ICvjFZNn3KLTMTWlu8uthiMsjbTiSbMr/ZL7rkM7aiQLIRnHDfMuW4TY
ISoYDmncWZiZyPrauG2N2dKJ1dZJSYLy1Vzm11SUJLcGmU13yrax9riAFwEpDc5mJXv4zq69aBsV
qUukZ8Sx52jtLf1c3Q1JEu6L2ZpoBeKLfEKq6ZEuWuMuzqKUPiTVfDUahQCwN+xn13ONJWgdkV/D
2U3v28o0v5pJzQFo10JHb6xKciwQKuVmPg7YI5v14KLd2Y+G654EWsWAqL0+GPQ2nnygsfZx1hYZ
VvqAEGFpjfQ+7cnX8Y3VW/eoutxQhxbc1C0BpX47FvYxJ0/kTOmDeVNpXXQwCVN5FuRG7nWa5ray
KNMd9cYjCtqi+kQIJPwVTOQHsv29D6ttdDeubRMos2gpWggrJ/okTYzFN/IkeZ9hKlqDIpq6kzVa
9RGBOzElGSopeoWam2Gu6i15ThbL3pDbHk4qtAzsIp5V5wQJDi6UFY7Lc9RW7gNKmO5rAy70OHRz
VXBXykmXH7PEQ03Cdcafxqr4giwkPo/k4ZywnEfvqdCr3qdqsTedaAq8Zqa7EUazhBjUyK7wlmuA
p8IvOlQ4LFC1FVVeQPbGBix72e6byeOdmUYxO4qK+o2B7Fv3dWGbxTHjCPJJun5snJX2MU3U+rbp
NZkGBqbDbT+7l7e6UcUBYv9LQk5dhbpGvMpE6lsbtLJEh+HmUfrcNU19Xbpz8wEB9UotV5EaL2Y6
ZZvSdWWMww7DVFGO/S1PVvMJgpCnZ9Je5j4vHpcR8lzWrdhl3N5uEZTGwdz0cisSojmNGfpc9bUb
DE6xnlcUqUhXI2MnDIML19ojJ8D3EtpisXcDJpETLKZz8nSrDtCtdVci0cWNWNPquUxkp/xOy5ab
WKtI+BjQX9sYS4S1cUszP7nYyT8sU94/6kbdPdtcTM8mkqi9IVEFYAdc3pUDlTiu0TjHwWjWj6Io
xieuQdFDYheR5VuV255KCHm+Rg2h1bfJNSVflyuMrbgjd/GVQWz+rjArce7TtHyHNXUKpyRuRCA0
urK3s5H1ewLnkeUpT0siNl+z0E/GvBrVtqzL9SEVEOJ+XoJ1iNnRv8SwzNVG6ytZ7MTilM12Spza
3BSxxkZ3sVM92WNnB8lB9Dq2FMue0Sh1K7mTs9cVd9Fgpq+lLnGP4h1GpuUSm8Cbon2M3VHbZBap
dqTOyQdbzjUJbPGHQjlL6k+zVYTkCZl7MjJTwuigqDvP6rbGPEHi6rF1HOF97yu3PLuxG1SNSUBa
1x9sNOd7bMTVFms1M5Wl1uVjPBrlpho9c9ygxEhvyWVeD+M6DvvVSQnYMgyx4wq/fHB6ZBWsfFTw
rWixmNg43Ozk0Vhn5OzGzKCreSb2zGrCGlCOyzXhAtouAjp/GPJy2LE9w6kalbwqlgrjmhbTgjbi
lsUQ6YVut8z3Ip3zx6Tx4mOCig1dWBqfnETEVDJOw3YptTpQwFFPsRN3Z5dQtDIgcghvUwswakg2
GOKqqzYNUrvWP7buKInsmbw7O1+o3sDuuOmcHqq8z+xrPioRTSdTiH+XrJ91BVWaE3p3kjRdbMYO
fQgbDQ1IYKSzg6pSJNusSslg0grdBgYRxdFRs3Z0YHpCvVusfblI/SEavAQXm2Gfs6L2jrZC25ar
WX8e6LT0yYdllY79hEQx7p1glAQX+xBG6TsSsYd9ixPtXpgmUZ9lN19bGW9L11mtZyJ7zc8isut9
a7jDQTIWoVGTRmjNbn5M9dLdO8QcYQ1oqq80i7tXsreLpwz1xZbxfQmJRrS2wDDNEdZehQ46pIOl
2wOelRyrCc6bT1zQX71RSaQqhnfqxYCKtN9G5LeFyjPcbWlqJaK16jO8zaZph3ljYD8Ec+P5mrtM
P9oZiXwKPdAVevE1rE2jOmLwXY6NnQwh15Cy8xcrncORWp+ABFi0XgiXZIG/u+D1R971yBvV3DjA
fdlfUEHWj0wz45Rl4InQpQRdtSRa7x8ZtN7zzHxCeLbT9KXFRPh/2rMiY805ZtJQBeI14D3T48ZF
eORafezWkWDmciBwy18viGD+DRzMvgGFqK+9mCtZQyLDwjXor5JPL2TfD+OTgVgYesUGVIbs0N8w
c17HFdBalLvj7fSwvjPftR+1d+39fN3fwTlWN1rxGwX4X8Yp/F9IhvFa8bT9nCkAE/jY/ZEj+O0b
vtMD7q8mEA0gvydt2K5LxeRv9IBr/moCBHDyGaZtUiwAOfWdADNgDgzB3c/VXU96yI5/JwisX/kO
FjzqZNtENuT9RwgCumB+5Gwd3keua1Jcadm2BQ1mv1khLbe6vvJKc0fohbvO89Yt0eVeAoQ2q/B8
u63HM00txCu4GjGWaY8IFaexwplSzc6tEdn5UWBgm6RCIJaaJNqBsAbU0ZH0yfZxLfM5Qm8LFoH/
Xh3rTnYHpD/E2SiyPluCFo1yCvGu6VfFU7qfwHf3DeoBcoqgLS5dDCSqFKeisAiDEeOhntUNTq0Z
7bBar9WA41dmr42o7aemNL4YF9gIvuJeyPW1cHV5IkLEOakmDVETL4di9PaVl/C/haQGO073zBl+
T+qDn16ynUjo2TCS5zfAXXtJvocccnE9wuZhyyrtWxN4zoraF0TG9lXDpXMVGT11hNp57o5nRe0E
x0DoRqfK6xoOdoOzqTPPo6WqlzaK76b1Wk9GcUu3UL1No04P8QUT2ZYXQdRpapvLpfDj0XT3k8iu
PKXSnTOnxl7EXGHJmau4g1w8PRMhqHN78ogYKJb07OINQv4n0oMcDbSlTXqJnByy3ZpBryxJ24bG
DBAnudru8xYzbaG7SAsxTjHKkQBGvUlybpwGXMpQpB6bY3wyUvE6D5K0XXfpcQPkzXmpsEOZrkN4
vpNaO41YwaBpYntX9mR6enF224zjtKGAW8d3Xu3yITHPduRt6zISyJ0FhkvL+FymnhPKwdqTd6Fx
lVl1wgn0nVK4HojCQs4ER3VsBILzziKVZTAJ4qKvOL0Apyps8uZdnqbj1lTaw1Jn7a7WYyLOCqJd
lZfryDKtbI8fwyOXFxN5Dy5wrdXFF6PGLGLHK/+z+6+KKJ5zm2V4H/st5tz2jLcPw7hTT+d5gfHJ
GJpSYahdgf6akDRjO2AG2EeCSMKkNzclpBLSy9W75Bgkh6GGJ5OO9UnmC48h9i5BcfVM3u3FPinw
fUaY0JPOWgO1WvZGRqScoPl3fMNyy80Ife7LLrqR+IxRa9i8j+p1OXOXgb1Z4mMknPZE6ovuC2+2
wpYICV/F5nhMDKFCw4nPuDvybTlTTRwbjhOsjL5YHMpqoyN23LYZXFTW9DroWUKGyLJek/fg7u2o
uCQuYxKJoqsqBrWviEryq5KBIeGWy1iKEHRMyMCsrTMJCJ9ihf2SW/K8baAQrvTiVCKaYEhHlZ1H
0bKfK4G8kUrxfiD2UK9k90UhS05ZR8OSqK+YSPbotPqPFjABVgQBXxGn7TU+7C9VtsQ7oL/yfrHm
l8r9lJJq4WjSuzKI/7iK9I6hw+Viy5j036k7kx3HkTbLPhELJI3jlhRFjS6fpw0RHpFB0jhPxuHp
+yir0I0uoBe9aaAXv/8ZGchwD0m04X73nksiw0I3r8g7x2p13rcS67eTk63xiuoXLHT7oRmrAV1b
nj0BviEfOVQypjy2onl2nNOCAXkH72m4wO+KekUcPbVN5mbQBbjPPC2rZN3js8tgzK9aZnGr2oF4
qeK+VzHX/jnSNXBnqh4u0i6noF2zg5OfujFr9xVlBmEPEjOUCbP9we2vi+jgeEh3OtXDa9vZKWdl
Ssx6cvyRs6VR5UqfyKreRtvKMmmTwIllJ8N24CI+DXl9MoGUMhzQ7nemgch27tDshxZ+6D5IGawX
ihZfddVbMRHGp5o53ONk4eaclCyOwquuOcrCCajCfKbP7GbjrgWhU9qHrFl+kSmeXhVO7Xo5JWYz
Heca8ZfE7usEJiRS2+YEGSHwnVlXInCNhlVr8H/bq70ey6aseA94CTKmM+fqTllrnkzNi22/eh8a
u3gd7T8AUrjfLm5/EkSr9tQLfxaTne4hQv0o33EjO9G7XcbKHzUGMFyQowMxq9Uh1opwsZBLHwLC
5ztRXAZfV6+ayWenNYZ6J6iR/96E/t4soLKxlsxnSwfwLHvDP9eu8VtW7Cl52VVnT+k7NSkbyoGz
BcOU/CL91D76EEnSEQlr0se3KXXWgz8YeJlJUsc9sd6ICW0I1Zzrh9H/XrPqVfa3dEMDszac1KY/
xqVvo2VN35pRzAec9+FKpvyS9w9TtmanXAOsArOB3cZpGwYfwxXESXEYc3ntPFDk3dZuh8E95xp5
Y6+j00zpFvPfDJgWHJXQk67OaoFr1prTPnTZrSOnBLWddo7/8O+XybzbLD2s6D7z4YObdiVQWBNM
5GqNoVWukuTvrN/WKUuObrJqmBdlBeSnYvsFFME2p5/6xu7j1twa3iuVhGgv625bxj5sJrJxbaof
zMT76Eh1nimY+qpgR0S1xziG2uXS0it8NE28QXGJ049i0pwrAfkT08cCDljKSQGRgeHEtEJklAV2
UIbzvb2GPbGwiJAgcGVgnSz/G8IEvNCMl2Xfy+XdJKsdcDElM+XNEu4SL6n+uIqiPbgCyWKG4x1o
iwqKWjPOLWpuoNA5g9rTDvckzeuirhmkAlJl4bRaGnTHbQ28RfoPSfOnssb1WGPc2A2lJz43R70n
UFQBuiRnrfUDHiH9SihGvyblI/NB51jc01f5ND7VUFmu/35J5+Wpp5YnkEplpxV2e7PYWogRvwhz
3T+QCEQ4CEkUJwfZt9zNRdYx+jObAvKGah/F4k08Af2x0Iavcu6+6kGbAp64+frvl0pMQMyRQ82S
i640Iv0OFxWbeih6pnqZzM+Zp3+a1cgo02ufZ7N6Ruw0Cf/qOxv8PbTp4kXP996qncGQZhAenNga
keDQOcp9Z4gjXvYCMQLJzlgXbuH55/rh+6fWeHddvQ8La35pdSZ8iDpl0KwkpddcMkFFwUrIN6Qv
GztdRdQUi0iaHZi8NqyB4n1ZlznK+Qlnvf+eFDQ2dgOEJNLgwjW1wNXnowPyz++0aNTKQ5kt8C2c
hg+qeBNr/+aLu9XTwr6gCvdFZctex94HnGzbTU360elDtPRIZiMJkr62X9DK3rR8PxfF03p1V/vD
7Lv8YS27iObQ5Ydt3AlmQqkvFlPWfSqFfc66gSzYSpflPIlHYItewCo47IuZXlGNXrgT3EjoEq5T
vvUTqnXWbUTfq3JvwkAifejnD03BSkm5GH+jwvlJcN70+TgxZxbPVAiAG6lyshzGzkh85E5mAWEJ
Z5KU64NWyT1umAA6wikbDI+8RQqcKkGsHuvyyeU+3yXmZXXlD+rL3wz6ZtQ02G5UWrHZTOYRoTnU
dCDWhYQ57lv1lTTLL0kgjIT52ber9821rubgxIxNIG7w4MAXghNDWIZWlSqFUlr6IfvqtnebXPGp
qMadVagjfIs7MJMyT5bTB0GmluQsb7tczprO31xylgbDRwEAKOiTrs9jWLr1etKM9Oq023RBv54u
ornj00z/zez/SRfCvywlZ28gzdsqlOx1ecqQyJ9aQcKDwkozKp18Bs2Q9s8Kwcpwpf1P3/dv6fM0
me2lmnWoG/cvnV9+l1I9aqjlD72TFRxa+jW2bGU85dndQTRDkvIdzT6u5lefbebvzGNU3htdcjPn
ncYqjlLX5Fd23eYsnSKUJqG+IG09eSkMsXE/8DCxDER0u6VuDgJ42VMPf+PcSvXGs7pgJzCTWMNi
ERqjjSDkzhBODU0L/ZK3g1nO9oh3wD2UDgTLf39ZO7X+CPcA3dET7YkFpSIKdtLBK3QJr0HK+hAu
RfpmOFYFnCtVO7yuMCj97xySUFjR3xlS8sGq1tNnTXJoL3pIDRrAojkrrkt1Z0lZepTrdViN8hX1
XN8ZvUvMjI8gGfqUKcYy7YEj9Ndqy/Yz/qHQMbc2Fqb9LEf7u5/tgsebWaUqP5sNi8fcEwarH4CO
HKusLHdlBXHcaaAA6u6ynIreem4qoPUJN7HAmdHgdChbLO5LMAhAzItqOArz/ZPB5i4zvBcpYIiB
xNxppVEO1JwkEg2iuFyr5mwALNGn9iZnqnnMvFfn2TxtKQ95Nk2PNisD3K7kykGOqOJWFztRzTfO
LD8TtK0zNy4RDBD4NSm6PbTPx35uKowNK4pkYRtQpdeDJ5OvOeV0soBtnQas0lPGiWYlHR4k2ZIG
ibYWUcaRMzfRDm3N/gOacboiuqU713BiPzMeTc7SHAiXvzDqPgijfBLejsh3r++rQU7Pni92X3+r
TiMhaaJCA3+BOCRYtFZqmPdM1pu9uPN/6S0WZ0RvHKj1VRE4i/vqj2kzUBivHPbsHaCOD9Un5ACH
W8kFe+9u5XM7iwtOEhgo5fq2zL0gZwQaNDEwjBT+dlNcfYIN9oE+dHxeOvXZAd7oNO4AZKBj/l7N
TmUAla3N+53bmWITSzocPvV8qHT210IoBm6jALH/DsEg2bNXYGSoTipd/vZ5a+87keKYgRooi/FC
TBffholRjq3JjEt3BLLmDk9D27LsaePPiNvgbuZ+trhzG/2oDr2mBwBqhwv3K/wbLFquaYejamJV
WyRXCrPdpdo/tuVwXNhItC1Wk1B1kebXsS/JT979POvmr9jV0FgT3Gl8PgMTIiCONXFBz1WhnJNP
RBZ2dBRL03c/4BnygLrpGURMZK3Zj0jSo1yN+pDb6RmwtB3WIzsPM9vTnNiXznUbrC2AiPzNpr5h
yuxDYuJstFRx1cCMHhwxvpoCIBJJVZjRvIL8ucNXLWuBXctd7o/ta54aBmqvnC6jv0WiIeo9O1MD
V4/Md76Mp9V0bzw2F8T3p1mfkrtBh52g1kBP4zQJKpf9Q08t/Sh7dk0N8l1eX7p0EzuHCEa4OgfD
ohm5KVRDUxdx1tQSn/64zwy/P42e9yXXej6BmNKYansWe/k6hthVlkghsBd5ds7pWn6Ex7OTuPB2
aLrEd0RLOzIKLK9xM+5rkWS7Cnsss78CjEVFzWWWKiuaJ/ma6sxSaQUB+X3Hh9JQRd4NscU4tflK
AH8yZ+Z9w1feloBUTA1MbnrI+THpXFVAgDyr6J91u5P7rd5u3d2VpIi1c7uwDi6nvLNeZe1ZlRW8
YrJQ/D/erPzLYst1vChNUyvCDiVxhlItkL65ajz5Q+Wwab+0tjkFLGLraXWr/JVCCW6NTJyTTCMC
XW8lyUZtjQYZJJOXPhs/jb2zZ6s99MpMY4hExX5MWdRVtfwtO+MfQcNAmCFphNYkvdOc/u6KbDpK
T/+V6YAMHYQKrHB6WDNxPoydZCzLbbCk92dvLHc85mDtGNaIx9q4O08R0y1FOUU3lmg2GGhtyCH7
ZCqzsKfxgbiO7R0c2MGEKXc8zHU8TsvfgVzxWwdTFj54cQSiBdKuXej4aeRjNvF2NRk6SmqxEGeE
ukGZlV2Yk3SPVe78Gq1ehHgNw4bPe+zDaGM5SHcc+ZlXLV+9XmQEHe0HUn46uDC103TFM0Ikl3c5
AxiGJyIBVbkClZwH4puq8T76bH1eXN0N8lzFTXmpehPGBcMyFtYi2UGC4cDPe2F5M9ZGhm+B6egR
AGx2oqLf5/b4VvdANXyZfqkkI+toHVOJKQBmLMzn6mW4t7z7uox9LneDGOJSn5GPmAmNXu6Hs5fx
YdnkrSIbDIwQD7MLGjdWciTrnbocAeT6uPFZygRbpHPf6Feikqujx/OSfONLs7E91QARXe9sjL0Z
cNEoOD/V0UDh1J5j47ur226cSezDM8feXmeETFBAKdEdGh85jJAEMG37cbNHSrcml301Va/lh5W9
J4zfLxN3YmZiPIIotUd/2PawVHGDpv1ruuhbkLAf74wx+3bLmtTTInZLAjNFNdYfGp2/Ae19SFg+
QZOuEpaJ7x1JH9gGKXTBS9vr4O+dnDGNLV9AYkmeynaMtuady9w/BlA0DvWcM/pEHZyafbGo5j99
x91T6x4cGNsBnJclbu8G1ZwNIp2Ueyh8K6YKajj5GgS6yssRAaZbyg0kwEdAyN7XrHO9lOd5wMRt
pGRhTYCDewccDqELvw4gA4I6dUDKzCMYPV0H+GWq6lgB70TJHJDTymSHLcKhJ0A7CwLnEVEs4rQ4
Gf18ls/jSNLRcMfqsKDRca6mFsPnIZ+KY4evzuXMVYkShpDgc/szmyS0XY9sBrT8husEU0FKXu59
YdNwwuLDIUfdf460Dfmjcqb02j5ZHJa2OymvFfSADBry6ArSZPsyhPmVeCATzQmCQLWkD3eI+pK2
T1pjUmdjT3/caeR4lakjtQo6TsZvvXfVQeNMGsJjI5WurnZjNfvSus6Ab04W7o077qiaF6If1ltS
Vs8QexAmKBPY+Xi/w5V7V5XGlUTiQ+i0sDJ719RTik+lSct7CUOCQPbDlNdrVPdn6LHdWfjl46bk
7Y4dilZRv+Uja9osiahuNPGElYDw6oHxj0HAtDGgSqQ6P1M7Qg5otjSEuf6HazVgyWrWQRLhF0AO
X/UCA6L3v1SecUWYGmhBWH/NzbjgaQrtYXZjcyRSDFLPasfuuetGE70p6XdOJV5MM9Gec5bb8yLm
z5RKNq5Xa4RBcU8A7y3NoU11xsK6jHKQGvN3IlieWmjivfcJogaLj2m+2H3/1Gvmk2Y3N6C/DUcC
oPb2dOkr8ah19nDwE3nQeQp8IGmuo78tXL5xeSUX3kf4dumwu9vVi4K4QuG8OA2SR1nMz8pnd8XV
Ejjp+GxzYuckhBbHFJl9RKeRy21RMn0o4L4WcdMk1s3GFtGNPH+s/GaIlWk4sxVmV1gafmA1z+1Q
zQ8V4zpC5+pkmK6D54z1BPCrdoU9fKlLkp6KzBEFX5Z9GemeijzT3QLhJDu0BfNgZ9NjkmyPlqJD
Ug7DQ7tdPTtM6wkrW7kmD9ynrlKX08mrE0SYcqUrALJAKn67g9te0JXiyurkccLEQideF3v+HbHU
MiLI5CXDTmwNDXZ6jTPi7L2Xd293nyQUOzjjBQA3JtvKQo9iF26tdF8XQ74HhhdOgFMQnlEAp75a
AiTvOcog+KaGvZun+hGWdhMaHEQGWb5NsoDNB/yMMXVLwwuaqe92r8yFFD5lHy+AuvvpsDElGJld
YLUwO3jqSmwSGGTorhGnfi6OYw3lE/UhWMvZOQ4o2UWleCCRk05Q6hzH8IPCHa1AmeON5pINpatr
dx3oQnoxAg8NUnenaztZfF8sHyF/Xc6a2AsgLkI+tg2m/PNXg0P+PHOW9vW2fvJGHr9hjroOFtO8
KEymVrvPgeWA/YfZr1lP98DENDKQWOCDwUGfVJDkDIvmkvOnd29sHqD3BZpseB4K59APFkesaqS6
CX7mwrfG78SAY3CgGLNq+UUagdPzuV7R4WDYWNJhW+wYNxT7wlCv0hz+5FzcLl4v95W2Hr3BrKKB
U0wkeqigLUzEiWY4hIbfLmvjyrUB3NhxyQZGbE5JVQdl3q0q9kteVhEZH+4+dMVUuXaEPBq0dBJc
qomqs+KnNISkNmyzQrNtUvzp218DugUPpgXrraN5Q3qCYm0IAtd1qZ6xN9nvg5bAJZ3wbraqeTAH
YbDyyj7Kbd2PGb5xjEENe5H00g1zuW8ROI8aUdZQuQ6x1cG49TBpgzsXadcXzi7NR/+Rc+t1Gdcv
WAgx1v4PVfQ0pdTVKVtzQKe2JDo9+pxs6ttqpr+1hndZg4wMo+uDs2Sg+OiADWmywywxokNHDdjs
UNS6sHR8HHieTWbBYnQBwF4O3avpMuiU0HgOuaZ98rHyvZteE61IdGaA86G/Gu9FlaCXczLx+y4c
2mSO7Kl5QDzn01g00WDWl8xh7JA5L9NUoRsv+W0G8eWthHUw92NBd+ynaXC+Ld3E4TbvMTtmXJnh
kDKKCDD7IY5q+RlMRrRSb6hlqx6sg/vPrJsnxlekp9hgQIYFfu79eJ2EdMAHRmnWj11tvyhCesJ6
8j2LO9IY4SmYVT/v5vmyrQrDlf9cAly9lBYb8WS438Tp8KVA+EC+gSvCVRiEufWKQbIi9k7NiOjp
q6oJQok+I9WU9M9Omzzlir8TsxP7oS82+zVjcOeBPxKchg5ten8Zl1pFNnCAs8U1AnwS+SpB49Cz
ltX7omRJ5Sh3ZBLjHd2hienngnFWZ8v1339CIV2uMLi+tbFID//rN1NTmRTSUymDbAXC+H4xKjk7
KGsDgmLZJ5k3VQx+mvPrMqZPfaayfWHO3UM1byKu3U/bHtUZW1O2hyqATWqQ8tg0XI4GT5+e02VQ
z0mSHkwpo7JPX+fcHa/1Filpm3swOhAPoKLoB9xqDp5knMINTTE9hk0QCPLmE+2BdLd54TZD9GSS
wPuLg4sxsqQyaZ6Z/yoUT5EtOtonJ49BZQeLPF7sWnN288yDqDXztgwyveBiuo5NZ94qV7+089pf
RGr/3Hsr9hMtGO48R24C6EgBBk58ke1MBsr1BhuIzpDD5JYs8wbVNiRiAtTyCKHm2jT1Q93IjNgO
Wn8vWCDx1aFu4Fz071jUGcxHlm5vhP8EWTxfPg0pKyjTHos47AvE8zTiTUDEYF7EWzH+MBM8arUD
ErAk/gUxx14KevxsqDIGUuxQZWawMVuPipVDXFFOL8NQfFLpsPO2ouSVQY2Wcv3dDZzc7bZ6W7vI
1pIsUPkKXXn29CONmTGVH8lRtvoJiGzYtBS9dbh2JQnC2IY0wfbkHo0Jx1w9pXN8L+jTG/chm9lE
5Pu2ULxhCyh5WAqfNMUVOmuVy5pYE5E822JAtaICjdjia9sKEWPQS8NJGg+eP71JINmxmC11YKSK
OaIFe0Dt4PbYT2uEQPJgOfjbjHXF3q1Pn9lcPHeFGmKmbNek9+mftPKGNpGZQ3WpTsmvdU6SfZVg
tFjHrd51aW7uGl+8wr9qz6066p58SWeIySy30P5xOnO7FgTe5mlvrd4rRsuXwh4Hzo3txMiEeWY6
8VB6vOba3DI1MItiZ5WivGyA2kM5ac0l3WyKJFyLwUR+4Zya3BbXVSG9BsOeLNYp0VqMks0vlXXl
8721RrnahwIPfVCbflsqnbm1s3KBdInZ24hhVPU9CPQ6mjKXLdwSagVc7Z3pP5e31sdi1vS7roRY
XtVnG1Ms4ap0p+cd4S47brn206qoCO6vRP4XJJLqzjDy8umRYmBKd9P6d+6Dy1KoZ6u3hUOGFJrj
GkPv4caRp+VAAxu2CkXOrWClROyeY2DT0H8MQ0Yt8L4gQTYK7giq+zWfZiAfdXfMsiMMfokh1IlA
PA6Xf78M/dpSaU4VbtpnVdDkTLqaTjyNSqrTlg9Hjv8DOizX21LcqyzT7wloKcbD7l6Q2GPl+y5E
0v6kbnJiHPzQLRhL53r6xEBA4a2CcuDbH+vCz2GI4meE0hmUXPYj2FnWfsiL6TqrrzxFBRn99cYQ
bE/OtMUpW02cZShkmvsZ1WM4DU5ln0A3Bo1XjPFaqABkKj9tcl3V6L/MKvnrrk4sUaUD7HROTH7J
3uXuz9CN95MQfsH63HD5cobFDyC9UzKYoXuaOXMqOoJDh2BQoPeKhz9P98PIMUxkVypBoK+kMAIL
zeIUAbRXye15qysag8d7X/GdyS3x9XTFBiUwxxlcUYMYdw2/XPuJlRLVuFg4KFDNxuWw7oDYjg6K
kI0msDDhKqzmW7f0rwmGCRab7rff+E8b8F1kg/FlzhI8LVP6QTER9g0r1HhZI/ijf3hpZdQUGqFZ
OjW8lnfQsqe7IXi20AYtPeRfoZ3iHGfPT6ejbrwP86hxEtv+uL2/URKDPbYy7IehL18Kx0Wpn7Cy
lnUaIdBDWK1R4hfxKOvyMPfu52Z+Glb+48zEMxg+IwAwtwnM3n9wJeMDxgLJnY0b4+q9mi07jKXA
mLU1nbV+/wFxBDgIytgty+ZPEiwdkNvsIjMBTWXzYV/6/0xc5wJYQLcuz94L95uqM+5ttfOt6mzY
57keFZa2Z5XcIiaiLXJypCYHaLqCu29eoKruuq2/+1qvuZV90L3lB/3ED1nawDvzjV/ac2ohoSTn
dKQITyvnb5LWWHSGmyeQsUgkTla9SxxY3PgNj5iJzGojBVigoPPHD4N1hY4pYbb11xSAXNAionJD
ONzL2QaGslSE5acc0LNJu02gKD3Nve7d8d8cYszUXGJtRsxSGzs3qfE5S1/LLIsnVzdDQV4bEUE/
1ulwrlz7o9y8M5wh+ihoSdSnPky0c95tz83sXe8DoZxqFQc0FlqbS52h1n9hN/4A8krLuEGAPId9
D5+WbUZPv3O64jo/doxmh7K6q9OC3gStOy8FE2YmYXJbo1kfj2vS94hX6U9O2XN9pz7SWfLgL5ey
dIZo0xFFFRU/Usdm1ix3cWUlNV0v/hHf9KGX1KbBjM9p187xkTB5Szhvid+j+Uzw/Doa7aW1Mg6Q
VBDNYSb62CiJLbq2iIphOWCueTDxCWVrdaSZmZTmRhBSc0XcTAazP3RPHxJK4JUJhqS73ybTEnwb
NI/kAMxmo/yiB+HSisTfgWn3jXBC32RL4bEWDLgDz7TftwE4d/tL6IkggNdnYSIwbdPxFxDHwgjO
PBPIABMtbtgD0ZXV1Q/Dxn2aPfHoT86+SNC/9DoJpVQ3CuIfZ2DvummhHjOYsWZtB+73yRzbgmU9
vQCaZldenqTH5BOPSx/wSWdQlG9BP6bHoufUoFlZuI5e7JnNrZ3gR+LT+847JR/GTVjnjf4fxFVy
RJqRfC/0C50dl9CSKevXiZ8mXtNO7mCrR5PhTaeFCorLgtf8OOj5M0s+k6Deea8bbzuJbaZSwU9o
xxQ/BGvNfT5aZI+n7pQztWrlxE8NVI73pLxSujuHbFP3qeWc6q8Tow1rSblg5dz8KwpqRhB+U4cm
a9XnzWBCSVwkrTiQroBMe49sAMd0Y1e1Xc15ZZdkmLzlEGqJquGY18Qhsb6Ew3BcnA9Bv/tBLHNz
EqtCd6T+AWpx9wbwKo9bZRRvVMJ91/TTht2AZY6CFswI7pAfdOG9Nmm324g2n4pl5DNfrJSr14UW
rIsBLbVbi90KxDpQfv9gLf80lWG9gLpiIOpspzFleGUsQBuoCzJ3HlGWnY19Um76dYTG9eAz3KAi
4rlc2FmS3GSeiYttKmZMCs0Ny9MY82aZPx6o87DTdfCndn0Zkw7PWn/rufedKYjI9XvB6EDRRtvl
+8bkDm7QHYS9UHF5JCN81uvTLFV/KRlIIC3mx2RL91yMtTivpldG1drjJNujA5zroM+k7HImOb0t
jcfKx40qeFXaNf1pi5IlZjMP3bCNVzffuVMiY7rDXgysh6DDuRy2jNxlsVQHfD7YHCu1ID60Bt0j
G11P8MjZIkbQCU2gzxyyrXrwotrludMMYzhJZc1obDquAMsf6PTCwlT/lVV1MsaNHvs1/1ky77dr
5ccG1YsRb/Ni6yq2SH9Yai6CCoryITW8K3D6feube7wR3JlSjC+6cZzZkBhav4HcvNTthcLWed/H
a+ecFd1oJAHf1YahraSwunnWbHwFuATshyVDWF2Zdtx5+T2a196qrXQn6Dqfuo9ZYOAr3JnGdtd9
JsQU/+tOXXILiqCDqmrl5S+K0okgDNd0JN7UqLXalZ75DwkfO2pat4wcI2d6UansqAoVrvlSXtxx
ZBFpq7hZfHFr9PLqgSEPW5N5gu3ywRMsqDE5z5KLVf93hZp1AQh60keBAU/aeII6aj+nMnZs2wEQ
3i/7RIABXt0DnR51QBMcB0L8DG+25IEzpiocIRp8pkp92AMTVyLsz67MwSP7ecwQl6O3naB8GJIR
PwfrxhXe41A3btgiBx8bl/eTeUFJvegL/jTukE77h4RbcwCjEmr9XXcZ2UKlKP6T0vb/zFb//zuq
BwP8/9mAj4/51zgSY/z131hUzn9yfviP/8uMb/2HpXMupEVJQH7SHczu/2XG1//DtG0fe6FuAb+y
779TN//SqEzrPwzdxGjv6z4DHLJv/9OMb7j/4VoQpDzHMvhPXVf8X5nxqZX43+IaLsAfDPqmQQDH
ZPbs/3con55IVfC/Zb9MdApuIPbDlLrzKM96rgZT89mteEJW22iO2aPRr/ZtyeppD/00PVP3Qxm7
AmuSGfINUg66xizgg2fi0cJtsA09VSDzjO10xH5Gp+JlWZp9axriJAkF4m76SxiBiRyl8fyRmTiw
yv6UOuep3PJQl0rzcWGiKigruGCFAr1u8cTZ8j27PwHOr2RTHldM4Bj9I4r+Q8ezGVkajJ7aBkF3
d1sjKbjeW594IGpakrzQgro45/4G6J6+0o03ulpTFrUwbZwnokNJ0DFfAkgrvnAVcfj9npbk0pXW
B2DcMjbkkO3q+uosVFMVK8dbsp3ceJg31GLZzVw8d6gnFxJg75lHd3m+4T4pjuaabQxTa1wkvhmZ
8FeJKuYo4FBvy/WfhQR04EOZM7PxjWlIeRjKmLa6BJmyfXOBMLZDKWI3T+ApAFWgZIH2aDlSqzrg
KdDd4lcp0ZgBcYIercyzfekTB5HYWakpF+MDfVRZxAXgL/F/qjv6XVln/5juhEQntj4k6e3sZ8Ur
aU/ai4fqmJS1dy4SKsCZV1z0BCVFj6i5uzWC41HjrBTK5WS4YNvoPSCxvin3qaAOvGrbPeR/N07B
eoe2T4MDGT7OUqXLSIxhztr5IRo3t2vawFzL3nC7kkMsHPAm/p24IPBuDB204iTVgzbzv1Fpg7wo
fhF33wI13Oul9YkxAz5SPkLSfBRcTgEX09c1bjS/TMsRBxF1jUX+OVkS/GoDgQhBn3un79MCoBjz
9bqS0dLV/nGqnM8spwo98/XTgpxG+rC8WosZ8i4vBGBreimUMA4GRo/IzNyLShr1w/PxKnzm3ULv
38DDZDsOAs2zm7qPheEzKtDKwKki/D/t98ArnnU2dZGctH8N6RMq/utSTjg+pldHN+UPHrBQt5vu
rHe/VJpYzz3VB6FgkhqPYirO4IV/OnKEKK8CtCW8lrBkbwjUNlawR9Nkz3wBtqPQ2O9TrNblmj8N
1saHPHWzp2GjtZ0e7oQavHQ7VFvRnrQ1J4fsLuCXATfFA975jAgJY4v6nQrRwsVlnPkySvWxjTzV
XAuJ6Fn+zkVv7g28VaFzbxVKSsGhs/87kTkkR0S5F7fOnmpuN8GalZNRCgvGMrUzAQXD2noPNY81
/bwt3AJagw+OccPjdpiM9D4IDOoeF6lWDa84k5kROfMBS+CJ0hbM1XxAGa8XfA/nC9Urf6bbBtSL
LyJQQXlcdhwRRFIxd5hcHyds80jXB0w9dyOmmbefCu9WiH7zCVU+C9xxK79t8srcvfW40JKa76Av
N7rUXvz6s0Jjn0QmX4UcQBA7GxM9qp/OJtHzIB0vAwuD23CfKbo+9nrtVyO0Myjz/byiqLoVbO/J
r5hg4BsrxA0FQAvHjfneqLlx69ekQe+Q4yThTpEyZ1pIMG9SXmvnmLsNaDQafKnEy2KNpD2YmPfO
mfqDgRfw5LjdTbP09JKV+RrkVkl1bhLDYbev1HI8YyWtGHlFqe9OtwSzDT9dzJH4t08Z2W3SyrPy
LOPH7TuHWJQOsXLZDsLJQsFBdJd5bhakUD2PTUmV0GBDLl6mF6nvONj2D63bEeF3q4cWOAFU/3pj
XebmrW3JeEQ5uojS+g0V/+jp9psc/a+1RXQeM47WGTO2EqNgk2LIzLM/YsqAL7mgmjzZzPdxa9Tg
NJVkXANK2yEfZDFshw6XmiqChZlqkPePksLiXeN03j6pt1Prl7+9yXyu6/a7V4o8VnHtrq1d/J7S
Eec6JTlhl33q4tRs4n9Qdx7bjTNrln2hRi0gAnZKgt6I8sqcYEkpJbwJIGCfvjfvrVp1B+1q9aR7
kr9NpUQSEZ85Zx95tXy2PZio2RhnmmVj4ROYwJl18pvxUgF+OunB4ifPtLkmCZ11Z8/bIG0b7Pzd
pjIv4hDF0Vs3lMySLLaYZF6X24AO0Y7TY++CmtZd9D3gBoORDeSd4Xxs4sjsUXJiVFDlPcH5MMy+
tx5cqw3lWK2wKSyUlAGS/RWmuL+aCfFkFeSCiyfarX4Hw5GwLaQFjTF+0WzVG6+iDodQTtYyjI08
NgA4IKKJTTZWluu/EuMmNwzGuQj6J9kRO2RZ/ZsR4I3P+4mlKbooHaByRfa4zXv3pbxnsEX+dMJi
EoSeCuivVfwYp4N5natcr+mDmk2VpPZlyZwL0+AWJICDr6XNTwVaQ6Z903cukefafoNHq7bfrKRq
0QFN8a/78okuuRquGpnRUzsCbidNd2LgtzxZsxH/OKV1IhRFhiKSemsa+timtjz2pHwUozHeGp3O
e9zIkHaIlz4U0uBHjjMQHugQ1w0Nn3Brh6k3vyCvta+St3+uPiLS4140OSMD4sutkXNXeEIBhLDc
m6+q4kT6JbER7H4PTVUh9nAYpdlZtRkJ4zjTAeZrBchrH1l0JJZTdG8MOollU12yrWvX3hMRxB5T
ml8J6r2XKflpAkOyxqjdq3OX0SRFYu+wJ87buIZiSOjyVlh5fjIKkAIV+nNGqGNP32rKkzc7ezNd
9NaZyvZUG/Ytj4LghO70Z1gY1SaqYm4+GHvQD5xO8ywuOEEZ5tRPxOouV4+xHI4a5C/Nd58F2ZFr
jhxadavYyWyDOP8q21+zuZTP9cB6XuQXt40ful45+2rQ484sXTK+2H0sRXXh0sAsFDsw1Qwmerp0
WRw45g1K0y+ZVJ+5IlkOfQJRcogEt5I0mXv0xLNwA+OhQFi7ZlIeWnyuUIczZyV449vZWtYy7cGK
M7bJpbEip7j9KDAexcbAa1I7TNKz+CMVTRvSK4ZRH/thziwUgJwUm9H2gIn0s9ohxfLQaAsMoo5r
nLpZ5zukGBaCeXX2eljxgoZ/PQTzcgoS84vFdL+zEaWddBBzlDHeyGjhwkB4xjWX8jYafnUkYS9+
sN1zy850k7rDruePOXOBxUcC1LYpnxMSh7NpNUfumhdy5Q3eV4b1TBf9Yz3XKGcWUvCyS+l7b46o
GNt/5choWGjvtdsDQ3Q/KJNyjg1zDDXziUFvPPsnzS0Sz6GpsPmQzD5db50yf2JH1TYHlgz+TRDG
aaPowypnFavMZSUQ2KV1CwxB8TfE55K9wDorp2e1UOwptjlXomae2iFDBIKy6VjZzJ/NAqmLTZRP
mBt5/CL5V046vjqi+41MaTyyek5ugQh+kXuz9zKrxKUrCmKtuiIUuow2LOx5dEfD2CBr6PcoQIM1
oB+SHYfoeXBS98YFfpSBdSUmfHgZ4viKBqo7t1juHrKgH4CDzAslrM0doPxu55d9c50CXm9jYApA
zq5xI/nwKybG8yOoinOUDN0Fk1x3UUaqL7WxfCPLCuinjZDsHPVYSkQt5N2QHJ/XcE44Gp9igs7W
5HJPbxFPxKoqJ+towelRY/9SNEMf9oq4knp+Eq68DoHF+WgUWKCG7sfn9Q6FM89hNzPcjBt0PEuG
LQAdSA9atBk+yulubqBgMAxqycZABDtggK2s4BWzDfKdMvlNiDiRomQm6tn8RRTzGM4J6cBOZidU
n86b8IfnBZgTsVotLeddg2FGNzM1r6NuXqNg3nkOg+xpyd/yKSzMoofYVOkTXE2xjjwEu07BvYJ0
jmlZWVxjr/4ECBdyKf14mW43DFUV6UfTBVzStlnKOJxBLix3pEk6/mUSgsjf69+Kcjr7vk28Bw0S
JA9W75X80yV3NZGwd6nCh2THoFiHBd65b7Foc3GJENGOGGzOPgyjS29vgZPG587Pkh05JZjhujs1
cWLTuzQNUdZd64ZJiqIm8OcDuk1E+K29oq8Ie7H4V5S6HF8JjCnrlZi0aivc4WKm3aW7X5j3lWXA
WGyjJcVuTDsxyuJDR5rHa0D5qZFKVLiAUlU+Yee2gIhGHyx0qH3dczqXL7k1HQsvRx49PlP5JbsI
0seQiK0RNRRGVGr5hFDe7X/riOCTAP1yw+f/V8snwhBG9Y4+iKQnI8uexjh9tFWqd4TGYQUnmGdF
Ac9ZsgwuRrTc5JQPG9/vzylR5ewM9IsztlO5skoCv1EC5OvF9sqtz+F+dMHMstGhTbUZtUKBVtCn
6j6+zSiZeHUEJ44S46l0T6ZO5Vqx8Af86A0gUtWD54hVVnfxseXK2pUioCCI3eGhtJObanJj3dvL
eINRyg6t+1tWk3uqYIsStiGOjpH6IT795om1ZPPUiumrxobOmLRMyLLFdD5Cq35vlmVPqEbPxtl9
UcKHTBZkD1nOU8wncDgTlXKQanTO9jCPRPgixxOlNW37npX00sT1fpoQxOcm6JZhMrYetsmHenCQ
tJZfkizUN7gz7NgvDCnYmU4aE+fgvLR3sx7KxdETb1Mn+A/0FHk9v2VO8tmIZhMspMUNif0RRdBL
ctPbM3bbje6UfWQxiNYSISH+BHaXDF0I3toRb7oc8RNeo7iMdv44kHpYpGeJIrSJ/WZDaM+AcpGi
2VbjNc9hlYp+7PaVjdB4IGscCFU7HCKfTRjpSuHATGfNtWkyDKXfr2OLZXkVDZwWJv6isiUsFrHz
iuYwDTlKphfDKX8lCftyZSQf6f2TqaryJDwQwGNh5ewA6nZTGF12NDpAyV0r0BUpoqGbJMd/bTbG
Vx838HEy981xLMSDo8esuc3ESpAAUxrTHBZZOx4zWtwO1zxGTDydTiTaE+FagOQYXagln1eCGLKV
JdEkT4WdHRBbhEZeJM86+4U7dcAGawwcfd6VYFB1kGj6tlaG53lM9XQxFGvHJmOT3OXj0ZeofZem
Zq03jpcMpuZ6JGLXIELxXHeIhfBSemz/W/2ArX88WY5xsZzoVrpzdXUBGj0XTtJuorTPto2XfKao
x29VjE1vjILivXUJtCsp73ekL5MYOY/uWZD4hOA2+Gwo4EEj6Owmm6k/OAvCypaenympwlswkqlG
fnt6cjhvtemgUWbN0TUjjYbU8YMpO0a+kmJBC/zxGPX1gTytS6vTYztFCJlK5xeKYfQNGO7yQl8W
LPQ74MJVONego9qyZRkDUOrgD87naEpgBXic1o4JZrbyEn3w2OTFdvAKn8zc2lEGpAk8Jl4Q0b/3
FY+lYVTqNwHvhxQI5EHYjr1p6+S7HAvjqFi5VBTtdrBpS1Itad+sTLnEiqbVtl1I4CUeV/CgkyE0
Ls0DkKUHRBfzLptJaKshgx5akw4/KRiFqBJZrDuXw+s4b2bsV1POCIOuBe4bGDfOxIcm5fDBSmhv
Y8L4uFhjYp0D41LOmXWeCM87IuSFv3kf7el52qeCVxJS3o8/0ZfUGnV85bkPse6AiJUUpRCZRuQt
uKcZrMPDAueHGq08Mmsqt4uiyZQ1sVzx4pcPzCKeCuYLZR6QWW/lxFJWjRfqCE4WhqKOGMRooDpN
TMoFqdlIEEZTzsJeJzZCMmzh/irV7luZAwHvUqYCkK15ubMqOLeMZiArGvsohiZt2+4LAJXyGebu
ViDI6If5uewzZhFgq/CxPlo81c9zx4DPACfmybZ6nMbiGBUNDkQQaZsuwp+AteKpNWkryaqz950/
/tYksZ50P0pQX7NfnPh49bq03lhExN78acEnZCaIGCTx6M6AHy8qfyGPybnKfCJxnMP/DHXaJ0qb
czrOzqwms3NDmi3epyreYd7KnYpBQuSri22hgPVs9dzbE8IHJ36c7XsLJ56xbyNNEvIj1kQ/FZKr
al7yq0uCFaYxOt2JvRJAle7HuP9EzXDuLPMpg3S6W9yuP1Vp/zCn6BOSguVtCmWgHcpyQ0xXu24c
Ex+ayFkf54a+QZTZe6NMDk7ZWitqovlg+wkFcjsz8Stb/t/UA6qYjbfMEBnB2Yp4+2B8HqMasgUO
2qojWTTyBnRKCVTwwMSGyus1xuVznGWfUe7l5ziavoRpHzVYlbafTouT/e6Xg5qCP3VR9Ug+hp9p
gBgJSiU7GK0+VUXBjlYi7aYQbgvYzGlk8yP75FOkH0tv3OwKAmPrYU+WxEauNbAGuxof54xrV7Se
YMzkCerr/snLtU/0FNOLzGYZKIEylxwDA/i3+zefyjlsxuZ5Ed0zNoRjEQf9ejDMT4sGmo9kjPWh
PAujQXwnWSUPbvQlW+N76Jt+4zLGSqO8AGJwqHQLGiF6sHTHxBjKTIEfZp8kHeFaf4D8saEl93I1
VlsSj819XOuHJcnPWW67POxgsweIAZ5HhKjpI0LuvgGK4V8ZUgvtcuKGlrC2qatMRtvDzJ3SvgQo
NJxg+FoSszyWv73GuHlZs+8n9u4YPMmLKBnA5obYYgx9xorPWUGjx9QD4jTxR+j44KuZbYRF32Xj
D1N68oOb9V7FLaDe2YNIX8sDmLtxmzsFyJnoxAxmXfTfSfOnCWbQMfFyzY2/PcR75ebeesoo36WI
33AavJMybWCJbdadrLBBNf0nIEy08xj7tmD6Tj2QZS5Ty7gz3qyLnbVXElq/0Y53t6whOTlvmLzT
4ypkttwDXCvJY17d5T9Zs4byMIM2mW2c7QaqEG+ej+r+C+bUgyjokP02jEq61CHJ7BM+BHpxKxTK
qRGsvzuqaJB/uCZ9cfMbW4w6Cm/gevbFNxHTErBHlJ7aYNj5nXycBsnjSmnWM1oZU7w5Y+MPG5uJ
i7JzemR/wXQ0k3rpOSB+mmw8uQvBCCx0k1G8Bmbx2Tfz0RXiHNX3cDnb3tMnYVUgZDZx59+Rox4q
AXbETA6UgFct/bfFyp6HKZvWWetdpn78JOJvl03YGGzvho29WPpb0/yBUk2RBt5yhviO/cnidTMP
pGiulCM0OXbmH6fM7hqzMdjDbaH2mgFSqoQpO1LEhsRatC93zCaqdcA3QF28L7glHp1i4RLwh+CE
cwkyOJYCpIFik9fpX3xBH/nAPsUjv/itNzy+mHgslmnTtegaMdOhn+/4gnYdPwez9+KK/Ozr5iMm
Rxi6tL01dfZKYvxDkvnrpBGPS+y/GJIu/US25Jd2/PdyrD/aZUrWmqxt/A7sajagDphBtxjDOeGv
zA87q/HDauQ4gJaXTNHGREQeZu6rX7Fd0g5QSEA9od+DztaS+PHRqLaLP7QnYFrQ703IuL1vjFez
ZSJYa/rSuOiCrVOIjtme7x8QyJ0ZvU8vbfCcQxFeCXzHV3IFP2ThiHdWdOgA4+5P7ZQ2IuTxO8Z+
vjXS/LNrqk/Xt/LHXwAf6e2VgvEQj+617XEKuuLTtPyaF25vgWm5qz5WZY8EBEjrshsTHho/IDPc
4lQ9Fmqa+SxRLLA6/rZ0LfdBbpJOZ6ls4xVpj8yKViYQdPODlMRu9+9dUf6evBQ/4IRGRlY/RkOZ
pjt2QSm4vZVnNAgzGJ/tJ52iNrl/UZkpWEPZoIiITlYLHKeHRKCi8LFZ46pigBnlki6DTErNanJP
Qv2+ixdxZuG5a43ShqDSGkQxTvcuIC83Czcz+6QSpWgX2qD+H5ns8HLM1zalzRx6A2hvC2AjKlmE
YQWCpvBWBtUGasYGIqV5WKRxbXLrsXKS+DK385mtSHaZ4IrTrlm7sWPH4tTuFqSMf1IdAjAPvlif
eONj4MtroYSzm8iyD5niv4nRyB6d+S68yZurS6d0wt7f7VVLNCsOtDUeWqRpGSojFXDFUIHuke1G
/MgzjA0XNmtkO0TGOr1EbtTtbFYseza1f/RUh11133AVJeNVRvfroOwsjn9vO0kSnfVofQA/4FIw
gyfXRZXSFKK+jl3/2hJDeBz7CciqRuUzN+aFizd7Dmr5TTxgACMNt0xq9m/Y85O30PQK3GYWCwlw
AtSPqR8R+HNv2UzOdRC2f4PIY4ZHJ9rB7PnOc7pi4NEW/ONXEqc5W9Mhp+Exih2gLLnHOETJXrIC
jeRgcdXWxaZcML7exyMTIIU9Lx6aF/XMKD+6icXBCc3wvrGmh4ZQ3aNB9AISPxJO7ojrZMEGBA5m
WjkFHUMx5I9iGP1jbtKggS3kkfbMv0tc1xu3ZlkQFOlD77c5usDiTckeL1ggkcA11t8O4f+JRGSm
MPiTNCsr5BucOAPRDvW5b5viF0j+V+JFNnPr2O9eJN4aDw8MY/fm0NSoAYVq+mPO8n9Dq7jJx/ps
xxlkoKE5G9PBm5ET4l3ZD23/VN+hLF3nIIZSFjzcYhcxT774TXVqKvsLhFx9xESIMS4/5mkkb+D0
r4wQ5dEeghEHyMx6obODsAvQnrpZzvzEEhB3SmWuZaP++vX0U0Gg2lgyWQjo9N+twHurRbbcjOOc
eOx5SC4IpXotG5M4nbMP8HSlZ7vcgwDhIeWUDx3tfMaSToQs+7+TW1EpYbxXfT3ukJn8JTGWZWTl
V7uyMFHokje0nukEGavhPQpAW7O3CYnZeHIrL945bEdWy1pJUpVJFBh28YL9Hh3BelCyCxvNHtEQ
dMY1M/pyaX9yd3A27DzxZqwcN5VhF5OOMc71uFLwBPZo6nfmXPZn5iHwROJm2g59u80tR+17FH9R
YTIRL+8FsvjWaqA9JWc1XByYx6OAb+k7rJRax6+2Dm/4CvhvxHpr+LEDHDOpn25wKxyKLPAOhnep
bHiiC8L2DVPKvZYPkEqDvYld6Qmamb0rdL9AR9ouxQ9p6PpZZu9ObDsghPxjinxnJ2p801YkkVUW
0EjmvAPBNB2WemiI/MiIv07m0GCWvXF8t9gaQomwi9oJikkeYiIAZR6gES9NBlazmB2GF220L8nb
XC1jDAILm65zH0m6pnli+MBqTCdPVk7b7sCBBlxh2Phjgq8+5d6xGEOReh5vWpdw8loj21zmOFpF
PLRBU5k7hGN/l7u2IcoEzS46ughRw2qCFcxYV+OCDVbKtO13iZybSu5PM4wLw1HGVZPbvMdBNZ1H
1k0jlAPmdcn4WvjDZWOWSj7fIStHhA3TGk7sKZ1tqj1ttjuvV94rMUDfBR7PrE/ZgJjPccz6qUS6
l5c5lprmrSJhZNP36BZixdAokB0EubVdV2z6JLg5UrNPegJM2+mCqHDrhqZg67dAqqbZGtai8D7r
7SwIqVY2DusYvQaRTOka5/pwaQodjrP66hceYVBvqymBUqfjCG1XDufWKMXaAG+HFzw7+nVbrluv
fYYzRtlAPtyqJeXGHynOElW+3j/7K7Rh+ARGVBv+l8Q6F2b4EjFuzs+NKb+CkhBpATjNTLIhnLR+
rCegvbk9GCSSF3+8ucHYCtBIpNGb7WcjvHZ1cWseAifmTekCTaXFULAhien+mKHsNfmmu0PSmDP0
eOp5TDSwIHO5y2NpX8rBHPdjG6HJnRkOg67yKFC6BuU8mJ0eYz8ONnWy/9n18Kd3nv00tvBH8n5u
KbD/QmLB0DxiJJlAm8Epnt+dHCSlMsc+nBu4NNMSUC2RoLVhYHqKB3yfef3Bbl7s8Az9wKP0NhPk
4zCdWdhkAKCL2aWYHPeYtqOLP3yks+PtrNKRq2ig4DDqJDjndwOvydg88TlKdIPoFDT6Scs4Ohqx
/YntFx93ZmcntkGYF3ly97FrJVuj4niWVhNtasb4J2doYWF0U7oZsEe8ew2QRyTsSVqIDwoac6sU
LcPcSOvDCMxbN7KwKtN8DnVvdM9dKbb82F9RwsfFZgiAhnbispBHxoX9i9DBtbATg40HtEAoQ8/1
LDGi55mN24tkaSZd4CIKce3sNNiZOcwpFM7rIOqm58Qok9CvkyOa9RqMZxZ24AVuGnmTytMY+pX5
wW/nQtF347/Lx3/sEUr15I/bNtaN1lP9ZeF8yYUJZ8bAaTRnMR1qffcgLNPlH7/YedavAbizY0GK
/MDmTgccWXMq/HPrN/UagD977ZEqieSFneQYsC2xPM6R+WrmXR2aY1PtVMwRT2zcWZVELnSi+Rqc
KD0m+dA9Mnjc6cH2LqDv451aNGNPrE0r4sEBkdrjUwdBvxvZh3XmlU4gocbmlFc6BL5nnWXePAWJ
u1ycGE4pVUgPYGDS28iUP743ZJeZ58SbOdrJoeAQicew0E5zrtnHuthUL7WCJ9hQkxbLgumugxDA
qJtkowBvsw3ctFpssJ91rw7gV134j1jmgjL9wTX2NjBJPTtxQti8EvWuX1pMzoV/7HSsD1MaPIJs
sneNxILnOWreKDT83ChjufeGkjAGLvhhEfJhGZKdJk2cf2Ob+wE0CypTqiBiHtS2zGP/ZnjdX9QI
4k7u8UIfK17YGcBxbAqcTTGWc1gTV4DpRLUbCfQ7S7PmUQcVM7ES1W7e2RsJvzv0AH8fl3rnAkR7
GDNB+d3HFfb7Pn1AijrsebPfM7NDUnf/hYyJg9J2t/cBHrnaG5iFmvH9k4mqRJ3zwOv2BSqmbTKi
EEjEpYRu+Ds6YJuF3gq7brOgx8LHQ9EjdQ2Wi+EHvLzfFLP5Pp8LPD13HUxGHwEcwOXuwUbYsqZ1
mxQmeFSywlUwBaIYra3TNry03keBlCpG/fSiUx6TCVkHidxfs7qIPHhFcZIzZc+sC1NOb28EENGz
tnks/MR7mCbHvvVlZ++6gLy4Qn8y9+wuFZlTMDzUjyjNkqXWGIQ59JQVZ0hz6bl+HjCJhswSs7Pr
Y1vBE7HQweftwZ18ShMvoqfLyLYPSACLIrdaCx217x4PNvpEEEyNNreOxHBY99nJNY18P5msDdJy
BkBspnulSPkYYRetpGoNqnwbbFLaX9pe2MzDi6ckpVrurG7YqhJamuvMG9lTYnYWUzTcisxNFosd
trFcoE0x46rA/BsiyjeFx+J7aLroeA9IfrPhG6A9aeysQ5TV2+CwwOmxzIt2OHWOZjehhpK8e6Xj
NVhzi2JrQv29eQOCh1QPl0UmTwab+UN8N5wUBgaloX6qLbc8pt3yMaum2M2yJ1CjLH4xOa/CwI+q
nXCWiuSDYKctHBfLUM+71mzKsFnAig+qJty3WeZr1UZPaB31qYXAo1Bv0WGaZ2W2SAaS/iVb1F/n
UUdLdMsS55a17r3HadsXux//VCl8N0Z/bl2FsTPhoKcY2vZ189egKNfCeZfonPYJqEgyyjSyNuON
d5g+LEG2JH0BsQJtQGlE7/Rx0Cx77xgxDM7ZS2NcEzM8dOegWEbOVR2tXC+r8Ty2l9aqkwflOZfs
Dogd+dRtuicMH9u8xgiedNcIvOWJVxjF/4hXW8ErNfrWP+h8X2jMa3r4GoOSWSf3J+k5vBwsPZNi
CG2WkGvfQsLV+R3FIQq+1lnOphlzI3kkNLLoGdetii08qpWA9Ym8FDcr5WCOXnxZLlkF0E7QTT+4
OQMha9x2SXosLe8DkjEUglpXm6Yv/oqAysGIkGYaIr7lS5We3YAqKUV6i3+vwqBIv/KUYP6UFXzY
xiA4dsAm1Hvlm0FmSrakf6rFAsYzr9TIPZAsfneXse8hVVnh6GQvgFVrvPuM9btoouicPgONBbIt
RlxG+CiIPhR1t3Mb1Axlb1QrZWEoGQZcpdlsYFrsTymKLR6vUx1jzVO2hbekfgtam17p29ZpvlWB
/D3Jdkum7bLhBPa2fMQTU27hEKEO9Yds2zqSM0hNWHEQYybpFPa8wSHiFMpbm7m/k/NdMR0r5rYl
gyX4lgy37/qCH3P0jG08o74nqD1kja8YBHcptKkFzoBH2qSRWX+dxSFL0zHBdk3wa0x33GwA2I7b
ueACEb1cjv58VRbYExfnBlI/3s6OoqoZ2MHk1W3EvrWh9ehVvQ8cNG4EVoaR078qlPmnoNRfNew3
duZbz6mfKM5cOBBpeWGHSWW80MM2RbOJE/+cZZG45MDlcKQ6+6IIGJUEalgX6v7Cj2jSnI6Skt1E
QaPN9nDB1uonWrFpQKWssmG1wMYMrcHbxoP7JNPfwxDZp36kyi9YUeZjP26KyJkp2q0I2zca3aDF
ZFkF3q1wJeT5Ovv0cvQ0UjvvfdZ+Wnm0Nb1YXLO5jZ77JUDaBYoMIEBTudmeQMCBQATzj7wrLa3U
Ub/8iBuv31HXVB9tSzeaLw3aryKAeFdwVTjBtE8Gn5W41HqT8waHVlKc8iGbdp0zOIzbGaQwxJfQ
EmgJAETl2E0Spu2xWzI/HubHpNPYOwdHhP/4RxG586NUJiOiqDRQqbFf8StIeEjzn7tgl/T+8I0/
iVUpOwtHiqfJdE4GfO3BnvWz52mGxO0pbZR1sprgacRyu3PbsdwACoVnAZmeqSgVDQN0R9X5p6TJ
IIVGQj346+BX4Rql/192NWLbkzP57b7OoggsenEW5lDtEcqvfEx7+2amqCZ8J14CACnMB9d94x4d
y6g3o2bjYuDs9JAoMNjgeimd12FBPGbRzxrd3/ROIKiai5DyMKaWeIkY2JF4EnPYT1UDQRiki638
k6N5ZGedlQ8QvFblvDS4tn1/P+eucYgkEiMfX+booahyfJMwyH45T6RtPCxFPb5YpQf8Zq7EYca3
vmI9yhszK+OUWKDuDMYqd2CXdTUo4lYZs/WdvkPQTPv0j1/QVFa7RA3Pqe1xLHT+hZYXtmBxnxbN
bE7/Yb74L3lV/s8yo1/+96Hp/9Mv9P9gUATGESE8m6yS/7lXJfxhYvavYRH/+Zv+6VHxPGIhUOQ4
ro+i5f7X//Co3KPULRtbiIdBhOvUJ0riPzwqPinr2EnIew4s23QFxpLun4npJErbpribSVzkI3xF
8V/yqJi4Xf4lUYSfDtSQCGzbciXrbzLd+e9/Pp9YeBKwbv23tAK+wPendn3enYJhqW9ZwLI9zXfd
EjXI9F9Lp33uEFWsFp4TKmlo4lGP0z9j9cy8f3wZyJ0JgfAaVKqRXkFDGK9VQksZRVW7g7d8m20o
2c7Yd69jlP2MzP9eWTC/0O+v8ZYxBM0cmLAMdgKjfxJti/UVXZjlcxdNj6NLLnVVuDAj8Q00RXUG
kgp2Uoro0MZxRbrrQykXzqwFuTB8hEwNwcNAEmaIvgOVxZ3MY6EnKLqQb+HOr5hlaMCYVJnOw8ru
aC8652vp7e7K5+FV463+6piFJCpUVvc+egUzJBsX8xJP25TRGu6QOZquU4xgLel+oSy1zwJ7bp4q
Dk3wEHUxnCrinNApvcM1AF4vR+AUiFQ3JvDlpNgkov1TBRg/k6AP3UGimCSX0C9/Za770TeGXFsj
oUQHSZLfBk0tKjvKhkafzXsJAw6enyCR26KeCAd+QXt7YD1crSc3/hQe4YS9pEALIGepLwTBy5qE
7X5VtthiGXglDFeQ5XcxacHkAq2SGF9+N+KkjtFXrsfogbWpgh5q0OD5zH9xRZwCQbovR+9qaNGD
2T0kSZjIpLz5uJakPg3l+KyT5SSdNnjwmagiOQv60wSRbK1w1gC56Y+FYAKR9aLcWeYst76cq1Ut
8Y0Soot4F7byujRy9q5M69hZUCxSw+96hwnRXE/NztKmWBnADDZkaNjQBlgMdnF8Y5D2xp3+4uL/
35B20m3j4CEAhBdDLr0gCzAvIrlLOuPuQERk+t4ky1HI1kWR6s6UPFqjDEjfJwuKZB4/wvaN3oOR
d6OoWH+l+oVbib153R4hu1SbvmXfzpPVnbSqBlCq5AjcIwn6BcJoOzjIOgAzKt3ngLZMagcflbjU
4414u1f0dCywYqfYIQoRF7vvd3E12nf9onuaoqE4wA98BHtCOsVMwgD5gMf/+pn+f3Na///qP7wH
95rCNTlwSe0V3OP/Syfi+fP7M0/+9Xj/H36Bf3cjmv8mhe9KF86hLTm8ieb5pxvRE//mSMt0sefY
/M39NP/3g156/3aPcbI9/54N9M/f8+8HvRRcHB4+EZP7AzGt7f1XDnosjvfkn//MjjIEf4pNGqd5
z5T6lxPeLjRKylwn+2JEF4m6IGBsUxWS0qXDC6a4GVCNINy6UU2QecP//TCbxnzUDk1MAzFwSz4p
EFk5NwFheJWPIpYYhu4ML778bjhAbDSXU7Vfkmkg6iEb5Y/JLOS9bLLu0ctNJDReVsJ4lB77SIUi
MDZo05G/7bIWbQgsK/av2AxLlgWhqp3+qRPMBbsIG+MUFWy3WlQNnotpZUO2a3zK89H8mZOUxaAs
Bvs6QuzowmSW2clIl0xvy4Yg6XVFJlGwTVivxogYKjqavkHkdYQ47j55VaAYXjqYeydixfcAbSxz
lTCNgJUBgalZxfadlR9ldfwQVGNz9pw4/26ZPxTAk2zgndJuszQsq7hM1kGuvScA7oRVO5kc/mQk
HhyDrLSPRZn0r01M56X8VDyXMjJfbLtVj4ZXxTdyPKvdKAjo7kYPSHvRkKRucsRQGM/B3uNU/jvX
jtrkSfTfmTuz5ciRtLm+yv8AwhgCCGy3uSeZJJM7izcwFovEDgQCWwBPr5M9kv29qcd0I9NN28x0
1eQGBCL8cz+udjCbErqdBw0dJnGG9NMeSoJddtyXzq7E1csiX0zLtYKJ9l2HUbHNy4LoXFNIyrCn
iv6d0LLaT4CU9luVDLjKmol516oto+UFuSp5VlrwpxKOLfd8/OxeT2P7Y7LYDq+zTGj2rB0HmjwZ
p+d07rNdZyZzxI0D2tSfAvs5HAQxm8iHNbCdWqd/m+PUf8iJd+yBUZYbeAUeHK7WXBs76c5lGkIT
4kCcz5vUFdYLaev+lNeppo9Sq37vOxXTZnDl83omPkZssGuyHxFNgz/SZiHamKtcgflIw7UY3PgV
A6p58sZmYlJP1SNVO70VrgNQQDeN0j5H13bkCejVxYx+K6rIu/U5J99RIdDGa8aYKKP0DGOZzvzO
sq+nJcDYWM1ol9t8rK3L4XkJvqQ21L7HqHqIAVXuqb3fOgR8rai6aBiIc+8LWOBrsKvdwa8yU0Ok
5/Gy6hwHUi8EmYroXegp/JtuFFtYUBO8RgMTdwxRLCUkf0NwwivD95lvVIRyuao6N/5GywzmK3xX
MRGoTt0uZbYQA4II4t+0VDx0azUQHzqApzHPlCC4XF9zzQO+UMMXDtiZBoY0G1+pX6/jlSjNMK4D
xRPokAIWtQ4e1Xa3wsJKvR2HIXrHU1WJU4796yPKrehRGnSfUQoiq1TDoqks0Wkp0mTbOjS9iDKI
d6NLIMokRRxiuk+D/UgGGTZ9MOEdY6oT6jFb1Rlc5XyUnzCX7uuqxTPDIxbqrb9tItPcXnZLN6Ej
km04zR98mJRdV6WSX1YsKF2ywRK1qKI7GnuYE9k96bGa91SK8uzWjoK0LTtSBxcztzum70ng9PsG
zylH9I4UBBXAuprw/JUjAoDqaK64SAEkmdoN0jL6JiP+FfXB8IHsAjsPAzplWSybslGnImUj2Xq+
g8Df3CUqp2Szmn7Ay2sPcarkrskAos8OHayOkngCl5u+nA5hWkB2GDn0jf7IYB1q2ldixdUpLTQm
WO5ROB6g+GdAtQwhHtAKabOgrOtUFfRf4myrOO37ZxcOOWCu/s5BZLzu4oi6jdoja0fwstk3Mu1u
OlE4G+n4jNzwDh8rvwX2m3budtJoKNqbGhCtSFF6gfjeOJWEXjIP9japvO+hW561i1BaTOY0dvJO
hNHGG+TV4hp4inPB1i48T9lwggq8t2oMgrmKV31xadpeUF/C+2AOMKFDnTGOetNR+iu1nFsfb9Uc
kog1njiYLr2C/fw0RharA9iuMn9DQyaB3sNzK4Jwh1nmzUFFH8MaOhw3UB+aewEppJnVQfRslaaV
mrID8Glmjpepfgl5soboBJhn37YsriH1Z5CZ2zZ6m+Zql8CNKYL0gMx1cULqFzdMby5j60SRgfYJ
y1MaSqpwovu2LojDZRstHmL/RWF6H0y4z4rakAIWO4qxfoniBsvfxmNKvVJDfwWoGx2vxe5kXXkB
Pu1u4iIdQ56vUlx7zbIpU1I4SVocOt3guCd8vV3kZVb+5gUliQSL7pnK3obYWGCgg/5AiLmt5uuE
eKKlHUZLe+Dxd0UUvjEG6HFvvTtxNwN2sYDnG9U98Ii+b3T9oKf2QOUa47iokqtqQtcrAyJv7QC2
NMXdR9E4EDC821k9fFd58SRwFRjvvQwuERzNjBm2Cbok2+aV3Qtxh8APaUnx+aoF0WSoGH9EVRNs
B+/yNKc7eMODpKTjAPrt0MP/oRmrXYPTYNimC3tLJAUiWhi7N1k0l59+SsNIXJhwHc7kEeI2H25I
x5AWnkoCXX5CR4xt/WLdgR8CN3RljZwi+fV+UpwzU1A9bI1nz+2qmJR66/KY322QERkaJjTDh9Pb
841d9dbNEGBMijoPWXaGBfLeKW1+LtSsPIAnD/Ye380V2V5DTrduX8fIARlmufF4TJqhfmvAl28D
Vzk7luzhESA7fKuox13jhiIDgIh1/9oXI7rnwpz5PYejco35QWfrCs77a51W+ZMoFjJtVujN+Cxo
6g5Wo9NBKcjchQmL1L1TbrhgUn0IOsIsa50C3rULv/0cVOuh1AIjfMuL2a6Pri00grkbLZQBCMMR
r0grEE8MUaevGPjbz9Jz/adeDj7YXvZ+KJij7l5FI9Wb107QhGpnLn5RYV7hG8sD/dCSoNTon7P1
tkRJPOxg9XHUCtz82OUiLx4WplXZfSq8dFmTSwLXnOYz+Tro5zy4mrJpHhIg3vNzXtlzsNP23Ll3
qlWaLo3a+wEks8QcrYuMPU5d3qRN0f0waZJ+t06lbsI4ah6GZS5oXK2AGjqCZTwoi5CeNJyf6zLh
IouBQSiQyEF2kLU9JBuLKTVAytzR3Ro/dCs3dhAV7SEPm2xnInoTJtW6F7xpOMPy6pXIHqUa1J44
N/78RvOaJVZYp+ndg63cdC+1VeATDvyvmeXt2zW1OM1ggDAFhm4H1wBk8FVv59MzRRlJgjo+tveF
ZMoGYG30pv3gCO/kJ9BH6ILoKmaStWGvEyuvAaxnQiqT7AtTfel7F9wyKKl70ApYFJkJsJWYCNQg
96XZOSM8A+Epw5g/QnDYK9LYcDpCbg5SlvZ3VIQdWnABAk5N4lhKJz20dRrvi2GY32eVeg9Roulh
4Fryjy4D7rcsgdoHmDCBMZj4y3FeWkaRUsrirMfa2zncwB/4BmtE7QycwpTlLP0J7QDIyGP2MCMq
NBtiVNYXbqBmXpM5sAbankJwzNk8undaBKRQ5Kh++Ibt8zpxCnWz8ENcD8jDtIeWY31XZ51z380i
JDPlJOMjk7vkUVZl+DCF83Qiyyb4UQnhnwl+mINVhuhIFlYSXE9DbpEMUSxiUz/f27Wd7adhXE5N
RABd9FyFK4kl5H3uB4SRYUhPNbGyT5H1eL0MsMGvscjzPdDD6L51uu7TJEKd/Z4EnyU6zgLFojue
L5gWjZjHm8T3Mix+forpZdHPi+cE79Xi5vOazjTzjEOQu8abquQrTtv0rootl2y9okCTRsfwBCSl
4Rrs4Xj2zTD8QAlnIRnb8NGS7mjj+oiTH5WaJTesUjWqRmq9W1WbjavGAi+sopxSi1AFdx2S+EYV
8ELLEKcSpQuefxsk3fwzWgbGQaHn0i8JkpeCj1GH/VM0T8gveceuekNVd+gA3Zzn+xBm7Y4I9PSy
UMK8CwhIfYB6iNjmmNI8DM0yvXhuHTzEuod76ND8sgcENp1EkqCUgUfR95l2L8H4jtYtCEyDIE7c
gHliapbq7CrIeef7AS97TAQ/SmbGhyHk/x4K7FNhDcNjgTAPk3+p2eGAHwRyBo90XKcjqhLU9bh/
zGiPQReUpus34wTqdR0uNr72wWn9aB1j9/0x9ZnON/0YwVaxZWyuaNt2G3x3fnrsRA3XsXGy/iNh
A0yxgxeKh2LE4IFUjqkd0V9ReB+yOkmZtg+TiOR7SPz8wXGzjqvJS0+ycBu5zgTQj1XndTVsbm/C
9BZQ2z6wz0m7x6qgIeDDU9aEzmhxkD+H8LBweI+XHhOcow3GJ/x6YM/rkBKMsWRazHaNfVI+Z4Ig
17hopoddt+zJbDB1Tosw+54GaK2bGevP80Ab1k/cbdnXyF/rD0Zn6KkagBZrfjs3TA+petpmVlre
9KNKTyA752er9bV3itvJnCF3zghUdmffuE0IJUwa4QBwjyH5+n4Xf0Sczx7sGiVxyyEjosaP01C5
Ncpnm9clsqAENxsXKnH4QEyp24ZovawZjrUFKTgMSM2HG7XKARqRlNvCSefnoaSrk8wOrTK1aiYe
Y0rD9eWSIFVbtem5N0Gxxd3SxpvZ7wIqzjLJSxNo94gVJb1OTy1kTK7fTPI2BBtR+jSaRW912Jpb
SCXOQ7E4LMDQDktUuNKYM5S36a6l5gxKX1OojznRNv2rQ4yBiGw7PE8SHnFK/WvZOFxSHIvky9ho
/jy7t/TcebG0NrFVgWwUdI8+jdaIRctLXUiYDqLJb5yY+Krhyvucy2jA00if2gNPQYpUAOJG1zkn
tK2QffiLWGh7sq1uWOM/aT6qhTogu5gsDAKFO7/WKOc7ksbyiuXKfqPLpdh5mTfsNS0UhIhrWsso
1ZnNTTS2HJHoUd0YMqEPPsVM1zF1IDeajDsGsrHJaF+R3m1gQ4VnsIZ5ICjz4DqpBcwEUD4Hw0ly
D/Kg3DJfgJHWFfqdXzn+MGFO6xOAE7mLBnt6TromuE8WQcKAEFpyKWgOMKSZ+DynvfiRMUk9x8RK
t7V2E0IjYajPSB7h0fdVcW1mx70CRemQaQoyb98UtvPa6oXVO/GV6UjIDexzW0ve2SM+BJpUZpqa
xBjOu7AYSMpwq0Ng70BpRibvbgqxqMviipN1SeoDTxt5A/0y3ZRzaGsihkt5JJeXv/p9MXxhYAh3
7H38s+8b+cjjyN0tljc/gVfhxIOJmdLP3B+fWkvhpmJFdI7O4jR6xbYg/uGLPHyjT4+ywygh09cN
I+ki+BHVLcbu9Io6JP88cpiCHhqGVBO4vl3ceJY7cJJIqRBxFnRxMD+0cZQtq55nVxZH1CE4xlUy
d1AWcpytSZ28pLk13REb8D59UCLnfsjEN6gLUFaQuFlgRnjo/Iatu7UmKV4VhngfdKnd49VWcjjK
CmqdS87j3vNzgDD1QNabTRuUaczSbJrExl3kcm3ZWALizNDmyI7IuwmryNwyvKb3RfPkwVpaO9E5
s/vyMYaE89SnAx3S86Aueft08ndtQYoHJIQBH24JWofLaaDUkKZpTJhyzM+NdL6DQLuXM+uSgDTx
2oWwiQleikHq7VgUYQ0pUk4vPo/HfkOqJLhw+GrvvZCkJf7Hog18SMcpD+gc6WYUCfUHxcBqv6qN
w7mXcNxzq1sPExsufWf9/1YD//9wYon2LBCX/8/jytevrv+v1VedfJS/V7X/19/7t44d2f+ygZr4
8jIW/IOOHXr/AmTnhGwOgsgPg//WsZ3gXw5kXgKEgQfQI3DRvv/3wFL8y5NMUsPARuX2CJ38X+nY
f1SxA+mTCbnsSRh8iiBAUv+jmg0DNGnL0A/39A79QEG6YcT5ZHzvEOXq3epAxiag4p351qKDDObT
Y9Pa+999Zed/S+b/VQ/Vucnqnimod5mJ/reS/tt7kEI4MghCG4b2ZUL8e0U9d0zsRiRI9pog2055
EfeBjdGdyFmroZlFn+PEuahju278y4TsJQhoETTzOG3GnC6lusUq4JIVckJ32y+TDdgcKSpIF29t
QLnQTO4eCRPiAxDB3UyKgBMEhr8FyImL9VD3tBumPdUM+cEjordZfP611NUBQoZBnImhDWr+gWnP
jUFGObXZ5oHkZS7G6+by7MB+t5tFfpY9Wlxset7RkZ8WHLO0fv7zF3ZBKv7lC6MBJ5Q2t3PkBZcf
9XcjiKjjKJPPMMF5yj4t43VqQVWjUIGMWbRqanmYrXlcg6XGfVLg0QgTtU0n3r8DPlZFLEl2VB56
VdIym73/hzfHmP0vb84VnmMzGBKuw0D9D2+uCFs/NvlAotWGSsAUFfkFqq6TfoopfELbAPG3LNAj
2u6K2qZqTd/x0z+/h+hv3oJ0Qi8M3CiI3AiPwO+/n4Arg0xOHu7dxjt4xfRqSohfo7ZfJaGbKSsR
p2xC70NR/XsRZD6XfDV/cy3/zS/joRi4XMyeI7lv/vjK2tHCNjlbBDdIecwgFeHvfjWhIW5UtsGa
C3T1z5+VReLPX3fEagAJkICEHzp/unnwYIp28mJ0l5RGzhZO+aouMf5W2ec/v9DffKmYJ+B7Rnw2
7DZ/eiHPWvimL3dpEJaftSQbY+XfPVcfPj04WvU5UzBunbt/flXxN4tDxMiMWR6GCtuz//SyZpBN
E3TAqNlLfqKh3JVzeZXM6jkS3hs2R6poeyyq9POY3D/884sHLLN/+XIdBomuZI2UbvinnzMju7Vo
iITE3qjBsPoIFx3889AhrN/5U3w1dcvacjZBGZH/NJl9mHuV7bXNLO+Z6Q7mryLcJY58zC1ys2lh
XkfR9mvdNVSOXP48Bvxq7drYfIH/aHpxQaugmKdG59tIHgUH6X0+hgRrsc1iLF1rqNmbgU7CXTtm
3jpYuhQHxPS6WAAklC9/BpW6taSgerEnGc2sex3Mwl07ftxcx256yogJHZJonEnAWwMLBHp13OBL
nGW7t228sI6pfjalO69iHNSbuV3ORhgHDpKTrpOFdA/UqR1OK9heLhuNPGOxbOp2QyoAKrrLLZ0O
NY4OHL6dE4it74k3NPcB3oyhw7ER5X/4ndy/WXMi3D08TG0Z/vW2m2roDt6cQfH0i28LwPwqb+nQ
TLzrymB6dMazP/g/wrl4l3b5PTpmb4w5kKS6movmDMfz1DTq7FQzkRWfajX0gWhKqOH4cpLsu5Vr
TQHgqsjZwRP18dYyIx8/8qcZitAuNgPJCerzP198f3vlRzzfZSSoRgQ68ae1JJ9lTVtutIdjdCXy
eM0UJV/7ergDi3KLypDNMcu9xIvjuN7mn1/98n/+x2dyZNtsPFiQQs//y5WfMtq4ROdorG/ap6AJ
zlZUnFvlP+mmeqeP+SYlSf0fFk/WEfdvXtaxmbYTwoOC5f5p5W4rOC+4QLjhoJ5uuwrzPP3avBF7
bbfVu46mV0BMLKYM7fg9wPjNFhKmQ/E4qNJbGwcOx9J838zlvHKH5AaTD9c7p8cQ7D+kbwatPJr9
y/AcK3HnhqhJod2u8YiuXDOavSXblIERFuPJ924514LD8JnFTrV7lRQ1aD5sqSONMcyI4b1SY7Xq
kyFd2w1Fvvij1pj6qbjIfxCQI+eG5TlW1pPre0/L0u0Jk33D1lIrUA80AOvxwTMtAX+g36oyr0tb
W+u2e/D76DMb+z0DmM/cOgAN2HnkuIeBFSIgqlB4XKhRegRO2O1tF0NtQ1sjakYZNW8L3sxBgaaQ
Ve1slKbJw/dOl12PgJQndNzt5ATJxOdU3Qe4fgKkwlVH84CdmZ+YyYvNQk1a7TBBSSYM4+xy7tvJ
f73sZLQioK51+V4lkmd4dKndSl6ZxI7kdavbUhkGE+5H0/E/MFp6b+AAAdl70FNxCL3xaBZOUK75
Yorjk2wQ4/o3Yl+mifONb0hsEBxcjEg+JNIJuoVxFgqI0+odQ3e+w/ydIfVRV7CJJYiMbnytRthY
ENe3PbjglkPRuqvL7yqed5Rab5kuPJb9ATkHIEVZfSIdPEZ+QpXFgvl/Ng9+w6vpmBeZsWyLHouW
Syh38Li0YOhM2ND4c+X3MlJXnYx7ktwXYeAWEtOy8zNzGjwtNl3u8GVk7T7OZhShOHyKDeuJ428m
JGRcYMABNW7tgc0v+T7rrcgTpmEsIG3B6zOwsFdV3O8dm6oa+lY/RIu8VrMlpQmv/9lZzY6FGRJA
DB+RNAto/Cf0vHsgWfmmFKQUlQStRl/wSjMdYzvw5MqLvxnbAeDq4rML8peKUMrKls3ZMB5ZubaZ
uAD5G6AA+Y3nX9acr1VHv4yhsMBa7HXYtNMGLzRzMUYUbU0+K2yjM/WpDVHPZteHFE6Ujm42U4Sp
LeFWaDy4cTFiCwd7JiVMdXF94T/v+a8bMww3BJrGsFsJ3Ak4PNyt7cmvtOqjlfB4btD/V62oObtu
hg412s9/FDy3uPeq5CDq9IBzOcNFvcp7zMEtQvWqNOSFnT55vlwxgno4t0sdWoyC12aCmasoQcFe
icmttCpQoXa0VXNAqVrcbjLlM6ng4IZFun+1BT3AjAzAnxZMFyJmK6O1K7TItpSjIQePMK+1EzE0
mZmZu5zmI3YtazeLkIORbKzcbJzSwv3np8EuuzxRWcEZsOG1myq24e54JDIZFo9TK3926SU6GMcz
M+txJ6D05/AOL5B8jiNe+CXJdqLxscyU4l7n3E1lxZ0jiHLCjssPbcwFzFaTgVk2ccvTmWiri/rO
Lh/GDq8GRiYnYXEQgdy1KS0lIhPZgcZQatbFWlY4JAaUsqji2leWemFcO6wYuFvrSLVnO8Q6XrDD
q7iQ03p6pfrzMx7UuSr5igq7Oo8d8T8GGpvLEW2ijyLuCdXrI/rUTBUdwboxXY6BQNDw/HraqJrt
L/OPddv30yad+kNjW69V0THXMeCReBs5H9pRisPW5dlaWSMLUM1JBgmUkWBL0p9qmUq8wZOA/bRY
P5Xil0FIYf0jjq5b1+MvTK8DwLG1R0BTzIq6xh6M4ZjTdzxVeAi1uAGflKwmoV9M3bb7hcoGMhiv
ruFWxA4E7YCkwzi4jDJRRaHC/dbTg07tYEJXDDS5H2heLprvSKPhAHkMVt1IZY7tA+doZk+voq4k
S8AzJQ5AfMu5fvdHs7I9HBSOJA4CPPSWC+ahqgDeMMhuqVQ51CGNMVbuPFlJd4/Yex1Pl1Wq4x9J
xBeShfmnL6toO0UdG5vx6DUlhjJOM5OB6u4MavfbRcKDiVQuUG7V2YdYyf1gz3d0V+8dqkdWihT+
xmnye45JFo/DmbAPTEmvANMl260lqpOMsP1GKHrylnKcsx/zsI3ZZLH5gZ3Qmo3t2reAl45Ooe98
0LgMONdhxmo6TNG2KPJ2ZS/BS0RfzUi+Z47KO3sS4kY5BJnnFtNTMzYomYB4touZHxlLIfqT06AR
0+vWuPemjTGQeRowbmNW/SoYp8io/pjdlIJ4DGyZe0nYAl2xnMpd+U7zwZSCJ3Efsv7HhJkgZbqj
sjjwV2e2FDcktz6nFmRYYsQNIuCrzcxvk/jjsXYJnOHtyDsemZPTfohkeawsSF4GdhlVYacQ4R/v
U3WGol+uWsmzxKaRzZb5DogylyW/5g57XDIYgj4293vcXFoHk40p7PehYAn57RE7jlxgbbvwA7YQ
T8IoIM5Zw84Hp+UrWlwagL8o65S85az5Up7qOsWcUAIsdqYjsWN2OpcVPbBibz0KLrF+ht88uMSX
NEsEwxOcFNZ4Ksg4TeQzENz9CFNACUTktrF79NZAHmAXjlujQ0r4In2ap55c+WUHM/JGVRI5a8CD
9J/jzR1t9SgTRAxvnq7Rst/y8SKAZnwOz30sY9usVIUpyWf6v5GQuJA2iaKRNvKXJNj5aPE87ONr
A/9rOzTxF86HhzjMvxO3YeOQs9KGqn8dL4K2jy0GMzp95+GlBp0ksq7I3DScb9yUV5VV9agbmGMy
gQZhwwQiPDMBnY9dG7oDPMXRAjI8gyuIQsvHEZQ9K588Nf6XdE9afgrVbajcV+rY2k2uh45JeHWY
rKR6IKZN2tMHMptBfqYE+Bioxj67PVXDbKdIDrdpc8Szl24WxtqrKjQ/Rw26ZBIh5Tv1dOVRaLAX
uulXflG8qhHtClheRsnKtBZiLqHfWcXGoR2yIZ+qbvOC1lKrmV8Q6nGsXcQ1u+Rxj8XucpBMuM2m
fg/Q9I4zGwBIy7tum/pNtFZ+Rq0m2v2aIkld9XgL8YCOHBtxwgOH2YS4U3eLgWgD9Ogoc1Ag2eMi
UocvIrUP0smPHJkBRznhDeRfZ13qES+jwfwELqCOm/TIL71sevbNu8D4O1eM835s7R57EYLgXPQD
xyUWc9p+Zr/YBimjA2ooWeuokxhqko6Wj7N0MIoEMZmkQJa/Mri7hIWqcl/kEda+4bXQ84PFbZS7
5nZEjYHUcOaO20d1P+x0Me0nO9iJWJwBtQvc+ckXNbpbOI+rHcIK9sDCukrVfKbs7nVo7GMR0rCQ
9cQKOlqp1ybbsWvBdFKWax9dHO8WqSQXq8FKBvAiJyoIKdS572V9pqOgZ+tagCzxXhcXu6fnfsXZ
RSa8IcJUrhgFE5GLujM8nguJgcXfgWiE/SrCko4Tr872ZFKpz0s23nCR3GDyS/ZP4FZ4xCeOTqgU
7+885ld0GEdbB+/KVlxD1PnuOE1tRM3Rrino49J4/1eAKUEiz+a+0kkK0evkaqgMFk1gdOmFTxOU
gsuwkkWrWDvAzdbd4JYHvbwwrfYhDrcFxXjTTQqUkM7qm1Ckh67narQlDmBS51U/mq0dEb1rWnmw
cu/F52C9Nlo8MwNkOjT/XBjvrCIBfj4clV633nQaMAlPWGF8Nz76mbyFdYUWUG3yhrxZD5Z+V5f9
deou7VbV9/EEt9qt0p9lD0zA7qLrKAC5UkuO00JbJ5c0a59YZ1cVpHNtllDZLFe+77zYDSePIOFb
WjLIi+lLIWHtpnyoJRheXLyWG9fr6FyEHE2no1jQYsSqt9LsOk5EvSozb9x5wiaxuKl/hYZehsqh
eXGECePk95OyaGwwRE9GASFs2bpY8a6B3E8BDCjXBWkhcn1efHOaSbruks56mr2QMQ6zPMtrg02k
nF/YExkbO/FpZIFcYznH69huIwu4LGqVv9IMjZyWmg4eKWyxH6kyo8U7je+DMaMR9zqI8Rab7lG1
zgAjKBfbaXifEpc6yBrLD6QBdiAIDIL+3JCBfkNzQ5wBnYPe9eW11adl6VOa0So/1Q8M0dgl9Qub
K4izgm7abRuRF41V/siBgDaLydtFNOcVOPVA5TY5p95qH2EyAxw6wNa/YP3djlo/Gn2PjoHo4al8
4wDi5umKhbJueSbkg151KoOuCDV140QNuGzzKEV477WOtfVATiTg1a1SDlCILoTgy7YMr/MF9A80
NLkPIvGY89VQFTKwxzq5Y//mjSSWudsQpChi5izl72o9iQ1NBV+enwSAu9jiLF3gbOhQJgXqIsOr
2KdbLX0ehLebLkfWyCz3NQ3PutD4zZ3gprXtHdFRWJz6YugOb+bkdpCIb5mc2p1gMkyhhr0XuJcI
jb/Nw4Eu4AZi704PuVzhk69wdrEBYZ8ZgyNcDV+//QuNxLcxdSh25A4ZyFnh/uLVYl/HMSxlJs5R
gf/UWIclu+sSgu2RTo5jtqwzjvWrAgUgb6pLXW9/b8Ug9MxPc2luZSFBotB0J7JzTyxO+E43/wJH
xGYqJ8zTZxcJQ9bBFtL/Bt/0llAR5EdpT/yQw4X0iuW0mE6jtVFtwxl3cX/JhiS629dvwUhNzZxe
lwRgWeY2pIU6ZpbVLxEdezUBnjfpyc7VjxhfuLuMtzZCw6oK1HXr0wyMAvlivAxCY8Vl5RRJvJ7M
ix65CS17R3XdSlTzF2PIbVNZ6IISj6isfzHs2bujeDLgZWlI0m95YP1sU+hB/nAMcVwAUnBR0/xs
Q1vMOrTTAoxe+ghJ5g5Oxk5rO+YE1XOQ431tomhfGk0RZA6Y0yEBxXfk0uuQN9yumbqTLRZo8hiH
xeAvAE8TM/sUKQd7FWRnyYSInGm8n2rOR8V88K0q3uiJ1QAeDx8CpkQNN1sP6mLB+o4x/EWFO24L
D2d6U5ZXnJb7VQZbCC44k3uNNgBFVa1mRuUHk5Je0XPDnqA4LilXoWu0c4WD7AZDOem4JilWrfZc
Dpi01AfOkfuFTAfzWvYB9/QE8HCHFDYxJmj1KUhxr/tOwrNSMs6voM9H6E08JhJ6lEADHZgHU1ED
iCez72PyMHiF2yMErDsdXGTM/i5vYQdHIKbb4VmAdFn1BxWac5+OdCOmbAZpG3p1l3gbcPnIxrvu
mxpbkgo4EA6UHUrxMeWUMhd0+/CK1SfVV4fG5dFeGfM5pM1XCnRyKiSP3eGT2cEq7gR3U68/Wy/f
99zEOO8z6L7k1/OZ7onJ40yeiupmMuUFI6AEksaQb8Ilp11PVz8DDhJ+A6rEn5ovJv/ZLorZg6UO
e0hcPRS5cuYPO2bmssSTLfN9YRAIQgVcpg3st76KHhh4h2tdeJwo4oAYfUDrokd7eE76t6EzYDP5
6tVVPxg2ZPSae1DG6uSTRlqaxCUlzYJ+RZiEK9/Hgq/8XUbWv7Yv/qosNWygvSsT0BERAEdbtZSm
rStM94NmZfIpNc2icqPGIrpyQbJvnMzAI2yXY9dVdxHYDZ6QZCUssAhBSBKNdtCsv88FSJKote7T
oH+PPuf4kS9r2fcTyKx4+BweRLmgICWs77oGXpYVb6UkNNkVDc++qea0N0FTJJlwG/U1thJ6t8No
PCVa3rfebVM/27Xe9SSjSAOWAF+TkIdtC1+35SvxWXfgq6NJNsvbUBb3oNrk1g3c9wyUS10vF8h5
sTbG+XA6IF11UR/noMb33HSHgNaibUoAM68c4kC9dz3U4KydiydwJKdHsnLl9vH9CChlpUqyE+6c
vZVIY/sYMMG6t23q3+GiNxEnes5zTJAYY96MTjFf8QzZ5kAMMLk34Een+Au6Dg+GSHFw7lxOvHZy
xCvbuDcW9hc2UCVB8CJ4z3QGurGOnkLTeCeqbqlInO0DhG2bhyDsCGtH6iVaU521wv8i94AJ5LWD
Q4ttBh2MxgVXYZn7QS3+ioL1W5+e4MiU+F1ceR/x0oM3WXAGGvyvCXQftkR7SUkZTq5yU6KNrpXg
LptCnpjkeVLoR0KtunUlWebSGs03AQsc45o6FiStYKBAM4YTN+Sk9EWaAns05XM6wCEB42uRp9zS
Bn1pufZbDiMFS4OpyQwT4NgIO/wmFXYDmIK9rwo/HSsxLzS2k4phmd+GKI9wLnpGVknV7HLpUedW
pLRTLO2lM+m9cskL5xyWK8tZTo4h8aIlA+L4UgmVh9C7BqEAIi3xdW3bJy8Y5mv29eGxC4gW+PUH
o6CDV6vwuZ1AI9vpALUnzNYFsvyxbUJW+MVKoCmsxrkd/ydH57UbuREF0S8i0CSb6XU4OY+y9EJo
VyvmnJr8eh/6wQsbMGxphuF23apTuymXdEEI58BBAl0hRKpNpon/AV0S61EP3Rdojl+hIBGitAJw
fFOZaw7RVIZjigD4a/7EinG3Na2LKbordSiDVu3BU/zEI11fiQPQfC5u1LpfQUFHVNAbXBttUJ8B
HDOeAEiSTcWDNFUcVIv4L98jymb2LoIerdiiAEIDeZVmlkPA1fhp2XqMEu5YNBB/4NOh33RTynYD
6AHgl+b4eQnjzAHOviMnfMnGkz4EO90OWoqMXWp3ulcjbJqjo2Cn2oTNVnx8ywi9a8DNrurWrrYO
hwWisBBaFmqRJxRKkMOcSwhuGQjmbngRbS+OXDe/sJyYYBvO7OhWLAzyHhXGAuWEEpdBT1rJtjsb
KeGQ0rAOXiSesLfvx5xMUSCtyM9J59STYLPRmE8Qvb90Vl/70PyWHefmyCMfblCdIop88BUyf6MH
vlzOfppeftJE+JHMWA5xr63jNj2PTvNhuN1rImiMG2P896X1oTweSK1CkCW1XsL7KOuN7ELeroBA
LYd9Z1Fq6cbgBYJe+hz1HNYpkwa/Ox1UAfx2qvqnUUnqY/v0Hehjt5lsMt9RQQu2tqkx3vnTPIBC
ZUAd7QsLQBYZAdxDU/5SxBqekLzPNrcDMGcBTy61/o1T+GKnTDNO/BSFLcaSKi7WrR+XWQ5zrmuQ
pKM/LNO3BBgpNW9MzPgd2hduhnTTZ8kziYVl5ZoCZkmKTxBhP+CVNADzmr5x4uJCPm0waN2emAih
RCF2Fo2V+qwuv+slpG8I6RtSHNCg8b/jO50ae9pZKqR2ncuxdb+Udctqpg0++3WUY0OX3es8e2IX
FxV168baVCNdqprLwCEt7HDGxIm/+Rc33HA6QuuGBRaTY8fvXSaQW9D2tgQI7lmcUo2Hwdd1FC86
ethUxvN3BIuAPeYZyudNZNW9FWFPCn7AoOYOwGgbjmx9TEBCAI8LKDQ55HrpB7P2hJUNyq4bEMEu
CiDCTFTsgXsC5mv0i3u0sOPbhOmIm+MvFBn9CUTKcapJWvVtpW27fKmUhnRMOft7rkOSygZ+w+a3
7CG4tFq/btw/6cKICWvu6tpZKPau/CNRTHyZ77jOFZkjJ+W3ZZ6b2LX0TL2Wa7zPuZqXNiZKwOr8
ahA3hICstqZAX/Ws6qNnAjjUo3FDhN9iOOdljry/SqxlBoUrQte0jm0zDN4b0pMYavnP2cn8iVcP
JnRnu2u+NVRB8gxOeDcHr0BnjLyTC/jB12bT2Skw41qpFgmdV6wKKTwBUIKm9ZE901YUnrhDX5wh
e+XF+8eSUh1xsnLUNpb9AfytQzg2myijJxzeO55npFhkIXEhLfIq6gqDFD0FRprSbWmAGcgYBRup
+n0dKrEjw7EDiFQ6o/yg2Jh3LGU9bWAM27TNvgxoj6xqFOsdKD2mF75Vhf7seeGtieyeOjOavIMB
JZIIK3J4sdMt+TK20tg6xq/nDa8V4DGohyj2iiiNHlTxpu7t30TqGNEB86z1tPgaJaDeqsg2Ts5i
NOqhKJYZL4xg1bB223DyZDnXSsFcWKCdWi7BOVat01IvKGh828MmL7hBoD47qzAjcUC73TJoDJg9
wHmlU3kfbNAN09jTjTM0zwZhsHWETBFjqvTxPhwza0JzoOQkNg1n91cyJG85vtKeI+jXFOMH2vy1
p9vbsokFuqN3mWFgxCpCI7E5oXldbe5E3f6VJVOjooKLlyAEo7RK7jOCAP/BSztlwcar0ulSpDW5
LAPZeK7fA56BOxcxiVrNraVPWxvyBQZ/5JSiocGOsXwDh+kH0puxVqIV25SziO6kKUgve81thSXY
GEy/pUywN/0qG/5YUfzopiaHYGhrm5iVdxYY6YVc4rXLY4hoEUe82nhJPfS8RW+/htmMJL58rJbQ
/DL0foj6zqvcfrHHYUtRS40+mb5r0TQtPn9Sy3Z28JpHHzGBpwXcEIRUnq9myIu035FQs0Hx8R2O
wXgYhtxgFB9+i6rga4xyLlNPXLkUy1fpsrQu8HRb5rBFpKCaCqP0CkUaLhRUZHZk9XthWn+nXr3X
BK/9ui/ewmrQVt2Y33gxpxuWWPd04GRJJJjZtufNXdkG5QdNfhmWV1+CBb3Jrb9uREJxlBs3Kh66
wZHCQdBi+luYR9OW0YwNTzetItq9uiQo0JXnp7ZAMLSxuOhTM4NLJD8kZpzCeKh2Ybqplp9R0m2y
yiNbo5ZAvkBNQgpwGmBN1ls3WOsiwRvcCJ0VpHZ2NMkC4dRRzYhDsP2ypPXDMIVjPR3eAn1649jp
DkSYCJpqrBFdQqky+dZz0PQRQLg8NJjmrZsmoyOoi13OhJHXPCXnkofLEFUt8MrbpNRh1FsB6zX+
cLWaRAQxghqDpl5k1FQBkcVAhe45p1sWOHD4oSRziJnlN9SCl6rkF46M+TUIjZsbgKCRmfwT14Fa
D4J9HfzKH83hpMlFcZ+86muMgXuCXLFDLu3CDVfTbANsFjA7tB0RLeE7tvMR9A3IczYBJfARYRrn
qDYAi5vlVkI3A4yydXr2+lbCS38Oe86xDQfMStF81jqxTxD4NSvRANuKuVq1lA7WRf0h4JJXJg5P
C/LHqtDcLxGM66advvJs/OJli78BO0eckHSd4EiAWU5+8qC/JE6xVbq1x1FwK8z5qx4gBNtmflQB
moyRxPoubq+Nh1uOY5zc5Fp7UoXgLY9hY91P/NtVQk1rXz1Dn7JWWoW5Ms/M5mBRD00lTnGaAoup
jRGtTrAtuDFlyS2LSAfW6X4x/oWWpW2I61ATIR/kiuKV15QcRePpW4Q3YImNPyGS494/aMmZ3noE
lppG6z7/HfhIDnoBhyrFl8s0517qlArjJM6wVA0mylXe2KTMo792Qk6X4otDWPT2KrNq6g5pnG7S
aRMO3bytZ2fiwmB7GYni1RI8P1tVJOuhyP/ZduDnDm0khNUk5EX2mVS70KOInuuzgWET1vU/snGP
jqwnhqPkqOZwXqX83UpQTrcKOLFjt/BV75wbiMx+WfParpiu0kF/0gvnake8wnvvpHrjUSXECdjj
WV1Cfjp5sMyxVpNovtqSegKHOhaR1nz7cfCIKgRZee0m62BYL8qy31kGDdswzOm5ZkkHToeR1FDH
ln76o2uoUygg/+VkIx19Txgd0FqK3wXHyartuEEgCK2DovgTDUjkEc4fL5nfUQhfR2YmCmj3gJw5
AZM7KhL6wAb5SNtOPffqc4oo/y2H9m5PSOCWhWpKxzS86szex412hSr2NUTaAPHwptWe89wgQ0Rt
9At7GIycSfWQ8KhcNV+MMR+PTh5h1LA5G/JXMAj68ayNtMgMa3BVUdbWDnjqQlgpzyCGbUM9k8oH
2D/coFr6cTNkvtYKPmFrH9tvWd0N/tCgflCU5AfLQqshY1MIu9iSy4BcIRQV4EFKQbo9r5rSAoGQ
EceoRELhbzdalFKi/MI+4kT6CpZNW1VcNHSCOcyhacYKiKaRucPpoGXplqfktIPndzEpqV65ff3P
GRPmyd4MV4lDh9FcLXi1+WqXzdXoB5aBiDxdzWs/+r8DRes3blZaK2MKD0WHrjRwBDEQcqiAaLdd
Er6I0YIbXgxvdeLEZ10z4nWnWBGond4BSwQ7MqbANkK3OSwpV7wT4ytllxhrGg49YJYdozxUeXdO
zSDmoEfKY4BQwm1UvDl0MYQBFk7TERtacjpeQvjew5QVe2H+avVyac7TM97ef5j8TB4MlbvpAHKN
cfUKJUrfpmb8PY0Kq8aI80SPXlxqNVd6ys6uV9i+Ey//mnteRTaQ7CBETi7FybDUc+wk8y4Nwr1m
eKAl9AnfSGNhuAq20GvLfVzRd2a/2Rh7cipVmyD4mpulRqqK8C3HUwZKMNyEvUMq1HjLEqAvQ8ar
Jg1I5FJviy7rxc4q7gMDAwQKdMijIahLbEMkXxZyb8ENb5pcfw7DzKqsAFHSXTVwm1hcj+CkUzRu
tNdlVzA/ZZQ9st+T59DDOmN0zsJxleuRre3aM7St7KKr0fLfhUBDoqrAm6H3uN244lNXi5cA3y8d
vMcpNitfToMAZVZxDsdCYHRu6ascF1kim2jH6+WJHuMaGcaBJMLPPtrrUq+BuPKDrAbrwDEG4mks
P3ItfMrt8t2x4EqPo87WNxtyEow2eqisPCbvk7c02/ShA+99mrSN5wzbQrRntlviiuR5wmnC8SQt
N7kd9vffpvC4+IBKhqrcYA+dVk4zVRuB+pewUIc1xUtsZLlkDgB7GofLHRkS10RVuv5IE6KPeoYj
iKA+Z/bhgyASR1TrTMHBTwOV8OSY351Uu6CLHk5fPExe3Vatr5qC5yQ9DYBC8mGTO7lCyFbxOquA
LA79zOhpT/4g6Ses5+CttFryv7h9hUS1JYjwm1vtrprye6eiV9XCrTctF1BCfUn7lupw0+/oGi1O
PU4W4p6NWJUKpknq8gomHYzFh9oZhAQxh5AbW+PK6LXTiOWueMHGK2eOLoQvkTfnym8SNkfOB9VL
mwYawHEU7Fmr6jh1x5nGlb7m00zD8jsWgEJ1VW9akVisa6Z7L/SnKmxeIMhgVtWo3kPnHp3h1FhV
tAWbymzI0zijKoHt8YQeB3FyXodR8VxZ2nYMCkniL+aaKehjwFpI/yi1QD3QDqPESRJU3b3KydAa
5nsfert85qVidnRvm0OxcWEszAbtSSQh4cfYd4XEs0JvXBnBYggaxYYkfOQbNB+xj0BjMWfQrqFx
HCN8ZlaqY36zRpfFC5gF3HI+/B/msZIkWoUolo3ZIUePPGHe+nFG2NxNBBV4qMKnhka8VT5o3lbL
PhGy2FK2l8S0vtOMTZZe68UBLs6OxLl1yuziX0jfBqfU7wAedJl4a9itBwrI0JmBu2Zu/NlF3kHV
r+M4nRxRsWe2il0mYND0eYm1bYc/QrL/695J+HV+gASi59p1FvLbYdCWCSBa0Z1E1P0qnod+p4q/
vfnHRdSGHWNiiKZPw+5pQlGj5NAnYjg2nKU9gNMffZJ/T3LflvRnV5AWIOmOnHjUQRf6jhOj3GiP
qeFgXI4V/PoGnG7qfE66A5MuZAU8a+a8tYzsMGYUtvLKoP6X8ZHUobZybIVO87DlZB/1Zxvdks05
syNcwW07Sx/0Rfhi1DEZdo10HcvV1ZAiGiaG4oLA2iFYpGIrhH8EUKTy3tJ8+KN1Jap24p0Grw5p
aLfuPMUynn7yTbF/PICLP5oG5+sk7PtjPQUb26zfs2kI9hAJ3iFGfRrdyBVLo6GvczslHUN+G4R+
7JkHPlTtnFRLxghoQGvYy56OtVONnxdmxIbqPrqYoIJYoXrVvZh/j1Yd3xsfeqKd5k7WL32MSq68
/NposI8y/VTw6KUN+RX/DsSqFq7DYLAYrJLjlNXpAdvYM+AIxHLJ7Yop5RyjFq4kRb1HbX5v83wx
RPtlfhfUHm8TYqxnG1IXLjSHKihYVzHLnb5SI2BZztexyq5Ja/6rc/FPsbkMdDzNRYGKqR+MfBNN
mAlBouBbDfN8W3dj6LfajI3BXhwUQbnTIm3bNnr/qMvkSedhUYN+QItB/bDbrZk5d057HwoaMs52
76gV5TEPICnbNYtbwqplZZdnvaufgkg/AjtksV/fAhkx2QRjwJuVYx7eRD6f6SMze8pa+DWjjpOF
N9sbCmysidM0nqN6Y5Yp9ae1XxKRp9cAOglCTpjtIzVybPd+uv5flXvOtU9inyzVU22352acKRGh
EAEURZ3OIU9sj2+IYr/V4AUXAudoZ+xLh05XC1DyUffxSQugVIO4Atk/vMQ118hgoy+10cGRlrMa
CZ8z8E5sC5yeJDUu3LQwv12p2WucXMy3EcK9sH9cz0TH4iG8wuuOekGdUhYFNA231i1p6a8lC8A/
oNaXraE2qjZibEDbJnb75QYBvzOlb4HKcEXbTronYM0hz/5g6q+eUeDjqfEOUxkvMqA4oC7VPtsO
69AbiBphdEOSyU9ZnKRg3FpBHXq3l2mnPUUlcAZHT/ZAW8Qhw/++D2Cus21NNqZmOGy8M/ZoS8li
xi93pOXwJRrr1znzdAprAfCqqhgxMhgQK5c/VObkhzIICIpI7+KWvXdJjP5IB9N0Ssb5l9hhfGiq
fNgPo/HHZQw7MbiNJ6mN84Z2Zl7sI7620NVhk5Bde1HoqTc2bBePEsHFJLjRJnlPeS1u66U0iRi4
onnYeu+o3NsleTmfI1kqDFtV7CdZiWJoRg+Rfc59ik3aBaPAsLrm1eptpR2DEzUyHE3Q76bWQ6aS
848dPDwZ0JTZFUebJgQLhlsoPE42zV+35/ErBDSfDlzZOk8AwXRBe54jHaE1JRfMuc3xK2raMSBD
jtdh/U3sSkUKFxtoNh1FIXXNvEI2ZdjH59xF0WZoOkS6vGNUgNHC14DUWr4ksIq2SORyE3M7ucWL
1/J05mP4bCdYA/mk2Amqak0gusUHX7xH4k4Kf6khdc0j4tQaaoS5pBK+lc5qaxr0yZ9j+1vlOIPw
4y4dXAbvlRisZ5I4NzlYTx3ORFL1V118RjXP2loYDph2MmZNyXNnqI51iuImsBzD1wF/SisDPbYC
+aovsy/JoBtHvJAx6Dsb28U8Ddn9nAeAMvIe2FdW1CdRKXpw5mcLP4lvacbTqAc9P2eQnvSYxA2p
A4hXUPFovQ7OPJQ5UXsMosaA1JlXGPZTdqqdw/8LQO7SbMDxtE+8V6/VKdWi4eyQUWADycveGnJ8
G2kv4XtmUy1CUP7kQzE7UVu1MgCZFXQs3szWIH+dwSxLs40Bcn6dzL3a2pKgQ2sJk10Y7vQoDfmJ
ROzL/lPSm+0bzE9FiU7eMR9uVNAeGhJJfmUd0Dbzk27V58Gc56O1aG7S1M+6maOCKrSRxeDlBcmm
sJylGjLItw5elnsVsN8E+5IlMDecsffWWPW8mrdAn07bKR68c5vOz3GEEGmQm5/4zaPepAwisPdp
GrERCtRzO0b5Ki8iPNaHwWC6aEcJbsUeD3J2VyE9xCb7u2RS2toaiacAens02cSLt8/paKYStSFg
uMpmgQWIbZf0xleSZug8dhpuaenFb9HSXzDW/UYTLUUVEQj8UXH0MT3XD3lsIXm1QHtYXsN2YnHZ
UN+DzLNHBkbhURhyiIuC78C/yNea4xyNKXWi/qiZ4ILJ6l/ABmmXL7tII+4fnhpzLhWKikIqsG2L
pxLvyHQ9SFkcRB39taI6v0TJvO16Kjsdg6NE3Mhk03TeYWafu5/NsNzF5fin6SUFEcar0NOnhL3A
Dt49AE+wBzyys5Ne2Oh4EBToefqTdMM6sSTRNgEIuA0Gakzr5EHeA8p+RgI5+JKjhfj3SDWP+El6
jrSQhx8+xkA2T5xfGHBlvs40gGdCmtxixjWQBcVQ41Vra22rzzeO4uWmKRxqM2iAyKi1XLSrVFbp
bojFGSXpnI2SkwolJGvba46Y1fXDrP5GioVZXfFMaUl10EL7nNUsL12e1L5MGUir+cmQZeyztMPu
p7GZsaY7+/uNlDGervE2EbJkOiiOlpvdW6p9sMzRHWyUPOA0c7I2qLAjTySVrmW71AyFp055ztkl
GUeJDVKPESe/qiHVEJiUhZUuWdDilydmfHD5aBN8fZYDSUoJPGLtm6m4xwppvs1DdfHcQNx3hoO6
Gg72G8/1XQE+wbcnJ1rHBCR5jQIoxucYQdbaIQDdHG14zyj13JTDcIxr+9qM7puMmAL1evHlzlgl
AUeS4lbY0Djub5rKXTLdX9bcrSW7lG1PAAxJ5TdP83ZLgtBaKYmCMbbYLpSXHVig498t3XQ7TUvM
tN+HLor4EiWKUjfbOlUGRdQOfvMx+l0m6DHjpIjhmu5jC1NXENbQNRKm9h44P8UAOLS0a1kaHzNm
frfxpv2AXYOMKHsidvoSY1dysxZ7UW/oBwg69Qm/NYnPqFpzTeumNR3TMXslhaLOOXp7mabxq0W5
Qj2FNz2v2qMhvfeU3aUyKUYEPs1kZWsa9tCVKYAVhbQ2soQ3XUI+/1yBWmC1WMm9+aNp2Ys0LUOj
bVNTjSPpRow4OAam+UTBx512J/D+qfMhBuOfJ5FbzBZTqxHm2sE0nSuc/JqLaCIdpWGkalCMwfr4
Q909TN0bz1WpHh39Yewi3fme43m9G0n6t8MbePz/n1w8VL7WAyYa/p/pSszfvbQI+GE93iUmmI+p
cj4m0nrHlFDSQ8/gYwQRlSfZcpfN0Cax99DFFGocH2gBwcrUee4xcYPo0uvJ6Pc05DpRfKNyAMQf
Me6/0eLTFFQxeVm3rVqOPa0QCuuaHe5I4sjjkFrNhXDGKwixr9Zl2kFQKjI87v8K0b2NfS5+Qqdj
TBP1E4/+etHV4DOZLB96cK+PdvlDr6+iDLJzX4dXBhFnn2kMfGblvdIWt7KquT87yx+hEV7itKV8
sekSgJUZzN4CvgGtuM1qhmAYu92polRzFbjUy2rqeZQdkacmtXHpFjtsm/p6sOKMjZrmbhM0Hb/I
MciVLu0nzqKSNlmG3gI5K4AqM8TmRebxmyicU4nJVbd/Sk8WF8imq6wpEN7YV7W9cXDaSPfHUtdY
8cTRptXdf7OT/Cnd7pgW9dVhp3wfTPpKRBhSQkvABL7MTqP3yoljVjAZ3VrV2nJTrrV8cZqOJjdV
FK/LqPqqJ0wIdtGvBQ6sQDHZTKpn/Q6YE1t6kQBk1XvWztEjrNmo1D3vWtexs1cxzGxprILa5ZFt
WNKgujPZpMxbc3Tva7diHq0+SttITmhGwbazjOqptUDB6lrXfydJsdebOr7ak/WuLnYoL84yPuqv
ZN2eZ8/YegPapj01sCacN5B389qt+jtGqn2iyWcjwClS2YwUc129dq18REaEoSdSu6Yu9pTobiJL
+aNnnnDRaGDh8T7QAY6Eo3p/nvMvyndOvAdHrJzmW4TGR32eOe7Dos2pb4U0CMaKhs9NY+QYYth3
wY3eYWbj8MCHyWOCWpVrG2D74ideeQqDqMljwQL22j/HXHp+65VH/FEsMw1xSCJQyxYxJgpsTJyv
hLe10j0Bw9PT9Lk0dD5/Rs6iR1RQRv5kuxitRo7CXmV+xBTEtVR2YuYZrqZm/yo8yyY3RIrHb1/A
pwroKuNOC7XLHDhANzR5VoA2VlB+b/MYe747DNW9mtIUTm3yd2i4AnwCRvWB5XboQeYYWaRrZKvD
PtB8K68+zRQPRDuYFEIuc3c/schr2W3jLNGuddzaB1bMWdYLMl1YoFqIZtVIl2MCDrTPm7cWY/yH
VqTVep6r5miwLXSb7FoZOkaXSWoUHLJKzOQDIoWLeQuTZK4vqEMbkJppnaa8+Rtxq6yZefFk8YwM
6HZC4FnagudHmbjsUxziMDmX3CYTYbexMJ/rnptshM5mvB3vfK03u8Uqwm78zIKPUhrD27dSPZTi
sm0YCTh8Ku1kprpLBhcMs/l37HlSd00rrvrQsCGfGDg4Q1x4p823E3Y/tbY0+dFL9V2Dy8XprOXP
Cfs8KvnQEUv3kynP/U74mzGojYMKinwX8cw+E3+J1mq0PexL1mnkfqENonuNHOzSVGNynAnPrFm4
i4IRX3YV+p1ReGsxin0Fco8zCtXOLrlpMFce/hbRPSZQLduZfQxzUKVO00JoMu3vmKAi96Krv5Jh
IoKDQmIJHGYwJlaTNLNHSBp/3bpsFOaR7kUxkWtkldU35TYjXbFucrzyIK8Vr07cOW2M3SxwOMma
HlTvTgu+OeUNNS+xeUNDT3QF+6FvwpbFKCS/B4MpqoQ1Mlei8Fa8fACg98dA97C7UXjmOK1+cml0
pHUiuTtxha6ptyBh5u6Z4h4pnPhaUni0EiXopdRxztTqTb7Q+2k/zhjGjdkJD2om2TfLUUd+Z5CI
ozG58EY7ZblZciNwfOXZo7EDJVyuPJmsxzxoTyIcTXrRNPq/5tI8RRGyK4EdoGSJddYXdlTMofbV
nm1xsTLxj7q2+BjMdrKhkvvT4phyTZhdSTaPnCOa6SithkdUvw5sNGQjaNiczHsZ1uGRNXZJejen
N2+Ru0UeDOCr6gFQb01svj+Atg5kcmvrGpNVtKP6GSkfKOixcSC/OzI4qolHDqENd+1QDbKeKFny
u6pId4bHbO4haq3Sps2uovrUi96E7J7Wx5EgkNdnw9mKg/DczdkpCb2HZovh7Ojto8bifshynfkg
JIEWRzsOA7xymEHhaGefjSu4W/LmVg0d8zjAxMwb2BGM+nDu9PRTEYU76EEkNqZgC99ip1qHQ5iu
Bc5W5QSwRSWTUVA6J5x8AyONTA/pP3TfCDdq/THlUfasXXQ31I8tkWaOnfg0CINiUmq834b88i01
eBtpJlb6PP3Euv0tMzM7qwkoM3ByUEP6eK8y8NnjGAdUS3fsvtPkAnmLCFPI23sCkgyTLFxHbdZs
24kFPNvD6ShscQI1hkmV7D8nR+WdTJMkkWaUA0MHjyG4TJ5v9FCvdaNPaMPgAdvG6bWeuCLSpSgM
LyHWTv1SLj7hAI7ZzugnImySxjQWOlkd7z1jPEZA4mm8aj+7DpaIqpAbWL9cNE/f25NBDIsWGYO2
cx7Lte9Q7mcp9WXVw8YxoehmldHyJCBtx2lwhbQq8NJX97n5wxSKnDth/IpsXKiJxXUAR6kDGsl2
f/zARs1xuE6e66F40ikR9CsjYcPI+sRLiQPEEa8GyclmCh9lx5u01kfrhFiwGkiRf41C/va2ZW+b
emROYJwarjbe0kUcPuFG+TQdG9AzpgzBhxfl01a2LMYNl593dAiutuFvZGd70j68ywAfuC0nanYc
n0BRX6AGXTv6jM1cx5WKAw251laHtGFk6dv6x05JCBd6+YMwmGpITODys5VwmjPWgsJPIaRL/JVG
bKFt6OXiB2ZiA1nIfVuzpnVNrhBqZ7lxOMgt5EKd3ZfohitQydfIc6ttjQl5TEmxaAEWvMwBHuC2
pHmqmmvHiO41DtWBEA7dd+bPbMkbHYefAxG90Ix/ZWU+xg5cd2N/RRnmC29yXmzCKp6jnswyILMe
/5mj4Ltp2Cmy2apWjY4voGv/6PLiBf0tKQjOAhxm/1WNf2azpO+n/FqwFxR/YknNz0FDCdjAtn7V
1d1hBjNajvaB5O2HOyUweg0nxfMSvMRQuomYrgYqj9YRHsGVpN2M44xrDWfuz4MQQcn2em01S5lD
9o/e+WxJ1/NUwp2OTRc2PDX3dUBBp67RZ6OREjANG3ll7GgxHsP/rxpjxnuugDCPzYvLhmbGDVlJ
SDz6FNOIp/YpCS0kI4dtDK7ouu/ohg47X7PosqbaQOGI2WBI5H0RxGAUamQIDUssBRt+wU4IUrLt
+iZZh4EJ6E7xPJh50p09QfIKUO1KEcxcaZ61LYHpUqVMwsB7dsouY6nHMraFXQxmwH12jio/TLXk
ctOJhBXWA7bE1bUsnIACVa6iJGoD8UEPR5LgdviiN33N7ose48E9GrN2c43FxAmFRnBGBdzzJVnx
kxtZummVyXbDW4rKcq5RDNC7PH6CFHOWmqMfmjmJGLh7Y+W5Y/ToGs8fYugCdUEtD0ThjHOwYQEy
K19BpOR3pCThiuXFyVmQLcoVFeuutSauiKiH4BnM9RZgxm8jEPfhfjwZSc1E5mgMqcm3PeApMCqx
TAWZjtSn5IHJh9jOnmPpvBxDKXeLJuz8XCV0cYZb3R67l2KcaTfpHsyUbz03TYjHFFqBxYxcyGzP
yY460kl1FG1ifND6pEJXhXXQ4Dm9gFEndyXWklGVu1DsIQJ5+OdYTrhBrz44/tHbpPffMjQfdVT5
OdWqB8vo+L1Ufuyc55odLOz9ikBImvJzOxjlNk6I45H8gTasePKREoNmUKElsmnfJ3noXkSvzmZC
zfS/uk0PyIJkBU20AMu7GVRvrKyctSIOwLuDUUl2hKCj0nkF8Ihk67ibScrXXuEg6oaoPwoyLHeW
d/dRm0a/Ipez7oruSXMppzPFNs7ncTNfFAhXbVL3iLbIfCvIaJRooBvHIEI8HCyze27V/CLR4tYY
t/56JqYcvX6lCoENuYnOMWbPqk3wgtGAO/Mmx3yjvfA8K9nohG9m2KbYgAV+97gO13SgzDzhV47Q
fr2Kwx5KwXcv8lNE5C8u6jtNYAennv96zrQzcYxCGkt/RZVfQ6I8u7YhXi40cpDsy+rePXUsaC+O
Hd5cNOV9r5dXt25oWMa/HcXQSfrAYQhFMzrpnyx0mf3VYG6HuQ8uaVpsWoM1UGRJF/GcH3hu7O4M
u95Ju5sGbeeVctNkN1Gg7NOJTeaM1q0NtdLyyvOGQQX3J2QFEdwSWhNqThm7PuSjxnD0kbtjejZQ
egk+eMcZ7OEedMrZ00RzdCnUOBQK8UnW3sVhtxtwbuPU5IqTZXH6cCrjecqEOCAjftdRs5lmL9+E
SuLTw9WsuvECvPdFLwNyeZbCLFCa1Vlm+XxUsk6W7dtPEhYcPVm5QS/4U8Glf8KXT3lPbXDfLFs6
HHUD5bNRzQldF7RG1DjajBJjUGvyLUX96PN0RxbtvfTpP/bOY7lyJMu2v9LWc8Rzh3AAZl01IK8W
lJdyAqOE1hpf/xaY0VURkWWRVbM3eGZpzIxkkFcB7sfP2XttXupKeHPRhmdxW1YAUUuZn0zgAZYb
RpdRdyMc5e3sOuWaHO2C0WJi7V1w0SSGkcFWJYR6jkF6Lz39TVTuPvX84s5CoWc47shdinikjC38
W6HhnShOl05I3JGfPgsoKwsnsNJtMaRw7uNk3pvFLqmSaTP0/lVhiHAX+YE8TOO4m2o+C8gz1jq0
OOaN+FkPiHw7BvGXrqH2/igf6TJ0G78xyYBIct49lzNJN04srSjiZhwlNX1r4vL1JnoO6C1oDwHu
/zQisW0JN1p4gsUTHdNB1u0yTbEHtjqkQa3devMQE3JIAqGjgerPXaqXJENPZ72owGMEjr/hCaN3
qqgcRAL0u48662I0q80A3ex5MsOtAvxTtfaE784eDwO0eyBob0gkhvvCjq7LSr3Rkxw3bpI8+IyF
zn09BMVfy+uBxXpvuNrnYDYvWWUPx2Go5cqfrFtO84iSyDS+GALxYZucTho9Z7zVuQbSfTE7nvF8
V2gV9rVMFyHrBfY45zTaUl+biniBMjDZTLrw6Kb2vdZZwYU/XgyzxEYW6pLzH7sc4Q/oCZLogs2G
/Ko8WTcFGTPBXB+D6emRE6YIzYSmQDbQsBexsZ/aKty3Sblvy868ElztSzuz7aXT2BjFw+TQtVb8
x5eMMwCzca0/021g1+in3irE+Q9qzlFNGH9jr7UgdeK2b5DALLs0T271kDlcUeybsh3h6Z3iNA6u
wvkL3XY9LceD4hrdYOIKlq3nsU/EdnpyG4a/QIoIFDEoGwvyl5bSy5pjXGPbzVWzGvrqXY9VvKvC
C0vzsFWV9UeQNSC/Wxo1+HIMLFXksWbrFkB/xbjulJnz1GgwdlUVTxhASAuH69JcxI3/UnLJOx2h
MaaBFBuYQ5vH8lw63l0dEdpe4xioDWQQdC8RtRFJk7nGuq+1B/BHYSSehFsRINxMT8ja3vBZZjOj
3GiEu+qsGikK9WXa0rzvg4YUZZKIz5qsw/fcVslS6NwOYlog8JIfiGTmmcCeDX5W/hrjR9oZ9t4I
fVDosapWCRwKvPtGd+VGUb0VmOLMQFQHoqGuNaPmWNUGah3TbqD3XF/paMfWaeTeeFrlHkafAAVu
aFrXw31bK2STTr3u3dw/WnZarvuO6jgpUe7AeXb868nFlpkwlVu6soD1IJPwaLLgAapft4HmHHRX
oOkTCUp7CC2Bk9LRAHTh6oNcxhk7e4bJB7JBej74uMVVVB+HCV9eLaM3kTEXrOGdctvu0Uw5e9dA
jNuL4krmyHLngCVmQADSkWPS04aU02Y+BkwNkCzTyYOGGpMWePJm6fGtywEgq+D9NWa8sCQORsro
u8EbwrXmlW9d4cRbyccI5xGytynhJivFFLNxdjVTe2rstluBcSBnpDasrRPvDG0j++sgvKGmGhe8
IlRdnm3tdU0dWk7KOI1e9OCzLqdbWVVXAT3aQs4vPuNLUJNayCeJnSVz82dVI9d2EHXcLQRNgzb1
tS2Ky3abo5i2l1Rp3pUZIXgDarouU5poYYjJQSAHaEZdX2fq3SfFiaHmQ46JZemIusbhKfa+iWq7
trEBBPRPitY6YGzwrtg309JgjpSi426C5BDqGQ2cUw1ZjVZidGFP1sa2OTkEylhQtV2V/oyyGmcY
xUteMZNoZqU8odOJD2F98j1ucqmXV05PhxoEQY9bkd0vK5bEes20mZNZ8B0yY5yNaT0yXKbkyKwl
k+/PKEBfhvhjEZU6oeo9BdjAi+iizmUt189zopNHRcVZ4k5jTWYu4If0ES/tTCG6CeBQ6THwPX7X
WvjEViEM2xTyZpyYKJSDwwFPWK83YtkKngopJDgCFdA2Ec5FVe0wDPX5pSImqLX0N1XBPMfrAZ9U
IyJnawAQkbgvnQOCZ5D+Yz3hO+orLtqytB9TibvRG8Q5jJe3PDTQfE4A30FRdHYLEAnFX6QR8m22
mFTlkN0iQVq6ZfsOb4zRuwNXAhSFqpOeyTY+TJKrP3PfvqpkcmLmgropfS57I0TPCBGilZTbJoev
JLA3HeCGcxLvFCXLIqGHBcgv/NRrhvy2gqmCbTjDUNg49WtUUHPB24K/62K1Uw29QpO0e86zXsaI
xRdMnEN28cLm5FKwHlUNALhhQqlO+jUtATqko3qv0+HWykcOnxyqx4o8kV5qiG3zh16yxI12nJ/5
QfBCkdgOfJtB8KWvafZKkLvWDDqrFw6n824cEVgk95NOiM9QkaxkMmqzUs4ZGRSos1rvIP2VnGQa
Pb1sdCwENtpQjwkNzj++pGN2YbrBIfcR1fkkyXH+7lZp2N13wG9lwTvPxD0Zg2jr0udS9bMfkQyt
QytA1VxcddP8IyM0ZIuqG18lVWvT6NhrWoGIwFyZHGb8vMElDBJS0jbuWu0jaKODBPoKtLjX00/u
mQPmfIBmGUQX6o/j7zmcX8TLPBn9PNu+/+2/Zzi2K0zaEbSbdRMn2Mz//YH1HOB/KoqgdNadZwxL
z60BugHag+7+xl1+PrpMZhArodqbAVi1CA99U19lhnqEbvE+K5XP1YAEuq/MnU39jYx9rRcnw9aP
U5oUO6zBR3QQpC3lr3nQP7FV3sRxBx07za8FgefQUCgSkTKws7iF89rJPWzO+i8wxtL4M8OVF+oo
XUDF1nXp/AL6nVgzndAlE4xKOznzGnCHhY8PcSRdzUEOgFDvsatqtXbI1kHhWQiEGhjotdyCGdBx
bVfW0W/rDZMiJp4zCNllBTPog3Ggy67zjPGI4TE5h8lGi1FfqKl4RVeRFDngFbpWkbNrfBy2Ff18
GVcZS1C+N3K1Sxpumqq8TQokH8NMI6mJEuuM5AmEzqOW9Je9ps2XEe0TJoF4Ibz7iV95xqB2H4ZY
Q8YewV4clBuSCfF5yL5ao5e2ykuqjZ2Zr3UBXLE1rJtuinnwwNiRSIUwu5hXGBYMFLDE0vn4ObWI
uUfD/x2NDdXeAaauQBTju1yyjPOd8P7rxiksQIxgi3bG6DxgXIA3tPKrNt+akG9B2iwqTW1TW5G+
RnzGWZ00t0ljbBF62jQ+8a2A0lJG8FCr5mKK4k/AOZ9ZGb0VAgdhxO1LfKKGl3TcCp9BRamtYZHB
p1BciXqUXCbuuKpV9NwU8xgWD1U5zzz7btgw0HTPmKbT/9D1O1sCBEhOhM3BjsNL0wHsKjVMCkN3
3YfiAT4eCkpaIaxr4m2oy2LppIrqRjd3geARDV5xJFe/v+u+YNa/3HWuKVx4/fSZDKaJP991aVab
XJAm7F3HO0sn6oqCJiecEEGXBJU7Zj8FKSN9z+vKW2NSxRbGlu6gy8YRWR6doX2f7FRfVDZd5NkD
6tnaM0cgfM3JZy2rGlOZesB7DQKFDM3KDTeqQruhR7m+CEACpRhfmSLzG3I8stqMPBgSvmWVn5kw
xmWjJXtMFNNGVEwo8GvPJqn8XkU+D87mMFjeoz20J2+2ohQghM8ZEbFNQNkE1cLLqOqdmOFqXoFG
3M7T+Y3dElezY0q5YBaIRCGFOTQqCTCFwvT377D1L273OcbdNR2+ghme0ds/rGth1nmgFCt3XdWP
QRc+yGKXaM1+VAzbooDWj5SqQ+SSbGEbgtY124UW+wz75SgoHs2nvuYQbHcZ8sd40XQk5daB/+Za
NHVajQlnHsFwKIp7Znq00YaNHXZvfsgdmrxYNQxR6R+NytxAq9sVdfOQpVy5rrQfHL3f9Io3BmMw
FjGwAJbwULckZEbyfyn6MYzYyYIuypZn+5YUiN3K6DnMqI6csCJpvfv4/Zs1h078SmMGlaMcFkZw
odjFf36zfD3QlFSpux70/JlU3jeJrBBQ7f3zUM8lBUNj2ODJ89h7n445MMYGCQxsdumRCLAQVvfw
+ydk/wtOs+uaupgXaylc+csTKiJuDno+7tpGCMbwJnxxktskhhhl9ouy73eZ0J6mDoDnFDjbzNu1
RXVLnARllo6ID/08p3tuj9Ew3oCc6lFAF6DAL9Pqy3jgFmDC9Rymxc6coZymDtXUc6xH4p3OCRRO
GVHH7/FHFJJWOSTdQ+rkuzzu8dmx3y3a2pVc8jChxvSk5x6onBJT/2ygS/QjDIx+4QJUPOt00iGO
Q3PT+3Z1PdXesU8BeCqNAXlvVOfae+bMgY5e90C8rn9EJyjkLPz2E0qb1F0YRrJOs+QwL3RGyfXW
meGTP3D2syUJB8HIpsQnA33uuS+s26CYHn//OZi/0vFtwWzLQncIphZepPFL2AK6zAkCPOtUzrNc
pGNBNgV424H2WGPHhyK+McvkOgzDNwiwW/IOXyOPij4hhMHso/J8mPHKDD2yMzzAZ7rGKSCCABuO
XOAsx2ELHhrlgtE7yNwda1E35jgnGSyNkZNIN951inKayIu3NMH9qZX59UCLYAFXdYn+zTlXoX9Z
zzcnzCbeCPK7vt6BOQzmn4kL9d//hz+/5cVYhYzXf/nj3095yj//81OAzM8/8fdj+MY6mX82v/1b
64/84iX9qH/9Sz/9Zh79+7NbvDQvP/1hmTUhUXmAwMabj7pNmq9nweuY/+a/+83/Yv7BbzmNxcff
/vvlPQVBEdZUO2/NjxEztisMaqUfLpf5Mb7/7Pwi/vbf6/zlX/7EH7E0tvlNd5UlJGuwUuTPkPcA
oKqh5jS+KXDz3NigKACxG7Dhv+erSxJr5FySSlvnaiOW4R+5NNL85rAySSEMk4wIRVbC/776qz92
1j8+tn9+qj9mwsg/LTA8M6HYFlxLwQgW8/bxw/ag2z0piglEtggwFjzCk1f0y9YFGZHg9MJb05+Z
Il+R0vRSc+MRifZqZnDmGP38xT32p7X365nwVCzg3LxVcy7GD88k8Y06Bs1DO96EhT6Z/meH/Azl
PhSEHz6e72/Cjy/atP5E3ecQ6pCrSVQQZBdLzN//4bGYd+qY9IJ+yfY70w478NAm2RcJXaBlBpBh
TXvaWAG02UkmwtsmMXfYCrsjEQYP2VgGFM+QK20VXAz5kxxsXGpBk14qGghlONgbzVcJQ09sIWII
83UwOhs5UlPbQPHOFGb/3dcXQE0bKOZoRWOp9qXeL1B599sWeON5JGpmnhx3Fn4UqGVWtccQwPyF
bo6gf6t249U07ye3uLA6EKYxEOytY7b7KWzK16noP4TVQwIlOEFKN7iUmGi3zeA5GyaSt1i4EtLn
42L2ZqGDRLawiqL2WYo0OGvdEIlyHKE1xeqUOYi8wlA199hJ9R5akC9C/P7oCK8d15m2fY+aMx7b
/DohzPwKQ2yiRd2ek+t1YdbddUqra5EFGoyKwbwHL4EuK1LvBX7uO3c8dKo6R4NJr7WWBgbiPNhn
mFcAULO/tgWdn8E2Nn2G8ZUAQKz3RZgDvw49zJa2sQiI7gBpNphorTQByUjaN52itWKPjCVxUIyq
vMsbl90jr65HfIRbocx1raGZMbGdIejgy6Bbzq6bv6jehZjr5WJteOctfRlETI5cjgOPX0dBsB3Q
bCNxdPu136Vosxvmx26fzqx1SX5ZH6G/soHm23qkLxxvFIuxqsKjDSwkkE6+kLVbXdJw2vp+1u5n
rBHIAbe5wfu8bBwr5yUUTEUHd+U2tbxNA7rjqkNnBUlo2OI8aoGu9fryS3rfe8FdTCbsOqr9iUvU
GudO0SsHti2C97k/gKWOEhMR56NmZ4dsZCbvwHZtbA0zK4kJAxOSOgmv+yD47CL4gEGVLemi+Ks+
vY4jw9sVg9x1Inpx21EiNDWvxwamVAF4j8RGCuAB6rHfc6d29X7CDYnUf8bnUwM+0mQ565h1nTlC
J4fXAa7nUZv0iDtw9w9AuwywHtEgnjt8fU7uv2YmeHkjAi3E2NyN73MlXgGSZv6MtY3gaaKh3IIK
vycNeYnMqN6Whn2Me8PgQkq2nl4aKw64wNvL8NXpPhCNvKW6wUEGM8qslrM9H58je7AnVplh3tEv
egxdyPzpQLcSvdVWD7wDfIqjm/e3Q2dfTHp8ZQXFe+jJhwSrWhBgRa3Jc44KjsWW5i47LxvXeIGv
W8VnqLKLsexmVh8iu+plfre+HsBWvGXSTcWiKuB4KZpgyCKjk5Ua185ovWWaPPqYEJJquKcz+Wl3
2klI49pqORJGAfVAfVXGYjwDccbsX2SHqeOixC37MDmEuwa1wPBEvaorHmOdqP7aDPFEmsFLm1f6
eWbCj8rP7cz91Av4IrzBuvJfQ+JeW0vHwM67a3U5nGHIe5pzEsG2sO2jM19HWmefCiuBmUyuYswl
YHEQ1vPk0NfZg6Y9yNimiXpHUxGmJqHJoe2d5iXcdaO3/H2wxDWovit7F+w8Sjs67uaiAQXfOvZ2
3lL0Ei1Ehmqjy8VCoCIhF716tET02XnOBanxn7EbHrBvbKHAoQ2U2SEdZxBT696bz3hUD5nvnYCo
XCiPN62E8my4wWrIeoQKOi9UG8cZ5FQXC63FiG7PDrvBGjvWMhVdwxrztnSvfZqTtEFcU+nrKW/a
q7ZfpSy+aCe88lLCIWQs3B9JNiyKCD1nY10U5Qcyt0vFCDyutwiIr3zHue+QvdeVe/Ii+n2uRa6b
uypmoVEahp8yYFuLU64dgHEDQAngBFK7zjwkFgYNd3ilWao2HqOHyckMutIlngzT4UKExOR7eymx
rqVKXkMisHxS7cl1fXS8c2kDLZzfrKbl907JdFEPwW5+R0houRr87jlTzBRBuT+S7Y4CI34dY+jA
tWNe17bK0I3GT42fHnjqOwZ1jLgZoBftA5Y8ZGngj/rwtRbTmqTHikeRAJWLrnqMx9vel6dU8Dwx
JaQHA9VNqF7R42zTjFiZXj1rQvtohxLCq3miNY5WxqQnYhFF72T6VWd3V0AafGQCfFjgjmCD+DmN
h/S6Eu6pS3g9mZ0eOtngbGyJfED8HTceczS+02X5/f+vdv+daleawvhtrbsJ05e34CX5r6vq5f2j
Dn4sfL//8Pey1/0mhGPR3qRHANnxh7LX+jZ3IxjrfK9gKfS+l72G8U23LKpbY85o/B7EaIhvBomJ
+DWVtDiYK/WfFLxoXKnt/tlyUq7SafGauuNwwpeObc3f/6H2G7XGFE7sz/t73AIkwDJmKlruo1Pm
T10mvafGitu9i4D8aPl1+BxqHsc4NHHmNtEKk0wPI+Xoqfqqe+TvV3hSbPu2R2BxpcUFB1mgVPGm
imR3Rjr8sKzzXBH4AaaJaRRaKOiQ60FF2mUP+WxD2JsJy9zkah+C8gBTESepFWAZaf0ueAI8jbc+
6mDcMSfh4I8nPVobfVBfOs4o7pXRqfexE+RkqCR7Za1rL1SMkU+QwbKasrLb6Fkz3OfaHG0dFOZl
PNUO4mVsh2WRarPaCpsuJHeS2ifohaHXz+I07LA3qcSRedanpkJFVZanAH1pdxYnmA2HBP5gx5u8
d2o3ZmUtpm1ixG3DEGksVrWPSrrRYYhWOhxGmpKZ+UnAZf80EtB2QflCb6+tdeu+HYiGEJhqP4PI
C2n2lMY1pKXuROaNfJ+IP77Py9B84oexS5apfYm5oduJKZXkisH2Fzhyb9yS7dTOqwZUTj0g5Rwz
9zpEAHQ19Gl80dFYK8kMluE6MLuZd9ROi6Hwi5uRz4sNB/4qVuf4DRyhdSJ5s7LZ4Avj0sg6+Aes
XauhYzp3ltauuInMgv+cqiZYozIb9pnvqIOu6HbEWTJe2RYAZnZlx1h5pirpAJojFMd8SthOLLkb
RRleibLAXcGEa9wQyqf2bS217YSvh8SOWH80oGHN4nLIyAUG01UQBLCklSJDJOAe2WVkET+6U0w1
0seSpPbS9+1l51f1JUOlhD1f9hirdc+h3a7q1H1qi7r/JBGcWGhwd8nIBwMMrwfuwrS9L3ls07y2
4tpft4i2bpmIe/0GTFCyVa2a3PMxpksNMm8A3mW6k3tR+nGobWx9ynDE6yHyLz6I7FoPu/YpKHhv
l6PIrcu6SEyPpIfCbM6FqJoCVgb8K8AbzQClpULonhU+AEJhkcGcDJ0CAiKaEdQd6sbzoknLTdow
NkNCJYIFepFy4xTJ1GOmclKKGovcsrrJihn3QiCJYqDAcF8o7PDcEOTOqX4m/uO7OoMSwxbrCRKG
7brDOs14BLEz+cNorEgi7lw6nnWS06+1zSsLpe+5mrOLsyFvER3YmTx6zFs2RpM3x8hP9YfAYG5L
ZxWsTtvOicgkulwNSW+9hZj/Lidt8u9R1TW3Os9CnXct+SqsJtqwSIWJQQrH1hzCQRSz0vC9VQQK
HENCn7kBTZ2ROMuhdUW3KdgVHvKv5ivfuejt6lUUESjbpCz3KFPsx9gQFuyavqC2oQBZRg5J0bBg
/P4sIGDgxEQZOkcxp0pnfToRZkrSNFMJ8xajA8gOmqHnCZLt9gzPePSQiwroxldidTGHV+cMbY9e
mmconWtrWTs6vS1m1/VRFZm/VB10JxHm01Kfg7GzGEHwWaxXoBzSOTobvEG8gdAMxAvY85ytLXnz
RhtrFA3CmQ08x3Dbc7pTrI3OltSp6spONGQXrgQATt7rhL1DE6BAq+gWinW/60bd3wckaGBCZNx1
7c1h4ImXm6vxKyGcOqR5RUZtPaaNkEvmI8OCU4jaBHO8eDAHjWtdbe/1r/RxIOzYkMeSdCWpcUEZ
c045ssHhOI5Zu+v9yL4GsoNHozeAfQV2fzF95Z1zZoVwj2qjW2PJYK5qEI2eI1Hd5cx7Vs0cnC6/
MtShX7UH6G7l0jEcdoUOnckUpMaiLV2cY+7IZCtGdrG0K8vZg0FiHWvDKrlERuFvg5HceR3lPqHS
ZqE/etgalwFThjdY39ED09rqI4ajyFzfbZYToR1sQ/iMVGQXr1FkqS3DIUZvdJvIVmAZdXW9QaE7
BkG4FN3gGtDU4I6vvLLrn51SDicB3muHsy9YZ1HTbwuUXOsQM8gxZ9aA8qwcNpwfJFbBtj1NEIOg
Y8ygKkOiaWuUA7wVHNx7nWkgARI3vTGLHAZ3GJN+QGqGxyCOScqN0jr9NNlJvac9jEy4hLGinSGS
Mi6yMmvmrPeMNJAU3NZDhId0hZ02XoWiTzY0R6GAE9ID196RgLiBwg2PndSZtNuzDSnMUm6Fet7k
Em/bt04EA4QEIVHCPCLJxQY8WLrIPJIq3nbF1K919pk1zj74x7ZyrQXof6wgkdnepizE4bLyBn+D
dmhAoM483eI7RyGgPEERNkBIac78zmhQI7wezsY0QubvkhbdRglUbuNXXnjvk17GkTiss3RrqKAj
x9BS2jqaUvtCFjheNfJWF5OegeC2EM5lZWpgGDGGtWhVtEDYKO7HFBr6GW3jGjNWmh98Uy+uIUPk
lPU+BKMhyALzHPMzNEEn1MeTVHaeMyJMUw6QwHlvw0nQWtLGnH55B8+s7cNmVupVDnJHQhdvAaVb
J9KHy8u8b/ld8atHXM3oz3z5stPZE4BdwCTJOQ/VdKuOSZ7lZPCGxXXa6NFqSjVPW2Z0Gx6kNbQX
ganVa01N6DbzwtmqqXZvKkvhCio6gt27OIVOVFtVtSnU2Fz2mH72sEaLR0a92mos/GlPojBDXmwX
1doJhMmaVVTmEzz+6D4bsKQ0oja3tSaiXTjUwUExijt3AgQHCAbSZabV/XkU+dswa0+JN/sDm3E6
EnGpbpK8B+FRTaZHr2HuI9VwIBYpA/sbMyEH6owmnHgOy8E+GyoRHzuo9tAy06n7GIEpL5kgI2ec
igB2EkFdpW5buzgM+7WYWufQGDUH9CZGMapFsG8VxpYwlUxb8Wf19N/CpL8pmRjvB9W259Kzqk8x
mfkqqysw2D65AQkGqiPnJRfrsyC0UGlVfFv66bTsiiZ6LDuO5EzEwoyhOLcwAKbQwFfjZhStY7GL
TXJhDSSyl4QPVAn2UMjesBzCF82aECTDVy2Wbm/oId0RU986OhC2RahFCgN+kjNV7xCiI9+D8rEm
djraj1mIZNyc7LcmA5MIA5D9WmtDwrx11KeZKMFWwhdGk5MXBVMOUhI0XA0XZD00l/EI16rlSV6y
lkKIIiN8N/lQ4wJFzSl0vztxxM6ulOZBGYh1sof7zsZ9q03LcLACeBYhZInQA6wi9D494HKpKasq
hlMaXKdsWWoeKHhtAkl4LuFi3DfKQu0XacK5xQwQ7nLyde/Mxmv2Zmi1WzGquiBCrzbupfLH82SA
K5uyglFjEGCOOwaICaygTdELB/9c7S1wdITuKq2RhZOAAsjB9bzbpkzTq0ZDRR8aqbshH4cBjh3c
l8KyVmZHRA0+CmttVj0ZW7bM7/Vg5n6D0irRI7rR6++b3Yg6/uLA80uzW7cTusFO41CngE5qzGAW
wGK+wLGznZIGwlUFJa3qYH+x90tMh2O3Mtvu1PFYZyWdx8Yo65vOkFQwE0w4pycFz59peIy2yNEx
vYmKPz9qssCyER/LkUMQM8lhW3XZMSA6flMXHp+gVoL2US6SPTddTwKdSK2Mjd4Pp26wHyHWBCvc
T6hthiYu38oGWKhblzQ5bGcG3nlUGiW6eZTK9c5xgSPlYd2vRpe09dxwxcLO++kIX2hcD0Ft4xM3
0udBhsF7lfUDaQxsGWMp080wtRj0gDYcGxNNo8rbrS91gh4k6NAHcxrGlWjDchOogcZ+Zdo7yKzu
e6yplu0oGL11pXntKk1tclSqWg+RV1jeXcjs71GQ4rRQIewZ0jxWU5WjoDP8/tFgl9wyqMzW9byJ
+3pydMfQuaQB2i9H5AibPABDzeYPgQS1yjJs6+kKj9h60qfm3I2GAOOHoca1l2TEC05eWNx1YNI+
ejRZF1jz613psBETjPegc8a7MmzUJWe61YVbTidoMh1KS+o24i6xpQf1CNAV9cPaGfEvKy6/R7q+
w47ipNnJlpxZiWwmn/pHtFcEK7SkkZZppL8CRAy2xlgTp0bui4UZRDqXrpkSdqp7Pm2xsDYPEwaN
WyU7TiGGpxFhFnYJpoAono6agEE0p4QcFWI20rTs05RosD1Du+awEmC+8ebSvYrC7C6sU+O9rLLw
BsXoiDs/cdpV4ykboVgQ0nDTyldtBnMlk+cuAqcVj51PHwrCMiIg2plADsd+g9OvO9pTmi3wnVhI
YYaTnzFu8TgIAPguC3cFTYMNPKjh66O0tUKZnrDNAmZx3OfcMrKnlKIKvhNYxc6008uQCYh9XkFF
pj3f+GdpSGeSNJn3NCGC3B/QWaZW8GGHun8XND2wQSm7aAvoAF9U5x+LRqREZkzuu1WY/t2A0ozT
3kzoa5Jc3ziBp05DP7PN6UzU+zgFVWYYaXadQUNqFyo3K/INqrZ41wpMpZUWLGTrF6sW0cDFZOBj
IRcCFxewvXVh8CpR4IwPSucShm6U3BG2M5/r0vym1AeMDWnQ3qV2lJy8Osct37MjGa5Eb2qWI9DU
xF9PXYonLbfFfdu40yqfDOhx7QiMDsn44PFpSWd0L4Io2+UNlPFzS+umpRxl80iqFfrSIPIvIPNY
l7zrzoJY6faAV8RceUkbrOsp74/VnKiIBO5cNyVVIiALPFgEmiZ5daBGjM/s1Mrekq9FohhrQE1x
/pxS9DmWvTU0yNwVrWtCF2PI4eDLVQkBOkvCZWoO9gq/1bFIhoL2Nha+PpIHw6jXQ0xQQKIAQWTq
LesxF0Elu5ExC7pjqfxGnw/jf7Eoz6qbfzahSPQxdIQmpqPPYDakeL+syX2EEc5jIrymMV0vLbRJ
bxVIFsx2YTBSyNvxJVdQ/GTpWUXUltvjUQkKDcyFbJ6izu6dZULCBIy2aCLbRxTmm1lpaCBaVxAp
FMF2BWHWBFj6Aj+iBsTUgy4hV84OU5KJsK7qLe38L17VPKL98VUJzqPCpIcoLYlsxfllhOvZkd1z
evXWYYWUZg4+wEOnu12KADlP68uBCxu5j74kAe1RJ7F2uDAkcpNm6vpPyuuWMSHQD1U51R1dAm3f
NjHt7VbzgoMbl/CmcVYUYAQDM102zRxaRQEX35BDRyEKddUwt5mtTLWNyiY5SpPj4nnfGVQDLZLh
5/+8Sfzv6R3+tXDi/1G1gz6LW/7P/2oK/qx2aKOX6uVPGomvn/qH4sGkrWrSrjXtWXWGaOkPxYNy
vjEMAcogLFc4OtfJP1q/uvkNHYSFvsZGAcDP8CS+N4B18U1K23CENGnIoJk2/5MG8K8yA6QFtuMK
6aKmQnph/yJ/dWlQIQAf7GUDZG+GS4zjgwuVbREZyKZ/eGeu/rjyfxQazOqsn+4H11HoO3TG/opO
zdxa/7HVXCuGS72fgVLsy/xVK4d8VYSTA34RZ+7aT2kB/v4Bv/Rgvz6i4r130Cu53Du/6MUImY4d
cjHVEgyei7OLLGuyQrQg7ZmfGNmitTv7ATzAzKiILDlz4jFcZKMh15lJoTBopr+XnO6WSeaLCy3u
cdnIIS7+Qm4tf9WdsOShN0FpbXEp2MKeF8gfuvDk0yEcHgjZQ6/pHlHgoDdWjaMTxm7nSKuRb9JN
AOVgi6qep8MD818+zhtYovEdRv5mtqHkn79///Rf1+Wvp2UYwpYmSnBM7D8/Ldstaay5o1q2sjCP
TZ/E+XkPnOtT9U2473UNpGkWd3sRR/1d2kTOgqaFs4ELZj+A206JDgiYzxEhE2jEjTHD8lwge2RQ
zkTg0I3fNbMatwbu3g2LYf7a+jJepzDFbn7/SqT4ec5ho6FxEDJy3yBlMR3+/fNLcUJYHw1S52XR
JsEBzStRI4Mrd/C0IR2PGThYkSCYbbO2utHyun8nvXLGoaWZG+M0QmfYBwdB7FgzJ9WhBmbo3Pr/
l7rz2K0cS7vsCzUL9GbSg+udpCsvxYSQIiR6fwzJp/8Xs+tHVwayM9E960mhgEDGDemS53xm77U/
jKjEMJ5bh8TM7xoiF7O57skwcsadrIFFRzrIbuZ+xkCTzlfC1pcp13PuetZT4eQHUWcHYwrEKh9w
C7Qe1Bsn70jJxRzDlnU9SJgFbPDPPaGkUp296F514WshGDznCzemmexH2fvnSdWnMATGMk8MTCrY
zzhdO0zjVrTNCMbUUt9mMnmidBRE57LIRBzcxeeyLv1VrcWdyMy3wQpGchHRskbTz0RD5qejoOKq
GjSmfGlAAOaXppXnNPJ3OFp2QeB+Yob6RaW5UXP6lFOaEaiw5qa/OE22m2xiTX2Z7lpsQevSdMjq
Gn/5ms2tdrx001nFZZ7jB8EWdpVWNcadAJOfnDC/26V2bhwpGQ6xd2LhY0mnPXvQXG9EXvGepgwX
zxaYpSWQpxWS2BjAP/9wi/+hZfztDAlMx3Md9GCW47Nv+9Or2QY0tN4Ais6KneqOhq4m00+bl9AO
99AUYU1h4X6MGsKZtwHAnWGLdU5/+wzRPseuUji9lPErMnVxoBxOEJO0iO49Jk+M6lhwg0kZDrSH
zVsy16WzS9pq+hVJbT1KdDfniJyPNwuv+sWcp0W+X2H+Bn7rbQOX7iIsZL4T0jf/6YX5i1efc8jh
IgsXURi3zJ9/7NBsVbC8+k4XTTde0Ytkvchvjy3byyu5d9GuswAIx/CcWHP0/aWKZmKXdGC0J2t2
w+dSDf23FxvW59+/y39xjYTL68zq0/dxEC9X2n+clVgWK1V62ttCelmA9s13qqZjZxJPqpHL/v2H
/cWvATGgjVvQdEKLm+vPH9akrCrCSXhbCtPgLVl6xckxy8Pff8pf/kj/8Sm/HU5lmGcMWnpvy5Qp
+0If31wG4nxXPJdMz1xRT7u//0BruWt/e6rDaFmmLp4X9r+//RJ5QvO2tTsP/qdjn8ewwF3iDTIn
bHT2XkJqYjoCossxBVTmG6ib+sokod/83/8zIjcgIgGZo+fyf3/79YLWbrsUyQeqXTa6o/9ie2D/
Ez+q1pDQWra+kmmSD9jarghdAIf5D/+C3w0BXmhRS7Fm536zzTD4XfE5JnRpZe5vS0JIFpbpIG86
kaYQ95uQKkiT/ypRlvi5cu7BNmdUCdYQ7yIZssL++3/M78WYh5TVdSkAXCvi7Fpkrv/5ZM8uEW/S
5xFLk7LY+kuANdtA3BconP7ho35/4igzKDhchlSUYxYigz9/VDrHdhlIxFpB6ScnQe8O6m7UN84Q
ywO/peiffs/csb89cr7pcaJQ93GKBh7F5p8/Uttw8CpLA4mJu+k6JC5Ly3jUbwabsgG8M/OsSjvd
kaN0Ekhq5JnI2X5TTFZM1zwGe2qLxZM80uFlvT6IojfvGBECv4+KGW4qdwKbe2yKHB/5PsRuQogu
Coj1ZJTZT7stIRQPVQh1xRBba7bcU5xE08uk0GiahgVwNgwd3AGNPXc3YG7SX/yG0lvh9u1XJRz3
Hdikj5TH+xLKnH5GBmhSbcfVupx9ALgGDqy+GRuX4iDhqekDtc8FWUZj6WGcSp3yFp5OfXKdFBsI
+bGLAQH2FePZmXlQmD4hbsSA6BRgP6sAppeVWBvRVi6u/DknMHnuBC7z0WUZhycleMZHw2KrIKQS
12guKqDFQZ6fzFL3l9bxx+8gm7ajY26JReyO00jip3RCtLQUoi8ZXIeddqfpYnppw+RCqBv0ghYh
KLlzryBT4G+LHfkT1glWxsWMh6TOvlAwyB26kHmtCjBSBBOTVhM1Xnibh1V2sObSuwoVVr/qYabH
HQYMaS0G19tkjocDBIhFVjfYp6EMrTfAbSiIMesTp43G/6ErC4VspJTklyZm6q3xZU6btFcLChPx
rBNP8hmgEwQ45F1P0zw2Bzrj4tZosc/OY28ATMN5L8HFIBm2Tez3VbBPZr+9jWeSYAo9YsZ1Q+uD
eTjZSn0mb8rZFliIwUBiP3V+jHigSQ8Jhrc8YXOVTLN8R5VXA/4u4pPKg4KiqmgwkDTqySZS7tvv
3e6FjQS0clzVli2MV1jH3c1MfPSj0TjqvQfS9XNEFGzvptruyK9myIHDJGHbwQTe3Gor+Kp1bBAl
3y/YYm2vMFSm76NH079yeWxvmIDJ534qWdwaqty2cW3j/A3zix4ZvvfAIw6mGsJjwMBq7TmoU7Gp
ju9R58znVhJeHvjOvDWtVO9gaUwXLwnZhvSa48YbSDQuyfWBgT0DlDIRFBhuG+/IdE0fWYeGWzWC
GSmcMLyLh7bYTuR4QZcavRtRglPMKkE6dUOEUN06M3NSNzkNSDAh1IPfPZMKX7zQHdd73N0Wln2B
iCPSGgmA0d02I6yCyJNwdf74YLtqX5suVdfODcV68up857nDRLRiRFZhNA3PaWImJx943ZWI6/Ke
+SPsUX8YL3Yi3voynx7SMkuPjcN2MlZFuI1r8tbbEN3CZIz2T0fnVMRhhzEY/DrxvIO4tY0KtEzM
b8bfNWz1TmLWKQiXwfPUqq/Qx6LaKfe4mRnTmCMQgymzfxWNEd9PgIR7hKpdcq44cadtWHTBkdVa
s0uLCRum7PMNg0PgtGnhs9K1s0OZtRHZMKO6ISw2gichneEutUbIa6rshfeEWHjg40RqH8aprG8T
GaGzt7W1TrWDNV0i5cCkVpH7CcDOYGstvV+NY/D+WFm3c1NPXFzSdbZN7350NSiIOvYkrkCzP5oM
4t7TyOwPVhywgWWLu5cxRxzLIqhu0jays+NZYocxFn2j36YfkWXkp7Jk/RGTDXMawcnvs8J0Lzby
ECQlFsbA2SECsegXIqayIG/5qImfAHYQd2tYJG3bDTbbPHEe/KQIz21fTufJqJIPc2wguWAlP2Wt
172NCzI2skvrQREEcDag1m+L1M5ZEonsR9h4M09oP22yuq0esVRHxwpVze2AnPzGDpR6rUWdvHmi
V7clj/Y7S12mZo5JH2cpu0Fa6ejLWMG150KhYbNo6ki3KW/CDkJ1aI0c9GreqKm5yZTZQrvpsjOg
KdxjodLxWVmhsY9SiPv4/SkN60YtKUxGCKaiJCMpT7T70ysd41IQ5rdFEZZdZmuqQDUqhJpamvZT
gK4c87bXH4yReWTUFc6+qkyU2appapg5piKKC/HSeJxyJBvrOSnq91rMEIfMcv7Fl4X/MjHQg2wQ
FrYIcNR8rEPzta5DGylEoV6N1hDMyH2HjOYk8KCm9vWjz3ADNVFavBVVFnwrR5mwLitxnBJgYp0O
0d/jZeAuLHLzucHIcCvEkDzTJ6BFsvweXjmvEF6zQfW3rhPFL0EfWA+9o+aL1bTBiciKGMTMOPwa
vMysyJhL0yddz8nVYEf95Yxm9BOzQ32y4aBtG1J6zlYcQtH3awLZEs9HqFvo+b0bnenDgSBzH5q1
wQqX/cjNGIb+0TLGeQdqHMcZ3xZwctbEIGiN9pykodq7tSu+sUVCjUPnc3CNqVzbweyQdElUwU0i
YCLCmQzfaF1idDzgqvD6afPMu4QqXhswlbwBp17fBcl+6hyQXHVBfbIK2sDY5G7Tv+dOVr+oEPXi
ZmId3EO/NRYCc9x7j1oK51yQ0HtbpIVilaCrbTvBtVulCOre3bpudrOwmrcprosTfk/3CQO9gm5I
mpBXCWT58Er40GjOHfbZBix5wkXnu7FgwLYhcyE/0Y8tyah5eQKcqo/CzhYKWMVGJQmE3PkOGTXs
jQMkHa7USNlteoxLEZbjLvN0xw02xCe31kD3UaR0D+NYVD/BXpK8DqblW/iVfCHXOAbNC1EeALMK
C3CZRarR5sTOd88OqNkXgzFegtLmrg091ofwKx4zmSNUa7P+VKIVZ0GoGNcTcS/ZfblhmFeMVJiG
hNqWVz6rDvE0jQXbSZMHutdAjitT66+im4cPZutoV3zJ5r9tg0MWdnUA8K7LaZDtcdO4dXNwB82X
5MVRDyh30i8WFfPWafkO6z40AphAcfEAXrP/0Zp2ewfThp9DCH2tSkW8ctvl/c5nr/drNPHHIY3w
0aQP/A7nUtqgl1p4GlZEhA9oAqkRfOIYeGCe3/4RBH3tK0/NO7+fOgxjjjsfowyodw59xlhlbuNg
hhlLuTLGJeHSyir3rbac/qUUgYnJn40cL3GZPTVUvotgYdTEi2Xxt7ALENVx0V3nuHNhXHIxrXCI
NEdvNp2byfPIGQSYJJ9Qa4rvxiqbfWQIfnJqu4e8CsOPyW0EkswufXTRl251giaqdHGaxqkKrsDk
qm/aLPtWFrbNucn2gL8l+SlHw/hREVH1KHXVEZdoWPZp7oh/bnMjeg5mIZ5aozcdDvUR5G1MBmmJ
0veQsuJ+1iY7GHZZJByHmclhoFWx0VPdHZ06LQ5pEs6XUmTJrTUn3X2D5YYtoTmHryn1y02qg+Ed
sqn56sox/JlIY0acqMZmU7RxCFZVQeQP3ak+dip3gcpKuOpqSNRL4TI1GY2pOg3TYF5DCcpyMvvu
3pq5KQZ/Cgn/Q9J4ZpxpfrdhVLPKIxjuHtZ4e58agQsfXME7ThYpaAerpa+xxZAEr4FGDlX/3uUu
wjnHlEG+ajoSFjeLzedZYnTczNS3x3rqMQUEVUXxanWOuuPLjl61HfIdmgms2LBgsX0OZ9O+ARa9
HKFxGPA6YBO70X4x/zBTpIEn7ZY5KcyWQM7rZS4mVFPk464KnIpEcjFJUtUqFmBJ1v0sqyqut4R5
IQkNO1rdTWx51HGh0xbxNkSkYG5w9ol92TmpuSFOSXZkhVuUlzbS6gdGA/E4knVSDQwajIhY2hN7
eNJ3QQgHpI1N6Ec3RUKBcWd6TKTPulVjcuG/K14y5Mko0VRDatDsE2DBBjy1mw1zgoT3ubMOgFw6
gD3zTOFVNiMOQyNorW0adTF5wjByiyujBeKvsd+jqvaSYNP5gXqO46G6NaJ8eirNUcC6JedDGwAD
dRdEZDeTDQV7IKbhafx6vPRN3D8ovqlLrOt2WgdTMGONYtV1IeRufkXCM3ynWD5vhJLZyJFkeTcp
fapJL5/IC/wwdBxRMrAZm2QV9rdeCMWsK6aRitBsmpPylHnpA3C3B25SqIsAfts7I3PTO1Bp3TvU
Iyr5QHch6sK+YM3H2fQK6qfKMBDVaDgblTxWMKfu5pQOEX4ifmiOp+h56CK+TBzIz4nkiWOMhQLR
z5rHUeRzuUmdyfswcqS5td1sHQ0LwFQZSBZXRTvTat4hIyK3c8W4155CDpJF2BudSEVfoxzFjlwo
4yRDkVwLrwDf2Sal167sfkT8Uc9c+9Cqtz3ZQzXj4nm+yHRonoPGVwdSi51n0kYE5S/X2nddkuum
reGUu5336dtBux1CHG1aNwK1RlYcpiwLrmbBKItLx0ReU8sS3TxhocQGJY41sKBna46hduawHNWi
Tgm6TzN29IdZWM1C4FyoSgQDdRN5KxVZDyd7IQpBIHJ2pRkTZd7m/KuGqbuEURtd7Nw3vroZCtnK
t63xkOHt2QWGaHd1ZUYwZCncfwpYK6dpIGQMomP1yaQ9hgE8DzgS4qwxPuH5csi7LDWiB1NnaKFn
fsXOymevxBmAexYTFADhooPZF9mNhD0YV68440kNckganlwElFFj1zRUbJYfQmmRsuXxIxrkhSVk
KeDmclaOIZAdl51K4q1ssLS5OUGA0ipRagXOW0gddhp64iBCK+M1wje6DfV05ybNLxV5B4kZfwN4
azg6mlCXFbxJEuqGoDslFWFAUw3lKg0WSjLYuQT1GCmrXofEA4+kifDwhxPi2aKB7LdcZcYeDTV8
6jFv16KsDeZ9XN0877JAatrm1XfVhwhgBfJ9nnn7SYwGyF2ZUM074bx2gljsY4Y3KHuSDiENAmnK
jNJxNhl3PhW1QtjTlQFhPeR1yK3N1w6HpMN/FXKnr7s47G/A1AyHPnQwE0SFDV7EMu7qCuXUwKFL
aE+bvjZj6FUry2MrtE28OnzE/J8ebZf0njafcqIcQyDU2ir4OtkWkGsORhND59IvVMMzewtiKqKs
e1OWnxPFaQbnhIdtKwCrhStJggUaKidloSAtNNYrhX9nYfeM0Z62WazbZW1ulvZ0q53Y/u7RYT0m
iZwfDCMJXliYNoBU4llOqyYsF3aT2ZDHxA97iJSFacMmZd7KfOu1xxpxV/rm+OwR+/oD+2ayNrCR
kzDecP+vrKrhp8kCk+a78GIyT9kXrBHaime8ycLcGUluxXu7Qn/H2o/vYBowrez6TKtbWQc2+tA4
hnVMZ4v0YbR5KSJPG/cZeTC3xLLGpzIjvMks2uRqBV1wsnr+dZQpdgxOi/fneVmxrNqsanZdM6GW
T0TuXl3qcnZEBazSBOTZQ0vtB9mdOJdmYi82tE0tUKkY3V1qt9egd92nyhCo9msnkmiYYsf+rLVv
f8UYAB79uar2kAdgpcSKBDaYZbp25V6xvLmYU5Q9xB65HlgdSAarenOXkx9pGIgQV8zEp/OcI2Qh
8CKji23KLRHa6XWoGn+5SEGO1tXkfk2ePW/R/aojAa3cUaEUPc+uH0IVIqbyYEiPyAg0ly9+FuX3
ICnb197GC7XWTrHsEZolOEM6JB3CrAOx3ijv2EbRMo8eihv+vQmPb2LeE5E2rcH5WXeCfPC9Cth5
0YviVUjzaFznBIA+jZa1SHE99mgwOd8rN3a/eTxCOvYcljnNui+Q/Gf6EXFktDJHprY7HdbZuKZd
HRL40XV7jLHy7DTaD0jfXnZIaC127jx1txl7lx+eZTiXrEkZ/gWkwG3KzPtsuG4eK4bInwwJ4HSA
8bSM5AM9rgqeyymyb8KZTQqI2zkHDBTXGaVFV5ShvXji9QvNW4RELZ3Fl4RHAyBujFhJ/kwK39Lv
Acg4eRsiuwu2VEbDabKVxDVmxGo5MTmp3ISo793Yuf2vjBPpXbPdumnjcdqQFIVQ0I0ksUcRbZES
Iwlyiz5IbobBSa2dyn3n3cCg0u16MjXXkp3LpqWzfAEGwPnqGh6WzlCkT5GB4TmYUNB4iU4+e9eW
VBwNyGB3NHATFJWLkJGZK8+RSSCk1yGoxWolj7Kph11EKup6cBUcz7BL/OZeoMZgRKzmGXwAMUjo
jEH55bbHHCeRLXBpRLtXIZLhDnM+oYZxEL/UEPDxUiuOEq4vrE8e0XpX1TjiR2blQ7XuCcY8T1Zr
WdhuBneHCih/k4hv9w4JTESRCRAliGjTBxjszVunIzLINIMToKjWmrPoK7fJEo04npgUqA2DlRFr
jNfzS3EZOZDmbT+PuUewh50P5ifEsOLQLby3FQb7Ylc1y465Wwi0EabXcyPJGjlznJS0VstRWQ1J
fOdM6fATpZ8+03nGtxkaZ1gt/YSPNqsgYtwbxtjgdhtdZrpDF0wFdihtPExsSFkfKYoDxPSWAP6v
KoyC0/ySdxkDE3vMf8aNrqrtgP92Y6YZqRI+dyuHYXKXEbSCEl7LcseQhWw+TzSkEnu53YEs5gne
VJURUU0ISH1zqONx51YUud3E9UkpEVwC+uVne/QHEhhTe65w1Dgt/wDo/0WWFPdwypYv0Zvh13pd
STvsVnp+KGK3WEzFoKqA8CIyLCCsg3GVydqe8vxNk0uwKmVbPuFAhL5Viw5oj0njqXo4NH4VE0Cp
6gj3ZBe4tdrYVuPtJgMsNKtobvUigGU/zpjsYNqU0FHnsiFfUNCEbmSsq3xN2519eAVyBKxGofuG
Ewf2OjdpHa10McR3TTHy4oUVefM1enA940RkyTDv6z5rtuk8KrLcRvuO2Ce1LlHWb7GOWVevtfsX
s/SdbcieYlOQib6D18Tjl8aEjhI6seblx/Vc+dGjEjkDLUYCtFlmtK1w36yCorNvCq8kIrvpad2L
Dr8/eFwOfdkFOwbl4bZpKw4tEIhoSXPjBT+R2hSiGnmjs77Ya7RnzlYkcV5uehIDH2fRlSTZGcNF
iSzEENC654m57176fsMpIjwKr8Y+jcICzN5C60ZZXE5PeS9quW5MJ8iBgqEQWE2EPYsV1A4JuniZ
43bScB9IgKId7AUp1MyaE+KnVWtfjLCklICEF36UZsSaUZpu+eGONsNhzJSFSVh8Z0w30cwyAm2o
xhpAfsCiz4e4RFaENVydP6pmXYXp0SL84TnoTCwMJVMbc9NEMGvXRhQEV2uco0utrPjgUvJ86Uk0
D40dGA+lbuEbWcLy3mQfONcKi8uj2wbmu8Dw8OqqIN+4sd1vzNk3TtQywdmvGwqnKmuaVYl7cQ+G
NH8wAq9/BVHQ71yyVBh6zVZ4TEyjOghfWo9RMoebNjaLbeTP02NXK4+Gt2w39qzmtXAisWHARxgT
4U9ECgkK5FiU+iQKK1mArWoTQaHaujlGEdZO5UFmrjoDphWA43oOAyMbjK1RR+p2VPZ0nNk/fRRJ
4r+YBeBTgdj6LunnXz0bOA9Hkd3fpa6hB/CEchGzJHOwm/qA18tOEd/Obv9ez4b1nff6cR5M/VAH
A8U/2ZPVtAF5AYi4zpgX60DZ4lxMjXldslY0ygl/tph/mQCcJ4vyY54z7xVzvP9panjudLQRBlmE
079SL0VEG1KXkvtJJmmdQxQ3fYbWq35xHhTI415VH1l7OxhGwjfj97I5EK3ebAbdY9BMp36TNfno
rxzZKfT+/P3HSSbBkzMW6qHIh+mBalS+wRcdrgR6UHxZKY0NllVzRFBPQAPjY2JvyyStrlWdYIPp
uvZTqXjYdXpBSJI4tGPR3kKinuPNKM1yB7OepnRUnSrozDSdAYPIc+H7xlXyDtcsyOZhh5C7fWky
6Awrd2r0mhcYM6sniJUoYnlPyI19diNCYOsqQZ5swiAgncL/FNHCLevTZQCVZ1wftMu1wwqKuK0p
G6b9pMS0Z9Bd7ZY98hFPVHoHPJxIh2A5LHCI0eQFXvhhTAbQfEu675iLx3uT8ePG7claWUTjASba
zP3uHBm9BlGUfeEWMchsJU7mEHDW790uKvckwAVLz0TcdzjmO9cic1lFuQELJEETrBBJcSrn7eMc
C8gQVjW8evXMbqkgOr50fX/7P+YGF3uvyT6L4PX8gHRj31KiUjMHs70Ro+//P8hd/1rI+p/MsP/5
/xHby3K8RSD5f9a6Hj766aP++BPk4H/9N/9WugagDHgYPBaWnu+7Jn/bv9le7r9cfNsm0LgQucEf
f/LfkAPzX7AMgH1bTKPDRfXwv5Wuwb98fCr8EdypPyAI/y3D/bfY9G/RXqT//SZAQI6ECDTy4B2Y
f0GtKyybkwA89z4z7ed2ZLKo5cEMhX5q6EL3ZVy2e032yg97marnNgROOFCVWXyS4aRvA5R4DlO7
2IMbI7rn0b7MpAkMRWkz/h5+yDY0Lj79VGjn4jIVuEjixt9WuFMjae1x6LrrHlsYE6TkidCxaotw
3SfdvRFXa9LydlhyM5viph4Hb9/3Vr0ZMXqV0AM3fhvABZCYLRpL57uQ8eKaNVxwFCbq9TFt6BhK
P175TDuxDhBxO0RBtdVjuOFnI6xPfhnRuHgJatyJUpDtm/reyvYJEfPHadoVhmvv6pEhRe9780Y6
/vBhBnLbuQ0WlaF/kEKbp5ZcsrVqpmzv0MbRUCHeMJxX0VdE0anyqgOrvkN+D/WzdALQ2NF4YvT0
MpikITENqPrnobWfSklFEDJHBkRN8i3DVJS4ErwE+Qp1718hemcd0ewdIelAsu5snzGYM6yl+FB9
QnAsrrh1IJpT0aBXnDvK+BpeNX/HtzvFjIX1sOW0JJMrw8jbAq7IcGCz81oKGFJ2DZdAZWrDbjwZ
jjfvMSlBYSq2WkVvUTaeqOjgN/n1piLxDfpwQJcW1G+WHR/z0r6wBbC4OyrWFX6HOLGlO45tfu/F
q58Q9uMIDeHChXOoXQfrGOEB9O9XD4RM2QXkXoD4Go3sxwR921hGRG10Z3ltcsK+8hXnmHT4bFzX
NC75iMJisDRUl8T4WRn20fWWJDBzIlVS7LqCSi2Jracsv/KDf/aO9doQIX00QOjQ9fKHgbsJzIjg
FeDxwMijBBN/yyam3usQ6bU/ZhegBfhdc+MejBqUZonRg9mKH844IrM104XpHNjZXQJLBFVL+ATH
/t33IoU4uT9nbv5riG3iPmT/y/3u+5s6beHHFQxJq8DcMhQ/t4y1V45A3BLbyRJrJpHMRicrFHd5
0H2oLIMVGR3LOZ9PksCI2GI/TvzxGr0WSUYt97cRstLjm9P8+hewcU1uEFFVm8GgRogLLDYt2+s5
624NB3v04Mv9BIA8dYxpp0yXAk7e445tV2I2NmNXpveE1OHVcn9qUeLvM1B/4HvctqF9YoxvYWAm
mikW7q4nzWATsyWFGEQlNj/rzLtaydwvUdB3IZOENVowqAi8Tqr8gSixOCHaZjvDHApjSX7NHRGi
1PDvIyYXygu/yzi7QcbI2GkU25KzZNfNFv0Edk2WIax5OqhfFl5voJnfrpbDs1ul7G5wY/khcxAj
z670wv2+SaEHFCbSXgBukHhFEO8Cia0r7+WT4xkwwWY3gtivyGi24LbhxYaDsQywyufQMtsbbVJT
K/nRyqa5xkT/At4tToxG+htKiZ1Rom6IVUmlN/nntNYLnEXuu4zmwE+8ci91GtGtp88uT/21D+XD
EJvxpReSqImpIVNCgUowwKtgy8vPspEH6HrqgBpvOKvexprmQVjDrdOdOmKOIOWKJ8CHrP30e1zm
8WtXJPeT1T0WVflakaKMLMqYNnI2fTYV5qkGRvDaKnGMix7yXOSbN7pLWEB79lfSXBWvxS5zUf6E
bYCDDVJanF5tu2VoGqDDRQFgbm0aMua0Y7tXHjTd2KrMPaSLW1UF8lLxo1zCucWEhYIK1UjPVi1k
XjxCANg5CvOAJ5Ere0krT34U84434XqsK3UOOcVWPZff3WiZ576fHqMykeehvjK5CFA89elZ9prY
AG9EYG2zsTFSUhlHsmcslF0p+7+9bq9EBOAU1VSsSULJzsRn1SfcH2xjF0cbO147LdWpGRRVoN9S
6Xuftls+ZTJ98/Fz7dWQBmvY44/drcR7Qdyr0a0qz33TsniIE5edwkBWgXAdzFPRm8itn44ZnftW
k2uZwpRqfOnisSYGjyJzZaasqJG7fAruAkZELFnnGVj48sESNFaQgwSMgbGNBed/fNtEXYbxKP4s
8rpfI1v2EaqF37n/gzkg8N6ScHLUervGcdo97gtmMT1+qclst1yF80oBSrRpRfdycjgckesZQZ+s
mWF897n8pj5kFHxsmxQjd1a9wzB4pG3A2I9SBMdYSXnKRq+eCGDBJYe6nMxmy/v22PxvfDN5Gyfr
EThqf+xH7zlhz8afto/ceNglSXKbbh2RvGPiYrTc+ruyVRjRlziA6K32l0FjLtYDxtV1UOVMWoDa
u+1HaDavnmF9tK3fLWovgIgzfMoLOQxXUsZ3xaz2TZPx/OtpRmTQPQ7WWafVJVBvbubexlO1GlRp
b5POLrZB7XFEi+DbTYiQIHiUq4HlZuIQ5JwU7OfTen4oCQFZGYCAV5xgEz+0+sF73G1mgxWfyTRp
ZZQMtUct5j0LuT5XTAjCn1gI7ysPpMHslYQ5AHYeemdYKcTD65lFC9l5xBHCSkGabhN7b/evgtx4
nwhYPQgIAn22Q00AhrhVdx2Ioh1nJwIeo37jRLN3oUXHWYh+3ZN3usdcyuQuzhYSi3DXyqQlcx2S
cs28x21hVZ+IJcO6jtfkHJ3xvN7T9oCZZoeZpYTQANhmOXTKcm5+oWFp9G5zZ+iOvAQTzbICV79l
73WBZkFcESZcVjtqSz85rjMnPMeNcZsumBHE0iRnuUOzUYz1V0B8bhNlnArfw6hC0oFQgIjx2MMP
HLODo8Zqnbbpex4JXmvanHjwLmRBEeRz8kVSXgRocVqw6N5t2884Z0cEoJ+oPlhZdZje48omPzae
aDoBB7mN8UWx2EAM20vSIbZVj4ecAu08+LVzhx7y6gxtugsamDFNORxT78sN84KpO4YDIkfLXZ0P
T70kOoaqel43oXqj/syJl0vgAwDct5CjAr90hhtkDffCx1OvKsM6xI3j0RQdm0IFj+n4GCSiZoMy
8z/KeAwi2K9G2f8yxnRi7BQ+DOFbLSsIJAUwbKeIv/NoVuTTb70o/er1PO/ayjsmrnfHMC14CfIP
Q47FNh3r9QTYaJKBuyV5aXqf2QyT43zxAbA/tmY+HiDSYmrFdp/Ta74jQT+MxTJ6c7wRmitSpQqh
a6wpjpaqYYSnRYIN++SFjJWlPeS7aINX5eQy6FzBin5GsYjZszUPJV/VLk7Lh3zCh1Dem2RRrIOY
fcgf/1NSXLPsJ2+FTlhrXlgCYTL0hdPGqOeW7JJ257ylWblV5Vda8tg0YWuv8KoNN13cbjsQF+uG
ReDmv9g7jyXJkSzL/sr8AEoAKOjWAINx5jx8AwkPD1dwzr++D7JbZqpFehazn41LZElmhbkZTPWR
e8+dhiKI5n4+tWTaFmZaHUQi431hLWewAdI3mOT5Q6kiTOuNIG3kGyVyRCJutu+WoDD1EhTZ/II5
V5zNyPxR3XxmeRRfs3RO9mU4677MpT+uCOJeGNFOT8FPtktGqM2mt8z64rbnsJqcl2ie99AaUcWl
qNhUK/sVj1lzciT3fxYpnV8lBiF/FpGk4MHCe0d0DZ18tnOFwcwKvcUeXGN+MgC1HGcyqA6MtcJg
ysJj1OrVIzYeavPdhEp5moaG+K31R1IEoa2xl4ijDAHZGmlrVx+5cJrtKLTs1GuC9CwDokXpaL8w
38W/2lh9hDUyl3YBvqUiazkgPAP7BNToYdPcbCIlWgAQhF46M5SptfSuF3QiZUY3L9DhkiLZxZvU
VKFicZx7lXDzfbRC+okT8JN86q4jLKzV7x1uenYNbMxKlWI0Ss+hhZwj65wxGMjUfWp9450N5QeK
pPmlJmOFlDlvMsFEDrIamK6RPDX0TPq0iv6MRLMroIIHm7XkVOc6xY2ifqGjHxF4IOJTO1W5lLat
ciI4+6lne7DkYt2Zxs1p0QkEwccwvbnT9NJExd5gK/WiMkOEnQSeaISPGzktgz78hgEXbuTno4s8
h0nTdnGIcSjde2GG+t1M+iVgrsYZHYF9G9bUdqi2fqOZeqAmTEOVwvzOrBKqjM7ZUo7VRYH9wxSr
oSc0F4nqrr1HjlXvSr2ytlEkbdTcZM4YoyM+2YE96cqBUjO99QmJRFql6Nt+kRVCPWomiw95P6L6
2hlGtxV2KYOuoyRNCSrk8av2ZRove1KVspftUjHvBrRV/2H4x7/hNm90IqD4eMQOPZ6Xp2XSCR0V
RByYxvhiTJq+YzpNcaOqSRC7BfNoM3J37OxJHQDyw+rWucQ5tB67mN+zgYB2rXb30HTNwG7aB6zp
G+ustce8sdU+ZhUzWRf5/UVfcJSTYAQL2RVP7vojhvUm4vJbr0wk1AyNERQgcZXOmoZm8h5kojtL
7ZRk5LJqMeyvMCWAwRyS/H0wJbI096QOpn5y0QB7OiYpggESij52oqwxgBfZ7WI9pGTGB+86G3Tn
ATOnDIf5DpmILQrbAQAy9kztjDKL3O5zHZe/1ap3Lgh8L506iOcOE6LHHNTaMQ0kcqvWxIEVNvEU
qfLMMaX+7myOQUGfZJsi3C76NJzgziZ7sw0/m5QDDqsxEmejHG5WsyDrZY6B5Ef9VdvKB9Ws/d0m
CNxTg9Mhm6xdNVZ6YKVcBuzyND926airemm2vUwKr8ozhvQh6JvMGNEhALc5jQqs3CGu9E+XPq+a
TPsLU8DapiMoZ4m2EmgU5VGS7mo00w7bmPWSW8v0VDuvhXZkajddyTufr2WMsk1QoF7H8cEUP/9M
lBiEQUvoXKwB88jGh4yM6q85F0eX9+kjsuQWodS548QfqSwpMNyyiAM3LqsLOCA7yCeyfUo5VxcQ
udQ3wH333BPqNaLOtET9SBGWkSXZv01z6wSuUZL4Hao5gkep8QVq3iL2bL+k+KPmpnrkyrb8vCo7
P3Rl/sRk51SoLbr5ivE7mdOESYzYJcYBgTrfqOiOd2jYwViwdyrrab/jFHqxDWTTBmKDj2T1lwB5
+qNH6n4uM+27SWhhBzJ3ynV3Ilx92CoWIVuJFs9vUulgWwhDIyyu58UIo9qHvKQN4cvnTpU2nzPY
Imn1fgyGjDcsRKpPBcC8qxR7UeXvvWya69yF8mnVfpbTw1xE9CN60h3/ooo0Poy2mAKnnDLu5hXX
mXbtjeiXYAERde4NjbCsvNVulbMAqdRlfbOzmtCWJckCBPq/9DUGcimSXThBVFFbM5g4xs7IvmsP
p+NeyRv52tcMrQsnhTJaEMcDrWWXoLj3hM66bKg75rsYbm4sWLNTTbpYLXdUfeMbUCZaYBNE2Jy5
+zkz4+2YzgSZqQzW9bLiHUEQmo5eTvjcedUpeMwz1sr8mbFB9LSsZBaLNUOjlRDMUkXsOIRx6jYh
h3YWn8FYpjusmUnQ1KBU5Bp4bItkJTyPFqiXythMulH5fV8ipZ6L6VC68tpNTOOoZM6ZnmbgyDkP
nYnJgmOgdSomiFBxne7bWIlA0eSnKo/eYsxXO1vP9uxj4lvo1NTRjn3udKPxwQLkflVnWmDh8gFh
ocCvGva8X+a9iZrkrArr3s5KdR8Zs7EXdMW+H3UEZGWc7yjf4g3WEQHWo6iuo7UqoTBZO4vubs2m
DwNnnpJdHRZIdmahvCIvebVC4gZqVXTbymwgp6Vzt3dyN9p3VPYbyRDzpCRiYgzgk4cqYHFqJX7c
1IUinVMszsIrWfnt+sxoWciROjSiyb/iS9SZ5HQiQK1iMvVRcfwbaXNS0ERvE/RvXDDJKp90zmDK
2V+ZGRd9RgJbHG9C5pgo8OPuFRnToZbTxxKGyVtdoJ/r8t48NEbrosG2pn1tKLuyTZatkxD71rdW
kMwhobGrRJKWvGwWiP2mUW5L6Gs6uMpUaEcZnWieu6tb18WKGymOi2poT239q5xD8ByxVWwr1VBO
//xo1j8tpZnv7HFoduIX4fHpJWJiw0C1HLmFeBDYqTxHaMp7ydwEhecF+oKNXpGBopBz5DsLhseq
4tWQSKl5PBb4z0SrBnpRu1BZykOPPpXxCV4u8idotW2r2zdstcDcZccZjhYvcsB7n6jfimtBSe3V
93zsZ36zuKK1dJ6zIT5Oy6TdehCK8MMWz8HKQfxeWub70OruRtaN1G/CW/jyHOrW+IP+Yb5XChPC
wuXqnVutDHrNLq+wuDzxnBo2Xgx99uBVILTs3Pdea7yy0uWugYfrNWorzlXPumk2sUsoeQfKkw+Q
jY/wWa0lZ2MmuVEGidOp3x1KauJXSV5SOZgSj8gExtCIjNAigz7+Chmu+IhLkAFk4pAZgw4bcLBP
eN75tyjXvQn0HsVx+wm4cQjs1CCmvRu/sEQUO0LX/LRWtJ05z2uYEi3XqDrOAXQTDK2kVt+YolWw
NjepJaMAd8rGMHpY7QXOORw83buL43JZIi9r63DvFIO9K9rIwYlZB9go0o1ZDSV2pVndipwZNhKA
T01WX0syHBa3EE8mG48trDEqdvsICHgK6owTq2wbxlFu97W08PYUq+jP7gzUfIShes6dZ8IF/HCl
KWtWeMsJ1D4aLo1YtNLQUoMYvc6sKU8QZ52HiB65YeWKfmtOj5z7LU2ttjAywW+/UTd1U1t0GeUd
Xenw5DoFM3eInqPdD7eIJ51PTPdQ/NPm2vGdleLkW3obAVDszXNt7seJqS2Yq3EH6vPTZDhwmdkE
P3/L0IZqJ3JxjKMpSNWaFIo1nliXoYXvcEci4A+aR+gPg9LvTDkVO+LrpxeBxq0qx/K5tkbydrPi
eS7dI0vcKahcZfBhRBGvqFfP9oLIkIwBKo1ETijZJsYDiBw+aSC2COO+9Rx4KCtM+4GihojdQQdp
uv7jHJXutgOiw+MURgFCy3ofVtHyq1s+3GkUF7m+5NzawZ6IXv/5oQMP0k/wI4lWTlK51cZK+PNI
4SwbB/aCJFfIUvruXGX9SK4IArtJks8xEWt/tIbK9vSOdpxHZMs6YPQru0+veQjqXYcYsmTpTayF
9D9/6kBoYgmSezuxrqmatidrziCRWYu9S5f+jVw/UvVYiDxbX3ApOppM2d8p0b3M5ONDuua8Z5WE
CWyXxYV9OHscCE1MG99dkKFn5qTtjiyql0VR5iNaOuT6tXoL4bUFVhwkOABf8+VpZrNzxeSjwENN
W6bcUOb57ZKg0MrIN9MlPGRO2HpJnzeBsIMWzY0PSpAbT5vXfHWNoqm8zUWpcPxaZxvEDIt56HCh
qu9LXApHJkNoTZB58A37TAiCeKCC/tJAct7UpPTDbDzZA1inqK+aazc0CDExq+2JHqh2PDAV+nf2
60nIiTXrliftUvUUhOmBxOazNablMKXJsFFG1/1YCu2zQ4BMnMd4XnrDPss6f1/iIqIQsfdFvvxl
Ry0fxhgi+loFdeMgj3leiQ9XwoK64BeCPyLSZ8GM8PTPj5Go5Q1YGm0bV84pnagFZZR+dznhCosY
b/BclfcEBy0i6uYniatj1IvntrBfmWcP16jszD0D3fmgpQ6WrnrZUpZypBhGcuiV2h/qOb25hKds
DBZ8V8zJp8qojb05MS7slNShDfhwpBuf4pw0Dqcq6pMRUT7RXiCU500vV1sQquLTYDRgqWsOAnVM
lD0yGoJ0EQx5KCECE9DyCSFcv2U4sgoJOK6rCXtXg+eTLwJPUBW3j37OwtvSJx+amURnMyk2sNC5
5NA+edo8wwikZLuGBao64+LYMAnt3rwY+iccqXFnp+pLGM/GU2bxJIHsss5KgwIfyQrbSVVhjDNN
bXYwOozEk8n9MzSnQkjUYl2GnxHp6a6A1QYfyNgM+TQ/WWoSBpJVHGItxk5mR0a4pbwpRq5ALCbk
m72R9HFDxltG7v0hSqCYNe7yW5/PeH25JIua/f9j4f5Cl0TY2JiVN2uyw41I27dcowowpAE4V1da
H+VLfhj7gRpk1M5OrzypZWEd6kpTyKRXQVeyU7SABoseK4+qszxwYSVbClnMltr3QTi0BNI4RETF
ejoHHNxXHB/iESM9thu995Zokq/lSOnnkNQTp6guyJGNLo2m33G0ZfusJ4AT52p4CIt6y04gSBGb
4MgoP6MFV2VZDtohdZkSV+ro80+zB9hx3jLvQ6FVRwV1N1KJMSpQauF40buZk0DgN4YogbQsIVR5
dm6YyZX3YXYGUnh0/YqK0jgoXKQInrIsGDr320VTkmbypdEqXxh19UB1rjzTWkwes292AfXW1nmm
I+TBHBWMN8um13ydStJPwKH7USfSaSOwzDA9y9lmrZWKU+JMIEkl32cJ+cOVSUacOrzY0GqYr+Yx
VzdiELuNun1suKeyMOUaBM2NDFAqCJVhCMq55+8Kx+rUZvgksNgzL5pKTtZ8wcvDZmiXRh1SN1wM
PLMhl06SvM2hM2MoM//8I3z4r4S1/yYv+P/5b/8V77YGA2skrCGr+L9rRC6/v6P59//6n/Iw/vM/
/U+piKP/yzHJNLFRfaB8th1gEP9bKqJivFFRCEPQgYH2f5ho1r+AZKESQlXkapom/k0pov1LtS1K
KsuyUaQQ7fz/xEQzjRW48u94FOIrLGosKGUW6ChhrviMf2PMsGJ0ceigr7KmrD7Sp0gIYERdG6UV
PdnReCsxfaElOeVmddcMc3xYziyPESO8xdIOImzwtlfqDt/EfHSJQWqVQlztVO4y5DFeZ0xMAXoM
VnjZqnNMInIgwTKR1NCrp7HJ2BZCuA4aqLReZvTuxsR77hcdPn1ihq3tuMQj1H6A5jaWG4IwHI/V
6heeV+UpMTVowG9Z9gG5tUSfJkOGIllLhYE8uQ1z8+ygtT1HhNOz08xeGL0cQuTf4CNaxwMtZuxF
3VZ7JvZ0vy0B8DmTai8HKMggFPJQHDr6M15QG6NKE0Qcg5/mH9XtrI3DDPWdYLah+OUq+amG5HjB
cmDsDS3zW1t/C6N9207OvjDtP/ryG9nJFAjLHT2H3jhkuZFNxN1pB2kJlRiI7HcR4smljftZ2jL1
JLLyvjS8sZjfuFAvtRF3PjZEyJmWRvOyc8ZY+HLW39hBeURH7VUXRa4ElWAlQt6pssvcnPdpydLF
RdHSSH4L/OyyNecdLvkzhCvXS8hg94TGqCuUOfO2i9k22tOURrQpw9R7hJdbB8dimVzramCsCawy
ajwN4qhvTFF6yHlQ/d5o6mNThNeoJT2eMbG6ayRn2hz39wgWVwDf/W41jLxnI/2ZJmagRY86V7I4
9xeMHYlIyRqMmw+RVx+SIQYTbu6i8quQxa9orOSWOgoNxNy1vjYlxgX+mcH2riL5atlX1dR88bbc
HC0yXrVOfjtzHO7jlLJB9CVZa1UfZKDlSB0z4ivikmYTd5Lgk/UhxDD9DlpVOxVJ1b5oVnGxV1Qo
EoN3GiTn2arDh8NiC8iwfVJ6RTtMFrTsPg6LGxa2wBFMpDAASL+MKCELogAVdjqjvoijQTWz72Xt
J+SAegXv31UCIvZVINj4A7TTrPfHCmvGBqcgU36cBNs46eZrOvTPqPYROwntF3SI6C4T7vZQd8+R
ZWVbsqFo2QH+XItZvjPSUbmhZ4umD2Ccy2ZJbXfRYAFUiJbX2bbPZYw91Wzb6uoswPRELAinLyBd
DTDmYQLr+yZ3MECihWCTHDa3yhzubHhYjE7VeVUVtGZzbChxjomz9HtybIIaV+0FCDgEiBHtgznH
z73T0EqZbDPsdYmRLtolosF04lS7Eau9b4rpt6laIeXfQD9XEqdu8JZu8Mt7jQ6MX2MxjvxoAQ+s
jNtmwg4/SV5iUVh7oaHp0pjibEdjsnGwOLbfNPgR3EG6J6fMVK+MieW21hGriM9NZpK8nGhFYBJh
c3Uy86i6VR3E1TTuCI2BlVCS2jqp6nA1MTseR7s8tTji9gmCDXamPaOFGefNLFsmGHm/R4SKKmPS
7lYrsUoVQvE7SkHwJl16nQXGPlgJHvM5uMQafcvS/2HWQIpDOHodLfG7Ptq0NOONh6Eg2R4Q3z7l
cD6m9Vemg/+oknMSTcK341Df983Se9ZIKWcRGLMzSG2kaTxmBwAC1nmR4czXwr2buNI2RWPS0Bd2
51lS3nhLzwZOcA8GvscaIUMZE1o+PiDmQ+ux05OH4eAMthrgxYy/zwqzUci01xKBEBpia1tq+gMN
Ghov3omxvC4REj1c9heNOR5I6bVvk4fFZEUZxujCBKQi5PacpskY60+lxcSxFPoZpg72oNG2d5Wb
RBfbTT2jtT9FjN9qtIW4s3Z81kQfM1OMxN4W4xNCRZa5dSL9CEScb/ezfXUxZ1bVbN6aJuPY0nwj
NbSTqtaMYdY//fOjraRRbzKn/QHJiLknVTdd1SS3ljJKNsK5NFbKhkDXxjcswXFiujtpouETWUcu
+5BcdBm5z0xRkNewP8nM91qiSUCVS/6OsYpC8NL6/XpracvIyiAksW5yRkkQIpLHGun5VCXdtdQf
wrXjQxJHKrLKZeRcl0TKiRB6pe2SN1rMZ5xyTLKJefdtHjRvEnoRiB4JxqRv9ab8Gy/YZ0gF4m+J
4d8kDQIA0PoISzqIhDU3boaIKSW9LWskhydnswFQg1W7wz2A4i1U1cOkLfOW1cLzKtnUpHOYO3kg
Lg4x+RB5iuNi+MW49sQIzFuGF75CCpRqyDudWx5FVWqeWxemDzf6FGu64i8zu2nMr5wi8m0x0daF
2PdaVJ1sh3Vcc+2HUjI6g8WDq8B8hyR0Zo91HXC1QdvqAEcSR4CBxavN9Muw2HUkCbuYcP6TQQnC
Untuw/G9S9NXVf5u6TA047IU862JptgLc+3aZ9YfsYiN2ti4g/r0jv4dfjcTpk3ZKoFlTD8DI2Er
75gWhNUHkqXCL0Ubb5NiYi9cQX6XyVRvRBTTcxs3Zeg/U569zagZxKIWzM1WOkaqTOTTAGlpE7LS
Wy45hOWYfpZz1aQXqSAtjNTTMNq/dWhAqPeRUrQF2Vts2I4cegACO5eprlqGu7kpv8oO8WkI9o4H
q8HUjZWTvZ75NinqC7M71G0TqdiaIDBksda+1r7TtODsSNFvcpVnpFi6GVvPJtm2av7EUjnCz1Vd
VTgQO3tmVtKlqJW6Rn+JhWmiIIAVgijty2ariDJMPymN9ioHtnBph+goUrutmn9PRviiFXxktjoj
r4rNkyOYhFYMu4kcK7ZId1e9nYg9VbJSJ7RoRxI6a5EGC61TYiY1ax7fHJMOkqpfnQLxUjJUXQz1
WkbQTytoKiwpNsJ9Qlp/ilT3pVjEJwvJfJPr69kfPhs6gjNDyiVwevcxRfWzEb3gjoSU12ZvkUBn
OWg9EYnjIWpDQrryxXONGQGMwY6CzeGyq7L2HRbSMR2Zx4rRpVfUn9iCx1sRTe+g3avALlDduqLb
WOBp9lFy7/NJoWVswoshQH4S6OM0+qu+zNmF7ypNKbsDxI/qZa50wHj28jLk47SNQssD1b0vdKQv
iGMru8aJL7xsRKQ4JTESImQ5Vb5fXZKbwbR9ZnQxyiUEotDaR2vVG6kxWWJ8YYlRqBkdh55cql/m
BIylz1u25IR6wVKZEfTgVyfnpsjQ9znF2/hlKxbPKMysrWampzpbvoTQPxziYseo9lVN/3bLcH2R
ziZJ5rdkfUPKrpuOrfY7jwprp1JfFpmJ/i/UPuAiyJ1VhM9m1H07GHc8mRdvcWe8qOOd1w/WfsTJ
DTyKDBIrULT+pEUmlSEq862cf+bExdaLUB5KUZYgVal5Uvv0OLgWunAtRadiRIEr0aVZpa9E6oEl
xDtGsGS3TMmT1GZc0dO2mDDP1C7rG4zW95wwSZvxOjJU3aW9JaZmakk16oV4S8zsBi5LoAvrAMVY
i6caJEqg2Iw2SrS3jOidCumxKHzW1W87d079RIylXQ65DyyAiNcBQLJtUrzRJMS13xTLh80SHQ+S
9Wia8JfdMDRnhEghpxVXi6eycqLcU1mJ7gxsMaZto1fO/jRRS2QBi+DJXQ6mWoVHMvJOk0HBoakI
JftOmrgHXY81lntWBqChem6KTa1g9kB9GBN9dhEjGqDZsg6sIXYx2il3WExKmNzepkX6d2qFvsvK
j4hA1Es2EaAQZ8WWFZfr1yoknNnRyATgkuVLN7+jKMT3PkbVJu8ze5X+papofEPHK+OEFriUIdma
NoGxUQwewxgaFr8ok4AtASZiJf5Ruew6CDguCKN2RtIIHONSgGyCp5ME7N60AIMvzD90qDkObySa
HAiZcouSBE8OdaLWo+IncmiVvdWXsR3Gh97J91U2Ryhhsq2X8k9L4bQra2q4rh8eWpQMvMQeCVSe
rmu5LytTn4ep4EggZtF3v8wRXTe269j3k6Lgt8heSV4GkKO5HxrYcUanpuEpSvecDtgVs3YC7zky
K1Ep45zaCXoZMggCu0teC3LDYSEqYK6/3LhnkzAOl0hhMmMUq8YOK+qiW9hNWX/Yv7vIGnBz0VWN
rMuVTNyVVs127ZS9ammBGkLMW6SJTgA0hmotIJ+agEMXD/LCybS1AeC0ev5ZLOolksRLhPJF1ODm
0L9gv7dBBwr7dZqw9RPjjde8nE+RvU40QcAd214XzxdTnS6J3Y2vxsSdw1QYDsUEC2r1BlklgVyx
uiCXrf5AZj/WaW6+W1wMYwejiSw/dnN4GgvQRdiUe/1SoAyxQu0nWnp1x0hzo850zVUH0hH+BgTJ
tpdbNA07Rrpu4LbyT7UkUCEGZCMmCz+/ZFj11BtE8FT8+guIf5wc7ZFkSoQz3G49vq59POIO6SOt
38SZsq5VynqXSNYyyII2CV9qH51KHqDDBBKXRTNh0sn7jInRm4bpgIeg9eoEU1jVAIOom4z4uKzY
sbI7dmSQecn0bupJ/1xof1kBRyrcPwVizq4Ff4Kgh/SdVty0pd0zukPVAB6IXLALV7ZzwF1wiKwo
2XLZbHGFoEdglEyqARdUmZSB43AtjZBkPNK74mAys96vILBwdZvfRT8k59zSTiGq4pbE7P3C5KTR
BqwOJSg3Jx2RUbOczQvoTqjYxzVvASGwRa9upySBJF+JNZjbHv+DYcSWD25oU3chU+rJaX3FLLxo
gU5Pntq4q3Xygge/GzlK/vmarc8+QSWsjzCKJ83EqiMnB7snFEXXTNN3qqRkp4ClQU7jT9Oz0NIQ
NRFuL1aJyA/499yjCPxNQSD8eqolQ3ZZ4AZOwXrFF91VN0b9yiMQw+62ld1yZhW63KcyfEuc8J09
zfKcYI/dtpH6t0m6H8vs2Va4BA/WST1sVYRxCGdC168yGweHQlzTgO372JfZta0q4150RzRA2R17
SHnUbOsrdcsTFuTy0lb5zpkmLQDN/WrgaL40/fhEkGa+J+fEk/MBfCkox2Txnaw+a4mLhhzJZSjn
/tiFk864Wq8OWbxY26Ey32YSQ94jwljobV/7UmS/5LUP9Ry/kv3WWqOza+eE/xLhsTpUK23B+CkK
DDCki2hnRHNvg0OaSJjFNxu9OWVAWW57W/3RHVTkGSqYrRhIkM+H9GFlpnKpoQs5DcqNaAEXAw5H
xYq9AQI1OPLIhH26jQtDdOFuUhTi93qu4VOIYE5ksycpp92g9jvKps+2ihiQvORi8itMMHwks9hX
BQrGbG3iW+LENrpdzq+knXhZKvxuCJdvomnvYWgrN1hLPzgykMqiwsTy6IQ7MjuB92kjxlw7qzxq
P0Reidq/qcVceTnSfh+17HdiN8nzUqkXrVt/GdR/u5YhxJE962ud6eUVzUO8hsg8VQnxW003EgIo
KrQWTK5Ryey0lROjJZFJNB657pOKkSU2/pSjluwjpd6h1BE4dug4EBtIL2bS7euS6LV24lcsa6Kc
lMQIcPRyULfATSxFRWFVdPvaIZ8ACc/VJbHRy506fWD5fctaW/MrIldwMZjXfsKW2Wu5takT+zyZ
s3NijMkiLdR3iA14fQsbtV4kwFjUsz038qJl4oEq5GqQinfIsn6buVCmxFsLo+FEl+VuMI7ROlSG
wp5Kg1kbz9d2ZJEi5AM2gd+KkkcKB5RY6hyyg/1SLrrCjkTJjRMu3V2qO/qZDMh9axv6XpYIDEva
AN51ItnnWSMRqo6D2XGmW8piPu7N+mprq/usacUe6iHVv5NV+6LqaFcIdt1MJFduFh3lQiP+5lOV
rmvtxku15HNUmndqpFdHj12PNq7aWBl3nKrVyTaKLRYV6/9pSHaQZDWxTetp9lRXBahvxoi18SCw
VaCYzl2KPh2Hw2T2BTcWQwoUv6z6flPwemK0rOtQ9uGGYFmkMBjno+yBVvK3rea/gZwmQerM35jC
DQq/9o9t2nLTYbh+HxnxhTO8wFbAUxLVC/3O/DLn3Rl2nXugzWK1Hy1uIPXR3aoLbRHcuulqVixZ
U0GFgqWtOWkiR9XYforqWLLcRP9j7uZx+e4TbTUXH2SPoylXXtJu/JDV3wS2Gqb4ABHyuZzqHXmm
v0RuXNvGxawwiIdDQ2vZyosOGi0lp0Dgh4jViflk+E0OfIDx3QOn8lgmrIRZctaUP7oNtcPZUYtf
kdyd1cHaYXBDlo9RslQ6CuHM9E0uprE2Hg78E+SG5TYu9L2eYpGQEf8LV+8PaaqnRsn/FNR3m6Ew
HjJ1ybcv649Iib9ouBynpKkYuQq6CfCBMOx2Y8cx82Wsh/GPDT7cDsMNsRXXXFYekV0fucQaiKT9
xZ3i3/11Zo25YYu5U3r9kUGE3aiQZvHd8DrswmEhXeKYAG3xU0CB4/FKvJpLK8ytA/78H45zYgeE
+XBa62AUMSLHJfmSE0opPT/lTfI1lzZWA8XhyHC/a7MPoiT+24JmCmvaYAIB7E0+xl85Qe5tKOje
U18htCeQ7MR5pFW4EL3lsTpOgyStL1W7J/EDT1Kcv06GcVP7Wd7M0lW3TUXT0kSVP2hL6OHLHSiU
5A/LO4aOrBsBp/Er8RBt5Nh+RJJvTZj/hv6abCDZPAySOD2TN2uW7hEr6d1BSkJWCu98kUh+6yq8
DlnHSczsri/DfdfwxrgL6iA3W0eWDflYk5qc7BhAnsOIkyFCUt56JLqaEsknWk7lAV602FMVM87I
qvaWj6XrVbGOLopHeTW6aYcaeu3GNJtwi5h2OZUcwhrKSd+1OM0j+BnkdPODcO3fPO72sSVKy5sb
1K09bx5fd6pnQ8THeAC4I0JDnAi/wACiZ6VPqRxB7rQR8wyz6iNEI/tslSPqpb14JoDi53EGIZmz
Y/fJYbsglJ/OKbzyQFtzvMfeYW+LbvZ16FvNQ8UPAyDNnmtAagASsGaR3vITUjJcw6y8i96xfDeR
fzu9D5H4JTQRfTJssxZraFMMg1e5z0kExiNp8gOZgN3WGIzFYw8/H0iBfnEKQQMVYRwsUXB4tW0x
6FMH9cLfRQQq6226sAy5XqhXu1l3/kleu3cRfqw5TfqtrJQfbv4r84f0sLAtxx6VulS0cR/UspTH
OAeqBRWRBcMCMk9oi03WBJbLZhG7qIw1PLV5dSrGis86qu6JrpfHhpE8yszuPMXxZ7Xoxs0tzJpP
iag2eHRXp3jmrbjA8hz3jakdxswA1Dr/IExMj3Xbt5t+lEC4ZTQga1RuWWkNZ81AoszYLZ6dYLU1
w2a+WqNRPxxYVKnhAqVwRjDpVnYRNWBiWNzhRl2jb3s3+Q+izmM3ciSLol9EgAz6bTqmlTLlqqQN
oXKMoHdB9/Vz2JtpYBpoYFAlZZIRz9x7Lj18I/t9QxuC7S6DUMxCgHpm72dAFAt/fhUjGPG28hyi
b0dcFCK5BebsXxuvvZPrOjPjBp9TV8em8cQeYpO9WwrxgFAwn4QJYCIsAFZQEfwyhXvK6jcXHtO+
NeeQu9S4SDl5jxFSG350AAtpcU1AGG2sVSHEL1U0dnJl24THzzMZpqT4L+PJPISF+snIHGssmBJf
ym83qOYN7vpTzYG86ncZ0gU8YZty4AiBOrlfWv0Jspf7gSlsE9yxWGdbsxswuF70TB5GCJBxo9LE
Pbat9+y2lsXBVN3r7A2p2OoTIyfWNBwYMy353QVdz8AQDa5RBYRjZwsec+XE75m/QGhw6yMiWbVz
+OdAY9WRArdJJXOa2tLbaQyPi4zZXC4cVal5cDv5ZKWe4usbqbGcH2ZgQFFvqeG7Iv82yx+ZspZN
MNGVmS5LwPRuWklxii2dbmczy2l9sma/gDWN/II07nwmnGK0FP2mKW9T7nyJUPHHF+a/xh2HR0EM
JCKERXzYvT63mb6UWR+iflFYZvr2JjsmnX4AUiYncJOJ9LidNPu42kEGE6vJPdahQmjeg/QD1etc
QoZeHC+fcyDMt8IuPmz03YYo629d/5Sp6Vyy2KK26MszerT3FNjomc3liUBBXBcaf17CoOlU1eO+
YK39HDPc3cOaXZMer073lYe/dOvjjJ/Zyo1G/RqIh5U/iDzcSFwSR0ieBsKOYmJMwNg8i2vzWpv1
L+6jZs85Td9bIF1tAIR3lfnuaPcp7ESHkSs8dNjYRqTXXINv5sCoKWEZe1WNdcH47kRIkPMtg5j+
hXCNFLcp08QKm9BmZfDDhmmzg0kK+9mE/ralSI8WjsYIrxWBiGV7B+WmcLW6Jqsm+7ODOnV0gzLc
eXONj8jBmyqD4SDHKd2HNA6bVjN3GZgDXMkGiEwz9I/dGN8FlexxXr39fZC8VIYeiEBcwjtMUtbb
4xNOseqF9m/TW6N6zunmrmGqo5bO8exOxrcdluWbIL9hVGo8mZwsXkUeOHHYbJsQwKSrm5hsafw+
pgNeEBoaxgOVHElftjeliwpZomk+KEVIelnzOw0LHu9eNhTLPQzwScOcnBKMRBL9HyPLCcM0xeg5
huJN+PkQdV5f7bw2VM984vzah5Ts378e0CjbXhdEU+ndUXKm22Gox63XuVNULs1aQrbWOS4CJGUQ
nPeArUJkUgM7Ki2uzj2zguVOUJQkjZhBmjOlT5Bg717DklnNHsvpfyrV3K0JrYBao8LdnNpwcUFS
luawCbGI33qbyIPaxh/i9g126DxlfJhWyzNbpoQfSLTRhDOi6ZYiGrV+aPZAt973PhiNC54gdMZW
cqwDW34j3cc8WcAFzybYTCWLVRtRWRN2UZLyVgRk3B4sxmkeeYs/rFjyFF9BvttPBTPQnRaY5RBp
GzuPoIVjm9pXIn2X8+D3RDRWY33sOPaRKP6kC+5+UquGmwXMODcIgdD1jimBvUV42p0bDfwr6Lvi
5HJFrzPniMtq+BZ9dUEmRth5GYansJXipFKABAu6kmc10uWVLITQPdKBefXZMW+O7+R7HfhvjgvZ
T5RQDLL5yTJ0jKgRtlxAkOpmwXxBIfUCyxawPxPrLMCO7+nfBgFUp7qwiJLvGChPfgLFgNRvLHgp
aqbpsR4vyQIQg0GO9qDGBohHtjbCL4SahyRgHJ/53jXO3Z+FgJY7QvrIE3efmvOX7zjvwhrghmj5
VTEYdBC6Uyz8A3dN0oZ366pKkgBS1IfGghAgzJgrjuu0A0fPskax6dp3vnsa2yOpgVeQUe5utlhz
BgnO4ZrtpmEt23E2dRSaNjRk3tY0rG+NX662aihSLeWrFOoPXWAe/VcuSkpetN3PVnJHyrzTZr08
SRamubm8e6L8DMhioOK13h2EEbHpyR37rB+J7+GnMcyTbqYHiCRckjHq7zcLWy01qQmXzQlOKkn2
c1apCKsWIWboJkZ/ZNX62+kF74WnxGVcLP3Drj/KufF/ooIMTs0IqOu//+yF8V4R6XIiX9O5Dp1D
jWSXCHQMj42X6D/itJXnZqr9XQndkbuflWkQ5Ih59FnC9L1i+ccheikshCtyaiDbjuW2R7GwE54z
PjqIEJe44FhqmcXKJUs++t5/wdeEAS9kBdfYVF81XGubrqjDTbQJKVGOlJwdsszYR9sYyVD0TAwo
XDJXwPmc838xdfDdsBsol6zuU8JvNkYlf/jqmbbO2jRwMPaOGN89Shgjbgougn4/eATM8P3UZyO9
NZ7hXyavQpsc1KR19Ib7wtKHz6yjAiOA70CP5Zws7mGm/M5XgytV0WoGRITvvNr5h8nwkEBfPi4G
bU7O2cwtL/WnSi5NvTxSocpnpvvuK6IAxMbWJSgzJ3KbLGA95twK1TfbesQ2b1hOc6ys7tgotUoI
2RE6SqOnTEhZ4I8SdyLN+WLTP9Dz/XOybtXLthVnLJAsRqB+nmpLdqes4NQaCyQ9Nlz097jEcN1n
+hYY9IRoAOyHERwtzSpNFW37UrXzhzb094CA40j7URw6GMd2t7w19AznMcjnnTsPYgvxd4vkerqk
qTx1ckhu+PqMTWuYmPaQlGZ+4ZFYdktkkRxGF1Ft3MOkXsI3qQnwqMzlJ8rK8thlfGeArB5mQZQv
64dzyx4M71z6QEabv5bkBZFWRMc07Gp33aTimphHFd/lSBk1UmREfdc/J7IxLmC4kA+piG8BU6Ui
ClCVJsqx4DbMLDEpsYtD0xP1OOPpO+XEX3la5ZHHqGdLxgSm9STdzThor63BbCXzf/NbEGybMcHW
ZXbJCMDZFVPYsI8ysuMIIpYVe36uEL/ee+vF972/oxFCmKiHv24bbiHtazwpWN+Fax+NfLlW86Ai
f2r0pdHTqv29ZlP/1yr08K4aOtAyiXfVlMVPWWeJ7Yz8f/0gW9KvBXRJguvL+Q6114uKpsp3B2WL
7iFkTxZ1GPZHL+sxyiykfgNoL5C51jYKdf6zrZCUplNQ7FojsG9ihBoiJ7lNGDkfF+ZCXkDmVirz
aIjLU2E3/iPv+ErHOjJzbCE2Q6lTSzLR2Q3rS6DVj3hZxWt+MF4GDr3dnC8BxGj1GOeRVoHSoCF5
4pxkhY+xYvlq0Pki7kGhkqCUYq+0/AprtzssymOgtHCiI23RKEwNfRGkUpUZuG7t/xGJAWWmVcZL
wBwh0rSVZZMGJ7/HhV1gQd4nVUd2Z+AykiZ1a1+XrDkZjIbbQRfN3mW6yIaNWZ4IjVucoRVOW4sQ
xSaorkOV8+xbxzLlbzJLNwpig2ygHmaAictvrmDKx2xZsFngoWKof8MNQU8Q8qiZdX3wys7lIgW4
xl+QHYhRAgcaiPFMWDEDetdCH+GLvQWeZT/VCl4RsBFfh+Sn+8kvleJFx5a0cH1oew9gcSQTmjZR
jsO0zQcLHUaneoLSTPOMA+BR1bXe26UhnmcRW8/+phdt8Bg85gx1IjEJV+IvqMTiyXOdi+93Dt5q
Xd9WWkHlyG/9U5t9fSKXJWapf9WD/UfFiKtHNVEcNQe3z7NfcZM8RgE2Y/XAnEdVP4LRKk5ziJEK
z9M/H532uRixUQQ97Xzp9iR6gM9/CnlwDiEvAvd9FvxImbZhiJzs+u4NHSY63zefmxj9E1GXVU9a
SqGEvniuJV9wPr2ul4OKs/jLqcP9qN3sWlhoEsh2uCiCRbedb+RXu4DJY7nxFLEqvausKJ/+/684
g0476OyYzxwgjD5mXmetrj72NJB3sIIKMOmjNSX0nha6JsNhp2Ulb04jx6cJicSW7l4wVUwpoTuA
ZR4kNjyX8k9Z2vCZk264N0O5DwgYfRRj+ZaP2Xuj8Oba/pw+Fof2ir0B0ux4uNdo1dNQIDYVrDgC
acmbSu3j0NcXp2AHVsaB/URuMBT8Z4Rg+gRWE7Zyz8AlZ8MtSGCB8e6gY+K0LBgrOSXzUDwlJtAy
mil5JiG1gsFQ/rNF/1ygLorIGjq4SwH4OY9fqE7F0BJwx4qLMccXOCQwP8GHwRN3GnEbbRTtc2+T
+qBT5lFdmgTXgoTHAZ9cpl+tZvoklT17TZwa40uZPwcGVWGgsVdbpMyzMd2ZoIElWoerRDYC/Ji4
JwAR06qbJR8vZntbR4IYAUZSJbk6bNiD2nuUzISw0lklGqEBc1HuT7cqVj9JadqOlUi3KKAY1yTW
r3xy6xsvNdItBhFFAoYmqAHpe3F41j0orfV4lRKqse08bGTNp9L0jm5bD3v6yBUY7IJkVPfZw0U0
gh2h/4bIX312sJLxEMP+ysfgjtbsMtlUGrGCs91lhyzzWKx2pLunsygA36vvIZuDh8QrnsKBar2g
BJcK7yHxfAwGdfPPR2l7oaH53bipcy0y4mmV22aQkmv7DJkIXmTud/vYbdv9VI7GMbMZBxjYvV8T
vKu9BzC7rTpc5oV970fVEWvK2oynxFvd2Pt0yBzySzLmA5MiLWYJbq2LBzI1+xkVjPhrQzsAoFwN
W8+dnEiRD7EbEKJsFOuLZpgAJJSvjWDbO7nkJ/gi2RkAdr9JBd4xKrKOuIjpyRw2qIkxE6eViZeu
o6ibg+nae5JnMrvCCHkPqUZZvg3HJQ6/V0nVgiiNmYv2n/r27ov2i+U9aCNUcPW0p8e22AyGtsEO
kAvblXhjGfUCPSYTu/K+uPJ/6QFIeTrCdm6mSCDjfQHsGjKavTZWw5eV3mPd/Wgtx9lNvvsX/fbq
nnV+c7Kd+wpHnsnX1bzOnv43jUwj6GQ39eAZuxLD+60L8pN0m44Ukq1bKufXIOM9aU/Nc9HOX2h2
nW3SBv7R8iqmGqQDzEbCDrrpn9wp9LlOq+QR2gCi3Nm5LDXSEjwWxqHqCfpCg0hk7px/AI1H9BkM
/vsAygByDniiZko5HEVmHsB6o8tIe4603Df5YGI3JYdkhHhk99FE0WmYTbuTrsly1WYLM3oFwfO5
Dlnuigob4iEP8vTJ68cXYyrX+zz2NuQXFHh4ecAWC6dQzuQEozVPSYCsK8hK6uf0W7XJV+D9aGRG
ukdiDycx17hthmyNPXaemoW/N87ngXjhYFUvPSVG1e5756+xzkuHWv4tKUrZHLBaRM7AxSAemeqQ
UwbOfSCdBnpU8MGTFIBBUW/BAkG9jFmdwYEmo8C08T8HAxi7+Xug8uibGoF/PDub2ba//QHNGSkn
pAyF8tmxlp9Nq//wIfENblk8MDyDihO69ntlpI+Q5xotIr03nyPQE4/3ByhQaBjb9XGnl0c4DKyK
t4JMBaLF2WLgDJKvcWz3z5ma34neuZJOvhV427ZurZzILgCWKByirQ8yyXaG4pDbyM+WV8gd5tGS
/Suj4V+W7n6m5sh3wg7KCfllEVSiJszZNBTLc2wmO8+e+QsdwA99v9AaTcp87VzSmdt1ki+89JjG
8fJpQKImWZAZuDyMnRifYnkTrZeiYiniSKrp4C/Bu2gT+zT14H0X6zRMWLRx7p+H2ie2mtp+40DF
3LDUa7djjTcY/TR3+qxK1H+rEhhoHhj7a5FYaUR45tZp+vHx04HDT1hMl0GDnKzIAVTkUthtKdF/
w6h3DwuEWiWgBxk87klR/aae3M0FneKcorpIWf7UZXvuPHkbld+ehdn8Q6jZH60SJ22TB+jQtR9V
PXge1+q9rQZFhta7Ute0sEEqmpaxJzZpObqlW29mkDTPq6PJmO9ZXdRXohnvFWjqo1Mk4hSAIspK
PASdMbK1k2G2zylviPbCeYpF9DtQCl2EnH83EBM3YtViir63GFVMJwVQgrW9+TyZvfnQH/B+/rJo
nfgjyO3o0Ekwfq+ixnXYNttzBn3Df9hEYexHxniOVfcnBlX2hfc43Ws1q83cetxoXJcQuBpqdMs+
drTyq7O8AZPE4lDM3m20zGUn1vFeLM9qYZzgqDyN2PbU2BGN6yLHk9FQQzEvusYgA0gapQzkyWip
ZC8AB7gfBpyDQEioBtMTwvpXRjLxMes5DzXjmnrN/QaKdHZYS7F8M27ORD5IH8DK1H093iokpIQU
/GhwxW1aNUDKMNuduyzepgoD5mSEJ5ITAAy7Q+YbyL3n58s+Ba2uJKcbl4+mvebN8mz/UzE1OQyY
oRE07gbWgLukxCGHvRGRzfQPpa2AUCV+UDG9LBlbL65N25AfrVOxDgHdsqkt/yBhvW1TZEZzRVXr
O8diIfqsMBjiTAlEsSbA42tc2tkiDjDXbynZUVvp0mJU1I4ZoRpfiwXtqy/fF38+kSmF2HfGcpNR
09kmSOS0M4CEx20EXeuvYStjZzhhNNdWZCb9ww2XM53ftnVAhX0Jsxp2hW1gJm7kpU/r/CCxgBDg
6U/XJF5oHDFnY7QFGta47rPVav8MoJ9IkXqvZZ/f5yk4tzhL98qzVeRByj+41VDuiEg0drOzWBHc
ca49nEdnkxQDgQP5zGcTbv1B2wS9LioiI+ZuAyo/u4Uocf/UJw8iW9Uin5ikvuQ9ewlCQ/coFX55
SAcelT2y2LYj1w6u9TSda84sRoToXubSOIel3rvO9CeVPImN8UbExMssugQRT/KVm+kLh/Z7iimw
qOdsC/Cf1TDRnApfP9arDhyV/PSXHfSOjyyp3zpzZUM5r7RzZ6Okf4Fg1hvzj6r1rrVjnpE/8wPE
P7pSvy02NNR64kngUvhjNvHVc8WH76Orq7va5XRW8qBA6Cxg05HPmcsxaYW1Ieajf9GeTI7CKpEf
pR1jEKc5AdcnHaRmZNywwDTzCbAGKBBAnno3pEZ5XLzybWK+OEn+9LQAJU7Y7koKeMFJDTG4fnX8
+ZEHzLrjYdwJAktdsHq1117RpdVbPQTMF12GcnLewr+OTwiqnSoj908SvaStkbKU5DxGpoK4Lfyh
Oc6f26x5L6Ejkj+JNorNFFSD5kv7zaufaqpcgTqEyWNojX9Mv8St/F9uX+Qzedp0RlbuXbxpYgoe
ROwhCDqXwi52roF+vwv2vjQE5VyALwY08TbT5Na4+fhM8fqSCfXlOGyyeA6i2vcvcANZpVX2iu99
mSQsZczF+6akWVbFfGy8ABGFsA56Cvcocn8UZdTQ0hw7k/1EsZw041ekZO6q+5uHDQJ8QJdmok6+
SR/UDkG2awNsrvRaAiHiXB2cLt426q5yRAkAEbPdHJvpDSNGevOW8nfwH7qXcY7NXNPJoR8ZiJjL
+mPq/ZPlkJBr6G0eT87e6SiAOsKucKTbW0HLrKR3qMsC9gKbtTJ7FrAwmVE9BkQVm3EisJAd1SYN
zrSz0eAAGEzMbzYwF0uX59F+LUbUuEoyrp1yYKkOATNOEd/ENIsnst5BOU27IsiNQ9uO35Pjv4BZ
bzdtx1Y1zaeSChVTF1Sw7dzn+SmZ42tDeiDf8sLtJzlkSfchLOow+A6lw4jGlJkIODJxrZZqV8xV
wCfDM4gQCPhWdV7/F6/RQuZ/AgwDBZ5YlX2dekdOwPU8uV/TYP31rZwIJl1/0kBzT6/5jVS2B9L8
QDCmfPMIV7do1D0MAQmaW8h4gVOEUS4RVLBjZhJMLNUIW2SPSHbS5IxZYFenJDhWY/KyRrNETsxq
Suj2VmTO36nGaw3/8wRBkN+4lNHUZJ+Iozmb5z9Dkv/SjkSo3UnQvemTiVR9TYKbG+OUFMudNM12
22TuG+FsuyTGP4gCKyeEiBe5QS3ufVUNj9WIQmHry/QzdcvkMHiCkaZrR33PaZrn9TsqQwZ6BUPY
bqUve2H5rae2YaQoCRwdwzrKBsT27PUQ/NmYNBBRUe5xGuK1D4n4tXYLWMsNtCMeWjaTG5fYepSG
u6rJ+9O44NGWNRljcU+lY/x1kAxtq946jwRAHxMDxWOVVD/awW0iy6Q1IblYE7YWw1GnJvEuoiqM
g2PiVgin0tjyrhtUOVvPI2iK2u+j6viC+hG3lE5pnj1rV3hy3xGyuyH0r4yKh2tA+iP64xw01ZNI
lHccG89DOmKw0V0FmQyFD+gwMnteRbQBrkZEgRBy/mm7SI/MKE52m/QEJDCBqgpJfh8zblnk0KCq
kOQdeOCuW93SBeHXFH+Mq7WiEsgLZjk9i5QGSyjnYfrqbMbr4ZOh+gtpdFT4jNUNCRgdKpQ0+pyG
Z5AxCaLnAlMP5Bc8GouBGlkxdu1C848j1aOfy8/M9v9IUE9V+F5WrEqCgbEbWoENQbnbsOO9xweZ
XALD+apcvmGMT962ZzbX5O0vbyqQ+wp1qBse81jJP51Y/gEFeSmeUY5UVN7EmPV8qPVYQRWMmxvy
7T81rNKUhmGdABFVRWZbhbjRKtwHQym+ljm8TT1iT9cab4ONLoruh/QFc8NBu+tXzAIjcQTZElYm
fiLD8TkegTyR4IHalhzVzOO3mNeNWTGxzh4yNEJOOR8akx8naQh3i31WS5pTPWP4csgYyjVUivCy
GIYDakpN19vZqFPpi9j6M2RoN2P+UlkwmJEe34gk63j43JH9sRl5FuLsBglT7vEVBataBgQ7Ybz/
mEC+pwNCXMcijyKE5wJ5ZICS5gxH+JcNiJqhYpiCDFEka95pvDreyPJBlEbOfZLjkSEho3WKnag/
uZ8A31fI0EXbUqJa+pa1PIAuBGp2IuxxE2MZ92aVsC53W0g8ACxBnPEWX5N86ndmgJjJymB2W7BC
unLBceCKuymGj2JwP/2+XbgbYBXi9NugIc/2XX3zmuamfOuX48D49GvGF6xM75455pe2SN7t5Svh
5QaHxIGWc4vPNpOPAThWKc4ob8dtkxDNJmUbLax3IQHy82tf/MVh3W5cQ58WX/+tcGFFxNPcPMoh
IA+UkyWbmiy4wUEgvrzZdaotz/FbUqAPoKeyUZgX5wInMQLd4J8Vhw87LwS7+eWkeqJ1Bxsab+F9
e2bbPRAjHQzood16whdYNMjPQeVlp9lBxOnd6TvQHTx8+3G4AFd+cU07ONbtcKEf5VCUqPR9wzyM
iZvuMyOzdtkbdH/aJiqgxu9f2zpBW+0zgVGqjBHjQ2bpB+LJ5a1uDcKOrXWNWdCLArW5pqM5kNaD
Cm/Mxn7Xoszf2QwlK9P/9ubQe7bIeiOMhCIPG0piuZ9FyXGkEwuvbfjXshXF3eA8+U7/yH+NhvWn
6UNMUpyZXmD8RjX4NNlEGMoabYhh93/MYM6prvI3XzlNhNb8kiieCpLeMOhwn8CB8D/TuaXutHS8
j2unP5TMgZbK/Tn3qDKFkPx4XHMEQ2kWwbYkto8RVKQK58uEgcRzlHyadMkJ1ORjY96rQpx0bS2P
AVyIznjSUpIiNrD+2n2L2Rs3D3L9tklQxZvDzqLTTevCPerY+t2X/D8ZiiAJBMYXILWZR3IGaJ78
nZMzjF+Xgvhbxcj7YBIWt5H+YEBKtJeTH7kc9pskpzDRcfghEvefDrviUI1gC+uPLsGvpAYc7gkv
ROxTYvlY8TQpaLt6qd7DJgzPcU9mIrg3lBb+T9+RpC1A7Ogp/eGk3f3e5h0IJ/MpFGOL0trdd06u
D/zK+3mcsIouYcT4pD+Bb5WXyhf3XHFLkpHMqZTDER0UYjhw/RGuW5AmvkBe53+3YxGykQ6O5kLP
t5C3HSkPN1itsY/MRCoY3vLd5iRaFEO8E9b6Bgc8lGLWp+otndEjKitJrnnSb103YU4GBwEaq8sa
1atvgB8JtBS4OITVv3aSqaiT8iPQPCCrpL6Dy0DkrLNnl0R7h6ybjxVbc+5in7KL10bZE/t0g2Eq
YxziBfkrcWXxJSCL8qly2bs8yDhKj+SfXbAjfSVN3J8aAQkxqflUwNawEBqa3NiiNUDw/O5IEyhD
AXq7ktN5qro7QMt4B+QKPySe9CXtl1OmmJ7NAo9ekpCE62UQQ31rX47D/LRk1KgAy8zpj16AyBOz
SdUWugMScnLmF747xJoay6wcnnMqlwN+cbmb11uJb/s0x3Jdoj1IO21TBjVxZ6m9ztKfgfYMppn2
eFzjbG95CVrSW50kFUOmgw0x7NWDoTDlTf7UUnbVaHdPRF4iXSjpN2oEyVMJfa3LrZkHA4IblFnk
oSWwUTNPDlajm5NVxf9cYQavNsWcsbwSuGW+Fj/Y3kx3xrnpHig9h0+6HFyyeF+1T+jfYsbyr48R
oVJvvZdjAusz7xi2xvNYMAXvoIfsUBwnu7BPMNEIwHYUZszIur2FBOBNYwR5ToLpblmJ+aLKTJ8z
N/srKjs7dHJFq7oWgiQC7HkgVpQOAJGXVYRh2e2xHP3nsYTFViTJsHdl8Q2sQODT0qSjbhrh9RhP
x/aSpRNfEsb5bRPE/jORsxu7gQ0Ry07eXc39AOxKR1qx/2ZIzFzf180xTOY/RtplZz81tjChnNc6
9zbYTCLLQ5zdStIhUoFKxdZAjDuXdMeAEPEpBP7ASgq6EcinJXGgdSu2coOG6zuSUbyXHpT8udXX
eMbGY2lM6MhDp4vTBvl+7CANVoxMSC41UNxYxjYzuYxYtpfbdgoAtBfK/j2ZAHE0BqEKBmIkUX1v
lyQUr4UBMDxeMF4j4mEWy8zsWHkkQZtO2z/8maiKpmlcOBYUtCjm2N8H435BNLvhjvZuafeCS5hi
JOmHq8tgYzMZGdJKG6FBowpjN4KiD+hK7wp8G5uDZ91roMWK+tXChovzDO7/PH9LHXJFI2slLM7r
5mJbdl5wyPMKIj/1cLu4vzuDYho6XcxS/FCJ8YOJ4rGWzuqwhpJRFwTgmMZcr0ucJDJPBrOPc6OC
IwubNeZ7PQysggEZd4dFiuNhViI9TuINrIqD2RmNCLHq03Uc53w7TPSdLGY20oLJ5axtshO3O8NX
w+vEkbdh6RVclhEWPtSFkjOKVfqScK7lACFy/6ESkz5K4OgMrWcaSn9TLzMrBswiTcPFVdfEWBW9
9clJBU7cqd91ajeX1p+WM5OBzrbcSyXkMXGndcsU3Ft6yEh01ns8/BAG2uJYjJhPSGCT4x+L+7Q/
jtZAR4bBq7IvRajtc0ETvtMIAsJCMKIJUAwyvkI/UXi/h7qk5seTzZAOeRdrj3cEzvKI0R1XYEqt
uij7BJ2P4WZBzkRvFHsOGo/k110TdK9pG/y2UA9sdAg/3G7OemSiiW2NQTytW8wsJ84q1C6HrCSy
sRsHmFWIdDdSsSo3UOshzEgPzOevpoG7uWiyhcuCWIWJlQl7phvTmOxsWNYb0/Np33XqgSMuO3h6
BEvSFXuDJSC1VbMN5no4q2xeQVwbNLzlj25M8qPTip9mxvrZYi7doJ3EbVJcMkNSZ7n5sIM4gVY/
dvcJCUZoWPnwbIGnLIv9b5tQMUOlXSSgeTM3N80IEVt7IhgkZr7BRlkazvAylTmxoC/N4qS/xz59
6wT3em2biIhxCpfJwE+Kv14a9aFgMbSBidRH7LusM/UR3QGG1n4y8G63fRaxgSNfpnfmi4N1Pxob
g0XXBAk+FcwlzWZ0blIrY6sdzazMHb8dxs9AOuSIKd6PmQlBB7favNg3hfseh938xoxQn0qrw+c/
o1G18asywLXnsyHoe+jSyVXy3O5i1AlHSO2oRwjwMqxmdCXJYuzDanA+6A5fLRmeUsszX0KN4rNm
EUAJ4940pnX6LJ4YxTeOeyLP9iK3ppcsSH6H5NROXvA0rKnNgijBvY4lqBSXlKCAFzWqDdRhNo6c
k2KQk64f1xDQnAXgDdmyEcbd1TNumsFfNlkq8bbSqG0Nph51ORFoWKG3txATv7Yp4AWkez1UarKf
EdC36/YYUghgVv1UlkEBsAcirOFXXxzx7Y0h76q0PiZjY7PNbRm/aZb8V98tuteJ9NfNMpBgQTu2
6hIIx2JQPUcIDapdPjAg7wKDWC4zzV8HX3Vsy6wXO3dzdukZq6baKi+97MlSaiOP6MA3KtjnIP7r
wpQ4lV23PM3tUEbcmkRor7+2O9s3Gw3jyZL0D+G8PBeQVnYkYrBbXRnsCy9OAFfkdbSxJA/EYrkD
gH3tDxfid5N96qesiwJ/PLhd8jz06IyKoDNISq2Ncx2TYqbH/m2y9cGbumZrqmk3eeF73CxiYyAG
2oZSddcucd+yurr6KvPvjCuYg2P3lVUO8iGEydHx62sLmRgK95UxjxrIZ3d/TfPhbyz3E6/J2ZxI
eaptSX0l45s1VlQz7RASMJFcjWzCsSTp9xKjVdjfjPehH5sb7V65kyEJZRwgb2PqxGc2iuSzAgMU
OIPtlVeSFgjkrXVH3i2M6dNAnw3QiD5jxFq2NGM5NrMqQHTfkIhk1JZAdQEulWHQGtiWPrQJrXmK
e0EfIluqBC/eUlaS5qGXS1d9NiIcv432QKmPZxngxDlsaHX6wTV2bRqq3VSaydZC3vS0MNSdJtAg
5DafnHqEv1e4Z8x6d964POrn/j0OJv1sdtR69Th2G9nr9lDODLEUlr0tTt6HXqNtBxJR9oM1FzvH
ctApu5AuE1Mu11K9xRWpSuCUjKv9P/bOY8dupe3Ot2J8c35gMXPgyc650+4gTYgORwzFYizGq/dD
/b/hANiA5x6chqQDqbt3b5JvrXetZ7mENKdQ/Uyj6zx2Nn7BIGY065kZkJIyYjoptfSsFg3TvRcV
rmVsUpuyyX7wBPLsdmONPbUmHzb9UyPGJg0Ns85SRRP5PBXwXx45PsO4hkwPwWSfRSMnTJZ9sLTG
9zocAtq9Wqp78Nc0po98yfrr77+qm3E7tSb70Qp6KJfJp6P73+jAciMXO6TZuSYZIC7rrnZybmM/
5BfHj0YEzylH56kmwAEKe1dIukCI9x3S3oBCWkHl6eGYGxajHOHmNsjYDQVoJCoj14DZjvLhkA6J
PmfFYSUGy0HORk1T9tvJBm6MA3/LPWfVwp+E4Z+D2f7goZweLRYSDzUDiLKc96jcYjq0cFVO9YNX
DZ+2iyhVo+VEkebv4w7wJw/bO81b+JE1heO4dr/Iux2zrjSPZd+G+84KzhXw9PekoDSla7s7n7i6
tR40zbBKp/Mw/WKjP56GfLmnNS5re5W+GAslikw47fOdc8y4G/CczsEMWYbEhFeTrzPUvs/bdJeY
myopxFamNKomUDnNBh6CaX7hzyOU33i/ZThD+BE8MnBddvu4+XFxF3vYpKqO/oXKHwEVeGcP099q
sKhHUk81RMp7HI73uYIQwaaYYjfi65V0vdNsxG9GV8tzwq+ANrekgrtMvTa+ffYcqIvSF+e2McLn
IVJcIjBDWDd2UGEbSAaVCyfZsM6gd9qXgpu8dsKlwZQDLcsq6SX9pZbMbAqtP1YjLeY1m1u2ep8q
ZDALnJAS8pYknwlEIvOX24weyDJn9S3oLcZRzI0b18uutnLGa98l/2RJ3B99uM0MjvXXoPkCMLuq
65RQM2WkpG81wZ0TAdpyUy3RXU/Z2Y7hLr+KOCU6lVGzGNh5fHRwQ7MXjq942WnrQd2sBGnh3G3F
LVMkj12VUGEUgQOPOU9fioGvVdrO02SO6tGWCRXIA0Oh3/9okTW8HeriBbaRu2fjYBzmAaje2JMB
VyijYxjn2wz+04WCa6auNDoGSvrrRuGSSnHxHkv6sED2JF9O0EQEtfSfcMZSCugcaqgh8CSG2cUL
f4zYop8F6ePa1d1/fiC9sHbHUZ3c3vLPDVLuwaqtC7dX+6RpFQ+4sKBVNS4gLaN+T9l2GwNMCOJf
8WLTuzbp1iKU/M1nhDhFql9SK/EoQ0b8jm+0COwCgxdKfYXpyp9K8yztCmsjVVRbP2qAZKEO3Ul3
Fz1KZpXjpAlo4EAybMDiBpXci+9UOO3OrDvzQysT53ouuTmBDSGp3x5kA9wTZXbv4OjCYFBEG3JD
rMfqyj9yR3gjDPaLRdSEwE+fIfB9DLtTt546K1oZ86yfLPoSqFBg+4z/sVpPqvgKsKh33VA81K6f
0f0b1lurgn3HtpwsQHUQsJPyNG8RlyYi+qOgWAwSsQM2t4wEGMOlw57X30cmknzSWHMYNGfOxwGz
m2GYet8XgV6b3mL1RPsTc4mtKNOnpkoyrCF5ipkTOxDpnGCf9R2m3bba28XEBU5hi9xiSDQ2fT8S
wlrC0HYq9/lXh63wIK0Mi0M8czs1AfGshpZl4JBwX9LChkszJbjA62E69iwFT2Zym4n27UbL7lc+
XLOdK9y1o4OF1lMBkLIj8z8+xIUjdpFOyMxwW1grCULCLNhBGcFCCwqIPFHxrK1ovI96Oob8iG5t
QQ6e0S6rc29h1ofI0fD9vLKbdrwc09qqnifoMpcYjNuTk6oRKma8hZ084kYAFdzHC+8nhKBeoXJy
g3PX+bsRu8SCKClmSBHT2eysl5IbypoEDm1WcfpTklRZ+2FkHGeChWtEJvMKZIMUY9e8UjH4PtBV
QSwW4o1LwnyqxXy2o8VeRt3JQ8e7F1m8729ohRnENVXv/FYPa6er5OPfP/v7K7TZE+1exWXSLVid
LIx3aq4Wjkydw2kk05WBwsBZtx1twE2sBocn4bn+OtLNxHkONhY5S+JjVXmeYBK5dq3POtVnGkYM
uJ+xQHpli8F5Zxrz7mlm2WR1JgUODrl2ZuH8gUS8fJBO9D6ICv1S9+0F1NJjWUz9gZjnsLfnEV0n
ZrqZ0+o1scVrwtvlqc/j16ZwR3KoMQLkoU/76saFrX+NrX+b5G+dRvEl7MdHTqI4Xct8G/dTgZFu
GhZer0sfTmJe8i56bSCePTPEOM/cJPp1QdodyXLZOykAR/Sh41ZXzXfQFQTdKLUvJxghSUket7CE
hU7SJO+t+ePWKrlGMeEP3624JytCxqJ/y8PgPbIxZ/JKPM/Ey1aZx5TY9Ea5ZXj8cLohA1tA6SH4
l6lZxd742KRu+FBW2bwGj3BENHfOfz+Mne7XDsfcc+u1IWYrooPzhiM16KmYs4470s4W2FO+6wKI
DipkYhw4mT5AbtDHipj4Jm/sl8D03Vff7S/E+El0eXQJ9S75N4ApuzYe8PL7aAYA8HbVtAW87x9S
U3+wZuNAJyXwqGoNT97a1CCVkpaMHIeDIvnost440+cQSu1tgdI+EZvO0DtvQZjdsTbjb+SxUNgA
G3lAZlZ7sWxpnTHb/faUE2Alza995mHw1Fcl8MxVtM+m3klC9/ospbPLl0pcG3P+HCt23eYPmJkv
t8EubUSoIZq1z6U9qowmRBGAa9WL5MXWVXE7YkZOUpk84CmLdgPK9go7NgQCq9iQLaDHgZKsczlH
1SZKml+ctdPHVnOahLbzFcjBObtUBnVcQyeAqd266HjG9mPH26gDnu3lb1mI0Jw54fA71+UvVOOV
Oypx8iPlH/rRe05yZ/pJkNlmkPsHMrzRekx1QtS2tvEDhfhxO/EbNdd/BLp+I5RKHqF0uqVnXiKy
5MXGDUYOwE0wbkRYjpQ0xNQHiXKPoii+OC+hcfJsfGhUVFO1AgJKa4c1Zu+41wWEfRu7ufmlAkJz
IbIydwS2kIlsvmaI09cxMe6Mk0wJ+C6fAfITvmnjdoPA2gBqSqoHowUECWu7uFoGIaqaPrZdiw1z
M4h2XwXQCWlEOGLO5YTSL5VsxejReYN7iMeLuXGGNsDriJnRawyaiKW1HdvoMsXzfJC9N59I5QA/
yfzqMBlBeoGP9BCocqcZeH5oO/vSLmACbKDuxg9xdfbIcVvvB49esqK6aq1a23jEHfei5GhvOUQR
qxvSU42SgEGMbFon0c2imkNzVuv51OTVp+UAQsVvSGpXnLuyyF+M7KWJdHprRQvzTMiJDtVs0WWb
e84jWo1ARFJ7+fa/h1m2pKWA1ZcuV6NCnV8FAOUb/TmE9fsEv8QjmFP2fxwHDGU7lahtsDdYvoWs
KpXzvNyx2X2SGoMLNa15/P89CQdHAFqT9p5CYzDP5oB9KuzZx6c08z3aeuPDGn1qq/A0FaijPc+i
X4IiS4Bo8WWi3oeRD/Nm5WfluSSFsZrb5M4L7D3wbKAsUrXJYaCBZgNGhLxPXe36sFb3UfGaFFl6
CTQkWEon2HjMNCYPM2Epb+t2YOWE1OJllkiN04zFW4T6nVjqsUbwjodC/8egRpOAvLjtY0D53DoN
3BHnZ/VUNoWzmQJ3uFNFQ80r79ltWMBIZCXIMFB60XlSoD411WYblY3jjvIZqmSHiZ5PRddaHg7W
1kuJg7dFke6FvrXSgAA7q44nopeeYpV8y+FkWW675p6No9rjPaW900iUf8PZxsMCaVanGpkwq/mr
wqRZ2eb4sxFeHZAIwXzUJIQJ0hp6ij3ciibkbEP5XyQ9SpIaLDNzG8+XBhSfetYZ3oqqIBZaRJiU
e9zwY0OI0gpbCIocwFD64pTbWsI5mVviKBuDGZ+MHj+MD4l327HpkW7SxKdvJHmVbVC/4AhjcJgi
TTXQwAG9906l1cDr8R6m0cYZlhlPAGCTfUwsmVmrGE/MBQdKTsS+ohx5z1SBNj2N0Xk28rMVQkSo
sZOtdeQVBzGE2anOTLXHgwNhojGOdFXs0qLodm4h46Nrx68A8+EFIp9vKtx6M6P4xbXcGdgNR7bU
deK9qCduGpz3K6++5I06GRUexslgG+2F3bMZpNtptsNLWtJJ14pCcQE1Ryubx6PTGtiHqEHZ6Yhu
ocyt5KWJAT0V8hE8nnoK+3qhzC2t5/nw6fad95jEU4A2w0XX1Ma4TXlL3IXbY8atscnXaR6TToj9
FflRUmQpBVi2luKARxpvixcvKnzVrkmuMIqzAd4qt23YN9PrhWWBhimjBpGSN+Zn1V8p9L4l2ZtO
cF61tvnUkOVfmX437OCIurQ/Bm5wmtQ/9DXQ5kolGIQ6KuQ6OfwemQ0kplZTMuKV7TsH1epoy8pY
9zSAVT2wTAqdGACjjaqo8q7ZCYAxGfzNILvp6LnhQVUiP5r+B0ILj9Ah3BFZYi+q1NG00m+Jr6Wt
mhKdJcleFK8cII7sJvHzVa1/hYLz2C+ORrvX1tEE8FFZwkbUBvk3JVZ0Guvo1im0Tlqu4bHiXUs7
hi6Tx+jVTeCV5+13RwXjOjhnrO1KzpTsXZOa5aYaZHMBwuywvQ8pcYR9/Bg2lYCwUK9LDpeHiJqQ
jYPlxSXJfqww++GcJ0tgOAAJ+6gJtqFfRzua1bmNmOThQ5PYQUNlYAh4JiX87xcaq2YDq20mE7gy
FIQHnAq/Kh2tWVMH20xExjp25fTY+v46CP34kYqFapOw9UX/TndWPQ33KIZGWQTWtz3BySCaD23T
k7vSdROiTyrd+O0EKlO27kdZDLRi1c4fTGpiB5QVX2Fgmh8hwaiNl7ft0Q7Gc6+97Bl564XSo/6R
Ip5yQzxVH1KRH6gENx/nVn96ho72nm7cI8meaeePCI2FknezfeFqFwe/xocKfno9JlH/MXUCX11M
NXpj992WEov03TH3GE7n49CmHzDID60w4M1V9Z5oGg67IKGSdzEPSnx45MaTms264Oe1tlX8nLUT
kwVbRk9vPQL8WWjQg+1hyAHzSp8I/n4gVaVkdGHhgx9wUMDhweMhODdNaKxa+jDXmSFezCBKz2HI
9+jhJeryGi+BmdN9BYEzsUOCNSnYOD0yA1byZg/qdcAC1XBnXZVD9NG6sb2Rrdyay/VisG5w7ex3
b1IE6rgpUY/mu7asYEt377av62TXZViHZIQL0QdgtUHNpK3M4asHNPJKBBib35zSOJMyj4SlfrTd
6M1MohGHl2oee9faAnPfov8Y1HuIilJmd5fD4MWm2ABLzxoIws5LGTUkLGPDP43LB6fJKvQ0Eto1
d7tbyIpu73XNH6OYaEFueHjL1rpMXvSZ1Bkx7rmr95hu3qUAGxbnEYSTtrgOBjtJK4mMbafQlUJr
ujWd1+x4LFHIp0k9lrzXh2Q65Q0nfHIQl7FVb0aV5qt+ivdxzmILYgtaT2K8tn6kkezIsEA9gruY
ms6aAH/1WPo2l2JObcxIgTgNlf62CaT/EJuuu0rIqa3QKjjIVzpgN/OVdYF+1C0CgeYflALzxopA
1NboI2hq+SVsak0/XoDbdK7VKeicX7ldJRcgZC9+ZeN5z/oXQqXf9NZtzdFurryv0qbGN23iJFmy
0wPbFJRBAmMNWDcs1s5troGJ//3VmJ7/fyVJwSkY0Fn1z3/91+ePSgtyjbpJv/W//udKEkxpgeWY
4f+tluSUfDYy+Sx+/g9/8z9bSfx/h25AatIWvv23feS/t5IE9r9t23Qcx7bdkKTe/yglcf9tBT5P
MO54ZAYD61//pS07nfzXf1ni36Fv0UniEuzDZec5/y+dJCz++CT/aydJaAe2FSzHTr5Gz/7fOklM
ZdLkYVAWz7mnLykBCZb52Q7nhyBLu5tjcEvRdMw3peP+ab3wEHNU/QfP+tUtyl3FQgg1NuT2O4nh
tfT1J9JFcRKJH29q5v1dyroRXy/+kKpwi1uQxL91a17FnE1nar25VOVGEYfbzo49P7na2nGooHad
MoffRX03hWN/TkrnBFBROFMnf3Y9508larUeJHAddIijGRKowPXDYOwziUggEsTMLimR/hKqKpwj
I0dkDRfhmJOFoyrkqY+gaT76ph7WtE+PK5e0EZl5NnwGIwxVzhpt/FrnEjd9PAlcSMmP8GMwVx0C
b8BxgxR2VBTO1qJ8bk2Ju2EspJgwyNgrsxEZ4vAniTGajCkjGrVbNZtwGhtOevTlptTxqxN82Jb8
lhG7jdTw1n4FQDWS8xZGmbpbZZ9snbGnQ4OoM4jZcTuLNvrIu3bvkFPdmVo0Bx76v/vAcr+YKK6U
R8RGZr9Ebjdf51FhsMc645UmuntdnCw7zx645VIk1h+Ir68Tn/qqIBqcJ9ryrCtVgsdxDEDoLX8E
Aes0+mzvusbxHkCPsQ0qldjhnKP22nMUFS129MQ5wybqkA/veU7+qoLCdaSGLN5x9sKf4CT2q8Q8
tp38cIYH1L0yDeUXiOWbJDDSkzJiYt5T+WCwPn9llaeYvu5NG16czBwvZdZSUVJnL9OsjFM3MSTM
CQ2jTlN/+uGbbWPUBsQT/lhKbCggVyvRYcfF74eFSz5lNQQMFFlv76TEp4qG2YsUowc4IToY461d
TpvkHd+I2aSEepWzMagMNOKmxreB82gZHhs6RP4KRVjIvHXVwOVtrdJ5/PvBmRgmc8kE5bFsuxXJ
jG3Akr+mkT6RErPFVU3emxSEVicSO+dRgKTxxAQ6HYUvyvpP6K3lAYRTvKr97AlUxUhdcP6aN/41
Igx4SWUxP0o1nTjc04Zemb81DfWuOboPBNtrHvH9jPyC99Aas4SW7KHcG7TDku+tt51rezTb1wvS
ex1w7Ch8HKWGYZ8GKKXCC/fN7F+AjdSrPsqbjUcOesBouEr1nrJhtRpD8Zh3DvaWGAubklCg9BSB
WxjzAI8zZX+JdkB8C6M/4PFGUbOp4BMF77NVivn2AlvZRy0ZXQz2+B8LDYAjTgQmT6HhpnAAgZAO
6sNNTkuL8TlEmWepNB6ERZsam1P1GzBSwZzN+jV/a6TrHOqCHnemrulJu1AYo7h6NfsefVvnqyRI
WI3OPQ30MWo04vu2hm1J/S6dBhplfa1UMZzQFFZi1NkD2YIL7sTqbgvnWcPiOIolp6nAHeZSty+M
O8WekijQjwp8k13KPZUMB2rOo3NOtOaW2EZEKgtpvGkvBMg4tToQMk2odbMtoL5SOklglNWsxUhH
yBh6TQecVvXkQ1O6icIBGSkXzls1ZsO1SKHOKmtaORHRPyqHEfJWM0yVo/Yr60XkCLI6MMElTDap
j/QHQS68+qR64Jaw8cZxcaJ/72ISwjo4mRue7BZuUt8bbI/xrffxBEMqTWo2Hv22D3g/MiNPG2FG
AV4XyJYpoe4NYNeMGzjFP/Bfsn1MqTEY8OkoWvY5o0guOXk5pkbGdGAX+G0XAxPWhOvMCR8D4ETe
/Vc7Ns65E2Ipz/RgJ3RMpbTS34BT3sIs8w9GFN0Mo3NufRTif2KKzX1scAv2CcanqNRtjtQfUTff
xnJajq3vtO6pT28fmyRnsVKy+LQ/OToYq8A0/swa9jzhbwsTN2wOhrOm8n4aNXzODVDzVBv3RE4u
ia5mP7RZS/amehkRddwlPguJaRXZoOmTQn47doUtuR7vZle98DkDS/6uhsYGMXRLqDtJ8VDNj5rz
YHieRINPL1EHkEJ7rP7PdYVMOEFA5JQf0zc5uw+6zsPTPGDetob2VpJ/qwxJnt8zXrHNQR6k0zVu
nEf6brDYjBhYaAgEjwhBvOfB5kTpsVsCeCSjw6vErnW1GXVnKHdL6AmdlXB6CQjR8OpTQm8FJsGS
Z7kDzAOsyRLnn2Zxcou7MFx1Cu0GvxzacpRQzpOyjKab6rfvkMLU9fRBtoxlhhOEO9uR5sF09Uai
R2R4smguv9iE5laZ0VYXDl8FvlNlbly3NVZ0h/QHSq5cNBAgIDV21iiKn+bJfKuH+AxLV99FTasq
vksXPct7wG3knzkdUtltTPSXbnN2UkcoJfwoUnYdiW0NsCHSu+yiQ9Ol7i6pg3/KCl/GnHCbUgp1
TCXUv2PxDA916Ly7YhZXDlQW3SpJeGV52dpN/agwLyOiuOsxszhfRmOA5ULk+wGC8VhQOUVuhmBp
KVzI2jI+hYKyzLfe807IShA00gwnshtikunwPAYRW243Kn8HOLftutyEFpsmvyc7lGMyAF6XxviN
/Ti70x/Oho63NuFfYpQtFTSuCy+jDLkOkuuU68NUsh5vXR96mGORvSReTZgyX/ursFGA5oh2RRSO
Cc32RoQW+TcDTHwRuhx3zNeu6MpHK+d/1VR2+4mcNzoY1rYP2koQ0OK90xMyIYOI6mrQNbQcPx+A
U5nrwWOly0NNdl+Zw2YhFai82nbHjfHA4tNaC4vSHQdu8J4xBmezZ95jt/8Io/aDaYEiCEn/vJum
RxuVliRDBr7Lyr5cyG2AE1csd7DNyJ6EUd1je/PubmkeRp9JithWL1n6OE8t/w3mEGwK173pKf+q
mIVGSKwo8BKQXvZBlOeAT97CoyVfBMYNr3X6dabblC8AmrqLiTgM2mQz4qfDPCLgBLJHosNgb4je
hpSQfxdG8sIM/DVhvclH4Fo+ae9Jqu3UkxWTIRKvhAG/JlM+rhJ23Tvq4aY1Opyo2bSO+hKqZXHh
F3Jn4L8nfvljeMQlAlH8uCZ0PhqWk5MQHiMiKEAzJFqo7UM9GRjW6g8XDBBxe/sqowldvD+buj95
+c2PrDPRzVMRe3CEK/nH4tU3F9+3SasNBGCkCuY/L8y2TYfTjwj8nz6BeawTjBzQdFaVHd67sP7Q
TXiX3vQOj3SVjPO+ny/Tkkmz3gjlexuNdrAqwBoiGH+VvrFNJ37YLpjm0WrTNVoT7U0r35fVumR1
45f2tmMMnMeI1qXgXtlknyE4/jEdj8y2ccRJjfFhqbRy4eyuTVPca/z0rGK3jf4QLBYazRk2SemU
S1e2YB3t2NkfK/KOpeIAPBrBHeLd099vzx5AI1Nsn63suDrQsPEP/px2Zfkwyx2CUlkb3aNRozeQ
m8CvdvLH4k8Z2K/eQLZPp1/BQvySN2zmt/ENJNJvSZcJtXB3xZsq8otL0qgXBXHacG9pZj0RiOAf
tJ7cLvvTdMHR7OoPJL6WbdW851WkA5zvzAHvAaf9jxb5l2Nmf+a8+zANnqItXLbKfipUdJ8z+afp
p88y2LGiYU3px9HdhQBdeeE9ndnqgmKO8+zLRD/FEuTeRAs+OovujVKXpDf+qSC3GyTCKuOeFu2H
Ij8Y1dkXLblf1A4/p/wciZNyTT3K4NTyl/CcPy3faQ7oObStp6jyjrk3buYu+Mc3232NozeWQK+9
icfk8vlDNnuBMbMIwVdUMRYzx5aLzy9YkQrdO5X/VcYt1zssbAT+L5q8N3n6QVXjhWbkj2oUTwUU
Az+0nkpComauH5dvr67zPzoPjnmDQ2xhaANOvEcDX3uSPCVyeDYdkoD7Gxpys+E8dRopce0ykuwi
3fAFEqhjdYGr061+t2yJvMh1sWynTxwL2T+271YNcb0h6IdSaQDIALNhKvCy3lg9txwL6t6kltVp
vsYaTjuWMyKEdGRaImNByB6+jxMMy82XCIrHSOOxiBUW2BBnhcTcQN0wow5WewrVzN8w1C6jBN7c
W5DiCzP5Hnw4oqN58MZhvIZFu80AbuxDmX477eycAphXrpkd6MfhtJG/J8tuusha1n3K55HQjOKa
h0QG2F3VphS4XRDtOrvD8IgxPDSRooJBQ4ZO2GMFqkpOjmwaas0K1qEqk/tluc/IBKew76ZTY+Oe
sDHv7/pMA5ruST7kyiDqT3xrYq92qdL5UegRYgP7wQ1h3PERQN1umia22X1fnw3sNSugj/IXB+XB
a79tw/UeQo3bW0wGvcNjA/cgX7xunaxPFt2kHCNeuN1+4G+unmikznjJuUJDgsPlBLaL09Hiij3B
i6QiLOaODXx9EzoTSxtzASjIKjziRvtlZ0Z/qSzQG9qd5EaMLSuroH4c2vIQVkP+yyLYnPsCMl6F
fyWpgAtO/ttUpeLoifYJt8NwIWS5NgeSWAh+4jySD7wMFXgXM8TYNJXyStOJrwb3FoCQpU9AiD2N
FhhUBLmYWIdkPmTabwYsEUia9XDk4XSjT0yemoDN2FTuKyw6Wz1l8oHfBIPa6xzh1Vd1f0Us6a80
ngCBsLro6Fi8SVMTLFNN/XZIk7m02GyN45vrNv4bWwpK6zvab1KvPLBLqx4gg7zFhCXZ0FjpqerS
9zBYPj91jq9hN3x1unmRZF+ekYa+VcIqmRhduZlcJkRPxtHJH3jVaD5lhxSgTgddB2d5aJyrHdbH
DC3+GuQSNd0hQosNuCRTEdjH1NMpqYvYOFQClLfwWqgxZYrrCD6YT43zre0vnkg8mJu8rdPK2OAQ
fAx8FW4MYiyXiohXKEJg0FXUkSg25Z6SGTUfamjjGOmMDkwb1UfspbYSueRmN91G2tI8p8sHQxX/
uFA/9hCtyn3TwiJEvJg2XWnw/hj99I4ElbFiqHdouKuB1eTeKCPyiLK4NtMC3oikfoxZM3mmNV8i
wtdzbYqd0QXiFUBbszZs73OkIkLV1Xie2o6FrV66TlkNAFlM4JdUWUX60IEiPfnreWAMqQAIWjH1
z7bw1gPYznXbxzwN6dshbL5TuX61RczWI/avwo2jbTv1lIk1U3AJteRHIEx5NCOXdOYUEPNz/2mV
3CBRIcMwThFg0Jo7ufmZ5sZrbg7OZv8XncuAcsV9DP49SuJ9ESbmbTARh0bSdNwAV44UdN7TD3BW
PfQS2gjzXW33T90UIb+5yQt8Wv/it/Ino34SD4CW9JdZKE/bIKKULB452kchhTdBHq7KLJFgenaE
tOngNPT0tHBb25INkKzps/Kh3FGTZ7tnALmH2MNrUBus3eY+2Ez91SrxCZeBcRho5EKiAAyQF4Y4
xwAUxgbPTGA7JQVCYXnwINoEw6kOWAmVmNsJIgXQoLPxLcUAuhMNQUZGnXmrM22svbr+5dJrR1IJ
Ekwr5S5GvFpPAZCTlh67NUAqEEdGzD60GU45R5tr8m6SltjHFnFzh/jLMODw8819BENv283JLw6l
8ozi8h72DrgNngA26z46TPppk4w9iXgSOPSeTM0eXzjKUwhAVKn0QHiI0T6aaF3sEm4lg/ng5txT
l+UKauRo9esgrokEWHnAYmgglWLjsisXPv3fD96AiZSG5mDLdIPTqh3atdnbUK/MUKwJUgxrNbfO
AXcXxw+YbnKCAwhvtOLQvW7T7AooRR68rr7WRlZukz5BEcqWMo9kSk5efMMy4108zBYZua5D4jUE
DUDK4P+gDiUgFh4x98YPk5/dqb3/FnMab+g3WhvcSokES0CPraDinL3/QbXNq9MvmU7TAFphlstW
7zMziAxlKYqq39NaltfqjGUTVGY+fxtGQ4M6dW67jAvy7ASRyeA1vTXaq34LFkcb3gzdOdBlf284
04WCBz62Q+bjfMYzw3Xt6brlDoT5MS1tVmXonjQo0PxWqPwr71zGHhnCa4pYigdTc8KNwk+t/mmD
Vt5zU75Zwt/3WKGe3lNZ9Zz9iYQr4kaIz+50jCzKKgfJ265Q9ipluU2ygeunFyn3YOHcHeS2DV1/
3dEV/cnH5Jkn3V2I7hOqo3PQLsyoJpke0tYm9NAB1/Zlfu20nx3BQgPKwaX4CE78SfSNs1dtea9z
BLrmfe6BJA8ZdBs9E2R1pzl68Wq66YFfkBBrFeeQCfUJa/G+yPGbu6x1t8sG4ODById+SrCV/c0m
NHX87BsvjZ46NPQC6rnfXNOIwCY94QRzcDWtK81618VcMyUH6fISDEV7AUPI6tiAzNs2/R7xkIQ0
eLNIVSTpUTV5sR8ntKcwTp/qJvU3U+xayCztBUogEjZ5mAlL8can1swunzMN+blKdQooIr32uOQq
rfAcYC2/hVJ9+rwv1mYujN2AvKkmOrItDgcEsiG469nSB+Qtl4sPNTwwvPBKY92q0V8Ye96FKtRz
mY3xPhu9nyBO6xt8re68SC60xeXtZ93JAynI6U82cubAjG8VXvOjNbNLX4olJWFc8igaD3omkVkk
mpNCfq69TF2HhIRKMlGaUJnuV2GWDn3KTIawLHFbBg+lWnC0A4i6MsaAkvdmdKU3kn+azT6Rj0OR
F/OtpsBVVq04NsuCtFJttzMl3APTKARIaxbgRKkYUKHe7Ww/vqQYvrZzbFMZYOMyEyF5Pz0miBgs
N88ywAey/C6nH/xiAW1ld6dcPkQPPTuHFQF3RUkgo2JqugvJi1JCvNxkZuaKwyBn993AGX6Yy+Fs
xSG5a13zkC+srzHF3D+pID52soe8m3C3TJdAWQh9nDWkOviBtZMq8leJaU2kmcMZR5yCMFD2l9xt
aO1GS4ewtUsjzvMexwgC0vUfDgLTiZKL6TRP6Q86tKSFtsN6VOCfcmwnO8whg0aUIy5WAnxvngfV
HufSiwTIDk1OfYx4+rd+X6droAicpE3lXelSRMxK+7/WV8oZTVjUGCX24wg8ylNhdKgTzsy0kW49
x/p2J1M8QhEzH4Ff0iqe2DTCFf+NvTNpzhtJt/NfudELr4wyEplAAvbtu/jmkR9nStogKJLCPM/4
9X5Q1e7o8qLdd+PVjYpSt0KUSiQxvHnec56zb8ocQ2xa9hualO6xhpY8YJTa1zbJ85qi471yNUMW
Dq2VIlF1Ia6LUayawWxV41eJh+fsDQu2tktbjEJdiGUvhrSCckabmhmcXFo/KN1rYDRJpBYYsdSj
iEVH4SJhG83TfLLI3PMh0dGbmCgzTg++Rk6B4A4aNRrWWmK37nt/LwLq4obIOthzDQbZDUnZwU9I
FJ1P/pLJ6eYgXauZidNJ6Xsro2JnI/vex+Vd5VNx0KYUXQiBZZPcqi6S8uD5+HisejvndFWPYl/o
Ztz2Q7SrMk1us7Ovtl+9qQCdjrXZfW+00Qp7o3mnKVHwoWgo4SW3ErsTKE8T8RTBsWbvbxa0aBTj
9LPwQhwxnXfISXIdwRduOWk453JqnHMSjV8j+I7HjAUBUM5PIbV6UVH4VYXAA4tivrMXWloxDzey
a90xSdVOCG7RXGJXIPWwFxG3iYbhfXB22QsmIkHSot/my/SWMJyfayTBsnbqY9ASJhzA8a4rwFvY
U938rmlsKoV13az7JcUFnJRQcmtzYBwTRFb7fpBJwGDLTID5ZR3GymCvj+FU+e1l6X6KAhYkjYkn
kmXmQET0gbVZcszb8C1o6ngXkDLNc7s40P76Wco2W6DL85Pd4sqFrFyZQXls80Lj85PuPeb/rRAx
lXEsoCjjCYZDmSIFs0DdTl0yPjpNw/u8f+tIfXyzumyNu4Py4EZkL5oQ39oxgPdU6YQgLn+2JVml
iTYzPgH0ydavDyTzN6KVXGRhRvH8JC+x1/6iNi/FF+bSKKuX85Tf4Npmtl4PPHSVmOQtA/PdNyUl
OGaeXuqagvOsD49aRAlpC011QdxiL4/NL3xKUHBLPzuy/b2yMDkG1FnZwre2xKnN1e8XLGUte0Pr
x1SjaI5yeRpzjYUY10CabZre83ZuxHp1QlCbQmjRE2JLQI4MHuwjeGJrNcwPLDpf58L6OVfOudkX
sh52RXlpECL5IrwUyoNdSMNMgFzvOLCQMTzBYtwNnc9qpHQ5R1HKZGNJd8x+30bFUykopHWX3Vjo
fkxT9NNqcf4nGe4Kq/pVhFfCPsg6y6BD5oBsedA2HPYcf6WM1N02KThJDaC7SFOWYgZlMFaZXlIQ
LztD8/gNTcbWfKRhmBH0K8dnB/6lXIph6icXhz9n7Q2QvZYLWAAacDGcGN57LalEwmR3zOlmvp8s
JCNF75ZD1+ShE/mRQknjHuzhs9ZUWBLs3mnOyMewxdE7pfVF5Ke4nepz5vSM9izDV+XS34MlKWKT
1MTrPDLrHddvr50zZSU34EFrn0w+7SjTvTnWC1vPFT9J7zT71iPvQGyqCo2jzxJiMwZqecPYPjGi
RJ+Igq/TOsZp4swpLD4S9YPV3fg+IkSHbB/9/nVKaTQClwCmRxuEUOrB2k9+BJOnVvM1mGxwn24d
PQBl5BSmdIcIYlPIzi2ji1B+96B/wmYovpl+x/Ll0BhB9502zWtfey7A5/AYmIt0Xsh3nwaAVSci
/w7z1orW63Y3D+wShilpTwsN6zBA+2sVrRB8DuOtNZ3hyW/ouFyYMFlJvjSCZkprFhH8ggBN6g50
BRH06RekUDUYtPfoN4JHr0NcABBxEjQJR2LB+mWDrRc+YcV0Ae1+Up69bpV/ju305jf5sJsLjtMT
zkpMR9nFfBsYCV1AAkMZlHQpESARZrCtAzAM7Ly+q7Ib2N0TBZjx/jNf4ycEaNfjVdtkES2+UuUH
o/Tu0x9TaMJB9vqfrsABENbPFNuS83DYtpsw7cI0dKhIicQGA327mryP0cBgXmkNf5o2nmHhwSYK
yFCYXIyc8neqoQ49EPCAXQtt7STS5g/ksD2tN+SeeFKXGNkpkfFvGchV7RydxadlW873Dgrf1qqN
z87xf04S9xduSpesAVfXGD2VZRBzkjTfk4B1qhHEJ4iLTyQSnxw10vAMUsOd1ylb0FxSPuHQnkQd
mEtGZoSkpbrHxtVIjTWQg8gc4M/mtGMwYlodVCss4uZG5hC/Zefdd8J4yyf3M/TVllbMEAU6DLda
cjhP3T0BsDOW3fiYzrT1cuL6GtgFbSvtfGT1EYrvj97pz/ZsA65XJ8Mbf2LW4qsTxe99kD3FPAZn
D7QLZeyc68EfMCdi4KbMpPcLnjve8ORA0sGcYSFvxgPbubG+tBkuSjCB7HBcANEUP05HldWCzaPk
4eq5Bzao7b2yEqCwbAYwUIS8M/oMfBL67qXVPt5PqfboYTeO0t25R+3cm8p69NRlNmdxRwnM11AH
7tYRJaRlRb3fOCd30NrbvYEKgfXCkt86U4FitsVT1Dy7Zhc8+P6wtgCzPgEQ2uXBXF1dz7VudAgh
HpHRMAElgiaJqeO0okszmvaZb80cVMaFTh7K5mRn35nYF54HKBlIqi+BO1CFMDWvhgNCg6KhNhPs
4DcNLd9nO6UmboVe1p4xdvwQjqUOhl3LUxUWj26AA6iuSziySwYsDRAXZZ0/+F6FEY+csElM/ylw
H8AGR+e0i7Gydv30RLDPKdLdLO3sSSrnOXO8fj/4y2SIIKji3LvoEAspZ5gc4wVUjLB1Xs0CO0Kg
avhZcFbXaoTmjCTYHuYsNJf3cr/PTEWDqO+R5bU7veGb2J581tb7JKHJa4oejcnNblDwoN8TF4Le
TvtTxSd8EsWwtRbrHclNzkADlbAECDy+E028Yfl9y9tYr5qSklFluF9T1gykpKvxEI3QWStFFGou
Ka/1bPPSx/61wRqKs4fzXkCqDAkX4g/m0PDGOSZMUSRoxero5TaAr2whsXYvlV3ovecLrIiotKui
bxVPoY59ZR9N+zrMbvSClLeSmtFuHK17MDosyUyd7WxsZz/s6sNoOI5ZQnk8mxpWMfmQGqemCD9h
vnBrEY8/jgRcZ4US72tWfTnvuDcP0tRaRQETE0r7zolq74UzrDbtBs3f8on6ZJru2668RKzxNv1S
YZAAnSTHSagNjMTGj1X8EAy9+VzF7XVgV3dqK+9Cq3Z4304Z43sSvsXp1gZAe5vIL4KsDrq9reU9
KSONg4XvRZpgIqONFHICTqUVKPRl5BViTZwOAlgJriIR1LBNSQqMy4DKF6YYFYA7zEeHbTU1E4W/
qTrTPvSmNaxEIaDva/OhIpZ2pcBpXXo8IdKJv2VZjCfl46wMpXlI8vJNUrJ7wXuKvIuf6mSzW0Uj
3HHZkvTRLAexL+m91H14l+WfHW/wIA/klUPOuMZeBpIuoOQwspO//TA2bXHKlpNS28l9X1rhFdAx
XLSjiY+BgJ1BFKRvHmbnkFq2ef39B10BHxk862x6wTojxnsyyydnLOiltDMeof2RSoLsiA9r+rYc
VnQ4cE4isbGV1VX1zvAZpoBT82M4T/09z7ptOsTpqSdCQ+Y3ly/WwHomwla+5tBFOQlVORscCi9F
6mWHoQvOCV01F+7enGXoMGyS1M1PDkXN6GfNXZ6wTyhFL44FvWeyGdIXBo7ifhbq3GjmZ4884aYa
6QNtZDoeHbJkT5zUumPUUrob0Ra0ReWbt7k1AfCtwu9h6QWXsrRinK8CG75ffZ87vFk0UyTXkWVb
bDj5M6XQHUkjcp+4YS+gPeJd0zGYjrLHTJa866GlCnrKk7d+821oiDYGBCaAoWEQc7lpcNES7qM3
lAulAYlJFOkp7XoPzlkyYKbzP0w89oAggw+cMi/moNOXUWjNWZVxfBIuuOnkvSlY/KNty+WKXzUZ
KVAszObOwFi0kZmBXcTEDWAHwr/McTU84iCiQD0sWVUFwDLaAUcguoONHBaH28IgAUoZa3vnlBbT
C/nPG6zQcG1yPZ+6Kj7zHzfuy5yyCY8ho3WivbKAMC4uwW9Bz/g/BrB0yBKfm9KF6Qr05I7wFvOj
hQTpZRzyQinpn6wLXCm+tSNXGqARNqdmtEhit5RNwa+uhwGtobd+JKXcDC0gFguCeOV0KL8l20XV
orOxxVw5MU/tZeHq3pVt/msCOAQcRCMr5x+Mh/dtNY7EFoFvh6QwaiI0LMXYbwlq4dj9MYqr8FEt
m3d3jE84VLByGvLAiwCoQ8C0aGbxJcx+pnAIvZh99lTf2ASNuy4wTVR7aTwbzojpeggHBIhvQFXT
S1x49yqBgzzA4hUuGUuH3V9vtu8gIcYzhVTTjYs6g3/VR9hJ8GmG+KqCMd38l4f6X/JQm8KytNT/
zEJ9fefU1tV/MlD//bf94Z/21G9aSbzYEmevsqXADT18Ne1f/+JZv3now55NtY/lOe6fHdSOZ2rL
E0pY0pb2P1io5W/0h5i2yT7DdjyJ5fk//v1j/J/BV3FfpFNAy/r/9fN/y7vsvojytvnrX1xb/dlB
7ZqOtm2bc5rlaRu8q8mvf7zDhgv4cPHf7arJS8NMvEPnAtj0qPpZL32h3IyaAA7ks67iCc0JskBm
c/Y9vC1WTjws+KwoFPbbc1xvtcMWRjQD+Du6OgPew+s6pf0TRgR+FSncY5K/+Ub5DANjLUAX3YWG
QQuDoOgzB3eDtov0a5BwJsVABa9Na4hkGyDmVG1y+rQBOyNB1wkXufoc2cds+9Qzd/G33wE+Xq+N
k8xdcBRzffBlel+XeANq9UpW7TGO4OGUiOysMLbzAMAp7lDKSPh/Q3Ug+4KiRHQX5TLh6d1bFcRB
JB2akcmAxbj14u+znJZ9FJNE2bjv2G6hqNE3KtvmlkfvOg+NW5YA/ykz49gIDc6paMSTTdYsF1f2
wQ99zkJhiurLvKSJS/Yi0CBAXktcTD28TMoC0k1t+78SB/oCikuLItIF676DY551AmvyxJtmdkKT
x5752NRhdGh789UxVLD1JPVc0tvP9bPrd+G9NVW8s4oBBmSGRpo6ydGpmehYw1WrwfqeU+N2TyoT
taCc+OKPNQptNYJC69x9mDArtTZfv4CW0t18yXpYJm3NynGxu+Hu0ob37BkNIhYEiC0Fkc+hoXu0
uKVZi4N6OoDOBXxcAG+t4XaFRIc99EpalUKM+sRV/d5mW617tCQ3Po3+aHDUtXAyInKuXHaBsEqY
R6FJ6B3132/M31A8pdffGwVdBYNim2CGgtaGzP9IyNDSRFb4Fy9x6X4vRH2smbLPWVJe8b14K6Dr
ktdC+SRglVIWN7srIvzNIZpVTMdufu9ZESg1aT2NY19gQl6O6y+DX1pnS1n+Pme6DfEon1Jed2EK
6DMSMeTYaMp2vKXKBuCp49mnAI2XNndsnDX2492E8w2iXr6fJZ83wWG2iT1WfcBycZLdBfFSleBw
pA1c/rBWd1sg/egzpTHwd2BfOTjdubNpSSnVwG4zBLuEnWsbeq48d9W589zkPvPUT3eYXg16FvYS
x8We71q4o0vS5hrzsYt0hNq9GkeA3b2lsRywBXS3uSbPKwV00CwkBYSZVs9gX8MW2lAyggTrkreg
zzPAT7D30+WnvlMS9azUd20gvhUs7I4Ne8YpA+BGJxdX6NLoPdivfkMDHuQUN/SSdRBzYHRtXCrA
sfU2gVq/tegBJr5IWqzwQVSk4fg5KNddaqGMBQK5mno4InaWorlwyJ8LIzkP7aWyeo5ayOYsaCbp
P0NGoYYWpl04twdXQdi3Dw2+eRbaAeZFwqx16T+3pmxXYyfBu/rjq48jp83xC4zOXVG2byk1grHO
5DHOmMCS4tlMOPlpz/CPTh7uTPFVITZl1EqvijpjJ2a67tEI14JCEV7ujv3oEq2CpXKjVnM65X2L
w8EdV4nI/TPDsYIWx1udZvhta3sfrH14tEIhucUB1DmUeWyoXqxfPYJapEtAvk/h2TEFZjC7hwzk
FZI0q9XQYqr7E1nd/mRbU3KMByJekayNlZ42ZhyKsxWiDClqT2Btm86hyENCcDbrFmPAG5DmiF3U
dkaEEtp3OI3UjmGUwZbOKSV1Q/sq+SrPVB350bYGw8DeKLVOqWNZJzxsWD7rAufvDFfQk4qrisaD
/MRjCGuFi4sDo23tcsnhAMrWmbTRcg1S2tmT4G5kwLoS2HtJQNMptzmHHaRsI5vPpKEnA/NVxq1A
ZS0+/TAjhNptag83mlElYu9a+XsfSrZxkefuUSi/Y0Rrj5Ei7FOiW6+qapyQ/kBFB53/awKxVmdW
diSqvGaWZoVCBvGjseNDyTPclzQzzXawYLLcj9bsrVUwmsSOk2CN2/qr9NFnw9SYaD3l22rW4zlw
Bn87aDoepKHMtSROQwa8xGhf+m/Ye/Sxhsq2KQbpvzl5i2A/bIyGI9SyWc7wlNcT3nSLHdEaAeUD
dEjxy433Y91/TlavHz0eAWRjBAVGyBL0zg72BbMRenyAKG+nab4f3eJFx61ASjWAH1nzuG4Ym1eG
R7ypDsDWVzFfKcndbC47d7WcTwz6Q30Dzk/gwsPLWou3TOBXpBwJYKjB9Zkh63ST1AlXUljD5s/E
80Bt3Zr3PA6KFn5ciQ1BUSyxMksOG6ZrAgVx6Q2JY9ApozhiJuJG1hh3m9m5TxuXpsZgiZ7O7YM0
gyO2lWUJTBTY0kG9cpzue1bor/RFK5jrHnhkSzqfHOZLTOxLZbabnXLd31F5UHsYjsOWw/BkCdJX
/tXvmx+xAdtZ5fieYB54Trb2FntIjrXVcWImfFeFW8s0foZ8gyoGbSDHwyUxuh6Eh7gfQY6tcFMX
QDtN9xBEbDmG4FYbYIeQ5FhBSVBLaKXKeFu+xbasz8NSE1wqoHG8aDXLmC05pE+rG/cxa23ZHDla
X+cyO7btxe5ttoI20c1ijrcsQ3dUVLxzXri2hISNCM9tbT8sXWG2w71SRrXLqUh8b+V+HoBaGONC
7DN7rrJxiaV0qCVBQ7Ek+I58N3X9XSQVTZl+worACL/MYDqPTfOtBiVlEbsnxisVjx94I8FIoZ/v
uhLNBgXUVZjsvKjeEABCX2+/8VL/aIHlM/1wih3r9I7MebbzLIO3MwFNYGJofUtyU+S/clt+ptG4
jXur2Vg7owjCTVwp2n5qDKI4sFs3Ds5BAFhETBcRl8WOcDIUP9PNGCLnNxUbV2V307oMyL2O7DSz
/EEF1jbsRvMKiPo2B6jSVu/RQ9y/+2bHc60xznkxgXUwF5NlHx7S5UWb5fVVOQLwPOmFjtUqvHVo
s93jUNEoIfvwfi7O1FfTRaacRysVFB2EhCWoP1mRMvP3XK0fPu2pZUORcWsGQBhSoDJ0vcCDs/RR
Vpqzeq2Jffc/I5YvUM8uMd+rDQuYXTmXz32ERzmbIRvTUmuQ7KIzY1uUPaJXKzawZPgUq2lX3mWu
CUSFVdNOVTfVJ+NBldVrXtKMwPsw60tAEnk+rXtd8Khpp3u7KkmccKcKwXQoRmeTtjZ6h2CPLrmV
nGSNG3tXILsg9gYjSzbuzd5gpA1+Me4JpL/tUNsoZ0u4d5bpXdbYfKzF4Iec8tGW4XPuM2hQ43Sv
LcB5ZMBP/DJEgti9xZ3GS21RI1iKYy7L8eoJ+gYqpqBNIRdWY2yY7K1yZHh/OAUef4XCmJFeHHrW
tOoVTwq3PQchcD7kN2oaQGcMQcL6O+T5jIo3W3P1MyntczdSnxFUC+PZJTYz96l4Kjx7KX5/zWPd
XJNith+TnJKjRN3FmPNukdCKVcL0C1A5jm/pBqcy6c4tLeOlC4VyiLyf1dyf2dZinpXGEdQ4S/xw
gMdWvHnAQ07AETQbkJWqICtzAHsUDT1b2QxVzIuqbwzN0w7/xZPy82jVhfahEKl/S7DOber2hr2z
uuaUATGP7s1swBEGYXgJcr/RbHUZRIZWT7GNABVFwZ+SVLLQTGHxR+DT+uqU0bIPxDPQsiAEw737
fS5OxnezI4Jn6mFbeUSkXFksPQx0j/s5TJ4UjzpCIYUUcjW6cKKhoaMzdp+YH+ihlQ9VwOzM6WEA
Oen/GpGju6t2EEwq2BuppjEdHbkgEteuTDe2r5gZSQZYEGRYdydb8OfNGtDH28TZpKfUyQn13sDc
ugHH/u6k9hm1WV3oWXwD+0wUPDC2FCxFRyAulLyEV0EzxKospL920+DgkkdgjMx70ot0KnDbkF6a
E0VZk3+sVf0QedH3qo9ukLyAPKW0pkpSbCNsS+7Gi9nkp2hZloy0jW/MbgLfm8M5Ko74vecjxKFP
A8z8evStJxkSXmXcGWFfwWSvrHf+fcvqcj+1vE84XvHAkNFjXo48H7YW5wsIwHl+MSauCyC84DEZ
xv3s8F+ayb+kmdjSk/9MMDm9Z1n3b//tPSv/17+d3xsKKP8snvzx+/9QTrTzmyZFLj0hhLRcYRH+
/kM50STPPRPSG0Bh/geT0d+z59L+TUjPsT0XWoMntId+0/wRPpfWbxbZAuEqbjyT7Ln4zygnAHX+
pJwYrBs0/7iO+LNikltdILqumfe1NVo7O9PitVJheQI+3d+VCh2AxnqHBs/UxkXe9QnHCKOqzhMO
zmMRBBVNgNq+c/IRCLEhzC11vzSbc89vIWgQNY8t9hKccgAZeZrFlkHSmccB6+zBp/akKiAMZkhX
UJ0stpZRah4wbGpmCGfYWzZWG9FZyZs9G8bJ9TxuL6p41zQ9dicv8DyW+jxIZARbJ+NsfsoiHtsU
FIrvmKR74MaWjjZq6r0U1uKIKyJW1DtlSbajqTd/G4agws7iB8nHMDryDl8apcymr2kryFpX7kB3
WDDJjeJxpJQJTFLq4zvDwlc8z3Mz3qiNzPdYyNjAI+YwcCZ3TW2k31j7xqtC5zUUSrRT2k4cSgUd
mq6RK9rrPAPEt1lX3qEah0d0LTD+mFQgbJJHTHQ4PQMv1OYZ9BgFMmoKwwhwUtnBA0mtFiKT4gRk
4TgsjME/2/gzf6pk7jlz0HYVVV67jVuAah4vhK8iRnSnDyj7oOdr3pqqtL5R8py9ulbK4K3TLHya
U4/6XpddLD08DKjBLtRugmW2jOBJOy4gDbY+GSHq1maiJLXHvqi2bQQuCCPqtbdGXtm+KQgwFu5w
m0Emv2DfJgVnGfWZ67d4z6ZRi3Un6xZn5EgDcexbtCb3foD60FmPPf6ROwNnXr3t2R49GGnO+8j1
qjJ4yZrJhu+L8dZAOGr4cwq8cT6NtYKXHYmje9vK2GRjTKKIqizIB880fXTrPsUeiaPMPleDx5KV
P826r2OzeO/isRPbQATAxEGsTlh1F3nDns1vIUIproEAkNNUOjjzGzaGjNSQ0Q2mHKOgSGGorEft
ND6Nk/SNr7qWvMycRXa8cXA9xxcMoOO9DcsW36RHyAZrGZm2qXPEdZ7Kdud6fvQx+kxrZs2ma827
j8KYlPG3w1ppxGymk8k39g3U/C/fNqZ3WkKTV92XEgpUFVtfBPq5wcLALqpNDbeOXYAzsENvggww
VdbnrgSVo+Amu6kFrWfsCWx7KPr+zjK0q+4dxBkayrAIBO/s/sD3UpZHAqc0WCS0NszPLYYuetKY
pOpf4KaKI+41kD0twR/Sa0HO4tfAbX8Sk4aDJVLPe2TPz5Bv1HODodEfwwfV5e0jJyCONMItidQb
cQBPpuh+JNmcXejTKR86pfJtWvceJoKs+GQ4Bq4s59CSawYTvuiU3omzn0YZbUWx4e6VN6LSTGC2
ym0aK/lgl11+hWyb44OTRoTea4/y0xst9ysC86dXRtLGnDL5TBizrQ7fFojnVVAbBQAyMakfBiUq
Cz+4huISgacthBPfNNtgzrvJ+ANcW39Iq0DeLGlKCFokCv0YMzrDHomurgbIJsbgLWxwYq6plo23
SmQzjnc/BB5eYZFDIxzJeIdNfi7TOCfXBZcD65A5WemxB/J918sZ9GbNypoWg1o3gPrSFneHNwWv
Wd15XA2mi3KRPsw9lWC9xpJSj8oGtC8xRgw6z9/IMemjss0FfNupD7s0gDsVHMmxpjMrFvb8LCkq
3tpNBOxtLpKDFRl4kHpqZGFjUqw+4Ni0Ug2GwSPr6wSjIjGUDghBqd3vy2CmBMoZ1W0C5nEmawaW
eYb+kLgxLLIMPVt6QflIk7t9aazOuKvswX2qJl9fVNe4OyybExSLKXgKYj6SNneCF6s59uKDLevp
kIeVsa96naOEUODuKT+7cQqX28ECZwiFKB1KXiGIlhUAqqtX1a69kVYlv09qgmYWGm11Gsb2YVQ5
JbXocyR0G4q/Uc6UfOY1PQI9sYD4YNl9mU3qqDVDns/M5ZhvWL4yHHojvotVPBbhLyx/AoyxKvIb
8Vps0GoAEr1KyqDY2vNUg6IEKYswN16JJCCKeuTzdrmDLEDF/aAfgF5r8HCzs3GaRN9Z9Ww8wniC
jjfCBr+D6zDc2pA1M0ti/zOqGwOzuBe8QPInaVwtW3JMNfWXacsovLN0P7/jKnOOXVeR0k1mkwoX
FNI11RvtocYpuw14cKDud4s/s+3fKGGNd5U1mPdjVAbfy4lIhe83NsKbDDFngGiogDnfmZ0MPA7p
bf8k+yK/C912JBEgiKyZ/NrKZi/7pCoKB1apKpofFvmSI5kVegcxwHDPBVWQvFvcb/BGPSu4zYhe
gobJKL5gnqDNoHbksfZrNoW1GwwnjtSSUD0GVc8wwXvQznJ0yir7oEMXSKQIkktWGvODhru5a2cz
pvrZrU5B0FYvPvU+6yaM5lPUUR0khSat5hfD3qDI57mJ0ddDNBBsJyRJeAShzy7+97vQxPPX9Iai
UbbpeP3FjsYVYgU///+Ozf+DPdhHUVJlFuCa/49/X37OXmzz3r7/6Sfb32fZh+6rnh6/GlzS/2dj
tnzkv/qLf8Mt/T9JTMQ6/tlEfH6vc/6ryfufloiMqfyuv83B7m82vjUPqdU1GesUK7y/zcHqN9OT
DoYbvfwgbPBHeVEvpCXh/qZs4ZlAtfijNL/r73OwEL/Z2hIe5ilGWEs47n9mDhbLuPvHovH4+de/
aOXYLoa3hb3E3OVKF+bUPy4QnYZKBo0hgYejfZjYSjt+8ovE6o6uj41OHHJn2AicJzmn3yrV1qt/
+Gr9baP5jxtMdqIsQ//8N3A4HAhbsMu0bT6p5df/YYWJ2CBnrJ8dEPFiF8gOr0I1OldfkfVNQgFd
qWUvVCfdjwVxenSxY+9rjKfY96uXsqcYkGIqOFux/R5nNqR2E7Sv36SAbZV1LW3Y2bqCPA4Q096H
LWs5WJewAxlhd1p7X4We3U1WpgMPjJcoF9136ANvMTfJw/J/eM/NBxMYcByb+hbabDN56O6COrW+
8egLRfukgHNcaGg66eXxG6ViTX+NS0oy+nQEzD9ONHf0jEHEI+gx09B4omB0o2yYgZFdPVoAr3aB
05BKC4IrdVrrWeaCLHGfnn//gd0QwuTgHfxK/JJNv+sb67NIDzVIhlH+bGiVSJW7tcN3BFRiVU7h
sAyEs1d38WNnL1bVIdzVE/CinIJOkczZGm7nK545fbLwT68gPKBVZj28BmYlGhNplqEjvBUgbkZz
Ijfiq5UjNB1GiFgst+nMJf8Pdd4RK3CjzUbM4UE0gsKymy8YoAdsEKsq6dCOfezmgbnlRWCHgWY0
QyNRhHNW2VAJXkTS28YNTXjIBgfT37ge8WEF/3rj3DmtHS6VzAxk0W3usf/E/uVKiXtwLDSbB0ws
9NL0RzWK+56zARrpa+CWoEQ8HDLmxBO9ROpNR/uMR4ejGh7RagEeyvIHW9c7E2if7bUTk7hfHEh2
CCRnOCmccd4HqBARhlAi3OLeKmA9gHHCKxYFlPb1fFAIRVdXdUu0Wj6QO4YyFg4NVralj33ga2z2
5a7jwXtREUZOs7fPoGzSU12LdyuOFmg0uxIvnMYVRltYWc4bbNLXsHPBbqSvTL27pOn3Guvidnb2
bgIP3ejdX2HkX/CFVZiMfZtsQSKOGrrG2llOgkKadw7oEWL2XGuF2mMmfe8nTNMOmFNjzRQKIdc6
Qp/hq0SvAp9ruxXRRMdjzxc7SB0KxxfKOQ16LL/w2kb3qYkyONYHW2wHDlhri6JXioWJyyN375hn
5drMbq7I3idlpXtKD39kJNapWYs3kNVBEqcCJg52dfraVpnPCNQ3+mOKFiV8il8xpCK6x3uPCi0o
XtRpcmBYV8r9DGCRN0tDfTzBCQ0TFuuxBSs5nvKjJtdPDAbKaEgdB6Yf/6fNkEXIEDiaq4NzFr0J
9PwLFmQPw086Aw1A50/9VSbdlD4trE4we+nGnlkoEbUk6zpXtAKTSt44vfqkevTsZxZldh6NVwGY
rBzW+4qGWeMgUwI+oqGTBhv4Zkz0J3moFysU8RESSLRxjS1dbCz9M7EE5NPxRp/SeKus6uDrepdB
Hz7RnsbYXsEl8BhGeioQiX9aI9zyRhfYtlMWd/7YHLy3pYa5JkF8cs3oUhZN82Bhtn2Io4mAGj29
q1i7wVq6RXXo0hltwYzOMsnax7K6yprS0TSyvR0m94WBTwV0NwK2lU4yXiBpvPp0q51CO/3oSJqv
6KfQOw7dAFMLk3i7Smsslf1XotmueTGVo20vjFczXVnGNgns6ZHg/AcHerWxu6K4mCBCI9OSd37k
LX2Y12mcqA6qx69hgPoBabrY6YbevQXrrTwZX52YKHkf+q8yd4ZnR1D46oXQFsisnrLKfnLKtj4h
3GDgbqbrWN3VAHceI39flgCy/BgY/wSoYR+GJMJyh6isiCx2t4E4xFFLL/WUKdj2nGjwE6YwPW6d
06U7NuHBMVN2uYkW37xqOWQUur5ry6UYZ6z45lN+oLs6ORujc2/4PaN8ZjxU3mKPHL0KS0v21CIk
PYTle9dWxJD7qr7GqeNtqZkMrpgYmzPuxhOZ4v/N3HnsSI6sWfpdes/b1EYuuheudXjoyNgQmRlR
JI3KjJp8+v6YXZi+dxYNzG6AgqMSlRXCnTT+4pzviB3QoBZYT7sug1I++mWdH4q2UMculs9h01nX
ESYVqyBxYyjhr3AFlNy2DsecF8O49VN1ERryEaofdZGc+AWeu0cb+UcTFbfe6NI1GWj2amyR6yXT
e+VV03swwoOyRPcWZ/2wHkxbn4qnnv+yalorvfQiil7B8XPJWRFbVqN9HlRvPHlDfQpExm5YN80u
zQr3aPsDARB5mGxm2Psne9mgpiVm5n5Fa1n98BiIbBjiEKtCPtUKWFoNiyRoqHc/0cf3W5uakz3z
vDW841BG2Q3ud4HVGoNXZhktJmR0g4RCGXUleiD0VXquS4QgIlhPpurhkiLziPun2iwsmj79HDLX
KX05A2EU4hGx6GoeHfshEKx/RuIeHIKtNuMLCSpLeLePlSMdxQXLNZ181p4X0crZjBtgN7aQzapu
i2yrPFWeqyx/TYZiWvW+60H/J3O3t9v+/Oclyn9MKZdv4PVY7DuMiRGjD9I1/fc4KP0XVPNWJd1X
zhvrJQnX0NhV3oQ/hJvHe4/gMLjJ2QuA2ivr3h9Jb4Y/ajw2OCAQC1lQbM3UZktmfNshiGCdVrdg
9Ep8DiXDCAxvUlDJl55/kDJ9jH37GICq3roD+CYgMj2CSBdcOMQoN/hEZ7WZF2Fz5DrPuNzSu+cv
KCMSVhIrT98FXrSAqxKT5PCU8Di2Ans+d9P4VKauPI84mQ9Rg8/TEyAv+t5h/MIZvy38qGNx4KF/
oo3xk1LvzBZSs0OAoCJo/lKxw8hIxOI3899I79RrZ2rJZ2tonWLdpSQRVXT53dlyFYlSgtWbaUmU
qL32Tn9eJgIfMACnZ69LymsJS2kzegeWuc1pDLLHqK6jDzYnBMIU8XnS+Vew+F3/mF4nFPvMFbxj
6Zr6mtmRvjbFTyJEgPqnTH1TJfaZ1XoPuuE4b/DuQvOwWUdPvrrO1fS7rKoI1i5/H3truqmwP/Hr
GO1m8GJzLXxyjWhNy4ci/oVvDd8DzVUYqQczw1ZZIn8j2mnaYkdADJOnwRF/4nRoetdFd4EdFrKj
WOXtkJ9AYGM3ypIlcNVjAmMTSpRg1toY8Fo2gxFQEuPGBSKggge2S1geSvXtRmb2aHMJ3IiVRPUx
phYeHJQApuGM4NbZqNmqerR7i0SWSTqHYZ5+5dIMT4CHQXEZg79RYfbdRQEcD/NNZl3xalzrAYKO
NMhuB7iZrbsw4ujMJr0ahfc8JTO5Ie6sqFkJ8u2Q9aB7N3vyQtQN+KP3QkpQvtaZKF/7sX8vXapa
SbT8GubIeKqy7Mku2Dx3vdbMHIFX5SOABpde1AySV/r3loCuut6zo4CBYUbOEyJ/7K8uv5wfkVdC
jAJVP2EXmWdGR7LGvwbv51SzUcW3TbagvjCBSGA6pgQH4LhiJEcWTxlQ+zq439caLwplav7BQrw+
Og6LVDikPUk2a4vop2sEsGDVoN5Kndg7+1Ngg8b4iIhJf4beB8y9ih8MYyLU0hHhm5wraCE188DS
G355XNxrA505LDMLO7Vf/bCG4VjGjOQdhtv7erJIrsCY/tSQTliIHNURJ80OZFK6FZ3Tr0OVuRuE
Y9051rBN0cBTHAW8R0ipMd3M8m5AI6UC7tNzabstijekZSo7VjkBHmAZD6NpLjoSAEwoQtIrg9hn
6PbdXbk1jijb26ZjGZ9rR94cm8dE1/vNU1dZmFBq5CFVz7KPpfHK6xFZy7ZA6+nM5uth+JLkmXEC
ZNW5FGu4KObJnb+zHvdDUs3PYR+9DprKZRmWAfvGEsmGx7ilM2AykpDK82AD6BsmpC5ZFQByGlju
ueO8tWqHXYWpSNVJ4+yKR5hAHJKSUx1vi7jl0+bq3RZwvNYJdCLShYQ+E4bG4LGNevzLBZ4Tn+vM
ShaGQDb8xJfBZSRDVA4iPKPFw8dHOsBNFpwjEYvqvEckAAOUDeTg0rWViVhPToXwu5+QqI31m5Vd
Zr8izkpb/XFop2vVABBlg229zgGt4oBTmxK31U/JlN5DguCKXGRXQnDxpC5bXPiuFtIztuVunYiz
U1nDNqjOI8aaLXp3KPfz78j16+e4c2gDUQdudSEJ4yCNDipUbx3swU+2SeO9qDqxX9vGPPG5dMeo
C387L3U38OMYXA46dg8QacEl5iRwjvZZ6Rcbsu02NFV9COcASYEdxfdCEM4NTpeCrh+w9qZJtUEU
iVl74JEfe165gTKfPgJC2bm2/AkQvdvpgtCJsFt0wLlrPgpFHEPVOg/gwDLCoinYi7jDyBUH5qbw
Atzm0ugeGtNJDkOZAxXWZB85BaQFyrDhuWRmskrncThlS6xuT8bdvkclM9FAQMePLl6Wiqszl/N2
LMCzTyzCbjyP138c+AK1/wlzMqNuQwP3z93hKMQt6kp55vbbli48/25agJWYnYhkNU8l2OMixVaq
0T0WXhcfzWzW+NPtYKOBKR/Qdp9g81cX5CJ0kLk576agtd6rbj7Wswmiil3P3qRj22ewiqFlJfXj
mL4rP3CvDZfZGLf22wCVaiqE/iJu7dmJAeUB7Wc6bNcALvIPksWNozHoN6xT9bGJU0Icuy44GQF5
5dTHD8iEZ8AwPgaf2P8mUNv+NvTLhM06ZmXxEHHJPQPx/EymMDvOrN7/CPtY1X0aRpCfLGwvSwcb
bMnuMI52634zHPiE30LpLVHhWXEgb0meZZuRwSw/nDhC6aVyGp7caWChQxcicpfFjrOyW2Cqc197
exehwZMtjHg3ezgSCxJgdE+SrdvF1QmW2TVKdAjSxQ6ITpLxQaVOy6ZhBBiEYxbBJTtCu6d3y9wx
hUlsnus5y4Dflek2Aw67TjyTKCwz/Tk2I04nG/WviPOzOXjy2rf6Oyqr914b3mPnzN6jVqx0bADV
yHCHg9dy1kgOEvhP6qKM5IUUP+Oa5kT6+BSObmmNrz5z0coVhNWJtIPE6EebIerSc8GX2eFX+yoB
+d+hpybr2sE+CYprr+2ieQWbDLpy3IMQxUPaZdZb7BOLgr6SrSAZqttGx8VbAVwssyvz7hj0QRzM
wcHuaRb6MkYF3/GQKUbx0nZJdrJqF+AlWIGW4NKqy8QZxPo9tbiiESytWht9n+i02ChSBXZ5lgC+
qQhpEj2upmXEI03DOiWWag5x36IBGS0FxhjIclJ8ta2tfvLdV5JJ9u8mkSepZXzz85y7m8JoX0nK
RtJ3SICevavfEAgej92jV4oPsGQuCtxqITgnMNiRay98RnAXWflrXCJrzKbfhFjcdwgOk3suU2Pj
YrFE8XvK7eEcSYrmNhx2dVg6x1gmt6lF9GoO2l2VtEPAmsb3rCG6wsPJvWkn7nckWZssbb8advy7
dNq4cUBna/BB4qbZSz/e5TjOX3qp0OdOhEAk+hPaI1DO2ILbaIF8t7r+7oXpzfIxlelUv7O4ucHI
+jlaqH7ynAC9hpAjA4voNd4OHKSx3DuaMOIUD3DfFs55ErnNlG3udtbg+btc96+B4VKueqHvYEBv
hxWjIeSuSZxvdIOVv06afVIZD5bhuw88MPktHHrlNMHM2or8Z2f26aXubQW1/uAEqkSv48qdQ4Y2
ziDX20q+9LY2qHuUmNgOsHz0k7w+gsCIbjkSeoeVet6o5yQxjasaht9pZOWvsXX1Y0K0MO+PD5VR
H9Oe2M2kZnvo9YagTY1vrqveygghnzXQKhVqQJ2QxuCS5UcQqRf8TTe3jL6GMYLqBKF85g3dt34j
t42JdY6d+LCNIhR/pt3wcAyS5GDU428jW1Ik2zunruKpcmyb/OIJHA0GmjUUdBkJ0s6SJp9NPwNC
hrDe1U/C0l+tBqJvdaBtQhHcEiQGl3i0CIoaW1LlrJc2z0MehxTSisdIOOfBbgTOg76+RrmK7Pxe
NEiiKrbn60HbzVmP1boH/wOsltR7RU4ivXRAgmo2yw/HJ3pZh8Gq4oJmyVwHq7Eeww8jIlxcmxIV
BflCMI4YveVtXKy9Aj4GxuJ8UxnkqrmgCtdCUFqXqeHuGY/wLEsnnPiF+8ASiKjGyAkeJ4/EbD/W
6ipFR89eyS/QUAiUu+zuczf/wiK+QP4umIXsVVvjILDy7KSjzn7p5+notYZC/ugZZAZPW8dtxnXl
+8wkdUPH7cIZsQNCs7L5NLh+D2qVR3hHXHTnWpgkWbhWvnwU1qtr9uVzH2Vo8anRdUeRAmXNO9jj
XuCYG2vbh9vdIeVdZOF95FRbzl4G6M+pWMqqdMn8m9ydN/zVBKaDDTj8ClR6cCsq5nCSXLyp3tmF
/o6xo10W/FBgRr/ytJs3bvvH3kZA0lCHJxjopOlA7Hy0RlLIJMqTXQMschcFFadjgK+jpWu8gvx1
JJPVWMj6LhKwxyWIohAdH79T1/KTYHt2R0QHqdnHx9SGHQbiER8o6HpQ6/W9NkN3FXrkbMOfIZm2
NJqVP2iMoBPQv0gT5BUnxslC13sg+UUeCjk/F5aXnHnT4j0Z2Xxtzy8uf15kwokNA+PYWrV1tAER
bNM+23Dnfw7kid5DLKg4SY1zCqsd0f0ZKEJ3SmyW8vDt+00vM/M6g3PtymJvYZhEETAZIPnDD79k
wiFmq70k9NC7XnUFUt8gIbaVvKVYdO+yq1+gd+PgKmZWvixXkIyEOzG2G7cx7BuVsn0LQ5Huy0iw
p1/+2NaFgFHd8eiL44kIF3PbdHP+YNbTO3sRdcid5kHHhvM0eObR0481yh5klH0LgtH/TcT3tKvd
Xh+TqTohS1ismHZx8yLDpF8G6DLb0zFQVnLSYijPTVgPB4RTMTEOHTNbv41umL7FNuZUeSw1cW66
JXp59MSHMyXDA6FQ+lTF5bOte05JK0rJfYiHZ4bk09aPr25nAaXnQfCgOmvNFBHmYNL9DGe2vW0i
UHO7PetMdPah7+cPTd6VG6w8+ZZozuoec2oZdRne4gjPwmCrzySqQ1xSaU6ScFXvM2icSJiKqN44
LUzEer5IWQQ0d/gOWiIFd6M02PIG+fyQeew3WISgtILqV9W/6xnwl8rjq1ni+fKXDDpMdOlRZfOI
Twjauuz6asccoTuHOI43KY9gosGjbwzEP0koYebbVXx7aBG7QvmU8c7gLSnMAn7dhC6/rIr7GFm/
4YlNd6AVNVPb7KN02+LYWxNySx14jxl3rQ1sYtOBznF09rMANRSW9l6PWM6cIX01J7beXUV/5ixJ
EwjQ/cX73CKBqicIS8mixeVDqq26R0kOcwvr0ZZFvLV1IvzwQ1uyEkdzgaVi59jlZw7GYedLp157
IbdqWqt8a8RIfLtCbpDm/FS9E9MYlPs4Dp/naOoYNIFhyJDZoNLiqC7qECpT3bsvmeN+5DoRaFN5
HpiW82LmADtz5G91Wbg4DgB1pATA0hED4IQSRgpsF483lREEDkxbn2BUstXnROnlkBP0wsUfz2yK
CpMMW4wqcB7LsLyXfa6Ofje+V4FHHxJG5o40zPalJ552N5qtsYmFc48wSR2HwW5PhR381nbrnBlj
rmq/VycnfosjIe4EEtM4ibMrvOZGzTG+TOmpMfxgP/MtWa5pSKhxv+5rC0wesaIsSEoJ6LTgii6Z
GwW9Uz/lPlnrYM/fe88vXwpsQ07kHwoFNij0Xb0z+ooZXtTBuYrY4zjDQBrqwsg3QxPKoIHFSzIv
xnNi4usgVno98Ghjw2Ich0xWu8pvjTOabqIjWFDYQWa+hRo3HhfkrRmC8KLgv7qZOb+m6SLgXTah
TRHQoLrDS4D5i9ySNRAp9TxbjkE8GO71pCbHUYt5H/manAGU8Mrouidc34fUqusHu8gJtvOM9Vjk
4W4m1+6Ym/bLlMn0DNX/kA0ZD53cti9UmJgLmy81WiZI0rvSLG273PLeQ572UFEw1EgrpcYeKUjr
fPLQc6tdiVrmHlLH4IoZ7gCi3hNp+nvmrwZFu04R5KHu6Be5EruUHAm6IbCO7vCq1GdU+enZpJzj
sKkfIMdBtLLH28g17gxKcsC12Sr3WhaGYXOT1ANb3kmiQ6r0mrVZeK4jRufWgEswqbz65Jn6M2ag
u28itGEWzvHRYa2jDItUSDHcAN8/IXQ3PoQVbYsTGa10w4nfPmbuCrlIsIqqoD25hQVaMylvWkPg
cCVGP8BvHrkKuG6axFkUd+CBpSfRjg8KlAqWopUmw+Ccm7S5c9vsBqPCIxWZH6j9IDGb5nBPbC4v
QF97k1PiWmbsuLNiODl+MVJKqernQinrAQUPNYlpTOmh85jGcGNySEJ199GVefNCNdzvIsNjsZ39
yufCvQRsOddZHZjrrNQgTibqVawKeWept3k89YL4+Lia29sywpUZKfM83JOD6Lt5JwII9Mw3dyoC
okONDuXfQfCtvLB+CrvmdwEMoKid9skBHrCKZoC9YTC8NknZ3creclnV2/uI0ONNHipCJRJckdzm
ZrK3dfdpY8k/c/BSnQVZurfBfU2eHZ4GtInI+UndjFJnS1TDeC+cSj8UwF9Ee+oSpzuz3rEuY/c2
0AxfqcxZ//K0gdYhjV2ve+YETfJZMYnbRYzNU+qfrevG4VbQKCvp98AkHSDavvPmoLwZ0qo5MNjC
xkes+1Nde/5mkl1KVHZor13g+ju/xIosanbZedXnpxl7IynN3rkXxTHP/XXSQtpl1xACUoz3wrAe
ZRD/DCf7OGetAnda7OzSurOxfOk9+kCn6ulgTP+ROREju5o+aqnpolo9G5z8xcSuZbAUH90FFSfr
nD6A+BU8se5+KaR5b6aTLiz2UrGaaChY+7FkonOuV9Tk5GEFGE5cWKsF+D7hxvBd6+EvZkILpa0e
1irFZiPa+MSU0900IZk9YD8+EtXPZzPHhxGiiCTMmcFuFiSoBgqOq3H9Mts0XnYWq1Oc+n95YGCw
LMFoDrIrlmCJfOkh1fOp9Q1ko1Eer6jUV1nBDjGR8mJXzaXzZ3af7Bd17yqQh1++4bB7FiFh6FGK
y9ti0KzSz4YPn2ZdoQTI4cjZyfvs83lDwEzqfjiMM5rLOn1QTvq7cZyHESfWKu+lg5SXEWdJxLlI
OM4BnmDGHf4q4F6gr0bH28XftkHIu5uWv1xzwDPOLFP7FF9+0Oy4tsgPICMhRU2g0pepHzbOyGwb
W2NK2MH46Tbe1c4iUg4yXFZEP49Igzc6N8gP8KbXLkYxp9plPlethDUO54xdRoDBIcmHYb3o4NZu
dM1dzHbhwqkcUtozS2mO2Pxo6ULD48S2nwaAWDNk3l72aA5duU94SmWRuw7ajpKRTdYU+3cdeodi
hrCkHEEpFqzQSian0kEP6DEnjcwvEy7MOhu9Gun4tLdU/4GejvOaMU4S4tUPfPcK3+ZLmOWwjl3M
aT5eqiRynCtmKNXXFIwLhQpZLEP8QhAC2/b92sq3tYcdrEf0kLN+Xns9pvG+RH/bSAOcHUmsZob9
KUNUt5uoA4hagWzWmNT/K48oGRInonEf6oqOOSNrIcGGxM4Cty5+AXaUNTpWqUG8W8kmcqf80Ub7
SFswpGszHLLdYJoPfoKDpvDAOFcYYjYUKNmup0E/q95XdEmd9aOYbwD9MPf7hA+4f9EqY75M7f4G
n/4FBYj1kS9iAIlsOQurcicR8q7IfOiZ6JWHohqOfVGKB7z5ANVMonmGAKZyabf4mX4R71rtjIkI
qV43Z9MmZhRv+Y+5F5RD9W3kBL1MgQFA0Yo8qNTM5Jx2qBiCyweL+Kiddszs0hJsj2teGnuGsw9U
K9lnaTE1THMwfWNXvImmuLc50a9klRxrVZV7FVnhZogrd1VHRsRNVfzOtfJuTNAPomp4fOFzBYBc
s6cJw0f4Y/XJSegt/ZLoqMAd5a0SCaS3wEeeTY44mz+BjJwXUuxXfpMcjV7qU6N1tx0jMeIaz/Wl
dxM06knDFYYso2Yhii/TPluZ5V6GP7ZyE7UBKP72mrcO8AinwxisNfrnSZ7TSdsY+rnE2Ku03ygg
IR+rLzexuHXTcXjqynLc2yJwjk7dcOCjv0E+8y7gP51NmNznNnOaY5M5dz2F4jxE/Q+zDapLYATG
5jaIRhxIdhLXMcfGXV6TBmsrvi6Mca5A8KvnXTU0f3HZw7K0V0ACsOv5dUUiMCJrF8TtUE3fVKDr
iISCTYRcfxswecncodhwJk2fyv1pm+23UU5AjQRRGV0yMV82rTc09MF6bMz5TPIQEtFSqcfRVsEu
rymYgBbPOwh36Zqp9F7ZXvFRJM1T2uU/8sYMcD5grYzYfjxHPoRMM/geB5m/SyK7yhR/cmWD7kEy
HoN/JFFjNroG0NciN0nkK/BFCXu2IORM5a92NCBGnWV0AwzbrxWrSCIKS/8QT5KsKXJhUOCa3t5L
g7NIkEkDslp7qapOiO/SdSpTnsc5/i6kVNUe8vM3JZO9i1Kmn9CzYNNWWYpyVoXXPy9TPYdXw/G4
DzXew1aRiY5AjqXrqjW+emk2T4y2/WclfPISMa4x6zoYrWs++e3d1dgSlCkgBYYvDtxwSqmxuA1o
dljFdwwetHEeQ/XQMB0+OnYnDxgb011NvA5i//5K5spE58eevKw1fETXFXyphKpv2dZPbr2Y2ot3
9pHVIY4VBN8aVV+tp7uHwvcoMvFmLIEPXbiMYyJ9w+2+FS28kLju3wJUXqA7PXJ2hBni3CBjlbUN
dFTmPh079FxmDeKC8ZcyibsuAkOdY6U5fUpzny377RCptqrr/DMXYE3EFG+1GDkyVDZdS5l9jYtF
yNPuVlXw+c3K9EDMgvfHZsHTPIdHmzVld4dCttYad51OJHzoKQ9uNnPBDjnPtfGqjY9QnvUxEkrS
71ymN3DIjCqtjiFpF+t+8TKYowB11CkQ+wVxgcqIz2FZJeeksfDSkNa0Idd2HUwXeuLkVUv/C1EO
VvDRfZMVBhHG2dbCSOgfy2l4zAzZn/HGZk4CmXbqqsd+UKynQpx/WS6rR1JgJkaujQ8F9MiWtH0r
gjm5W20LVV1S2rmi3o+uJCpuqj/ZvRc7PiO8gVOmtuVc5LesLJ67MWLc7kTyaFoh0ga2obfZG1aT
Gr5JAde/hNudSf10j24/tPspVLeQrSUPlLo7wDze+rj0b2JqrkPge9upByrj8BDbFuGs17Bih6Oy
ofllln+OowCyqmsdfNYLZCbxUs6IwVjD+Hum7Gz1RblHMG9tZlYBG4XC5DD52GabtKD+YKhn+R+R
OSS3LnC+K/Bie7xZ73kU99cud8EzdA6aL/PUtIjYaqCJnAQQBFmaC+JDcCEVDUK3pE8VW23xw9Z2
yK1IpUlkJ4W4O7/4jRkRodh++6hbgdLHxcEKZqxMMlP49/n8oxlNVtHOd59sbEwNHRrT1ijXeGzn
7i2I6mhFEgRSxwSvC/GlgAJa/2OazBsD63Y7Oc2njgGy+xFGBC8Of/lBySBhkKsJ+d0wQOkxeQpz
O2zARHfkow+7ZYQUgl0D3ZUo9UaUg8cPaYBaxdONAhdQg76V0pZrIjpwcgTeL5OZ5aao2rfINu9e
WULiqsP16GpAOe3dCALCwYVx5P+xziVjHsKJX5PJvIc1CV9i7vjVljn/ZEIKAm0hw0w+eajXLLt9
MZgLQtsgXSpAX4wQYPL2rc5ws0xqF031G9I1vFpViAC1ZsCRZA+CSeQ+WWUIKzee3UbPDO7aB1i0
p1mFX20ZvwPuwoM6HcbK/cnc4nmquYu5RR20wLlJkMlor0uP954Qh/ufH9ANeXOrQBBO7t6pBH7p
Mn1z4vhiN+Mt6sEvWeGPPuHgtAZ7ftZ59F64SApY1bJ/iva9zTpl+STJKTFh4vJxilKdXCKuYG3e
FU+NKRA8aJUC0UCDu8NaJK6NmhmlEoK28x2CKoMue5Y+V5SJQWY0dfjIlO80i85HXFYzB5o1BomB
ZxcotM2fDxLbIt+KrHUDF+4U1kRJLTqTqRoAwPVVfmM6sgFU5TFzjfA6emjFQwONXNwyCOiaXZA2
FjOAzxrfxAF5H/ZELP+p7n9PJEPEunjlljqVJAzREVL0tSlddYOLCwditoqKcemvqGySJQq9CH8l
Co1o4o7MjtnJbFQN8dAl7cstuOJY3dbbkL4URRUJDLrOLqOln/lph0M/Zwc5hvPjODm/IjJujnVt
HhGXqnNrRiAVkxymNmysG6NwUFhdOG5QKhsXpODu2krZdIgOElbeQQJ23G4TlPX7nFITAlt/kAoo
epA9GZJKqsunmYxzMVFnjNNV5/W4NaWEn8KE8mJPTXEpeeSu5lSgQbe8/JK5ZEMECwyhllwpavDR
iESVPscVEh2bpRnPm3ljcMmQM0zESotGg5ELh4Lg5PXgbq21Lw6OWzinYpHhpQUrEw6rUifWSgaZ
5OPKmJUUWUsqZffoF2m4b0YMcEisNMPmJDm6FcYmMqHXZcWwOY8RBusqkg9/XuCZZA9tN/5Iizba
mF7/1SmF2hn+7a7KW33rWfiTJuWgFtEBU8yABVJUB/vAeirJM7qULBcvsKVfQtsLjrjO+hPRKc+5
Kd+qFpPOoH0DhR7vwchesZS9fHTN34nZNntVsxPEHovg1h0fGcy/pUnfXaHx7EE1zg9FMo+IhXfm
Y0JiwKYIu3hrztFiVCzdVWzhzM2p6jH9g5YiCgszmvNH50koiwyaN6H6geQrWt0u0WzfCnGPQsfb
89PMNF1WinzdG86IitI1/tdy5cH+u1KGIIkz63plFNZr24v4Af11g5iNIZNThvdkiObLbCWgrjWn
TFEWGwF+7BwJza0Q65sTzQuhgjEKlmrQxEAPz4Bs2oNDBi2b7TtG1UMLlvfLHmi7ghbiARkwxm4u
rYG+3v+rjFAHS6FfO7r1y1z76RY/lDyjwJp3LJraAzMsdWSBhpKp5c2DcSQ3MEbYlIp5GVQa9pGn
yclnJrnOknZnewZ9hQgfOXOnczrP8JOMYjrIBW7R9it0Kcktr1yeqXFAZgKwsCGs+x1CyRY521yT
rFqSy2DEBPyK+THKAucxTpsYGlRmwDipTZgpcXgIEXGt52bMb144H1t26GtHZi2gmkZ3F27Ei9s7
pKLNsj4uTl0iRhg8BH5KgBA6+j0T9GYnEyT5FikV2yotKsJFwXFTvwYorYHt9lbWnkagUmssViXo
2HncjQyytzUTlYLEkx1g0fHAMBeRhpIPY+JNKyowJFw2qjYU1+lTFIC0X4TyNn47wI9IIfTy8uff
giYIj5BTGGZAhqJNR18elOJgo3lFtFp80zvDa0kJFOiEWd/YGOJscc1DRbrXKkh9gFusok4OOQ78
jIcx6P3TOFCUqCnzN2VedBdo+G8Z+oWVtAryF/UE9dtgAWtlRYDK7I2kcr3JMkIf8w4eqwsJdcti
CVEbtsM7FMrHCcrrBatJu4lG71clot+eRMRaSdUzNwNFNVZoQ5hALwbo9piH08+OfqIu/OySG7Ig
yrNswI6IYVMU1q8hmz5HPADXAJmlyCGoWq58CIclb2dy4m0yJM1VYnqnTAPMluqMRTpEHgywKWj8
GfTOffAK98WSCPnHtFTbcTDvMgupi1JsR2HAhybidZv118DH8t7VSh2g4Ia0JLo9Y2f74NbvMc6c
2+Wlahzj9OePuEyu1DnxyeuXqAuN1jyDas8MA+BmsygDg1aSWhv0wj79MTX97Uf7F07jP/vV/tm+
9p8vVcE/fzxs/+fv/PGp/c+frunvumqqv9r/9W/tv6vbz+K7+b//0v+HbjkXcTAetn//Zz/e3z67
5Vf4j3+7/kx+1nAj2vpf/HJ//3//7ZcLzH+AjHDwt7l4VQIv/B+/nP0P3w0xKQs3pJ4WFl61v/1y
tv0PExyxF2BocxwRhNjc/uZGWN4/fMvzYHU6tu0Dq3T/X/xyrvfHEfcvjjk3oF+0HMcBt4kFj9/4
n/1qdjcFY0tlt/UBwa1xcIandnkZeJj990sjZUbV7+6RiGbHTLWPcUBypp+2r+nIgYFYWKLBWOVR
EjyR3WFtGltt7FhYV9urtoEEZevLik0O/tPNku0FE6q78wZYa8IGc5T7YNDnpS2slgYxX1pFlIpH
Yhu/QORNV7W0k/YA8yqx4TuNXv5JItNjo2fv1LqduU/oR8ulMSVOBDZVMP/yMKidlezA+hNblbjF
aQ64Ka2lxW2XZjdc2l6mrG9l7jYPtTK3MYuzyGrnk+TwvDh9+IYgIzj6AykQXuwylesU/WNZEa5c
vM9L220vDTgWAkKxlqZcFGOwUwDqtl1Llj16zv7qEKJZ1iLdySWoMnONGcetemiXpr9f2n9QM+t8
GQi4y2ggx9SzjAq8ZWggCOrrGCIs0hkmsGto/GptLIOGYRk5dMZXzgSiWkYR6s9QQm9iyFbXeRlX
VMv04s8LgsSUiDDGGsYy4EDnae/wmX0Xy/CDZfEyg2Qg4nlLrPvyCIAwyB6DsYnP/CTCVLlPPZf8
sGW48l8knUmTnLoaRH8REYBAwLbmuaoH9+AN0e3rBjHP069/R34bhzfXt7tKCOnLzJOJHrME5G8u
SywHAlZ9eOuRSNc1c5lED2hyPaqZmNlk/4Y3eoxj64HOgAHvGgksSDR71b+pGtpbcszex45sgIAl
b3XqZXKGO7pHQIDALz6Bfz13dVF89BGVRBmyk+gLGE2mD4l+Hv3dYprVU6WHUaMeS/l6QMW6euv0
yKrXw6tQj7Es5lncaUY93kr0oMu3AL5jjdyGETe+wkExyJz5L3AJKsDcJ1NY5XWyub9I6CRZbu4r
ZmqUXC44D/B14otYdy1VUSWl04zhXMP1rhQUeIffJJo4o2Ftvzjd/Cn93D9DOXq4tUFTpJ7xFSIj
ifMPYclpXIn6jqpF+0DfT3tgmuNzyWt7JXqz+g/MJPeX/q/u4YCv0ts4pbzknC7gg7LM6PdT6d7a
suivU8W5adLDSVuPKQM9sGxZm9Ani6PJLHPUQ81ajzeJ8VNMrUee0cjw02MK2sGSneXknU39R7Mg
vcFhL9cFZ35Pj1G5vAYk9yJwiGXbnGbPe4r12DXTA1ipR7EZM9lUD2c7prS1HteykHhm9AgXOkax
5z7KYYSjn2TOO+iBb8zkN9cj4FwPgz2mwp0eDwNV4c7LJeniznLY8Zd7M9G97U+edxwh226kleVb
y8wNcoM3WqF0g8bcffqj9wPugogAo2pPD63b71yPsGEGzudej7XdroS3kMw4Ue3p6NL+hCg/fgi2
jhXhRLaOfyNyZuVSD81bpufpEI23SYLRLgnMWUXlf88qvNrBbZh969Oa43rf62k8Uk+6K/SEPtOz
eldP7QfG94ue4xd6ok8oqCZjypSfl0WMbgj2w0IB6LQWwMmqxn0IIXPx0Amm3t0aRcYQV6sI3T9B
wdDawqJVhkzrDZZWHoh6pXuQOvDGkCU4IcR7dwSkb5SucWkRL+Zyu2gto9OqRqH1jUArHbXWPEbr
DpzEuUrQL2PAGitS1N4qj/+mprxaho0K4csONZDCA0SVGnGFiWmzsrTesiC8zAgwC8bBrDQoVqQO
qsMCYvuAWlTtHaiUA29YrQKt5gRa11H1szlbxb6Q+ZMtx4vEk8HiFsjDNdwbExuO0VwmrRa5ZO2A
hOJniSAbQDBdW0jI60mrTJl78LXqJJCfrKV97bQepRCmZIO6Rl+BtcnxNjQehECMBGhi7rVH1rK1
vmVrpWtC8lJIXyMSmNBamN2fYRPQdYdINmu1TCCbEYr5trSOZufJXw/LrB1hwhmG5WdWhpZ6jQ3B
ZMYAIl3nWpcLEISpAHPvWZv9qdV91AoeU1au6Yh6M+JeqUU+xD4ZpMW60fofuxIO5+kwQLohuKlK
OMSEnPvsP6QePrwQfhyUp52FsIg/PrkkSI0jkmP3T3vElMgMeDqN1q1WOGYzZEoPudLRuqURyx9L
K5nErdTqBbBLoFVOpfVOrO47XyugFNighdLyeYbW9+GTqV17yqfpMKCEnTfDak4Q9SCHxiRfl58B
i/RKac11rL9rPwdlSCho1/MhxhWHUxuhttaKbfVPu6XECSl3RNKdPPlcBtwDJibbSXMZkH4zrQGH
iMGjVoVz5OFU68QkZ9eswScCgti7OtgrWDNe+3J5iICewKCq4CcCyUZ+lsjQC3J0pXXpSCvUKVJ1
j2SNBdWlfHLYpFrNllrXngv4PiXPBi59JSBdM2cXuD03FabF5yhE/xqdoT0kNFhhK3He8okUi9bS
JaK60Op6rHV2TJFHp/EdJpzJb68mEjE6tbGLtD4faaV+0Jr9SExRa/iU7fVnE1k/63+D1qrvqdb7
A4T/QjsABu0FkLYR4EVvNkQ21V7Z0FDpVwzPvMR+F9pNEPzfWKA9BoZ2G4A93Zfaf9BpJwIWoV+G
9iY42qVQaL9CgXEhxMBQayeDlkx58+NuqLXPIa1BIhhxvoIOQlCAVXdItS8iwyBBCKZDZ8IzYU4n
cN/VW+8+Ju2pyLS7wgwja+0LBJWpGp1LJfJve/A/sY/jyrCm9rX3P8opXhgo1BNJFTwcg3ZzjKPI
98o8xqBHvhaPkr2CudMpER7AQfoMA1pVrV6fI11jfNBwiJOrFR+DdpHM2EnoFyA+oR0mofaaxNp1
orT/xOYmtUtTYJGOKZiZhtjzIjXSiuqybJVf4iiWHmN9fC2edrgkhP9jHC9Ke19YGBhhDEKiHy3W
GO6Ct1J7ZboJd/XEMMsPLaJraNd7ibVGaY+Nrd02Ijf8bep05HII+0Q5ZET2a5/wRn9zW0fdgTlh
P+DQdOpyc81Reb5JFw9vLpq7j/7KmFudbb7ycxDuIuZKiFMTV9wMkKEdYV+NxKA2g9/R8Uc12Z5k
6buYoukx2ViNjKZ6YIja8Up1tzTTYam083jdehNemwm3n81o7525Hw726AlYhrl3vf9kV9E3DFjr
Yop2OAbYnxbtg8oxRNEAnR4t1Qa73Io2OabwrWrt5o7edCj/Oaq0tyrQJitQyN1AgYSAx7vD54e5
HtPNCzCkdcoR1VYZ9jO38/dmSakg+UXafCLzV0AxII7X8FIO7c0dZ4i7zLt5xjBm0JGzLnOBO8zU
c4cgOpVe50NbBJfaRDLYMMRlcFCpFltd0JwcfRBJatNlg8SJ1mhPGj7hnufTqOlPw+i7NP4BuUoP
y8pXZKZ3d2Z5pVXSPkcpPAelvW9Ku+AWTbZr+Fw25M4HSgnr5/mfa0775yizgDgyvo4jP3UBewGh
GdvK6D1K+QvdvDoF/FCVduVl2PPG3MCnl7r9kbDzY9Qevl67+Rbt6wu0w6/QXj9sJe/e0uH+K8vy
UVRZucY5Ve+qIKg3g7IvTOgAfW9GplX33uTAE8XmwYynAA6UcfQxEz8KFyus15Ikxwt9DWjofZ46
9K+kuouKLr62/Nt0mGknlLB19MZ1SdzGKT91xBqvc8RJXBQpRvUIzL/dtJgDaevZmlU0v2J/RYUw
6bsn1u3kxbSd3d6g0btKzl6Y5BuuEti/WFVTRK163nCZowBOUm9IAVgw+r8I5RFBzVwq5pKSvnA0
w/3kIbhg9yhr/z4Y6BpGuktsXUcXk3YX4zH/oXbRWGGz4Rf3BmKQib0mHfxjOD+Lia4wTOl8b/3y
vyj+MOkx7kI+DDemhznsJzy9tngfrOAVG4W9T/h8nkOmOWVIWanH0dwlF9IzYE6M9KUzxncG77gu
Q0hRY0JcO/G6QwU2tWLIvw+yPR/kOspT64lh+99Eut/SgXQyK++zEuy+rJ/5EKeUkfq4ewOrvsTB
Ymwxh96UXQy3mYIdYmV0XFHcnB96POlbYivOTXT+vOL6RDd8PT7JbAEyG34u790UJaiHoMGBJ9Cz
mXTH0M+ca9Ob1yCmw60YyOOgWLgbHnN+3Fxe6En/5XZjfqXJ+mRNCRyVLk53RhiHezMml1n5wVsx
VuKppmCReoV8O/QBh9G45rA1uXTRWfLL5PZ/lx3HS0rssDBh0BmYmj9FtVJrlwbeUQo0nRpiRlve
iJEwQKszyuT1muy74Ni0UQFpjIL2bskYglN5mwz42NGErjaUMHr08hV1ecah4Ea2pUZwwKHR2zuH
LHKHnbZKRXYebHcvSRmhFHv1oy0WfIXVcgS6safBgW9R5kSKiJBLmDLYh5lgwt9UqzF/cYdFPGcu
dXpsNRJrex3cJ3cgtEez5L7yKuNGc985gVNw8LUCETf4wXB5pVswO2S1Bo+TA2ZTXHkQz5wKD29g
ZjT8euCDAXTn0SvLMr9xYR7YYbkXItDSQhkKTc/DMGb32Za8K3u+HQfHQDiflFtbRL1jMqv5uOWd
HB1Hl4xZFQd4FuWHS/vCibcdQPyPPq1Oni3GrwC/yrqzQwC0c/nObztdXNMPVmbVPQqmhys39kyM
othpOJMXu9ZZmn3R+tllyqVFbqlLDwWNVUlPFJcpevEyRmz1ws4wspRxcrX82j3UVvfXnhZuqVw2
pDtQGjbaZ+kpajYNrekG3mmQxSWu/kHVabUM8PBKft7Sry6Wq/KNaOILnYvxPp8Z4lhzuq/dMF3H
kTgOKr9U/XcQ+i9JFl5MPrhVb3l/0QGAI8bj08LNcsmAglBWSHoyjnZF2JDlHA4zotKmJtmfheBG
DGn9ylrBtcMBnyMwhhdEdNOx8h49xl2fyzlO0lU50+sQY16UsBB3XoQVypOURllanahPdTa0Wy66
CJfDp48hDGFpORTDS5S7J8n5PQvYWsbC/wTkp4gHRf8ZNNJ3lD0zDqA4ien1ceKQfRypO+6sdmPk
ZnDs224f2xPRypJIHWnANW0Ify0/xkQLbXDtUOy19lOmQzKtV60tkn1DXf0qH9VNcbrcLI5Ak1KS
ub/524ssxHU1vSH17+E2qy1oRINM7YoRxUuIP2sN2vDbn6qnodsMS/VRWwB32jx7G4bhlz1ri44N
Qp/AO8OBs1FXP8S/d1GSik27dHSGmvHVMuN8Hxbix4i7O1LuCjgW+36vdQv+A0+Q47BDCl5xMoCY
j+rsbLvOPm2r6OgY7XVKB/+At+a77CZyFIYX3lIddagKFBonDjQBp2Xyzp6wdgZg4/7MZtP3aLgu
EQHmhNlnkaX+ykgKAkZT3dMOuLQnqMwhtx4sCelddOXNCnxm7a55b6MAOyDZSFqsq2BjlTmE1rkm
8Z4lN00ewdFE/egZVAH5YJL4Z8+c3B0SC5UlcVpw36z/SpOsnoEQdjdr6i+NT+EBomS1XzBOv9Rt
6YPlsPEz+423FiNHoKrLeIZDUl1ph10CQx3t1sC3drkBnMmbAcyTD065uPdJaDBng/DcWZgL6Mxw
tlYe6AAMPRJlr56Zjn6JNCsuXWji/k7acFOSteLeD1CIxAbd3WHwCgXvwRn37OGX/Jz8KFn7oyHX
vJyoh1dl/Exbm1zlXtW98iLBZ5fVW9+S875nRnRyJrKNPR6IXvHxg+Z5VZ3YVa3jfURd/Gw3xnNs
cxXvkrA5NLJXG6ugMS+0PpMMKCx3gZUt2QEXnw8GaC4AkPRQL82Onw+0jgqp+qmmZT/Bo1lZFJVq
35HPAZBSpqajUW/oYb32p2GJPlvchcQmwA8EseRVVKKdQ5u5x3blbmy3+45U9QgbPGwy4SFa/qOp
rOLwTnQSWvi71cZ/BhdNhojBZ+oyxo18QV9aFKyymOJrVJKtPznVge+j2tReG3CYqtp1MTvRSx4a
H3lIfRnK8AcVCM+1gbWjGJPi4Iu7Ozr5rWkpvykowCMoKXgztPm65L39TNkEJIxoy0raDdRS75qi
fMorV96V306bRa5Lc3Q2vpBPsSnJyLjgxFimdJRL/zw0nO/9uIbkQCgv65poO8TZa+1zwFpMPF1G
+21L0OTwYVYN6JLXvmXGU6Q4rEbl3L3ZMx+KHqAm7+K9h0q26kYkq9Q9Q+qw1mPh7KA5D2t2XKJW
vjz7dDz28l2R4+HNuojdEqbZmh76+NNw3Z0nxMVqzC8evWIbwrihi9MIbr1ONS+AVKl2vqONF+xL
eykJ4Im25QhHnryZSQ/ShVFCdglyaFPWXpFkbRy6ldQc4dsH1BYV42WoOdi5ZVYcWN5sqpwCdV+J
u+4aa9qNPTG33PfTneXKH+A1867rst9TVNHANRc3P6QPpCz94EDLudd4tyZq8MbR3oJaHlYnAsT4
MJuJ4Jaa580cbty57G7wScHfBN5H1wyYp530ndM7OfTMwNqYrCJl/vGSCP6ew1xQ8LlGnIOVvSni
UO4tGqk3JcArYr2UCxUQ21OcZ4UjSFpZzHlg4XrVchnSzsJjH8w7ULqnKdc9pVRIZ1CF9lFp64Pz
LnSrX5NBgFTN1NmU2J9Xchhe4iEE52o/gZzflIzsVuS2EmJINSEM5TFBJIqMHemY6wKCnsKbdozY
BHFnQTyGNWxFDLPjmtA8UxkmFW+8EwCMWRDWmth9nlWC5LkwmQ6qmjE+Ppi+58FBq1xxJ6ekWeAu
6b6bMBFnw+1/cQEvN6HrAk+F6JQQfp4LuDHVo8E/fKDcGmeX2qJJ9Hv8Ps66ZY0UkXmajYztpsP6
dGVjmyAJsTSMnI0gyLxTlFo/0osJC0ZEtpKw1WXf0K2lMnB3zcM79yNj5w/OX6cE6A/O8798bpoz
50IJrwe7EC2z3dLK9ZDjqbRiMCLD9MjqiaTM4hNspq8S5DKydyfZdQMGV4m/sxzotBZjOjjMvx1Z
pjtP/jc57mFeqrfGsY5VhByV99WZDCTWqIHhLxFGE+DBXOkwD8YW8HTgAfMJK11X48zJgPKOFzjJ
LcVu5lcT6OopXOaym8v1aGSv6RhaG2nEVHT59HRxriJxCFcsLM+MaP80FKLlGUmTvk3I8A67xKEU
0nLTfYIU9EwAeu1SbmQI9fConlgKdUEFeXg9pl6bowxLovyp1VJswbV7G94nH+aUnGTOR4+hA699
dBcjuZupta5pgy0GiF264V37O24H+zAIJLfSYiU0PqNCqrphFAzWpfYqpd0/3cnssmvEuInxq3aW
TXj8eVGXhnwe82E+VuH3NGNYZvPxQIIcTRXoAzRlbHnIwDqTNt1IZI9KHh1GXu0jMlpvi3WAngXP
vdZWyejeaThzJeVhwmNDeIYwWugeG2WTpOUL3hHC3MyO8E5OYF/DJv7oQUGT+U/FvhByZZm+tfEi
460Aprq1pgxanFkfWtt9D6vssyurH0vBbzCcqV27aIkFbygPJE2ZLn9QnxqmFwbeqsgD62GEj+CF
GMSPnge8qqJluKisi4qYhy4EmSScrGSIXioRzLfGahvOtlS6wdLPN+bAjLvH07mCirMX7lJwsYLK
ZkhaKkSefdawCvcTYtc+bpePwpL5KR7K55YTIVyiHMN/Hhx54p9H1aHyg7yywNM/FjiRu8L1AEKL
clpb7ZTix1UgO/KQMZ6/sM32Dh7upH1LHUSski64KH8bqzY88dJvNpEgJR0Xmu6pVbbOWPS/Tiwl
5B7ZWfRiO71HmYp0522Tx1uOqcNOqQbKtFU8DzCdzrU3XA1FuLkxRmNT4oRfSaMVa1ql1SHJ5wdD
DzppTCM9VHhtGM4vv+rOZDfL8r2PuWUnurB5N0jHr6PQ8A6qSrxN7IX4Mhgo+0BtjrlslzPLSEdH
0AExqm76SYz3XMxkzRV1c5MzBhs7HTDjlsVf6jTUxmxle22z7qsLuPvmrbOfJ9d55AS77qJpsPZP
A69Kz+Po0lnXOpTpIeyMX7N5pfUo/qbPZYohjtMqXb9ODUi/zvuQTYVVBddX1KTs9WGennkizGML
LJuAzrTzp0huUoqeA7kkBxL0ZE/9NDsg+6ASaiGjscoDWXx4fO5C3tn1t0bNtxccMyfJfoObvEZM
OlKuZrskQLXNZY25x7v2tgBuDp56by740ZMIu1LfHofeEqd/f7RVQNSHFJCrXPI9FloAL5BkN9tJ
chdcjRtkWLgvEQaY1tlyyjr1AWUoqUqqJyeIqUoHHFOlMQZTwG4b1+cj6AwkrlRv03NqMCuLa3vT
qPqnSCP/YcAh2eFwEYfESfyjRankIQ5QVFF59uNiizsum+cBr96aUXhO8TrAzoGxHk8jR4bOGhwu
RMaTv5TdMXGCU54PmAG7oNxbQRZtFruzLmUdveMmUH/niWs1U91V1Nv1sWFWj5dzsrZLP53YqiFM
mkBJqC1ijk2b0Rpm9NWzLHWtkmI7BdRBswfgWc7gCnBeSIi6P/k2NBW7k3/tbgK/n8FZkhGYszCW
y9VJq2c4h8zayx5jsbmCZ6luU2EzgZbGpYMTuzjj85x1+4oa3FWjL0R2FRo7t+69a9BwNrCSFmKi
rU6dXX2zi4qzTyi0iZIAFAXj77ScGJ8X4peTK/MJSxr/E2+fU8txbo3MhBzRo92QCrvEKu1fpMNb
P2zugU+hoYsffC1Yddd/f4QONnB0lPVgCByJtjneC6dZ0bXaX0c7NeBEDpsIEimlRAkfQT+529Hj
ul5600edSuMQC/oLS6fllQkIieqBK771kzIYUIEG51JDAY6lR7sQx4L9HDm3oMpNlhqPSWWW+OeL
CA+ZwdSWB3ufow8DaDBurJX+VTbuyeFqwb3WutvxOFybsvk2W/o05qZ7yWEXbXwnCbZU4z0UpFse
Nqb71HaYO64k9gfmiHWx2HtMF8O7lwhFOMZiSg4H90wNa0gvwWRD1fXjXRtn/sHoERQFK/PsWF4N
c8r5mjHPGZX9W6D6rApf/UlDoa/aDDHgWnR2kFGrCGnYLm6pJ71tQcslxjzvU+TyiXxztmZ+9NFB
Txsp/wwc767ygYAWtV5+yebzr+CO2865GdovLryezJ4Arr1H6lCilq8sB/IXx/CFeCJXZZ+CZoIi
90GIt7m1iD2nJlDCkapmUJW6ED69UKL5IFvJq3XiBVLIcRtV6HpD/CzTKdmrrONfx5vLeSyqgU04
8c4jVkQqUSLq9OA1eg2tLzKKBLE4bEDq9+t4/jFSy97auKipw+rPdhrIXc6evC3gn/ql+o9RcNI5
r85QvQUWdwUZd/95RfjiMM7dG6H1UWauT8g+XRdxASvF+qq6bjoJ7pKroSOCrZXbqTW2fuv+N8Xk
0TDxeZX5UU/jt+2m57BrY1JCEtbuty9/eTjodwOQJ0FBYk17EbZ6Oj9ysGiZWkAJL9VnTQwGTQxH
f0kuw0TnnCQ3+dpA+C6sczaFjO1cj3ZLbg7MYw+d211mqjzykQXgzxhKvHq98JHynqd5jJdNKNdj
Pk5bz1tel8puMRaaV8bWE5NAQEm8WLNrmpi/SttYOwxhBihu0JVxXqrk4SlE2DIgEegXVGx0dcVn
378jc6htXZjPi/Sh8CcAXMzoZLnVu5+Py76PiPtPScdUvJ3XFtQUxqX9ke7vhxLU1Rpt9ob3I2Yo
94re9ZJ23pNTM5WP8Iiv2vnFjqB9q47hZ6Ks38SxX0czpsXkeeFKUUvKBGPenNTJmLeY8y7QKcDV
n6HusOrKGmsfpXAryhmYkdtRrXcX+ns45S01Oatl6IiUG/rkWOlQbpDf8p5dy5y5zVP/vp6d8LUV
f7KkJ/WQYp2M2cWj1vqVUF/ju3Gwg6bxHRaakCdcXZhr01vj9Xz+EfBMq4r2nYP6zp1z3Zk57q4m
2Rp8ZWi7LiFjIo3rSOJZD33v0SzseJMlACVNckfrL4MCh1aWwH5LbLuBjYSWb+cgoEZaInbKyb77
nCl1xEpaBbSzb20hTjxswS6JZnTkQv+egfOlqBLXt2Zs79c0XZhDI0BXndzAB9gwvPmgqStcuRGD
/diCJeDiJE1xx3Kc7397zt2JuTvFyUQ1LOLS2ihoEoz6WW2DCXTcHFYfHm4xSAUAsJ3pp2oNsuuy
4P/t0fU8pA/fjEb86BAPM/kHT/StpeF8LVLz3vfymrq7dPiqWhpO6+XdNVN5YdEY8580cdDGYYSu
Gzf9duxJrqum36dGc1+yhW4ymd+WgNuAfA9rbGJRxVcWR+2HmpF/rBlHD1VrWNKLfbBEb3Pu3grc
Wus6moyNWadnWOjuxql00AOvLVTJaVNlbGXm8NpRNeg9LzkXytqHJTfEa7/gBBjx5pjkETPGhWDN
y0xwhIqS5Uj7cI9U4IIELotTRr0pB38KFRdOJriq6nO7YEw1U8ix2KHWo1ftKT8hkor7JgZsvLOa
8m8yWDT3whgoR+Rlm+XrYpndTINNt+s44oiyeV/GcCzqGmsPl58RbZisNBRdEKr1UxY6SGxODUMu
F1Q3F9ElwyIEapfbyNBkJrhErNPKofS2J1uxJaaQbjEMOO8xNr+RfAQmzBf8XLRgZs6BAvpyHcOq
IoL77NjW+FbTRIem0/nXFo10InbOcYvcRxZaVErXP6bbsYDhmiCT6j/MNrb//zcxbIwx4qbdFUDh
MYz7/ewRu+X0ZQEp2wQAKq++IODJz0ieCyisysQLiTTxcFTiPNwWCQq9qQ6S+Joib+2JCFCeWgr7
UjE9hbJnPU8jpqRmyUeyOxy7BumqjR1Hx0DJb1sH+3FfXE0+wvU4llzJBBOSmO5Z+4l72rZyiOsY
IQ2F9fKkaBv1miZZ4dyu8bfIw+gNTCJmuqXYSzd2qZ2HAa+fpaLlxhYXj2T7wu1ojeGhASyOSJ0T
GRChmOnlC92Lu6ee8oRvautZ0bz3RsbuQ7PQ0lTYNqyihpSde3YrtrLW+0o5/J1aiVW6KLAFrh1v
vIc4wyc/rN+tdMTTAccwW/o/uVVQdBChIgSAUZO+PCALpQD2YYf7M6u9VrBCZZ9bjyVG2EU1PzSt
0xwDzplekSu0CtqjGJPy8i6LMyMT+rHLerjh0sc6XtMqo1RN23SbUDq7iFMwiOAmzF6vU5PGHowi
8TLhFEjAMNlQceNM+GeDbij4GZDkQO17a9ueBSnngkkgJsiZRO22nQzAzDPQRsoglsM0EGY1k/To
864rXQ8Un6zVJQiYjPFEhwfD7L+k3Rxa3IJ3mtEQCRbr2njC3A2utR/8hkG1Oys0DixLhUWhrww4
G4N8MNK2PwCetE+ssuYUDbyTpuqSRoxe3OEhUFDuVDiba4ApmJta+IFcsgS+VhIIIDsELSnes8TQ
f6s0IWrxvMvMb/1LMQcSwmz3tukFtHMRs3NpoD2ZHO/UO5ik4CZ5htnpZQb8xUbMwxRUOX78GIT1
WYAa2iH2vcQY0umcg95shdwbOpEHKwl0yuZzOFtzd4prK9+UTuDfUh1DGKJ6AzS25jH1xamZgLrg
r4EC4+1yp+WJghTJGVHtBkX15CxtxW5sWEe/HL1z4Me4g8InB2vDS9l57342VSdbFlfs/+1rCTz2
LLzl3Zl7dg0cjtveWhihhZ26xbSdcsaEpNlzuoTHRopukcFhEsEf0zXFL5KT92BQzbei6zpMzI3v
CWdtT4lz7fCibIwMpD7cE5pWo4LWouxb0J4eMBVfSD0jOH+kIi13ZpXv4mIuN2Uf8jKeUHs4//x4
DXNK+rUfnSjYYVX/aIkkMdofzT32i3DTFkgrTgPavATDIqY4JRrac8fywpr5rw/hH2k+nQA3UqB0
xKHe0ysLx6QbDfO5iaAFpHuvN/L1MKDqlz4DQjXHFyeZ572wTmC0qdQ25lNaUBCE2D0fHK5YWRs9
VKtwXgm6ZY3hsJQBc2fOh6MilWvsB2k9opkQC6G3blNMw7UMhrfRSZz1aG8GoMjrOlM/bD5gBNrs
K5bCPNtwuqqEHxl4TouLtGZQ5VfgxPLsq0ncP007+aSGDv5ovgkr20Afcg6Vk0jafvIzprPic9s6
UfLOoytX2Vfm9ulvf6x3U8VvMduj/eJqhrjdgPLPZ9Om2boKH6RXwXXb7KbUYDiHjse3D0XMCaQf
j5wgXiPXTrGt9HRFhbkLNawouWJl7T6B2bAC8l8+p9mHpd4MRp4UaRnPttl8RwCv1/MiJEvfWY2L
P2wn6cgtBwiSaIWDjVrWzD5yYjPtHIsdbcZ8BnoRxh3nxIRJIZeoorr0PWXpbtk6mwmT2VpgAkrB
k9xcPPMi7udTE9HqOACs6GC8HLEkkQUm/1H241PhVg8zTeMzipiR9vdo6eNnN29TvLZkaebAx/Gn
0CUW56YVr9u/v/m09DLuLpP1hKpiOb51Rhj7jdlS7QVAb76hq4e1OF+ATM3J8OJX4sW3+pdcVPGF
8dQnFRAU9JIcWodN3e1DI7tEY3gDpbglEiAxG3jDHQclV92JRHdnE2vs/Ncw9QA94OdDo2UQ3fqp
dy8y29vGE7ffKA93MIF0nX1WPZjQcEvAUbFpnJRTpxd2xOCMX2js7iYG+H2AvEwUAbRLoFLtz5so
g6WrAQTzKbQ47xSdQZGc+dL21KGENqVsedRgFQ2NbUQmHeFKFVfH9j4yazGPhsvZYSzqfWfwcM2F
/6W0+4YM7ntUzt2ZvoQfTWHfN3GW3USMxQn6ZEkxn+2dEv3HGKTZPo/sl6Vw61s5J80tDunLoaAZ
4aciIG4bO/aj7eja26DOm4cVh9PJccM3+FXdI7DpxC7mRR2o5WNFpL8EY5hVPnNPAU40bais5ElO
FHcAiut3FlU4qh/9rS2bP66rDqNZGAyR49/SGLh0ROiFHNP92rPpZfQ/2tkxdYnCyuOfTqsUCajC
eI6JSWGmRFThZmvH6TnPGQ30kitQGJQbpE2FfrC8dLpgZmhc5hWNR7Wmf5xiE/Ippi26TXpmiaQL
Fza9OWJeI8xVoVkPik70ym23rCsjZbeFBPM8EFH8siaENJTgzDFueUr4lY182QxghnE41HuQ782B
ff0wteoDx/tyJPI+Ja56bwWz1JTM45oxj852h8MHWw7p0oXvQC4WhT0vXLTSV3+CwCN8rFEdnUTY
dnHCtN0XRYeEsUhS9IbbQZomi8vUbHhwV39BkEmeHX86swG0x5DYKiM10/xYKsLVhU9h+jBaP6VZ
FKc0tD8MTAcgfJNYbaLEjLeBMtMdgNpg1Uz1tvTtP0bEdV7U8/jK+VXtFI31AhvWBl8F+77HNdJN
5wfSOa58i6aBuiPeMYvpMyrKB/DyYeWanqINJvVOymaCPTJOJ1u6ctRQbm2zfC7jhm+Kj2pHQxr0
YINYfe6zY9cDtkBp5/4RXA0O4F5sqkj19AHVPLaVta5mYYFaCeiLnTzNZEqbi6pZqVECryflyF+u
gvOQUKFZeX8yEU67lm3/yliBNcNRbyUXbRDKnbe5Dm8gO8ITAwU2f5v5pkUSwRk6G6++TSl7Pz9K
HdnOMKNqZ1RRpRfVxclLV9GZnuXyxJvwz//YO5PlupUsy/5KWcwRhs7RDHJQF7fv2YrkBEaJEvrG
0Trw9bXAiLLMiEiLspzXG1wTn96TSDTux8/Ze+3Rzg7FAFGsgyYitcnZeN1bjwPw4LQedWs+HcwR
qPAEY5LRJDwMf5oZCLZAFjX1jpCOJSED8TaSqaW8+kfra8gG+p2vax/m3H0MtYRyoXCxRJFbBIn1
ZWujd/SZx+dQwypm3IuKBfjiA7iTapukr3FRXOVwMXKGqMz50lWIDJFnvmR41MTNQ21wMsnxosJX
mR5YmcZDhtm16T4bqryVqYUJS3uUEBcF1LpHzKgi5LUjdUOQgTAbMz19dGmsm3r3LGbs0VFkDyee
y+4ZPG67EbYptwa8edvvd6nUPoTFYMTKXHB7OC18aJwC9oTf+eS345APrHLI9rlTnSpwoxI/7EjT
fTNJRY5oogY6C5zWGpPMSb5r0EggBOIs/8iEw+s7Es07jPE6d+42yrsldQ+6YxDq3aGhtjbLI4PN
V2GrZ6kGNNU9TdaUCoIsMoJKr4xtn5sQiqccvrLcP2ZFij430vH1eNaFFiJ/Xah9JAmk8VC/ZQ12
BAJf9H2LNy6YzRw2LAM+5vYFRHmpArP2nFtT1tuYodVGR9BJiwxp+jKN28sQDUxYI5hPvALbmoFT
vomt4XAioOJNcwVU1ose1g6SbP2YcaDG8hJtlbI6ZJk0j/1om0FaXVkmvLR+jF+wwEgA+Modti5w
rzSvHsiCRCqvWUz0JvfJG7pjhXj64LbjWhuEdW49EjdtfZ7WnJ7FtcYjlthe/Sixqq48eLM/zRYP
XWrbuzicrN1MXADa/tKGI4V41rSb/uajtyqo4lVfqgORNscW8OTVRbjDvAEtk2cZ0VVFTIInaZxi
AkIvuoVMr+PM7pkTRwulP1uwFQ5se8V+sJNkZRDfMva9tmmceI/0kzx1PdePjmUfiKVER2VW69ax
wnf48Ku4WEtLCUQwWvVsDVA5tInQXx87fcUI6QKGor2UPgOXbDJ+IjGi1GwHbdNbw7ufkMkp3Sg5
ekb9EbZ4xLueWi9H7ooZZcy1YynVphieYQ5Pp4omx6Fyis+oL+g/1+M7+ic66jUJXRJJ8Ioh5nuC
cuvsS2iKpT0wk4uih+8P7j/fVia+fP4JWjsjfSXuDnXaONfSPxc48TYqj7R1Kut5382Ueyi9Nhwa
ph+EW7yzDWxVUalXIQTEmiY/jXnMUVC3j3pYPdUmWpBYGbeQEWKGsPWKJh6Qk6isi2/SIPfmkfFx
5KMqG9Njn0fFTaMFsWVv3gMLW9oMpA7NcSLWGig6lJ1EdfmNSZDdxhURoDq7pqcUYc1AAmnQfEUn
OXuN2qk2evZ73V4zlNWeTNE3a6GGZjfibri7igfTqKBlFMKs9qLNsLQto3oTHOqYsUAg6Xs3WoG1
uzUkedz6tEr8yj2rXHPOqqNzB1a6X2lj158dUGbBoBJ/64/HGNOe640gQHLra5hM55LrxoK3ycu1
BhlVZ8hFA18zg6rP3kkxaB9azt2ONRd3k+itdTF0PQlq2W36YcXOAc+Z+wlPLF7Z9YKuD7uDo0Ty
WJDrK3SitpW3IQAjPORZDxEHXNG5bF3asGJxc2i5yxpCd8APF8EdRN3NMAl1IvcaMQpiTUbMMzwz
bT4qK3nyerz4EFmKre6AJlFJ7a8Gu233Ro5WxGqsHfli4EaT7hANxAawAhuJ8WyGlbsDBgUSrlyY
AHn8mznPHfyLc8gNl1jBeoZhkvLI68vkVNFSHSw2Y6BIJtkHwDZQ1PmpeUZQNGBJe545VHM32rVY
lGVtzWX0XQeFjtvoZ0/3SX9zxMHAeXb//kBb9+4QdceSF6t1g62ETjJfJmJ09pJYBZIn5iMYjfiW
jO0NedB04sxOi8r/Zc41UgirpfrSp+KU2qiFKjfoptx+UDVDZlDNh3zwfhV9px3pub52Lp5SDmg3
2wK6PNuDQpVk4/tP/Q8QLOZn3v+MbQlJKsx/dLjfUPPz+piGX70p5DWxbU0fBnk0ng4nORMxw2Cb
upYwiHPWOojCfSyZDLpFSdPdIENwEzuFuuaetI+LK2lu0vyqRWC7k4Ljr553yRlNwjazudWaovJN
G3tXk3EVuCK5TFTNS9DNHtwgvbr+LnqLqsXj6XbfC7PFGRj1l1jpX3E/oxUlgxng26GzSd4qKRkX
TBYD5pNyklvZorrw6OytWMPXVhZ3Oy2hpWW72mIt7HY40YpAZX+62NiZpHGtqZnaTc0aWKFmtzhU
19D+4Q1nn7Z0y2Au9D/1NOy08TkeozsBtlcki3hohom9qU6jO0QV7TZqUXxRYuEcdylnvahf5T3B
90LE9S3V90JzPhrd1rAkmst1jXe9V398d2kQeg2XOJN3VAbTfhwRgTWsSTA1kvNQ/9D0Fpmq7xEX
Ibr3kJoSukmx5i0oN+MgsbjFOBKy9Dw5yntwQu3dK2gpz1jNsT977NaGaaPza3HDgHPdWrTzL7S6
n62wiY6M5Ch9c0HP2wq9K7njOS2s9ZJizF4FRHxOyjUiTnqiTOuXFGDAkBi/qsguL1HVIm8yiwPA
ThP9V6Puycjag7ps4uSbX8bUITqAPIiDoeLFHmmBpgnL/FBLRlIyI7Iur8dL68kwcBZaJiq0e12n
LGlu91QXgww0Gb7NIZIzGYl6tQRWcXE2g8agnpS5VRm2rxB9vhqCdyB+kLWXctRFSLCcPqA1xa1z
zmRmLJEdKQYx65HGQLtJ/fqzGsM/gzW+9c1BM7ynSeETgW3xFFmIdzit/RJod11Fh4VOJpihjN8v
/eEytjNg1OFkoLmObp1mW0z9eJlHb0IaMj9VN1T7485PmA6jzmAniCjDekt/j2p+RFJwVrRSgC4R
Mb6qbCW5LgbfMprQBCI8BbWGj8pPnwwQXZ3w1t3gC/LSCRAYFwdgMdKpbIhPHFOQkOox8Zufee/8
LtLxR+SiQ4gT9PSdvq4rhGicz12vuCW6Q3fAM42gLJckUuOa2Fz02Zi/2jgCCJr/CdNGIXCqfujo
3MiyvxKdcfZ112D1SR4HyKYbOZbjDpjcOfYAL1WV5RNGs8JBITGjUFja2KZ2yzXQB36syh1REztu
jSyoUrzzy48R/wH5C2+ImUgzDuMpKkm11JB5+nl4HefE2XQdddJYpR6oK83FZbKCWa74oh7XVUGA
+lh2ZNpPcpOacuMmvQYIiGFdpdyvMVuyfur5qM1LekiyhP82zqm00xeffB062EyFAJuUx4X+3qcW
rWxb6mvL5VDauFFxAE4imKHLN1hMtd7KoEuJHFBhKknumN8qehGhvpzp0rhes0a2HixyV3c/a/WU
miD9sEtZUwxaJiJwKiLQZsEZBnBkKbvrntSdP3aJxxa1ERktRSNBnEW3Iou+HLsNgzwWvzoAlkHk
YQN1Cu7RAO2NrHWJQHB60iPIS6VjPXVNiUB5AXRVvb7mJBFj3HdYKv3qVnnPRZO/LsHnzN54C3on
+RqNENWZiZCYVoni/aHLSDeqo8nA+hiP6Zc9Jc/IaLG/KOy2PUFbm0zemMj9LATfLCAbkg55peg7
BVNrP6EILg4h8W1BXcIBHI1Hr/H1fda+0/0A1YioeZW0GaCyLF3yKQ1CelN9m8flzVTGU5xp+t6K
FEm2WCmQ4xo/AGTggJ45UEVle9do6q6x52Lu9Yx0ZUZ0YDyh3WJ9vNaMGNYu1dFm0mgvmwy1fU4i
AfeWQE42VKXr+47g+Sl6m/D7Bn649G8GtQBV3Z2bzGB0Cxg/MTnKfoaaj9HKmcbgpvbB5shk4ijG
xhHQ3mJABSDSfvHS9BeJmrxkpTx6cLqXqPkboW+/tLB8dpfbV0HXbFXf3jrnT4j1YyOVV2w8dI4L
yj4ogcv6RcifHzc0rUJWMjtLt7UlLjMUdSy52Y5MH33tyodItfWzPTqXmdy42S/cj9Q/DG74rpmO
fpaS5jPqAB9qdnzRCsc9GXTHCku6D1VxHIoqpWjDFlhk6S0HIYMSUBBPWHXBZOT1hoMR5hSocRaP
h9BtfY9SLtAXkA9uiHbDSXqjwYk/zBRFLqotg+iIAhi4bKpoI9wOQWIp12UGqRnbPWiNkBhGFSVf
dNIY4vzpSRApECxtu95DElI7jyXugsClIbKyO3fbokTZ2DpPR90Umyli7sV7Um6x76wkZe+KmQMS
mAb6V+9ALR5rpOlm8oZ8l/DJmXO+HjkP4+SuB/6UIFP10pwAnaZSfugkRbFa0ydY2NFawhve+4jC
wrYDY8m0ZGo9fW+AvkZSj8Jx7tpzSupXPLlHhWVkbc3ss7QMg97UxR5zYhPoZmGuQqcIkVci5ig7
PB04UbfKazvqBu2V/KPviJxsJzxBQBNSrKNTPibMibZJk6Lv0tMXZt+LSARrDyEfaiUNv92oLLER
OTqPg1/ukffQxnfZ+SwfZVidYkOPv2I4VrTKovuo4l9cCn2dsQAGykfeGkE+CgjUsAm2RvmxvDRN
0f80SI8a5sAvERIb6bTI9sOZdl78ICO2yFmSyLPwuxRA/t089rCLKwsqBF3Xzmg2sX+y+9h50Hl4
EWz7q6wCzCgcbaLmks1CHhLMvjdxIT86p7fulKvbqRKCSligu8JXXDs1qm6s6Tuvaneurz3jC2FC
rZJzPpjvGq3x3UBRusqg03m4vaahOqAneRodZsR9ygszhbIEOAHd1Le8Y6bbr33afWh1A6IwGXh0
5KcXhy9gZKyDZVifvfDvqhhIEVhe9+/HeXmuJUF/AWHl5LSREUZYzrRitt1uSN5IOUoth1vanRjV
Aqy+PyhB3+ME8pGefs2Knb3A77lOX2a/vyydTIopB2tRnzG4n9lDRc/HmmQ2OI9li5SRXhP1Ncit
lqtOnBGegihQciSuykPSFYdv4TiCcgMDjHpRf+I82gN2I8IOa9rG77n5ndKO9KbetZL9146XbBel
lnygudyWKA78oXuvQvWmYhwXsg5/E1GO4cJi2hDVfMuS+duql3LHYwJWz77VUzxtUqz27hxSXoxY
kuBCQA+wqXp74AiRSQUlEh7rTqLhB33NqBzvIZwfbHeTN9xH7LmSfahTqIobknoJUtcDVcCM0aX+
/F0TMKXNOY9ydG18thXO1BRtgj+KNIM4cDs8uaguDM/Qg4j2TZTzHmaa9ghNnQUACXhXOmpH874K
LJLeVrMTio2ngzjVQPiBL6CZZeVYDzbD77hRJDb0doRMY9p978pVTNTn1EDGIFR6nstwh+E0DYzK
eiaH9IIeiNKSROql8oX9z7vF8hcVxJTpDsU+TW6xMczmo/Vi7ivLQ0GhB4jjOKkULxUCnSQpvghR
ZxukVBwSFiOj1T8gIuwMdBd+b2HyYxTyfTGsMPziUPq9L2tp4/KSr33AMJvIMxlsU6JVHgQMpoWH
zEh2cbbIkNXcBJpQb6Y2Xkhk8R4XVl0vBu2S2axHc4u9d6l1NZaPWE7IqFiXmlR/cxSbfB+bzB44
odd75eCPCZ0IxP9yIjeHLjx3uXH7/gopETwACl0PTIvjqHZb1VQW6cbtcp1slUbyhndL8sYxlH0W
aAZ/ZyjG58ltUdssdd6UmTtfEKZKyxZVposiUVRbT9bclJA61qj7x2wu72MVfaG6BrZSaIc+pqMC
E4hNh5E0tvgMV3XNSVi3rx0muFUzGguu+JxO89vc6AwTmuo0UkSuRUS3IykP0sP1nVi8Em0VVdte
HFJ2ZiYQrPLIzTj4x0QrOVwee6nq8J4Td25n7CEVQkLd1W5ZlX9pBosTWH26oQbDZg33GHbOJVEb
jnEQscYF3yVepuuHDrT+ykLsvXYqdCIWqRljg17PKoujV+otBQfke6hMAw4HGAHrEvS4Lb2dAVk6
GvpVyP3MavwmuO03g82b2tkPnq+A+SAW5byqrVud00PHiaBsohZkRbdDEPJlC+kG/osTzW9EcuKs
CVmopsh/xO56i2GP9H01BfgEA2VSZ/fWUvaHzFVNGxOZ+5qCbMo8ugWEEAhPe7IkdbsmKF3EwiAV
mXcysEl2IzUuzKc4QKdNG9F65O24diBdNiZmJHbmw1TTzEdxt24BRyC3QuxPUbjVK69aQ9VjwOe7
j1LkpHKxmbMwpv5dVHRcnPxQZNlHZPRHhs5vVU0tH41gfCoRbyMtCbJBdd+ro0dsBqfIO5ltKhjo
wK8b670heoqJ1mqYBrqnDQW55qVfWoTl2eUtCClqv98vk4WBTgfhiASFgTHK6LBtlldCUDeu/Ey9
tCm6ctvbxUV3xsvGc+L33OSO6zaYbKZJMi5yQnoSzbAvYudXm1FZz2N318elnURmK0eL5Ot7h5Ua
V4HJO1QJsdTVSsJJGeZfbm0HijUUUSHlIRY5O7Gf/GKgTq+5vOgIOe6VLIpwt75o1IAQwApfD2yX
Zcu4moBe0Cs225nH0xCoipVmaAsE9O5GY6hFSAIPNvzhCI6guQXri6Ot8NgjlpNmkwEU8DWC+0jK
och00VpYomSzhP6UJVdYoRytuuIPJFGsg0WNirMM2dB8nCAeADoyoMjcnt5qIPShbV+lSXneuG6x
6pgczQ2vWMZvD7NNDpCXPJOjjEmhfwNDcQ57ptBjN/0u/fza1PyPYmB4WETqmPK0cW4Y0JtSXIFq
aTd2UWy1GBANYivAcbSRNxWkJNsmcm90mA7oY0ljHkfdNMwvKhnyS+JesqL4FJ1Ox7xklIkyTz37
4poMQt+OLISbMYo/XZ+nMTHAmZH3mexFlm14iH6VM/FHTUZqeInPrJx4m/xRnPouf5ptHqshgQfV
dqnztyMrAUGCPoyHPnvMrlLNLwVkudUs2ZzrcMJVDHMCKjNMWDLsVIh1zCJWChkutjrV6+0a6Yd5
w4rNrsmJmJf1RyEqmrsQUClBxLDXyE2/RjIeada+egL8bcOUCzskx2m9jk+8VX+rP1yP647+MV7l
fxrrxOqXIb1F/p+ulOCHteqcQsI8eBzcY6eZD6rGBQRIFEViG2vrXG/4UnfbHXEV5HKE3isaA2CS
cnoSzTL/ndztPKekNrjP+sjplugurmHbwTEa4E1J64/0ogwSBWtTYv4E0MfLhY2P7tkhSQy4n3X/
jAHFfwwpsGxenu9NisYBt7SfSpquLoNi2lI2MgDY1J47/mo9l8DnSqfW193fCL0uvM5L5pRcZVZP
KyzRfFrYRKLpSxVhc2SCvMqYpmqqHZbgF7JeDNYR09y0HLqCxPXUIWlIPyrqGt2nYRtPmc1MAoHo
HY8YwWe6ZOjKvtT05EtpWtGfems66MTF3SKDlQyV1k41TXJxw4nV3mTTd10iz2m7+YGeGtDmRrb5
vKMu13jet11Dq2cUDSPxFGOlUgDpsVMaG8a92dXkRBhW+u7/sznLLumm56mGsPn5VdBT5OFqkl/d
X/4O3zx8/cdfTEiV/w7N+b/b9rP41//hb0xO3/krljDTJw+SLrPrO5A3x99t9x9/8fy/YuLh9XIc
HiTBQeI/mZzuX33HZd3zHJrRtm0A8vw7k9O0/2qYvuB3DFcIIuiM/wmT01qIm/9J5PRsXycsVrcN
Kl+Pv1L/JyJnE4aMgTO/PXTWH/NYC2d1kUJDbOmvTFcdWqAEDsTnWG0EPE4FwVwdtSfjrX/136rH
5j5dHVTOjvzVoXOOyRWtXq238XV6lY8GO6M4tw8aJs1KZ54u7Tg+/ZcL/Xda7P8q++JOy7BruRX/
7fdv6L7PRUYWZ5v/SBSNfOL4cq9g8AJZgTrjjQiG7Wz9gf+4nTh/Mby9I3JcTAyv1asTA4F4Te9I
VlYLDa5gcucdh+mEOkBlWEiZXqykguT2P/82bay33G7XdWxLcD//AXxatHQfJUWk8MJiH1PVOJdo
NojETUnmagZxxEH1YoW2hVzfV5sTU7x2VSQ/LiITFpii7KHy01db78rACMkP1kLP3ujNRH86j8Jx
5XSiX09tikUrBfry7799n8f9n58S4duWYxqgu3Th8qT+128/olGQilnkBzMSCOuABK8JSMkQ1xie
HTgW2HW2LNpBpXcJo57DdNsfv7/6/vempR1wVde4Ip0/fd/kn5PGOVAUMLhdDSVDoYlHOCUtYsno
lNgZ0hyCKZBjdu5JkDrP+JRf1W7qnmx9sQ4l42Ex+J9JZxTn71/1oHMgwERdMFfDgrycDqVy8q0H
TWQcFghfWCLUMMN9dQI8kdzWrNgfIyi/ir42jeOJ8BGY/ZV9dBsb87XXwERB4WzV6Uu7t9rZPAqS
iz71xurW+tW+1HXD+Zv4n2vjHsQq1L14h/Wzp+ijRoM0JIFtK2x0VTxuTTcokQ/SNMGKHJvTU95l
6YZ0pigwB00x5tFw8iyYCxpYUJKMzN15gggEnOI0fqNi3VnesHqw5KKiwoc3Pw8q1PZpADXn6tt4
lqe/LfeglqPf1X/3brEy/eNdNwzT9HWfOTvPrVjWp3+464yWu4bwkoOVvzM3ge21a70UEAS9ZLIu
qRPXSDI/pimThObB+px/E0pvDskevE2ytR9MsD2Ibk2fEeLwZJQ23YxeJ+4AA8lWjFBr9ShGUJh+
RLNXEorQE6ZsxjQ+3Gz17x9h818eYcOwODeIhWbMz+L/0xvoEBoN5LqPD+bF9YiDQBW3HhevNEAc
wyftOuzXksY+AZmtfqxZyTnvt9WG9lx1ji0Gp7j8yx+DyRRHXZuH4SX9mH6679qz+fj/+FYd/1+u
vK7TrTIM3/RdUM6G+McrT6cY4w5m2b0B5OGeAdoakiP7C+QaE4SR8xHpmPJdhmvrup+H/STHeAcB
8RlrjvfScyeuQmPukzcYymbNPCkOwhgbCBHtwAHPJNimFcAskyc4GUX+ipQpXnfdoStt1CuTYeEE
b9QxitOTGmkT5DOzV60Zc/hzSMxFqK5G0ZH7BbqEYITFsdvO8O9H8oG7cPSJO8xR3padfDakOmDj
NLZhWDbbzk3nH8UMnbUCgzubyYGeZX6uGwKyv3/l2uHA9BuYzTRmPTuSudUsHPBicPNfanzonDHd
VBNJ4W6GYQl9WEkbAXEWZmyFP9gSsAwtByxNKCma7Ok+d5x67Ib+4UAHtoaeUOukq9XytapatYdL
6luwY3plswLcJzlBl0RC4eadsa7r4afDPGIWQF/Kaz4zZemTsV8ZonnWDUG6HQcR14nPMABxog8/
9Z5+CxPcd9d0D60NzJQFsd4w3+zXHTLUQMvgHWf+Lyc1MWMTQ4NsgvTCHA9N7HmPoUG3xUIb2KV3
Jclx0OT4iAyCwBLtLv0KWaazMJyaS7Yc7LqB7jHGcVqlKGk8oFM9q9Yq04dPA/PhFPEm+dZw8wdX
v4jI3JTlw+RUZxm1dEAqDooi1S5pbv4oXIi7Q6xzzJhJ7a1a/TwKhbAljU4FedN+H28t5S2T6Rzb
504z2CYBZm8qYX2hpPoTp/EO3sxZw1LBa0zDllzfYjtxf69lNx7Ucs4q8vBXpg1vviQdImkIo0Nb
4xr5TBwe4ZrYxAUJDTMGHJqBa7yfFU4s/Cdt+zZHE3ZOcLEhA66YWiBQ/XBFR1luR2/G5j5gFDAV
8B0DhmUwezTkLV2a0KZ2bKLvMmk8kgBblq6K38Y8Nwv5pTjNFszQYWSjJ+E8y7gRcTorBKor/prz
YJUH3NUXpBAHhHSMmEm7yL/II7M3bugzo6vtZ0Z0bIMNAz8J51D7Mcv85gLwgee0abUY4ekY3ejt
kuB3iJxpOxj3HIvpCljnHbYyxFw1nWuVTAtt92Dp2k/295gTYWrAUaC5U4fZYrQu6JvNAXPAQ6ap
PQrcD2BSV2WSEI6+f0VEer1hpkS/5Jp4XnHkSgSVzOTaspyvEAYiMOBmVbyUlfvbpd1sZhnaJxOv
nB3SzkuT5ACWD1pl1DBP8xDAzd49NGofsftorHwmQVDBaB+i0G0LTMRZRxYIFjHelzTS8S8Mx0LC
cRknHcJNZz2HMZAyjtp2kFpjviaITDvhG/HXjspQTPe8qVHFf2uGTohJmc0aMNlTq/nR8hdgktcl
TpW5PM1tQZwOJhGCQmwVwGuH21HOxsbImhejbMtdxUQMfTN28sQiMLFyCOGzkbLX8zztiwQtAQDl
gCjfYpcyKJU6B2LHHmP8DmHQ1mVxBZ/FydMHaoqCcMF8GZEWMRGY9kS1MIwr46NsSGpx9WdR1D8G
138yGsJzyxHJD2Hla4nKg1GQ/QDboFtnEl4tz+eXFuOfXTa1vkYazYM6H20HlR9RX0zBoZSxYuF1
exjFiK14yN7N8IORz9XQDMgP4ANjjd3XdbCSa59ZBvSb+dKBkRWBNWX6c2S4nHeet3cTcCI+rPMy
4tVFNWjGxniFiPeC/q8NNFXMTJPpvk7lfJEkrakO4YnbMfYaVDkHvYWYsJYiANBG7HUJFpVgo2IV
N81Rxv3PNqY9nSAmMGv0r26jLrGnrqDb5CVh5XLOcvTlZtZ/NA1DFFNn/llLbz+39C305S6PmnYq
ZupFjhyMJWVHVhLTsllFZ8+kR+6N3hqHZvOQd+hIRSLDR186FOqtmp+ngj9Bo8ilUxhXGAKk8VQ4
wxgMIYPAMDTlFZWSdQUCsytNV4KY4WlRjZzuNm35ojDjG9FIW93s2oubuQy0c6hAnRjT85jOxDUL
zjqNU1TbjGzehwqn+zpCDLqG62uf7C590FKYu16oaUfZRegLyAHexXNz8csl/C8tekgRfUd7sDAf
CoVysU68kHWf6tVPGWZpYzWt1IDIecha61Jlol4Phk3knBX/MKL+UoXT9GAiEwm6MCMuxS/QWcoe
mYxZhniLvbGli2k4x0E37GeSQjYWJjISWs3H2KWXNdHmRCaeHoTupwcaUTAaqvcsLRtk6bigyfWi
2JSw3tpl9xb0kL3eXLGeqHr6Y08F8yVIVHnESL/WjfrSxFO7doaJvi4j3UUY2N0qzTM3yFjOdtbl
R1f22A0Ky/6EmTWlmziJIGBoBf16gC+7cRqcU5sk06NNcpLXusc4KdOTFvPRJ1BpcaBf9FaDpNB5
/VNfmY9ApNsPKxs7uMMqP6HyGQK4lc26M+3uKtk/Vj2OPpflsvIXzlHr1MMNazaZmOLm1wPRPXVp
HnUB/IGANuexMUkqrIe2ezL6nVHS/VXYHglhMbYtEpUgNjOEbmESQpKs6ZV3tiuRYnbZKTWLecug
wX5qdJ0MtVloXzFp8Sm77Ch1e2/HSlzqBlrhilhvinsgYJC1of4ABFQXEkPVhSxJ4tgHtqR11XTv
Eq4bXcchfmio+9cEkbGkEt2z/Q7DmF3jyaW/zdgj6YFPChNdiCp/lfUNE3/0062JCmgm8Iu8wQdi
WvKzmw/Fto91/antuJs6btFbl7s/vGaUN2f50Co82x7RFuvayOUtHWYA7VkLUgm1wEkX2f/9aBnt
A5W+1aEwb1F1t0wivyyqVTqMkfcAjYCzTTvpHOHosY3AkSfwsBc1V9aT9PtDg61v71sVZyFkXzjP
VPOKE9QOMEvZjz3j37VtvheR1V8TUEmESWZAWxNHXG2XkGisuM/UlO4llXHHFRD96zx39qoj7uJH
FgLB6lRz9yTGlu8PZjHddIIHaJ7NocXbyosfTBgicIilRNIuH4WIIcAJpozTTIR5XFjntAEcMFo3
Ojbtp997e0tHZk7gqob034fmPEDShb4Mh7mK47XT2NZdttkRpknMJSFPoLPMTc8ud+0tx9oJMRoY
/woDW6jRbQmY606Jk9L4iCNUY2lzh4nWPSWVEV0ECpvAtZfs9VQ/hMJ69fQ5fvj+qIX3KefKe8q4
Dnnfqzd4MhqspUje3cLmZDXFiMKnWbv0tgRdmhHpkGU+mdhF/FpPxmempoHuIIFT2PwJveAAt5r7
ibSpmt0Dmsmaov/Fn6JjndhTwGGbtrGHId7p3J9lSuJ0X6JlMjU4JXlCBqLhPmt1ZK5htst17bO8
uu6bsTQsLcbDS753vJmU+6O2JL14SxtoHmGzRNBJgYaV7ciAd0Aix2bbYx3exlUR4SfNFiY5ChN8
G97ZAAUejDLH7DGZ1nXOhsfCNOMnm39j4wG5W91w4+6LxwZXpK3Zt74R7g1C3bQVk9+dUIkQVNRA
g4rr8ZSmkI/aYd/n/l1yQCmiAUlc6fiA07Aohlp7tIf8bpNz7w/VnvjbVbqWgFnB8w7jtnBZSqJh
ug24wM/wZy1Ai2a1lbFiAQCB+svOwQ5LGrs9tqhjMpLxbU4+yd1Vx4ZfyP7he7OWji4fVQr8JhdJ
CA+3Hp6G2mEMbMysBKW2FOoSbf/iyv7+KJoEeEOBxsws8SsE/NfNwWg/ybfAhNtKpgiZ1vIj0dse
t36h/c6JWdjprGxbO/uofHMPD4ysyeUUE0JThYfGYLqttEOFQmfsdyYi9QAWSrQHG4wcA2FsRbt/
hKYx9p8Aed8hnvhBmmNUV11FlIaOPbyz+41po96PBbSFCWIJGvJoJEQRbjckZiAWK6sz0YFaTn3F
GLQm5NM8fpuyv3/1/dFkYwGjY9NlomPDkfGrRV5xULWDeUxkXLxUHSA+6qEwgTGcEiH5g0yDLUBO
9xCj9lnpWhW/YPjfDlY3Pnx/ZRTVuwlBDa8DcZgDQ4EzuZrG+ftXLQvDyiaHbztGIYRCT8UIsmfw
qedptGBFgZ23onc34dFAC7GjhjN44PIoCI1X5wluz2vKyrBrWz9ddxVVUu2s5bZw1ArSGBOGmrbP
+UUDEaEDbb1ix3gunpvX8Ml1/w9l57VbOZZm6XeZe9bQG6C7Lo7h8d7I3BCSIkRvN/3T90dVoboz
a1DVAySUIUVIOoZm73+t9S35nO41gO+vQy5fvZN9Au6Xzkkliojxnz/fR9LZuFgHf68djSs36iLd
OPWHfBqkS62S8wEjV+LeC/Vf/uSnPFkHAoT1MxD7JH8K10qPyU4/l/qCW7XGenpzvQqyRNMd+6G0
pLciO8uPA1TbS1tfHUmce9xVd5rSghsLaportOGKMDmrSrW8pTnYkF42kp3fhNVNIavv6irW+slV
MoSOd+/YCdH6Stk77R9bpcFPEYiCYH3MbmMIIBZz2tSX4a5jj+aFiH9eiNha66d6S9lP8lzM+0dz
0lA07uJcXM3iZHzbX3K9jT7s23hBptGpTfHOrMBmS+7DrndSCL5ipfJuw0iL3SyN5Vm8l5RhMTJx
WCXRtq3TGZ4mrmprCo3t4EN/rZ6afxhezZsa7oW7MigGpsFnFnezY9buIRgZuEbjRfhmwKw92F/9
t6XeCe47kyNjxv+Sp3rKvKW5l8+JslQRXGEhkM6ifSUKT2Z4tAprYy6Sspuz/drF9cLBzRhsKkVZ
XqHXzsmTLykqyRLdn0kUoFBnpJpXw5AXb7hTriUGcmcVSN78LQ2lW0LXSyVczuoJE+Acq296B9ST
dtCu/iPiV6dz6RhG0io9DGax3uQwUMJLchqFMmdFPsvf5YfCo/TMFk4GgrLiPWoWbFdcjxeGowdD
WxfUzASLLrLm+crpLKAy6T3iJg+VulaadZdnL44vASbkZwsSZ6vKJoZNL+PMupgsIYa5fEp2ivbO
s6p5uDtA2upH/YJXhx/+pHI+uHYKDBUKUGip5+kV8rri8l0/C04H9VQHOkAgdLhX4fraV967wFeN
LfsVc69dqxf7zX/XXtr4JBtwcljH4ruktnAN6GiT8PbtVEiA6/AhXfNH/igPseq23mIsQreeNVbv
/nacfEnGemmewX7JJezTJWf/AhEi0B7lA4PsLHLNbi1j7yflYr63n946yI+zovkI9946hu7feF/T
RZP3iqWy7e/6j/oj+9C/2nhr36YXwLtb1/ZFUpZhDEwHFXRzN1jWN/TYRox6SXIw0mfP421y/xpw
tc7FsgWeZREiBLCoX42DuVfP1Uv8GF/i9+ImLlkDCOY0Pfnu0ZjH4aCTaO0xpOVuktSPLy0qUEp9
m3Z4Qq8tbjFs1ANxSuzFhL6Z38gfcQQ5RXBjKWiaGeB47wytm4UAgYJldEnRGMEkXvxqC7WHU9Tq
rv07DlznWV2xhLCcpkreUlfNPQMwrbveBAxYgcYmXRwmdFLr3rrI86XSHdjN3FLZW6vr6IIhwLat
/VpeB9u+OQVLW99IZ09bD59+wlCJ0pgRdx2Em+rRPsRN34tzebc5P4unfWMVabwGypt4jcMH5cg7
Hz88cdMIVKNco9qYpb6zUu2ILz/ZSPLWJuB6SFUndEXBa54IZud4yqtiJzapbs4pjpyKLWcgurgU
4Ze5e7dKM9yXcDzTrEC6QfZcLfuG+uayJr3koCAL7V4OOc0JMWg3dKrq4u0MHBQlDzTn+uXfFSId
02TLtD4NlC7l0B7zc/9M7wU/AgL0tl4mdbRRpXbJeIVQ/cwT3UYD8BS23mqpRHBNN332zeZmq49D
uCojx1h1knOnDLzZ0Q4vLwNfDV5Z2E1caelLS5JvVRnKe6HaOz8x2wWRc3qTsd/AOe+Bc/liuPcd
XUmyoQdnpUNzsFXTR7nq/VtJKGlTg+5xI3OoXwdrdLOeoJic5eapYGkX2rH+Oza8N5yM8qtX3h2/
/Ehy8n8q1Mv51ovoIMJaY65st9fHg4/3WupUaVtcs2v91BgcwkBKF/CdG6ix5lcEap8vxdW8exWv
KjkoN6uMkxzLT69JtEXMKWW0Zf4pABPA09C/+qZ5KRzuMEVqO0svb4Oj44SUKCX6jQluMFfxKG2i
0cS/EBcb7k/lzeL8Fua06fgRwP72R7MwgoU+Bk8ow5fEbrXd0pOf1OlVsxXA9h6rPl8b5TubZvDr
AdPMtU7XbdnpB2WlFBp136ucMkVwicMd3Jp1VB0V3P7PH5kunaoOOqaX897WGYybavrw8yfHTm94
m/MVpVbIXw1w2a0YgBMSGCfJ6nqTJhMgzhAcmJSaDMnGXOiTfnMlMM5KclJ1FOQdZ9J56knxaSft
p5hUIEZq+LwmZYiybp/+cdQi+KbYOdCPqOXCMkS14QjYiNcymAGFKTAY4SpTFXIeqaoE3PGkYfMT
KnNq3MP+Xjkqk3bVpR8mBafoWfVaR9xSJpUrnfQuG+GLKjPCLAxT0cOKSRnrkcgipLKZPalm9DxP
Gho41hfwM948ttjZmSa3zV7NDqIqqbJr/PxAx8gVN0q2sRRs7UVnYNI18dOWbX1LxIC6HCfJQj+N
LbFGMwGl8xKm/W8dkmzOCrIT9btW5ASEMakN3wJE81K46AWY+LRXlUH6ETNotcGp8Q0DOj7nuAVn
RQXT3/MzZqodlBFbRAdTC0AFgsmYBaYsb6sU548RAkJ22tLbj6a9CL265GrdMB4YvUNCNmQ+5XH0
fqFh7p9uTv7Dfhs/4/fuIS71masIFn35hfMWn/+5DHd5BKTHVyEOODmu4ipLznleFme/7A+mnXg7
68Gg+JD0w92ScvjYsBEWanNIK4dRkb9OeuaKgTJkRHlIsbdp+4WDKVqKKGdgir2DNRHDDm0Ey6r8
wl7WYXCf1ccgRqQqgDnMo75nvDC1TQ3Bi6lgdXSKs6HonxUb1lmj1Jz1TfLWIcInQLswwm95ENbS
7iEOWJOqoltPdkvvKvx32wvoI6nrZYbz0eOEkbJqFlrJzc7NdeYjncsWxfBxpX2pTrFOYL8QERnZ
QKVLiSwrdGEajdhYDEzE546kAaZvlyIuE1ey5Xc6NGhhkOqMsorBjWO/3ls0Qcxs4RM5ypPaHcha
SeU7HRCrwo+cNQnFJlW3LSOr+TjS8EIHWWWqV8PBsNPoj6FpYiqCoCy2hFzKegPYqaCzzXmHGDA3
LYmcnSOjjGNLC2SIOgARGaRje5inOtcn07+CHBenxnuXcOTA7k+dpY29Z26kmCuNsH9VavklgZxP
c1ntLe9YxMOzBeN/5pDEJS5Dek0zydKmyKPk4V4hqzobs7gkcBlsmh+LydzUCwyzugOeF6DbRDUs
RPzBilMqNGWdd1BnIZaGa+2bsCygNKBeHzW4Jrv+kpOKqk7fFtgnuxWtde2602jXRPTGOWsXCx12
G+Jd/AV7hYknGkjHOBAT4OC7HQZ8t0/AZMRSNx8zU9lT1xSt/AyFUGf6IyxLYgPHCIhYMMZJxlAY
Vmu/KXcmaZB5JGF5L4GoUp5hXFoH5jv/2qU7EMK4EcUL08nHLZwFjTZk8Wzq4Fdl1hk781HZMqtQ
thz6PM5KJUs6/cIe7+GOpRsNDMF70/i3RAbiN05fjaBwLggFMxMvKb/yOxIBdUmbQRFRBZGhFDvt
FydxP6U/MlIG7WfRtyZeAp1FGWn7Ti5ZEHbN4Hpnbbwq6eCfJBreZknrwNmoOq5BPdQoJ4122gRJ
C0d/l9XFW1Y63ClDSAG2xDCZFVjRURmTRF25wPUrrVufuscwy57O+CnF+EukbAiWnZrsB3aMbu2b
OdeRcJZK1VPYmUReNcJ1y6iNi6M5Hwf1BNYMizaVX0j90TEd1ZWVaCVosk6BmV2tJTshF5X0yqpX
29ex575KKbO/1HFbxhWeCn9KfzG+HHHZ5tcMwximGgfienn0a976sGIG7BRO4RYfbQP8qFMUoFqx
thwitZ75JRW1UWIcCK6Be2NUiEGIVXEiP8xpr1lQ0gp9DABk2iv5Kcn84tQVcGod7LxJ47sFqwuw
d79a/Y4moDGOL1REppQoe+cld2Hg/w2xAq6TpuRVrGRz6dBJtLOmD17VvTWlZ6whcKnrVBqwgNhW
sou1YQ/GzDn8fEgJYyNjdBuItfLOoiN359FwukSVRI2g2ndPre4r4AoAfs64tUYN9K2KMT8JA5oY
CwMItgrGBbWNR0ED7kjG38ga50KYK7kXdOzZfONq9IRwiVmY2ywJ7lpP3W7U4ulWvWIeRcB6yjxY
MqJzNnX7yIK0uA3itSjsZsYthVxuT3JcbvToWTC4DRqw12VG7A9aYLgSWTS65UieLIhg7xY+lh5D
cZaS5ry2hacuSfvdCwlRNyTS64+jNA/SIZ611jMxdHsaamJztFnC8wyxDKv8sMlwzNYLRM7CACUJ
qNR86mSvZxgMB6Qm5uHwlaxQGWe4b8DDYr2Om+pKopJWlRhDoMXLo8VgKET8nQT9JTONeUA7m58w
0oj8eZXHKkZ/LmFQI3e0SZs4BBxgAhT/EKjmyRgSRNMGw4vng6YJtG0X1PrcUvB1gzRjhpXgsGtJ
WmlSjJ3eZAFdB9XGgvhdp5KzGNX8S0oihBM93fvZ8F6XOoX1GhmMXvIqsjp6uOhC6MURkMJVIy6U
84DLAnZY2/UKeNdcTZzvMZPY6DLQdkrkNJnak5lcUS7QyTa3QQ2W1qJHKpJHtgcYn33G+axuMBXw
KF+8zhALIqIYDFipb72RfkktauC3tZabpR0TXOnNqXL1XESy6cbgDdj7wwYwzO6Qy9WW9r9tIs5w
oPvAqF0yNohGQfZBynJ4ydSAdrA+IICKnXMRta21LdT+t4DmevTy+pK9aWPe7y3T6mnOxQrQehzq
ckIXiwIULyt+cSUj2Sw15UMNyr2Ps3sFSUMhz2mf67Qa7kiOwXbQMMvwbhcfAdO4ttLpcWkktE4o
/uZESw7UQF9xL3bmgFRpCQwq2lYTdVly/0VPt5rd2CFXiKRI13asiaVUhOmqkXuMSoF2jxOFSjIb
+kInPdiWmC53iS8pILReVhh1O1SPvATP3Waox4TKqiN9l+WRKPGCuzOu2/EndpcF99rjm2LSm7Mf
+TZMDesMFytY+yH6nDUSc8FW9j8//HyN4p4AhsX0N4rRw9PlPsrNK+XeJhu/qJsdD4aSDSsVIX0l
1YX2QmB52TrKW5xRcZMrrGCNUlPPZBoaqan2dZNUe1BJ1Al0CrsXqjZ3xHyMHepBt+0MTrDpszpI
f+eJYy3p4Ta28HhBY6nvEgaBbVNo7TZvFJUlRu62dutWnEh3Rxow32nlFB/HFv7zQbfU7xCxck2T
3pffOuWtqGwE3nqAdAc3jseqcOWJOenhFFxTlFneMXGyfOurlyP7XVJYAoMg3lh90m4SFd6fhikH
W7hVvzDeD7qB7pO+So6UH8hcnpnR07Sc3eqkhdOdUytS1h9+6qhsmDhqBqLNS7W2tCOC0HsccPHX
/Ex5xBnSW5t6TL96phqDGCU8byrunRgzTxxq8ntW1y58ef+3ZGkf6lhmFy3xD1YJWQsflbrXudi7
lZPqJytt+CXA6y+xeslNDkPUMHmdxbXxVjFSibWUkVUjGCUoTwWk8jUvtWItEdmDQUbgbmYTuSHD
H81lbYg3MD/HbTN9+PnTf3+qtoqybrUC5aVPr/UCKcKGrFG4pa3aB7MZvTNGBroZOhDAfV5pGytr
xdwmB6gKZmT+m6ZNG+gomjLh2pnw71Exmlmn9LtCBvRAIcKcWTRXP2oQaFHH2eplxbwDMbHtBzNk
bWXSM5qSEHsJB6naBIGTLoax2rNuAameAf7PErwjlaM8zAn3T7i5cmECcRqW9pfdL9tef0Slyj5X
qVgPDi9FGcNcpXTRpKPWq/rvxJcpecIFMoOyuXWaqXFU6V4yO7Ke+zS42iXjeN9g65+VPjeBngBd
1HEKexkkF3PgFqDGkYMy5YTL0TGwcDEzrpGTM6u0j0E1BNu4Dx6gsM0L3AKCcWAutlK9ICAHrFaI
iZJI4K7MdTfMWDSQ3DHI/EhrE88CowRp5iBlGMZV6l98nD7UhnlXWaaiTHa0td0yzIfx4W/CXhzB
jlUuYe6TySkhgLhu2iK7IqK+VmpAxTMzyIa7XNvm1N0pB0dRfymF+SlV1qepy/0Cz2u0wSZybES6
hCJAL0VDeXnOF5Je/k46kvsBqZpRD1MsviCpjHBYsaQR56wJCnCRuf5FQZoWaF/A+5yzhedrE3kp
tMOcjEHbXA0cpGfR9EtvwqL6TsaIiC3ByoxVGfdXSHg6gpbz86kB3wwcGvhTepX8pdpYxmaAMJaf
uMxqhwHM2KoPQ7HLeunh53hCKYs3zn5dGmfYH/2paj7qwgKn1ynUZEmkiTMtGVxbVoN1NpQ3X4QF
jO26XlQelQ2s3F9s3WQoZiaQ0KVAvTsQDdsKR1Bt9NWJMhRjm/p0f4Tw7J+E4khpESCTQ+PUxpl/
ZVN3h8qzKKIoBetR11uroNOAuBsKeEMZkTlk1bwe67c06/p5SHTRbRjnHEuNWXUD+JJXmige47d9
ZDbyfgD1I2qVai/5HdANqq1VA4JgP+vmTU9zoazTRerg89KR0eeNEOmmgoVzykbPZb29TrzQPyct
A0tzzL5VAo5U76jGhluEuNt+obhZY8Pzb617X1jqciR8F/TbLArEHvvOMEOKidxUIkPXss7RUlQd
O8baaA3w/0JAbRCYYzk6eGqW7QwgSoxSTWjFIAawfefaxDGLqIUJxHbkYen5fWCLqTgD/YsGxN1M
2+q2P0D1goEqBPEgjPkz2jOOedU9OQS4uphANv20Ww3jQPMeRP64dWDtCnXg8pgC8i6Kj8wX7WIY
JBpjaVKK0vA10k/UCthuDIUC3/HUhyX7YmFY1cbjKASaNOxqojQHfzIU9EGNcgGtQGH0aRli12b1
UU4I+pE/9RjS1G8ZpEWe5ilj6f6wSLVCm9wna4ummw11JhDgVZ3NVOZcayHobfJqc235Xk+AtGd6
bOXa3q+019CL6euKwzPtxVvRU3uqeGPNvSfL15BD5hQz6C43hFTPXuK+NkkJK1hw1EkipjBjbzSw
rxA5v1ikckNkKfIwOpvCJcA8p9EmnagL/E+xGayiyo+gKtvKigpvflA1hisMl1IxEtic6ktGDSWF
jteJ5RmuzZEJtznsKO7FJTUGZ6Kt90RjWF/fcrX7HRRG7xajGrtm4X+Gr7rQtXUprHr384HrTdmU
4SWobf9KvxgLb09zmUMFt5pOtkUBGmoFWqgBrm/PtbIv1qneyGhOXnYzhoYVpMyOflTrPd6a6t9F
BOQ/u63/5Pn9UxJDA8omQ+MjSfRMoxcf3u+8ZmGCd65baT63Z1zlb6oSu0Or4/TfqxgacLL8Mjli
MO04bCpKyVz+ay+ypf0/HpWtM5PRaeSz+Jl/dCKXeaZz+ZLQTPqjvCqmmzYi0VNs8U5cdFTEIfs9
oFzJIFWLqfC7usqX3v7IoZwAmbiqGOW1k3Nry8tr6eO+M+INLU31NIC5eBezUq/lR9VsvUNmqeeU
8EhDeKS+12fL2/jCn30axt4n/J0VMzdtcLe5HRpswarGkuisCmEQ1BMGriaFcA2oDnEvF2NDpo3l
XKEvuLP/m8iJYv+TlVzGS64qBDpkMjjskP/4muA1UKeIKs0MJ/XSdzvK7qv8xH99zsjVLRD9PJa9
OSITWtAmdAA/SWzECN8qC8WwrwPXsWzGSg//4TCji2gRIRpeSuRD+Kcbm9dnYU/CIps6A3mXeAEl
nuGJREHRHgT7GEw4MQU3Z/Uwxi4P4lUP5h0EC/7HoCx60F0qf8vFUQlnwwfknYWyoFLK0vfvNryF
2WitHPuwkxFn9uEz/BjLg/aaf4juI7I3sK4cebEg1giJDPbBSlpX8rigWldn+jorB3WRPlsWoKCa
vIvUOu7B1KHflBffW2JW0m7xU/sS2K++p18vn+q7uNrPkXrx0/BwEcueDEH2+iWONtMbLnjDq7tf
zc1nc6nQkBstb9d1ULAKK2R6G3PYYF0SIWPH67G14EJFTXao6wgSAem704CWaaNpZqsWfRMrFVon
Z76P8umggF5g0hKA9R4x6z4HjVRGKx0f2Ts8K5a7yjw+BZcM3XNKrq+TQ4DS6h1ZyfA6/2/c/co/
nVJAJlESQI9b5MH+fEqxjo6lgkH8JuqLZT5uzGHY2c3Dfk+i98y0XhdccV95WT6Gp7h2x/rG3PkB
X4yCunbFfiFAW2MCxRO8OPqGNr3mFG6V9YZftwdrEl+0dYZCd4ftrXaHEt0uQb8rQT20ylGjtLXA
BDH31xEyqPocYn2l7QMEBUyv9+JtBNTyrtnX5gLpC+Pntrzw2s2yEz93UhNvJsoi7VbjS4nWWHNF
jrlIzGtV/bBqFdt9vFe5mMBoVySKL4NFE8f5JopqvC4YStpHkrtdvtEmkfNQm8f2ob4AqdNPKXiq
S34jVfESPUD2c2wrpzK+6SvJGijMsXH9L2uwqb5g0+BtZLgwp+oQIrvWyK8698VbB7aW3pF45nEm
vZhX5y7t5Ev8jOpt9219Bb+SX3axgxShpjeWnDOYCtEk+27Ng2N/LCDKN9vmUzbf6SUdu43RrUO3
QzguHr72oMUunQRlKtHpS+m3xtlc0puKLEWgune1mQaBrfEWkeoWh+yRPbxr8JC8tcIlqLdW3dZm
ebSmzrEHLBQTKXhp4tP05K238kW98nQVBL0tEHzdzdNfMjSKtyohFAAM/pJyTBivGXAbCoyKjQ0h
iNVAx2BnBsxUWiqvnbbuZuJFqB/BodwBppo1XJXfpxdgSHCnXyR6fbF7egA5Q6vBQol0wAIQe1uj
tdEmKfU3OkotEh59fPRRnvSMIh38VJWbmEAmDW8ApizrZ8I8DSY9mmCcjEEeI5pvx7fEVspFtKZ/
j/w1poBgYNrsOZm17oPm41/flrR/DsiQjJEtcpVkk1TT+FM0iZlfYCV5wwvhw810SkTGVn0iaZzI
SuEYevc/RAU8R9M5CofvoNStGRafcEwX0EZnxmt1r+9Ri48XkzNvJl2H6wou81RH7MxPjO8R1j3W
fK1Kyhi4aMlurWJ/YNm4PMveZZqmbqy4jK70kFYglTpxr3IKJEHE0omVuD9P+P/+IYwl/voffP6V
F0MV0jz4p0//es9T/vuP6Xv+8W/++B1/PQCHyUX+Xf/Lf7X6nR8/0t/iz//oDz+Z3/73R7fA5PCH
T5Y/odlL87sarr8FVcc/j4JQ2fQv/7d/+fd87b+L3urkYv/HsTH9hr9/5/QU/vP/nH6FIuDo+f3z
mH7Sun/7lr+lb23rLzq6nsMxYhJjM0zyoX9P3yp/0WVd5jJsTbHMP6Rv1b8Qd/sJism6Mn3XP9K3
ivUXW1EVErOOQiBSM5z/n/QtB+ofD2RLN2F3KzZVa5qt6bKp/Cm/GrbM3fW8HqdMAR1jLVv5rmC5
LVL1IeXWC5h8VuXigKF+o3fEAfWs3lgUJ/ah+D1SYoxbr5rpsoesGBKEkafZfRiQACiAx4DL2tSx
uhCiOySvcsv+vTEUEJfSrqjZzIoAHIUuTc4mqvj8KrRWmdOt/Xx0GAz6e6nxgG4Z2VVpIFxDFDbn
kRft6hypt/QfImWIBKnwptE7MjMLcxsybZHaHwjB+Nb4+lsHUtUtyYfsM0KBc5wC3rnxo69haoXI
ISTyLdJvRf/2CkYF/U02GssNsaBh/WAF1+GVg+C4EmTykbz0czoqGJ+qtaG06k3CkQiZZx5Zndj4
isVonnIcSmcI/USROOlO7q3s8hlUWIV6N5Ss8OLZzidr1dKm0LHKUzc3qPIWBTugpAaKrXPX9CNe
6Ii1m0wt4TItMU800SveaSJsCEk2foGZlaHUemU8jV7lJ/0yD43bZVZWL7WZ3ZGZfhmJcmAqM8+g
NbeigY1S6mLWGGyXISiwv0sR6DJhdnDfxbIa4HQ1avcV+eFJlnUmi71UrB0doJiftP2xlAFU62O/
gRWbboaY1f9oEi4VUXuNGvFbIRe3DeOqXmimp53JAcquE9jmPhS450VaXguw5IzR5a2GZnmg0dV2
kTPY6TAUV1rpVUlo4aimRogmZ9GQWrB4aj3bev1IDYqH0F/GdIkIWcFnmkV3AE/zOm59N1Ea+Uz/
jczRSaWS3/en0BuBarbMpOqpYDTUR99VB//eEpW7jIWxgbJG5Isp8NbX9UUSgX2sNJ39YkFztp9x
bxn7PN9XpfDWFpvWea6ly7iuJeyDwQAOo0YObEbz0nozr/8oYos5flMqbHDbEtQxinMvI730uLwo
P17ajb7X+tZwu8A8K6yFG92oyAaMxFwoEoDNqNCOlGq7wjdfSV3sKs1fZZr+yYJ8aenBLagAatoU
GPm6emocKOJFd4ObYYCstJKlZt4Gq8xWoqT0zYNYz/bEIQFl0B7Aos5asiakHMWvDeZ1QKac0mAt
q6G2megYg2m840TPXbWtxUwZbNBpaqMgozhI0sa7nPJTpbLyZqIK1g1MdZJxyUahzMLLpbMPu0VL
2PpIlb01ZHWhF9annRsrMWjvpa+9NxagZkhGNNCghzfHWOMIyEAR+lnw29DCt6y2ttyqoaLIvBhN
4V1ASHiSxzsTRY8i+tWl0S+yG/G5aIhx2E6zNCRRneRBxvvUW9060PGTjWkNkt/IdpiZS7fKr40E
wDEeRx5fSVsDDCpGBbHnf/neDVLaU0lgM9HMuVesFFiHXLOtpdgFEbpYykHOYjcNwQxU1S+nvXuT
Y2u0HG9bKjZlCEA7WYBq2S7x9aveAOwIG7XaKTX2ys7PB/KLHZy1XLjE+qOFShvtOpSLX37Z6Gep
oQo2klvWw71nA7xlpvXzJ5zeBeAhqYOhKGhy7Z1Vk+5iNUx/+1Vzxynijll1yyR/5VmyuuJ4eOnj
O6rt+E2ZCROP+Bji/9iZBh1CKs4IivQ0fU8rjzNhvTJX2FPvgOl8ekksjiOZ8h7XgitLWNu81uTi
ZBUDXBWypjKDkS02qDczH7RDE3Z7LRv6jeKx5R4sDXi715n4Qax4m/KINaot32srBhgNK1MRtXSk
DaZfNR4Da4Z7NVdVZtiaUZ21vFchtTKj9EfsODB+AK96rwbM223D9rFQLQkTdSvvGpSgUmAMLgb5
raib+CGYeZoXHzX50+t6fRabZX+Gp17suhq8torPmux88ckNNF03UOoJvVLDyY32UwhjPAlueksJ
Yj7tCVyv+4pnE2qdsWxAPO8cibU/ov6e9dg9njy1LTiXHawoDsxcBqUnySuuLTtLjkiuGAB9rYy+
TLnhKNPJLBY5o08RwwQqbPy0EuqJTVsg06ZfVoPKrZJRX5amqnHz0L1VSJIvttmxapGxru10rVfy
r3Q09RWWrQi/USYOvdx669qY4la0S2kie20bXqgAK/yKqsytFOo7n5fS8LZWq73Su91wvdOW9KKX
x3QbUvpCAUm/VJlhuWXu2AvEefMp8CRXdCb2ERjrdiT3KPzsIHUtt/Q0WtdOVroWF72j3JbrVmjh
iQoOsmBpYi2LgAJYOfQKF3pnOhP4MoA02fStZRwmPx/gIePp7im1KHonmIWF8WGy8JxVJo4QDxfZ
Jq2YZhb1ELpRBx3eB28tg/hiR6HOq86hIjvVWHfgeTEDxBWnCtsHpXCa29GasPz5NIgB59XMfRdc
Z+MFP0zfVaP10jBZY3ZJzN4DFeiFmrJMZRDdnY3ax9SEohGMhFYwLkfehQW2u7c0ZikA/m6PqA+x
d/ww9XUpf7ZpbCz7RuDccNi0ta08YlCKVrGMO6c0qaoxkvgTWT1eaI7PndIAp0vEemKQXmLZu8Su
PDJwNXkd4ErhlcwghkqXYBzZ+tSL0dJrwE3i1HI5xKFmnQnKLxKiLNiYBjABOlw/MH1TuUZUY3qn
wTLoDrxOzBEAYBLyCZ4h5IoONlCE26xei9o7JSORUa1snKWQw2uVM92X1zBFGUPLCbUTwa/ewRfS
x8POlPjrsqgoQAoiV3mtErGvDe8x5haETajqRu+h//gdPaqNxlJPYwtaqWNEjjvyXK7ExHugREuq
jWlJlvR1Ezir0JR2QRUrZ4Xs5WyYTkZf1Tl+/X5D6sa+qFJMoqvHdE/GnfmwXXCNPSpBqX1UHlZc
2scINihVsAcMr5AAxzsvUaMMiCpu1gbLCyojKKAynW7RUM1DTmKcqIl+ciwdpsDN+B0PSbxpKzhm
dp5ryzw3uY0T7QMIOjoHK22fZhsC8WfFpXe2vbGdYl/Z0WXUvampVMUvod2ceqp5lytjrjbYZfKK
0nmIfD3u2VYg8Y1QEadRAzkmAdmOEDx1VauI0ojEpkY478JkVYLBn7Fv7KDzWfouFIh3gSx9ZQ3d
7qLWd3lgZ+5Q6V8h3t0ygc5JdLOhHUK7qE0kbcMC6C8ELhKVzigvlZTCB7g42VZxzLPG13gX041s
svFOo0zGZE2wKQgsZU4rjvXup+Nj7QYsrz7Vpn4TJot8y0jFcize2sIYPt5HleWZqhRv5DS5iEaV
dJdggLHx5CcH/qVDKFhgwoleZKcPZyUFygelIraWUjpPea73O0myD4Mm5KfBaE6SjYpepgGZHWDn
W+AMM1xsxcVqjCNZz+bwX8ydSW/kyNqd/4vX5jXJ4LjwJudRqXnaEFKpimQEg/P86/2w7A/uCxj4
4I3hjS66+3a1pMxkxHvec57Tmg15fEXCHq+pcYHn+2gJ/5snJC2zAlGswWLadLhyZ9N/4L1qr4o0
K38EdtEgKovvmGzIWi6bUa/hyKkHcTdpFrw6l8ZXnXZXmNTBS0ev8KFoQizUNh+AKicVO4RPdtsO
r00czsCqQApTg+K+OamLdwaqK9QB8741dfsS+Em+i6Hob2vsh0ByGkBZlaApL/dwn5okzJN2Xjot
ayhlKcYFfvY73cT+Oe8TdkQ0aM8TjtDlryz8tS8mT/F7eoQPSXtSWYClt5OoosJ8kBrZyDFKbDKD
NbH1pPmd6GtQ7v7+Y7oi5rNbDM+GT+QWtEO0CbwpuM1hHtwmTFkEQfRNNvqVmI11HCdL3VynkBsT
oMzGCLqKZHLYHoKm+DYXZsrfL/AM56GMbvBlGarGeteT/7tvly+Azor7OFjjiiGe59XZabZG8RgW
5HBwTVYj+pfh+NOagtt+0UfDoeAoyoaGGgGr3MHABj4Zkhwg1t4edFbRJcmkt6PpKjrMmhVtyuel
tv1NaVMUAzgcDxFwN8KJiwNn1T77U2bvpjEKNynfNoE77DYTl5yR9OoPrM0BxPPvQmGoJ9mIuXH0
rn4ZWPct0bLSNl/J3k64F1dWlt+5Vd39LtCJinQAkdcWb15Lu0rUeJ/+MLi7pVPvJemHb3ew1R0n
WmhVD26Zm8fUObE9+vGjjO1wVzhboTLcQB6hviz2KZaiuVp4PqOsk96airGI9rn8JWjVS+3gh9GZ
IbeyVtmX3X/JhEZOym9mXGa9cwrL5Na1nn9yCmJh8dHo0nnjQxraL470lVoo5F1Bh5ldKBYQIcVK
onukJtw/RU7+MKq82naMDnRA040Ris2EqwFTMalNTw2Qlj2cUA7Oo/A4lON40URONy1hGYfWmboj
MTpWmMHt1AchUhCZnAP/oCdyhCxEDkGRZDdKYtNLPTCBe+XrWGb6IzHBcfMSPNYIt5fGbt21OfUY
NezhzbVLijcBLl48LPZQK0Pzs4vLF51G+gmYZ3g2a2TMv///IA33ACeKn2VUKnPMESBC3sWkeZTT
x+6F951KmU0xTRsCtpPgmjLWUh4sMUIYxhSgKkG5p+WQLWpeI5aM4wgLUtuUEedj5uNbg9oad95z
asX7mIDqmgiqd8h0LLlStOSMKodfl9/ku7bDr5l1AXygsLo0LM9jf7lwUopScsl1/IBseaamdwoO
uhW1KdWd5yfiEbzDYbqmuivvGnsmVoz8sQOl5TMk9e1dW5fZyis6dxNSZrXqgQ08l2nqPEAR9Ghb
lFVnvWG4o6M6hYDihwwcnMIP2ZDqdTbK4aHDNYFLhxycRlw8V16kz22eOvs+TPhMzCN1ulZeksTv
l3I5WwIdqymfhKX4Yuvp1fYt9QTX725MAGp66dxtq47KOvLhAg0FgmdRWgz8blcddYtVs6sIgRaa
6xn5enxDkjkMi9iu5bKxanGG7akONJagn3EVbJActh+sumLceSLKmhtyVw7qsWcbWk163fVUrbgd
vxBryROKOHzqzOSdz3idqPeUw+rRajJ7k+poo11mT568yX4Mi/hKg6S91+P40cfmh5+4Ghxk8Nw5
FlGUFg53ZKd7XdtXuMXBEkDq9ghU6qqT4KGuKWGl3vIcIcUcI9Hfa8LI/UopmhKdFDgqvR3OSbaq
4o6RF0/h5OdPmVOe3e4uj+bqD24krUFbhBYUlbEjEsaPTJ5LDrTp+Bbpo9AlyJIfJI6rncXimcTd
s23YQCDnj2nI1G5U/ccti9hNaHdvOeB0Fa8le7UZr+UIMIBhFjzGB91+NNlrfPZ8+3/qoI7XKV1F
bfw1eLpl1z+DvnPimb7jgrV0Agg/Ir4qeTCXWu9no8UkbE/BrukeIrxEe1M6nx7lyJsmvYNOoU6h
W/wQ+213wNKBeuUtS7Me0x0Fz2cJEWQTtUlFjW2nnyeSvJY729vJyfKDyfP5MkCwqcObynqi7PBC
Z9UWp76YyrMZ3wZdZE+TFB6XM84EU6ucp3t178xwnxu7ITgv8tcJdWOrSrq+3CAFGbB8GTpXXf7+
JTjaA3CJeqsK0e0iakbvK5++FOSlcxlMS2UFM1ple/CgEuwcxPo3mU2ZcVeaFedlke1bOhZcOci7
ILZcSgyiBHcMdSuqCq1Vqx7qNmyfbIoPzrUbYRHVtBXZMvxxBNCTgCyaA1XdTOS+p0SOu582TklQ
yadSNu+E3MYLKdxLrl3vuewRUTr3pbf1rdPOfMpqkZ4mU2yoB8wuVt29IBPMuyymCIQnM5+yosc2
WOGGr1ScHHVGBS5oieEN353A6CIi3LCO3sE9pnih0GRfOzodsVV6NxJUADKq5BRGg8N1OXAetGcA
6Rnt69+/RTaCOgaTP6c/pDS03AmRyZus8pOPX/TcBiJbmyMhTrebr4khxRMoPPBPhGlt99vt00+r
xQHkxGrcuRm5ei8Crti445b+DL7rLGWKL5Otk4W8vVN6xsoBoctYxFiT3gRbYTB8d7LoeTk5N36t
YXKYxSoqqS1IklPLWdTH4U8FLBXmfYAbxmAFWmDjh0xNuLsFNBrSJImaiQq78OsR9fyEqAkWyjJT
KWKwoa82+/bGNFggoxo6lAnaiB6rrmZLTavZ+/wqNOb9pmw6bCooZKr1sk2RVmy5IWgWaX/RPugD
j93oytIoz4HCQC7EMc7YDoKwIHYU2388Sz4qZO09GYIMFYhpxA+f6DorP2tFkY+Vg7zNm/kh0rG/
rXLCNL31iRNlPDeNefWT+LPI3fwOl9PEktpB+Yoqf1fStL3p7Sk/5X775U4Wa9UyBMEV+PC0yASK
ybuCxy2BdwY4Egv3zwgOhXYXJCJHtHfwp/gADtVbTQh+60VXCP8ZaNezmYzpKWWOWWem1ltILdNt
ruj3HMz2q2W2WxQR8YFx80j/zsbIjftRVPDOgnfXaocnvwDcrkjCvNgwGyhAY780AQW5RfJV00mT
6u9mTC5dVTRcn4FckYM6SD6ZKzNJT45DGt2xjYfYX6KK2vhs0oAPUQlBqaWykqbuesMfudxR5ntH
Z7+iuPRXaax34az+xNOdb3NYyeWGhLeWWRj3XU3DWUQfASkzcRjB8Wal2NS9/dkMoPwpit5VIG3M
eAaUkDcn38VQZUb2DkJueEqFwNHEpH3oPeUczJI3UNIHzR16jAluILLO1Jlv+VvyOrbGu2sP0gIG
nO5BCEEaNCOU19647yt5tsppPrF6Yx03NcbNo11vFTYdj2Sa2zaU47Kf4PqzgRKpNkMMVKhlY7mW
qe/wDF7QaWRfuQmBIyKvwK9tJOmlrL+N1o5mQwBMSDDnmIWS91OSfqWl90bqFLOW5ft7a/CzF/pB
XuAtxL8sSk1Jbf9C9x8oAezDl1ZaT60AyzdMhM9FRuERBR50fgS3mK0s0QB9Gpv7y7x2cMO+CZGO
tyFMvrK+fWk7N+Vnyehhqa38ojBFUVrJzabJi2fswTuvq9XVYFjeYNX7aDFj77IylHvL0vDmXPkh
UQUe59aet56Tc6mgXAUzveyP08LQCgzMRBWLE5p+ArzBfqv3puWcm9ov7p1myF5KYCwVqIBjoYjy
FLrBvS2LFX2HxanxIWcZ4VKDYeqQysj4XGahxk7mveQuPaQZVt9dauKJjUJbn8xltmI5s1CqPVJP
jaBQIu/v/X3WwdcgHTr8+PG18SixDpDD9loRlSKn945jnPB9f5SuZhQfC8wM5VMu0+gU6HhNV4qN
g3IpRerN698vgppfRzYPYTgbJwWlS+bRcYgOQ2kn14xr5D5vQ9IaHJFgeP7jS2zzQ1WDt/aoOV4T
dbCv3UC0U/xi5knujIx6HpdKgXVeu+UlG8SulTzYRqYF1+R8JpEQX7gEvvFTmczUfGujMZxKrNWs
0phQAn9d9xOjGQWtyUL98RWuimls3IO9XOH8MEu2Le/nY5o1Hto+wLZZgQvPLNrXk5K2A7tD9Shh
/q7xdVs0/Zl8vmK3edLQzwn40bJROoQXPV/cZ2zJ9nPN+OKxbOHJtO1V8tZNOrkfxzG57ypetcK1
TrVsr8nQm8+GdOQDheYbZOd5nUFiW/+9ABDEpm4vtL+mMVR0qvHdjEXksMaY8800O+4+Zt66Gn2/
52K5DzDwf1QjnpCQhvA0veIbbo+JMrlK5TU3d5GrDR+nmHsomQPrzwiQC4MWs2M2s9grmsWdwUy2
6RNUgZA+SxKtZXcEyi/vsxohy6z8L9tPvJXyNT1qiEjbaMzxmWJBXQMkyd5ohEMBHy3n3iqNzw6U
CYU4Pu+oyvefInAGd2x975M4uiZWPHDjiNubGdfgD2xiPX5mTZdY9as+wCcqWz1cexkX/Je6M0GF
U+sM9V09UOAep3K8lstiHwx6hNTKdolT+y5uyGXrySPYKD+ixUMYmACEaLE8msKw1l2FaYlJZFrl
MTFWjpUTH8D6bASkLwLTzA7p0gqLaHLKjBF8RTUeZnBvUAcwV4T54G84Ir1XKGOn2SyN7yJR2EO4
uO7q2vbA28zo7kYjT6ZI623BNRrLJH7cylTnVAn3gtn0DT0k2yPTfFiEa59BWaUbpUq2EqaieEM3
2XFwyO7GE2uQxdfY+ZoLhQzxA4OvBY9Ps3JBLOropykNFRj91rbDKYTR3qBHpbvTdcO5QQpvW8RB
ubWZOygHo3Vx6PchDcD7aWzvXDnOJ+C4jo2JNZi7Kx/PBMSaR3si9t331tL7zPQPRqSpX06c9zEb
+xVAzG2fG59B2L+iA+LS4FYWj+ZrVYWfeWxRWSCe62VUsrDr7ryqsa74fYGovZae/HY8ce4Bp9zc
kXAC+v/VSgBnGuA1D20HjMjSFqYdyXVH9NPACzC4Fwrej6HP6iFV7AxVCCHDxs+Ni+u5SqPurmDU
LCKUqsTkdA1Br0MQsGiItcdvz7LKR0DbcE1oftzUjn0qYm6+ORjis2j+xE66bAaL4b6i/X3NFfIW
5X2/iA8Ve4s42/eOjE+GIpQ3Yyfkd3CFrIYE5+Amho8wqXY4B/MQ76jvHEj40gEpcQ8jnHr9Wvdg
+qs5qW5BazsnVCx6DkJJRYCr1S6kQgW+mVk/yzFsYe4F3SUpNtpR2Jrn3mNYtZs1zw2ER0ahg1vh
naZV6yE1pHysGvAKspnyt5z2nczR4gPmzwwug/Cs130GHjpptGR57GJPPQa7BaiOPq1QQgxPLKee
Tc3hNmHTi71LELZsjPz32hHWSlb6sSAQN7cDxq3e5s9k2TtU8r3i/UPvEwDhkA76KNLXJgFRQ3iD
B053RYWgLTCxXii0T4iurHp7Du6siCGoqfFcY2uiQmU6kh/k+ll7m57WBlbFfb91mp7RN0R5a0EL
7cGsxZf7OU7Tez9L3jXZKGqM/I1PzxxxOLQPPkE01VXciTrb2ddkDOjOEQvH1D5VDYiUgAUCvUWX
we9eKeGmRLRo/3CPuVQSdJmdxNydyl3L0iDSM8w1nRNr9aMfYskbwyu+ulBndyRVV05GTjcaWuLV
orbX0BGac9lwZQF+N44aY2UsrpE57ocsfzHz6c4yAzhaE64Ln9I10bNyEu2TKMVrqAGBwhNoKFbj
CpHI6SObmq1dZHSH2NFH2TvsxBr/hQz9sG4X93csmhWj6VmX7K+t5N1WLlIOzm1lI7/wcKknSESW
S+ltgLK+KUX52yTPh2hCUrUzrDs7Gx4jKmySpKKap2ye+ccvBWHSk1GxrFEqGF8BPLhUU3nVo1AF
4deR8S8XvrdlZqgeKIfdyIDgUFGMPxNn3zVM+ubayYwt3CQvRlub702Rfcuae3TU08I0hDYNi4v+
k1RAgbzewS/fEItPQz7FVW12N94czQXbzNWJi/55Ts07ZN3TPAryGH305LEN2Qbsh9cZ8K5DNRjG
tugVDl7ICVsd4dBlCMyIg1r6wTUJttjhR8iK4n7yCeY4dvPZeu0LfGQW6I7xFIuJExU7wm62cBuG
TtucIErkj6PnPZZDFN2VM7F+HsrAfyqxVrKPEVRMxhLfvGc441DqJtaZDSsmix7GGtP6PVyr8jih
L64KaXPZiCX/piqe0THNbV7+Tuey3UJGFd3Am3dGPbGwkXrdRwrmuIFLUwRfYYQeNLqvKpZXZl8a
eIvHJuseUpNtr+98V2gcY+RxREF3oeMcem4c76RJB1cboFEm+Gerht+3oO+51PGNRtT8JIW4D1gY
36Um1Bjty2bdhPGG6Htxpk2r2weJ+d2F03y26lKtvU7hvTCrSxsVFvJiq/ady7KqkTyEAA9Rr9pN
Fc9Df954Gc72RkzhTieQYUZiVSCN6o0l4/eI6w2KTK/OiugW16b63YyNleN1bbxOwno8QG9qR4Tj
tDslcVKvyeKDI5nQ3rzQuBmyf6pLPD7WxEbeQglcU4ie7f1efWU153qGsSUtA1oSWZiqwuLIjeL4
UVAxWwcehEeNot63w77t8HP4NVrMFGdXRCXPNvQT96TS1N+zHYsd4JL7Br2kl6FkJCgRg9ruHDDk
WemMIaN49J0Q6WPCB1rQwMoBROQ84f4tW/7t3PwdTGZ4dgz73urC6hz0IN9y7RxgYkA4GYbuwG51
WNeAjsj3+/IcuFa0K8D9JrmadqDRxd4bTZ6GdeGxnzMY85Lf6WTlz4kwv3H7dNuyYOOqqibZYey1
drabNa+GRQC+7l3vUFUpx0mfhRdX5lvbzTPG0TzYOr3dHx0HXllDKOvscylj0IkO8XLNHXpEl67p
tgYa4fOcvzutubKpr75zvcK9E8uXKgRPQ0X52iPrvCfeQXQ8RDSM59Lft6Y3HsbaHO47e1w1qSNO
ltGeBM+5XYjqteE7PdsgH3+X2fzIfwQZYMBE0TlF9shdHXLWXYEsQZz8Y1xE90z64nWAUdU4ZCqD
sRp/aItbt0567iREpyYPWLZX4iojgeciDIrtSICRNR61OTi6HrwqTDeeQb9dyJAP474+SRTuxqNS
Mwg5itjd0z1Ks2HEuse0uleJE4NiSfyjer4YE9tt0wtejHlqV6yR4IYo3rYBH+d26o5scYEXUam0
bevuO6VTqqbKbO3bFZ+j0XwcrOyVUMhRee0fTIzjypDkY6qfOeUeHfsM+xOjSOp0xywHjtYWY0B/
HVkcjwd+MfFckLP9O1G0kY/LZDbKU+knx67nxtBaExQrQYsNJc1vdYjJlfllZTuLiasDPdNac7PJ
ZQtIfWF6M2eqczN2V3wc5dnJXH5wiZwEgIdyPq6JILyEuAtwWM9viMwR6cvSXBWu+lXSaaiuVd//
+Lb+NGvzkUDuL17jkxNhTesBLW4Ih3Eo0OY6QJpUblvt4CSTCvFx+sCvzcmeGuawNU0mtczBBTEr
as2S5IdLNwp4jiPEo8iqSZAtS3geaRt++Kb7glt3wQIQUZou0Ux3PFm9cmWkMFwLKqgwFELXK/zq
pH0LBBa9qGP3lEM3AFYbPxomqdyYzSTvY9bIPl7hNqLIHJ/6WYwa0NTijOkadeaMNe6G0P1lB7UB
d+1kBH53A+2STZHe9eHwiKHFBTS792RUHEKaWVdgoeILbMmbmcLKLREBDqHqXiNW6OPSXAlwAraU
zK/aO05SXi1sVGMMHLGkH3w9xyT9w7xdjZa3T3Iirmk6GOtJiRs71RMd2Je84KbGlZdzyRx2RRqd
Q6jSFA3AOqXmWXkBNOQLjjMDs1VUnz1vlgdbNtxkcA4+Z1Cog5yYWPgkGnO8SUpoz6Fjcr0fupXX
ztmnT8XaCvTnuz+X3Zr3FXCrDkcf8+x6bNhudn54qikxXSW2aa4ypt59Hthia9BipFUNS9r2iLO7
8uLw6jMB92duyKcCfFsqqNWb4+rZTypeajIvLZslsOKHdBHMmgP463UyskkzxqjZOLxKc9ceOMG2
ScB/33Bo64Vysknow0HJDC9823dxXvwJcb6RVFtSiwnyP5eeXTmlv0yKOIS+Dg4bnjSUWzOjPa12
V4Odv2aLV6wtWBgn9IiOERH3eWGhd4ZfnOrMnQ5tAdacRGK/zm14vxhx21UyxfBB7f6cCxeXWZqC
ylEu+Omx0BvXWXBvXQ/gxOmm45TwgUxc+V0KQpI1MhdZORK5XRw5j3P1Nbs4zawCngyWzG9Fdg2H
wDEN8md8H7yhoy8rtkpAENXG6IPiM01YOXBLwZB8yhP3PmR0fpy0ov0BzM8L8v1xKppnqbzu267c
y2jLdjuYvcWxsLQntcZwPwj0CdfMrhZk7qQAq4REdOwc8T5VeXjklJPbqLcbHn/MuIT4KS0oaApj
vlGbRKXvNEfyqOpGtl1zCvE+w5PFURFI+94c/og52lh1u/eX3slANjORo+RrgdKGvfdpERtdBSlI
IqMw+QRSCJl5YpfA/cUDianUsXoswIbJijlA205pWRnJxQ3wRXnD2y/FLCQ7V9SeThW7RNg2xPQk
25lJsNcpxrvOTja5R/e1IAkZKvtmbsyFsUAat7g0iNS8e9E+NZWiJcG2HhuTE/NcYn1ZrzEh21sA
3z+53oims/fcFf4YA5c9Ewk5oNp23XNcrqNzN5nntu6JZBqq3ARl+pX02K6Jw7PGqnBlZJoq8D6H
30DGft8HvKxF/qKrONrXGTTvITtYCQ4JtrbtnNBz3va/i7J+nkPM2BYrYVKo25Cx9cybZVo1wQED
LIXJdr0L6vo1tNpLPIbVBk/mZmCgVONSxleMJS7tSqx0Do+loeIlc9U+da03zYOhmKKP9o8R0Y9Y
0OQZuNhvk4JArbfumF/g5xifdopZtTKnZdau9nbJgFRFwd8F7ssUMqUGv7RjQtmip54ocbbNWHD0
d0bLLzJmnZ0VTbmCTxZxUsvXwQXJXXcH0VaAlprcZaEDh1ykHTDU/sVMO2enx+4LlgR4cZS5tmg+
cA6KzZCvsPVd2YT1639EDP4PzTjWv6cifccLvVCEru+FJkUt3tLp9c9mHITeSvM6zexhG5jrdmJv
stEPdjlIyJAlC0V01qavQzaTpkFaHI686Iu3CBOX19Lm9598O/8eSFy+Hd8UbE0CWsF82xLLt/vr
6zElVPzf/4v1X4moFHPkq3FfOKhiEu8OpeL1tpr7dhsjyxOWV79ZfHFYWOmnQw87BIJibzTeb+Ln
4SYD4QEk8MWrI96StvWfRFutfy/p+p/fH9EG62/aIuQs+Pfvr3RdZHTdzPsxJ4KnfGxApRPlh8Cn
4GGA3LJLUPtWXinvW7YPaiobuIXftgRZHfQj7LbE3eZDPWAZ4B35/zZa8/9haobMim37gpfhv/0z
mvNvwZm7r/gr+8p//hmd+d//3v/qrnP/ZVPqHvqWyfudsIvzH+mZUPxLCJtCO8uGRwRSg5BjXtRt
slS0/YuEPuHG0LMd0xYO/9J/dNe5/7LQDnmX2oJYMt/j/0165u8P9I+CKj8wPVQ85hYqnQBFmX8/
pv943yvV+gXFXPERVVZcqevxJkSQOM2MN1Ga5cazKx+Kl4jecodQQOVae2oecA3F0tkOUkRb05jo
CvPNlTWoeZMZAGzzNPyNTyJGZ7YfOctI3Mngl4DlBTqAy7hFy5BS2aEQUv+KPChQFX+kKCOgPVDq
BojvPO8GtveS8z80l0Y5A79uqr326PrRxzyocC99j6KbggPcrIm3hHa2cjociTTqRnSl5qD/jnT0
8KDzN7kbTmeLy7sbNOcsA7VSJS8s7K62BXZkfkIPt3Ea+4dm7DXXLS7sw4CGJzx2XmRc4zo/IW9Q
ZLnKZ9AZBrUCHU5NcLGmYZ9AhdqMU8OitkcpApEBIwr2jnvlCe2zdTbmVeSnwJEkPBmACheVp8u4
HWeMUIlBjL7VL4kKvAPIOlyGyWCcZ5lYZwpYWiiN1FYMzjpzKRAMEdBPQa2Gk01bxYH78S6v1MLB
Cg08X9JPzo2bEEcCaa1G/3W02vKSl0O5jnWT3jSNZUQ64p/EAgjWsTvFWOZszHiMzjIYV7qH7pda
DbnG6KY0r2sXZd7jmKNnSUAXaRbiZuZs1ZrpfcIx0WR/vDrFQQshnV4VRMO6ek51fklZAh5Vzjqo
bN/c0bsrx/YS8WIqs38NK8q9uboTykiCZ2PJMjl2B0GrUQ8TQoDjn+O5PUQN8Uy37E6jiJ4duz0w
1G+mtMMqzi3cZnICXLLiYANJx845p/G+xdODCiiCTVl1P3k0QAFYSjKsqLeQGDvmaEf7JGHA8hZK
ROzzKYE248lbdXpXavHKrgVhwkRMDCtZrczyRuesdfSWlIpTOR+hV3Y7lXfqrS4SnPldrs96+UtH
jUDkcKoo6C6tyWqtvaRBJU6B4MYw58iRblVsXf/RLSaFofFl4KUGJ9OfPXOgTRqEyUZ5Yb2jM+4H
jn+wE31cY++XjxQinwuHwcWyCZoQZW8nnuZNgzkCj6WfROUGU+8f6ZXqyY0DtsHFH8O3OjQVP97L
OCdqO2cWbdXqK689qrQ47lYNqKfB947L1s0I+nbjdDkOn4qGkgbDLSErafjUBXqJQ0uVd0nc16ns
jcdBM3VUmapAMXVX34yBoYegkKoFmjsBHfGLGt01GXhnPXhZHL/PIO5WoqPgO5rqpyhJ+5NdG3w/
rUlbtE3gH9azDvktpDB4+EOw19Zg1bLa+5aJQXZ+5HbjWTrdaWX9yfyg24cQy1CDadeIatYdOP2A
WhjlPu0GUK5efsXtboCKD5AhByzYEpGW1pNROJ9ZbtxG64/dBxQqSftX5Eb9ikJ1XyMK+aoHR5q2
7d40LfCPuO9AcZr9XuasmbvQaY6sTt5Ls4jOTBbXsiuiXd608WGOiO/NcQKvQBnfegqbFYmvaW3n
Fx120Lf1OK0AMEY38iX30lMfQYnHgkiKu8I6/NDbBdvAGkSIidReW/CGuhqGa5+cAJRiEPNdElnp
9O6oect2EUF4wsJc/cpcEkKeYFxrVLuaYkPuJ9BZaPcHRO+njADnMZpNGjMinDaEp4UG8uZ79t7y
57PM4mZl2Hm2nmzJrggHK9jTcOtXkDGEnLJ1Lr/SkTIBVtG4iFpqMVD11rYe6Tcw0y1Q+0cEprVZ
I/O4g9Hu04nllCGDht8XY2BtXIDg/WoKyq4at/rTQO6tkczRwofxIeWUWqXtt+JqhoDs+myhkk1t
5uB+lc8APCY7kSQfxqx/U24UbZ1CuOsqECTW5m3d8XI1FjehSEbgGYX2CXYxjxUd72fxvPxvoDjI
BP4h0D3ByiWgeMgm6ztwzHs4FPFuJNa0r/LxQY0m7DI/3HvkpujmsMKlns8/hp7vHLMJZb5hvub1
P4Z2N3xM6h4/k3oZw+mTPJt1s1zxm5YrvL9DUv5KysrjLSzMCxaXCHzAHB7QVo+IO/YT1F/zWuAq
9wSGNBby5hdVu2g1HW5xqfkJfdWoQxzeMgCGt9iLb80SpvpLG/37ZV6Qo3JRptRSRwNasrqxfSs2
Mf2Q2JiorQmXL13mv0E4n26NqEh74wh4Ijmnd9q31SWlspE3oHXsDcp+gmQ2vuaIlWOa/8LdyTOr
ozIo9yVlYfb8NNouGG6VsEOzNAJ1VRsbJ1XJQ5phtyqC6mNmPCQSNsHNnfKEgqtlk69TLgahCtgr
uBMimNQoRXGkQeB1jXMoFAjcttnVEFh+6DzvVzqjft0woIG4VKydWXNWV4E5a2uTpDiRba8XbgIv
/BDNO4LG/berfEqJ8n1Yxe1TPjES2u3kPTYUpWycPrJO0VJr1HCpuOEqbpfCIzCfSOUBR66u+zV+
lX7lVlhjklbU4OgGxOa0yM41lMSNG4z1p87MR1EM3RMezI4smrz+PVuipYqJVSmcyKWeCa0C1/P4
6BTaO2sNHyjGuMkzSMiTi9e1REQsnC8jL8ytM6mMOE9wcTzasHk+tjddUHdXuXAhBbYvmEA1BQSO
zVuEgMUDfDHkOnf8E+4djKOsmyyeqYuYF1XIK8wwqvNTNttGtW8q/eE15pa3sTziDaBenHKrLIRV
WEvHeqT1aJNy0ZIpDXy0i3n4BQeeBNbSlNUtpVkgLPShWYq0tIfzzGnz6aEsmmuDGvDGm5gqmbnE
NJiKKyLCuJsNXvZIgpIg9e6fKxIgpCtKg5PKtx50QkjaaCIO9qXuK53ra7AUgKGPlZzDBcZG5REC
67KHiWvxOSa4uimXErEsnuYH7LEFJ6KoeVI39J/WubzMesJHUQsXxr5srrpMdhwwyS2GfNjSEnWf
wgBa6aXMTNBqljqNuAuXojO/ZZS3K/wVkROZT0Xj8fSf4eBgSWhQKNT8jG0r3rQyCh/LqMYayafn
oeHyanbkPkawlRcPkgumob0M8U3ZyTyxeI3OJqsFHuFL1XzoHaArDhQ30D6f52/eLCpWsc6FVSlJ
nWuWDHf53F/tZaMtMvQYAovr6X+wd147kiPntn4iDshgBM1tZjJ9Zpks13VDlOmh955Pfz72SAea
0d4SdLEPsIFz0xi01K6KGYx//Wt9q60/U6s86naXrQoHuB14/3ldVWwTC0a6Yama602ucq5WEEgd
yEp248VdJnjiz7BtGxoxtdZ+Zkc0XNPuPPcw7ZRR7ExiKGTYdWcfEAeM9OBzUpTgQXw5JL2jbczh
A5of3U4tdz8qLm+6Zuwyo7hm7QfptB/9UrDH96fLEGzqkMi5HTr3ZAduWHzmY7vU82UsrFc+jX02
zX3sp5PVvJT5mbT64V+n9WUp+iMhstWX6j/EoBuXmdciMp8gYWwlLO9Zkfxql9bApT4wWIoEAaU5
praKSWKs66VqkMXgWskhPJBrghoRUjgoZEamDYUoY6OV0rmx17th2BiOPm2qdgTumdjpPqjqL0b5
dCdiLd1F8OnP3cjrczKM3CMjQz2t6O3HoUZYj3dRqBe/9xyGxjjyLZh8Z4M/2L9gpvx/O0b/iWrx
v4lQYZkGw+9/P2jfd9/dV/gTu/s/jtrij1/2N0qF+E24Ukld6oq5XS5Ny39QKmz1m5KmbitlGYpZ
+h864g3rN1sKZl9BbhbAhQQd8bc529B/W0ZyoBaol0vZ8X/UEf9PiAoLZQmKhk1pMgqO8xd1SZXu
pHdlR2ego374Y7cm/guXNejsNbR8RLaqG7eBa9O9Zn79w1fqvxDa/kk4+ssfjZTwJ2ErNuwkIabm
MeR0qyDkDh3G875M/M+BDPi/0dHM5bcr0old0AIOYSoTum2YjmMqlAVJWd+f/7jY72ML4gG+by3D
TVrSoWQArTNZ9kMMvNQ0ZK3IGIJga0o2zXEMSgqZ0yxwQxJc8YzapPBFi9cUnKoNfO03ozN+RNpb
Fd5BQHiJ5ujidNuptS94otZmhyiuceBMxQurkbM50/A7tEfWNvuowPuKy/nf8NxYn/zTv5FeDcdR
9EorwVP3F+lS1FljW30lvQwKGXC+XdJT/KqxrryXHdfzosWvHMzBc2UwN2jtTCNrOTkb+IBM9uWb
1ar6MGhXM9XAZBUkZqSv7sRYkeIZuk/E4nVJVCUM3/FJrcP+SDccwX8Rf2oyp0hb7jAYfVoQhxA5
/Ke2om0lZAEXcCMSGXyJ2Jm5W6lwr3THPmZh3h9yGUw7Z6oO/DQZVmy6m7FwjlPigBxPU67PwgWx
9nuhpZsJ9X/p4xLMJHEYUbbQrkdn2kkV71O6e7UgpfCN9+0Qej0tJjnB9AyDq1PIow8ZggHA6LZM
8wSD9F0RiDvV7GX13UDNx0q1wv7+3g+hIkXb7IGHUKYQKJ3VncuJv4QyGFwORpkcGJb0HYCBjQh5
NzfN4mRy+CqNufkia8PcZZpzGJxK3FmJ/tDI/oWpkTlUhY9TiMVdJsa3oDLyihYE3C2p93k/JLeZ
gIRcfPFNlR66jGVYQRJGC+r0nS+hhZheHtJsMSpj9Ozqn2ABik3SktKaauJZeGXI0ijjYMtncuPB
trbHpV7E3ynNdzGxWgMeVTL9joMKlEXGiCfYWgUU9gYGcyJaOGUzoVWBvo3oEpnhuuuS4bdzfYje
UXG3RGL0nAK43k2BhNfxgYLu9zEhYaBNAeX1uIUvZSsfuhrUSFNPHfvNKwqef+iRjCLe/5mLzjAQ
7MbYL6BgDtNNd6C1qw5mjQKfsTL6pNw5Am2o46+pW/ire75meKyDjQOSdZU2mbaNIqAVIybcLOYq
RC92y/T2VhUt/Yb4nldHaRkPBGvuGsF+Jh+42IbHIvR3qZltI4dSjlbuU2a9djDeiA9uzYa5zzfn
XZY+Gw30nTL2o/2Q+TF26Ka6wKoiqFQ82SnP+r8+CuXS+f6Ph5OjoKcspAg+u7AYxV864d2gMCrC
9YYHKf8s8qDFRZISrfz1n3/8oMlqmxjdu63PHbwdVqCB4oIGR3XXj8vZlGjqYI7vUSTwqo1KkPuW
I+ZOluaBTBwPXcE9lk5F3UPRnfiC4XSyzWcuFOu5Z82b1hm6l5nmJ57MjzBv1SUV6bmMXyLxA92x
3TbKpxbOcr5B83WnPlF4ym2usE3V4dmjGJLkfJSug9xutlgf7v7/JeQX2OrfYbJYRPFa/leXECSO
zz9fQH79kj8uIDaaPZdcXgdcZpZ7xv8V+m3zN14WpuvgkGWRoy8rgL8J/SaYLOQ66dg81pZhG7xK
/i70u1xb2PfwK1mSIQSI/0joN/767HMBsvhrwYCQNEiwcfjzizkIgsSKIC7tfByuqLe6g7DgmP59
UEPPz53J8iJki/tcOOI49aw8bembl8wA/QvfyEcz6fX8qQ5H7FAgjvxj71eM+XaKhB3wEWbM1fZO
Z1a7rky4ihu6Is1da/cWXCGgkXX42aYNuhymeSKe5oyqZQzxjo9gfITnUtyHWjRe/UpGA47frvmk
fsLck+tztnOdI3+EFONhonDfS0sGLyTzwp2TgLZd6Y7uIpxLFwHELu9mmek/Ud56QId2UH9PjpZ5
jqTOArGMyHpsTKQlmip+GlBtvSJUo7lqmuUlIIUmjymVvBctsfJTgUH7MeoKEx/bAGOhmNPwMKVh
8SwSQ141c0o3miAhuYBbK2b2NKqXMAbJ2B7sbtaN6SWDsH9V/DXnVV0ab5qwy22Gid8rEP7wb1bq
gBOAbBqp2WSXwOBYjU1Ah0MdyC+OLMKAlL2gjprkUznrKQfCrc05G6ibBKFyMUqdTiKd4bzprOrN
iiYfi8ZUflmz/7sNqOdjCLt33ymyejXN7NMrKsOokXHi5B7sl/tG+qk8s75293oRTJeum2E8Clp1
BI/BS6OGBZDpJneVUWn3+VzSoQPcTX2VpG15kS5xUEBW+pVO0nHXJASCO18GF2ptfdKzOnawuOaV
Fua1f8CVQn2uazTnGuo1TkVJMi/u8IUUAqMmMmHoZVqJNsScmN1TCJNcQ39ED6pkNb8OZuqAjyqq
V63Tp8vcVsxv2AfIkhqIDW1LZi8zKlhfBf/XlQK8sS9baL+ZauYGT3LlbmujElwGzOIQ6OB/Utni
3e4EINyI/XPDO/4J/b7fkhJPP6xQw/XVRGa0xl7prwy8TTfKMzR408BjtInoZqk5QOcTrsZ7fdD4
zdw2fZQItHdGKc1NNeT1MdSte9pQeDVO+lUB8tiUCI4b5Qv7qcRuvVNpgeRo1Bae8bg6kgStP5KI
JuIV5kbnQavG8L0PM51lLy/vuM+t+9lPwLFoteSflPmnMoqXq0yYmNtqqccqA4TOLAVnRgYgPvrU
iW9NUWEU5RljPQF9TSOWDtQ9ku5jzF1zhSgltiI3sk0x5cZJj3lFZmEy78FXE6wAr5VfSupdVqzj
3S1QDgdkHtO7yb/dSzL4LbJR0xp40AxqNWWYNiYGnbjHh7pyBzsZVibrSA8HktjNzpjTOB1ab7kc
3EvjzOmus5LkgQAAdQqdFqIwBjbwewWpquaLn5WUzw52HS8WpyK7yKHzf1azJEKUhdEtYzrZti44
bs4saqSTwn+FBj9uksnEBOkOPaWW0EZyMPfYISXG0EZE7VZEA1kfq6KNMsJSvir0ma/FwMWwXOtZ
SI9lO9GeE1gzgFUXe+SHn5lQwd0O3nzVB85dKpuOy+hUwuROiwOCuHk36BQh48eP8iXTpDDUkFt5
q4GYeFUoUeQ541i/+Dj4/YyUmsiXDEFLI0UTGdEOz4H1ez0bzdqdBvvap9Q392YFxLrKYwz1bV5a
a3NUhPLmNr+bB5zX3Ead8zKb7BI+Tceo4NPg5om4KSOe1yPIG0JDc/+Tbiqd0oyBBE9jMlqIfrA+
0tgkLZTPKnqc6JeIUOcTg/MdXA+Y06Bds/lTj23bNJceN+yqquMP3RiPfY61e6KJ6KxSnxKesQnP
rLFw6BaJpGiV+yrFztFLUtbyRy91x0TVNqL9VHW+Wht9j5zEiFK+jbNN0p37555Jub6HCdf+tBFo
4OUxveMeb9zHaB6DQzfE85UgXbsTaiRR4kz2q55pvubhc1fLOZrjFWM8PNcFCd/UX4ZeW2ujhb87
VOfS+ZkPneTK7gTPmnSau2pMnNVAXftJtbUDBHlANNwAxuYLGGoTSN1Zd1hZF90tA2NVIhGO1WJb
7OcnvaN6HB9wHkpueGnIWiInEjykUfVASr44l6OP17lPNTrxxKS/MBRSlV3ymBZYYLxOOJWn86Hb
zCQCNt1Qx+uiavOzqgx58606+Q47tpJnCilAkHHpzk81T8LehkjGjlcWiKn6yOq2TCaGv6iS/VEq
7EdTkxT3ZUqkPnX5OVYHAX3eIJw3VAZxouaDZX+6TSnOIc4A+BoyCzJSE0WG3yvWcdEauqfyEaDT
OKhrCa1sS984vH1TFDR7J+FW1+hJQJ5rgnfDiBlG3FB211KGZLUodHrJ/UoQZRHBp8n+4DzNDUVD
ba9JD3NQfsBLczVleCU6Gp20sdE2UQ+Et5ob/WGonenmmqDbpWFr9x19qttR9tWp6/WWIoruYsVN
wYaVFHXnNv6bnSrxBnEKS1Q+seWHvbd3Q8u+ZiPO6yAr2mcXmM0L34jqmAi/OAm7+xaYbphsfe7S
sx6ezLDVHt0WH3lak3HBWRd2GwDJCqqenFlgWov/eXKc5r0Wqn1LWX3cWxZ3IZ4fUX3YMnZAhLKh
XhejFnHquNOR+4Tv4Tk174dpCtZYt415yWn7j0lr+QeKcJZCTN86+YFW3mtpw5jU5t1rSW/bWUVO
/YMAcoUp2fRBPliVtosrNq9JNGm7MAWMNwSuRgVZ1ZKVm8LqQQ8EPn8uFeTugunBxm17KZQdsQol
+8TFyfxikR9DMB/F1W+Vs851w78kflbddFbTwMYI6D6y8MXREZAAFIZEH521PPuY0HYJ0EKzeMz0
DnyVlieLVBuVngxZExRBU70UUrmvXDaCB+gl+g6ao7G3Cpd0Q1PGu454/gZCQfGZuZlFGiTpHtGq
aU9VFH62KLYHn76iTWLg9gIQnN6KYcQX4sBiggsvc2K3aeQFhmSXSJqJkDC+0FhuSzvW92nsBk9d
6Mu91ozD1TZ7GgxJb/ENHtRTpivbI6IwrzU9DCkflyLgjQC+rcRisDVo3frUtSw8BnDbHocZMXhu
RPkAlW94dpXfPmtiaCnRrZoXO3A6zx3i8RBOZNzyselPDi0/H8Tj0WJYSsh240d1d9PreHgMO16/
IIJSMgVV1fKVoggnNQ220y2i2lkNdfI7VFW5nQeD+HncdJva6gkb1pautq6I6FQ0dP0OBkp/jO2A
C2sTFyXYu6B7dyOQWhAsxn3aNOPGiCLtVbPr/q3VfYgfhDSCM+QWzrlcqYWqpsU0Ltah+1ZifXuc
HJPDA0+EyFZO2YQkBwMcB1XqW8+Z3Uf0X9AfIw2Hdk48om+lKkeKUWr+F7+f5Kf0m+ZK0oQlREm2
opwd44SdfmBOncZd1dnmayDowNq0PtlcvYirK7+F8mbfhCZtD3q5jxmtKDyu9eAYjR0Bjorrebql
WGKgJoTOLUgFEaQEtAIgLGQ+a15iUT1e7aJ3zjPO6psJaP2LqhcKmPyQ1ifi/dUID4B7IckFlVG3
VMveYZNAMGAl85xgA6yPayTCZeuCd2PZ2gaQ+8eZulmukuRqDeQdQ3PfRmMunhNGK9yqudXh6LQU
aBWrddnfU1+T5Lw6rIxwoA0C9bHOYZZkQWgc2CKZd40+5PuuNGloJYAYAI406o8hTu1Ps52BEnWG
e/IroyAQ4A8PAzdOCpywE25KSwv2fRdlNxXlOvUdVtRym0ot444L2ehZAECPemhmgIcn2hG0ipe5
VPV5aIwKhS9OHnU7RkAAzpi8qCELnqizCfZKC7FCGBxI0vY5/hsZF1scOc2pMAzrEjVm9071XrMR
qpQgR43Yw6DULKVIlHlzfa+3VH04d2UnfGh+7M8e3KC2XooqB/VG5+rD/4gy8b9p8WEL+S81h8eP
+KNpcWb/SXb441f9TXZwfhO2Bb7sF0nbtBn7/1h7WO5v0uHeTTmCIS3pLHrE31UH/TdMXu5/aS80
f0MiI/KiaObgLFHqP1EdJMr/XyQ33p44ay3Hdl2bxYf1F99qoZcjsA4W+8FYNV7E8Yapgsc8uIxl
hBYQNU9Zl3jIBpOXxGxGTN6o13igTyZPb3VsnHJR7g05CarK6g8zEvMxE36zygJZevg+KLJt/c5z
guTI2tdlRjBNLyjcWyai4AFhhqwexlj13QVt71luJRkoErXBvs67RLqfcMz9b50eqkiou6jN4vMg
o2pvOnwk4t6ajyPlkns3ZnkR1sILJLYue47JiyPpa66lbyTrpU1HRpk89xjtnF6ZS+vroXLS6oSz
b+dkVrmJZrBxfkJiw5mchT6HXxGPY3EXdVCzrZTUkWYiEoT2XDwO7Em8KdSeci2fL+1QfNLt61KI
HVMM7tgcVd1c/9CuobVze6kuXBJo6gtxC+ZmXp9BL3Z3Ni7JNSwp8Wm45e4X8VG4tL4WNVVCljP6
gI3SfNMqcCgDqbE7eNc+7bXVlZyFfa808113AHe3jNKbthegAH1epZSOtXsI0auWHfR3bDiPwLzs
vRwz40g0agVw6EcfNuO7mUH1r/uc3oXu0BFFgfeRF5tGUeAqYuoCZU8pRTLIE81Qn3rbDx7kkOie
7O6PQMYgkfoK/TMYzc1ILY4YAv/Ac06k0xT+QswO70q7odbZsGjZ6PnD0DXiVz+QjedgsyjTc+wS
oCash/+9qD7hPnzPM5FovTJxtcDDSOQ2NQf3Q4ssvs0l44+xKkitLWVh85BfYOk6m0kM70IDbpYI
ArBF6eW5SRhYrEcRYUCNoU1p1z7jLmIU+YOqZ8ubjH1Hbulks74KqoaocUgq847CUxBhQYV2UCP1
RJzO4fAWzra9J/CVMsFsnTTdOwOretb24TYurR8Dx/+xDIkIExU44/5Uz1lt3sgwNAwLRnuAnxff
5W4NmM2pCCcgSm2tEcvT3DjYMssp22cOtsIlYNu4K5UJ88R7Gj2av+Pp1w/1rA5lyYzYRMq9C63x
Xo/ZyJM8dFMv6LG1VLP91vRa4THgBmfTp0+rZVfxmE3QUkvt1c6igeUchVCOKi9aEO2sKgsBZH53
ugxfZ4JfZHi1iAASseZMJh9JK9zPyGm/KrunzRQrzcpoGcmLwWIbpSglMhpbPjZVrh6zzn82Y5Bh
WGrBMpjTMlhPOTmH1IvwiDyS+7gP+zw8W9M7Qsq1xrL3Y8ip74mSQzmFG0h708+4jZ7bppgeIOk+
k5spn7nBrSHC47gVYtjR5tHvnca9l75szgVpYnJH4RshgfTOtKv0ziAcuChxdPLUfBfHJfXbron+
RQ9aExhblzF020TtSZpVe5pS9ZYEc8EoUhYno2P9FU/TFvKgzYJPDQ9pG4sVhWbccqCoThrsQKtP
N13H+12Hmr6dW+wRcd7n57ypjgph9R6+SXz/67+chh7EiLT19tfPhaLvCY/DMcdajCAQ0s41V8bC
VBXewBHwMXbSIM0lXh3RPluApMCzQtjHIRGAI/e1QxnMgAOC6NuuXR+JrFNrZ5Y3NEk2SCCb1v6y
DEleizBX5E7q5qFwy086Coi6SzjP2Ux02bECz2Rzd9T45D6Mpa3ORvk4z820VgWd0lgNq41bDu46
qlJEipgguyiuTlgb16GdDmrpZ+Wc/zYb7VC3ZrltfEV/Sw83YJY4qwTAFzpYfGMLzNK4/vph1mcD
ISA0NwZ4Gk2H25emmLn6hGCTU1+Xa/SxniW/vU70a+x4rmUy4ERBeN/MJUkrI5jZwcUiro8oBdk+
+RRRQirOGe+IkmGyRkwgeuWR84qTxvCGMGUnFLesd4QDHlyRlgy1cIdGw64GmsgRVl3hLQcZT7NX
W3C3ZgtLKW0V0wkAc7NKg7bblUhZmNF8+75wMftgCsCZQ1E47kN9zWxh3LR4Kc9LF0eRtq10lxI5
9FaPqm8OAoYfZcceQ1NO8Wm3HrP8c4zCCs2ezqFMo9HBjrT2oeKPWKWY3DB5u9ce5hf/Vnxv4dz/
cNoWdNxoH6iqm9aguX0aEAYYJzR0O1bOHl72pALtLt/m4J72KIIe7mh90ZqbbfjRO3yl0HBMtCrX
3FVphbbRj816rm5O3Yknx69bZg1ukKlZ4mWaCp3iQPui+zqkS8cEZcQAm6C+rZgFo/s0rIq1GUJG
G0fzCyc3qfaLrAN48cPEYZ+V50Sj8adWJYC4HJNBoxWriIXFEXH3XFVVvidSbZ8kxIejwVnX4uq7
/PqhK2V78ZlFzsr9zgCUnKGlb9qGQdyZlwaDdPi9kIO/xp0Rfg4Gnjr49wvTJ9zYWWJT4hixZyVm
2stGnlORpV6dpbjzyXVfNVAEI6zdPW9gtfOJBt5G5D326cCbGNhggES7yXCy+8SM1EPGx0Cr4xm0
vcqw86EhRRmeJJZ+PM8GsdM8jTZurGlnNu/BBSzezoHHvh8ss6CdEVZ5q4jLq8yMWd3S4VhgS9s0
o9KOdO8A6Q5zMtSyyS59q/haN9WnRcSchvEAJI3wv2OWFJc0ji7I8yAaerE0dYAFbeGF5tnI6Y4s
xavPhS8oQc0yh2yhUnxExrR0y+fmOUtHjrogXum57M4mL8g+dF/Yxmj3xaRzH+iam9LEqSv5C5Cn
tPEg592ZantC1R0L7mZ2CZ2Pxqkamh3BxpNmivTZj+KJCADuL7+rkhPp9JciURgUk+YopqA+UYqq
MciBIk16goRYp+sU1ILgndxbvOGGDdbX+gX/5qG1JMzqr4Ra7F0Yq2ablINOTNd8B5jZrwdd/3Tm
8CdkhSvfXCrOKIsm9rXp0ibaJhrQr6kiwg3se+3gifciQaCj6+QhwRqw+lV0CnorutXwtQH6mTi0
Jcro9EPFajw5csh2YeQWnFUNYCJwYgYwmVcR2iCzU3eXJ4F+qJV1CDFCfBoCIE+lNChJE7onBRtY
ZqiaBO5RqQepbnY5fKTtVN0FBYFs3sm5kK8RmJQu6EZQVnV0CLXXKbcTxJnwsIRhkB8HbzanA5VO
vRcWCZ8ujd4OuhQ2lltCI4aCv7hJYJM4aMNQXepNmRs/TU10q4jgXVJa+5hE+bokJ8zVN9mn7UBN
9pwcLXp0zNF6xDk8vDX2V1ZwdYaXy0ipj/o+8Zv2AmYJtHzbv0+zRc03G+6xgZPU1KMnAUvx+RiI
9+s2J75bczQ376VLGe3sjq/t2Nb7yB+5t03DbpjlruEkX4VWBGiogT1UABkO6HpZlxklZtNPOqV4
QSy/a7YkCQMj+OYOW26KskdgN59i2IuZgUJnAmZa5T0/KApKt605PI+jkvejm30Lcsy7lGzf2S2g
0GTRUwHC9BzhsPZkjSt5Bga/mUEIe+iw6Tar24cJC84a9QxbZdvR0ztgpeUSY2D7Grs73u3PfU9B
OELNfZP26ji41I2N0qSfehzBhD2yNxBXri3BuooBJDS90jYqdPsjYEX9mCMtredpS7p4/GjEj9Aw
oYH0xUYFeEdpkqy91lbi0Uf0POhJ+lCG/EvHljtyDQJkX/LkbWkOXRnLxc+ounoFTzTf8VKgMoTl
SIqJlstH6mnBIjo5oUsU4SeRlfFoA3mC0a8dWf8+pfMoVhUWtk2NGnmpo+ilCHSeumqu6HG06hMp
pHNXYuhhN9pvTbP2L6kbPznIcpzQrn4Ef9K74098/S3BCCoP88qkztlI1RF2wkY0bg6OtmKxaQDx
cSN9ndcMJUDTz3rOymyuuYtDq6AFBrRoO9rPOoQeNeLCHaCvtkP7VPhhu3LmUjsC2tGWHHNIOCJA
posg0Y70XYyOFnD5svtTy3LbC2xWhAXQBburbxM6GLpaSbDHZ1OdT4Djoa/c6eEAaXoYD3IyLzQC
9xcDAzQJnZ6XGPD+q0x17WD7P+F+3ynHHKll3DUA1vdZaeSnrkUirWWQ7d1IPsbLcBDAAL0lKTQN
NJwKQV8rNhqlDrus0OZNHbFuM90Q1CRWxpXmTs3tDbii66VOT6Zr1s2LPSVs6Jq3gSDoZa6z9yJW
sAIkNAqE7SvLoPHaFyRRBP+6Rs/15zpmkxCHG7zj3U1SSrUpYE1zodK2qurDNeVtDoeGveysJx4k
oOlodFSmdg6XJC7E/SXksYqZpw+w4zlLyR3tSMTjGrMLbeubI38BG4T5xNroyjXNGWKomeH0SAF7
4kVxFOBRxgrcC1Bv+LjVhZadg9+NqEyUhz2K0D3EBFf8opcvKe8BzycydfJDZyNLGT0EFcXiraWa
E8JCvYr5vGwFaYFjnflsICemSYwNdBMbsNe6TtFG3NvPIfYb6gLidjVYgUY3BRIYH7DklKvho5fw
A6Mu0tZGNUhgfRGpHzhnm8BNW7AZctzNLXe3bMDf17Ie26EdBF7cDmLH3vCcaZ0Bo6hrd2nSgbzS
SjR5ord/PCX6ALpM0w+6lWyHOX2q5hyCh3p00/yeStfhMTcqptwaNzs7+/owW7a+w62F7TznKalr
zaNc5yN2M/J59tSshsjKeY/7yuNMuiZR3ZO+DOHswtaefF15eDfAxifip6rFWzsE6b6erPw1JohB
FIS7WtkfXdLEgSobaFTEGu1uuEz9mGzbJnro8nSExGo8NRACjlqWXSar+73qWAgugUMkUXQV9q5n
7Jr0+RjdCs6MfYhspsCkwCCf0jG9DnaQ8qjU9DWXcoGGKwhPbT90yIR9dezdk9BSspK181U7zc1u
Sh5+/atssWzoWX/0sa1vORYP8E3lpip4YkbbCPd0aj93TtFuaBuEjbAYBtrM+rKKlOsJnP2Nz5hL
4n9eEcURm5zid8oVofy0pDt7atv2ei+vwfBdxBl0EAFzC8MqFjwQK8ZzxYV3lwbOvSZHUAIi3Nem
oU7R9FjZgPhaKmlO6E/PQwi3P22NH62jYCz4M00VHWY8IWKazRpwCpZ510f6HshORhjGfRBNSyKv
D6leMveN7PK1PjQtvXC6c2KzIpifo/5GuUy9UUnuRUa11FzzuEKSOwRCpFRDTONZWfa45B9RDeLn
iC7lfSgILwIlWKuhM2G0DqRtXMi3VU+Enhv2kSImOijJDqGbpSX9LaqEseNOzrSebGsP9/7F7Xtz
m0OwrTmCqll9ta2hr5O0uGWN5QCip+mcTINJFIX4V/BlT9PHMFW6p0subeSjVpk16xs/v68UWTuH
pPm9LGpCxGSEXOoPqPMtABfnLZDGSfRnnA9ypZmPIDLsi+mQQSsMZ/CkHhElZXIpCTxsSCS3HGa8
X3FBCvwPzCI+UuOqs2okEMMKvbwozVvaNjhpa0gwXV9mRG50cE6MDxp9FKzB3XydaJa5awwwXnJ0
tbMo2AuPXI1V7aQefNvxRK8INyrWlPzS7hxZk77Fn0SOIYM/JRqKOXtbM8Ascm+o3MTD4oJ72enn
bavKg8ST4iWClIAZspsgVrYM7QSSsH/qfa5uPb6R2dCRKoPpu7G7aj8oKqpENgF+TMNul07wT/wo
DO9jh9cysiTJ55lKTlciCeUcuU6b16foV0UaSybgwgqhEFpC9uEHVsegD5ZyntRd2bAgTNQ51jrx
WCxuHmV2fESxAnhtGABPLcxki9f4Z5wn3VHw5XoMnfEe0a68C5F0ngw4zGUwPXcZHfZ+S3OtBKJE
uncmlKf18Eo7904MjtorpBQYLtETYFpd98OfPXsnCHm5vIWYzbd2OW8mlcQeH47xPn8dU2u+YQTC
ibtu28K5lZ39+4iScXBCzWsz+EpCMZKXWZt4LaDR7ZT3VI+XGjNGErMzQ0JM2SIeNBWv0yX3XKUk
H4vUuJUChBQvxGbpUJlWdTKNFzrchr1L6RVbjPhNawy6b2LImhw0TZE8zLBzuKwU8IzgZ+lWuMl4
f27nsL8bl24bnfI6gIPspiAe9lsqjkjCzSgkxvjN7LjTk/yrGPrpanLVC+yE2rcgGDx7EiBio2qL
lgawFtMRhiK+u9h8N1zh7stwPI5wN+BXWZZna89yMh5AbWhQv1mtNfTGij2dGQuZCr5SrMR7mFcI
dma8Z+h9aG1NrMxBcrhiR1gnYftU8ZB3kPRXdWSOa8dkZdQVFMNxGLQjvccai6hVjkvWC8zopICV
DKNJ7LWOd7zXWz5R/U3PyFBbU95xt7DKS4IFnZok+na7DP1DsXpnVXbuIcWuhxfpWt1B9yO0GIGL
wUJA1ubhAFD5o44TwrtztZ0SbsXmiMdpntl61rYDHTBjlRn5Hzwi+4BrCQdvvKvFYKyhTgeeH4D8
U3lD8QUUfVlb4akbnfYQze5uZBW8D0r4X3XTbWtArmOA9hs3DkRCnYYJPTLusYgswf21IwnvQ5t8
G0reqwjK8Nky/9ja1bNw9QVmXjJfDgAzCtEur9W9TuJyjU/gpRyu9IFlW9+yf+/K4LWYY2SEViES
H6KSgS1NBam2wrXYObjAW5buYhLFkmpMX/b2xiKe7gEqYwORkFlHzQgXgE6myy8z7dQ+DJgDIxi4
9C79H6LOa8lRpN2iT0QEPuFWIC+Vkcp01Q3RFg8Jmdin/5fm4pybiu6JmelqFWR+Zu+1d0vQ+1vD
s7IIPD+W24Z/k3XxChizIq4tNV8nyzkuxovrePMhQOg1tMWXGuG5dY7/3dZ1j5WgWlh4PtzvIrOi
ukNZnxfKiRxb/Ojn9FcSJHrXkRq3NdgnbkaZfIGcRZaiTStqMbdFZZifnRrjoJO2b+Xoo3Iapj8Q
Nbvt5HhIEPLgCQvGny5tH5zcBJW/+wcvgqtfS+5TQLpM3+zwr06tW4JxDPdu8LW0EIokzMWZs3AZ
SRhugSr1g7UZWRrFqbJ0bClADUZNq6Om+sI6cuK7qgTNF/O2pr/igI+Fy+a2Q69KiQPGlGk65sWU
VdHSMiplPqY+UANYcQv9bGuQupMSK7CfEDRQGOGyN53gUE4aad45kQIu/YL1xmKcqsly3M0e07eq
WXGlYPwXTM2zbtwJnjLunZ+TA9jTxwZP/WxyUMiH7zJ8HWTwD7mCjZsSSDYlfWRUlr8N3/ocYgQd
CbllXWyG4XVKJ8C/3m5xfRbbqrq2uXD2pE38ZXR3JIO058nw/trgqdAugZ/UUu2BPkygHvlSsHRK
84/OxCDY8eIeUoOpV0vUQZH/RNr0vljEC4q2eDHGroZf5hL1Nrq/+Plf1XrNCcTYpoXF3JTdv6/7
lYRl8UXX+zHQ8CqfJ62dNSK3ofW4qyg4FC9E/WRrnopRlEM8h2EfKXiukwFyK2mJP3ATHIRFz7x+
tQZc6L2/gU1OMPrM+2A7X0qHdQymNkmJoSRIj+iESc4RhfFhwJONTZSBpTVDvPVdlBHgKggNMEXk
scnatP7KlAIcMqFvIcHz9r+QfNJQJAe2aRQXneSKcb2tO1j7FvYG6w5EaoZTX/Hoj4exuo0FUuWp
xuVZ5APe64f6IAUci7GXnFcVQhDzdqYp2525oOSbHBRabcPcw+QeIJkIIvJYlnFfM8mcJ/QJDOc3
I254FAjMSLJ6PDwicnxXeTH5FMbqYQoN6wZGlhdzG7M9yMkidoL95FkU1pq/+sqToNlByla8rgYN
XTLweE56oL8tbhUZumS9/LEZdyIdw/Oop9h1H99Oi2i7eW7q8aYm+1/tFX/CGp2O9iHIYznd5J7+
5WFVN8ZMPMRvRKMZ7jelcnoOwIlv7LWNxv7BRg/4WxRwAMvFeIcwag7JH9D8Xx5LDB2af8wcpOKC
1Cdqa4oRl0UsRlJcI+hhwQWyhUS5BebN0KQ9tS9QLdwI1/Z9TUbIByI/Wbn7ahX8iOZsfm5sJqNj
iScUafXH6IdvIT5uV/IRpDLE4cN4cykeeS5p+s365Eae0mFcxxLREjiZVlneobIgLLTziBCHOSC0
V2CY/O9Jdr3TOtPjLstvt+9hx4af2fT4LmX+5i95sMnyJco9cZ7T3mJ812282X0BSgPzoUGD5yG/
ST3GW3zArqZLISr3nWWO2o7wzCkshpiKDunUvNcVJc4oO2DlfbgTwZNthG+svQ9zRSTZHHdYljCF
yk1upOTjhTO27Wl5L438FeXNU2eoH5llERBdjZdU0U0TEIBZxnVuxmjJQ98yDULFts3+U/uk/WUc
muKamRIuIEVF0HdXD9a3oYwrkgwE5TPSFXkuFt5pL1g+seA0cVHUXI15Sty6Dq2rL9ReQxx99Y8V
05FzOKbrOU/HdF8F5V9JhMALr/xvyzUZcPjunwZFSdKELtlZFdwOYVenQXv0NgGA8J6QQj0PMjZq
4X1l8k9jEetrSIlUHmTy4GX9UWAnP/Wm94fFziepOfD/50Z+VhNHXrg8UjgoFmXhenFOpQCYLjHO
wxC+SUk9h0OCNI6kMGOU7ZRglkqhC9PUrx0J2S79u8MioBzIwM1GhM8GtiPLpKsneaWn7ibdC+Sl
9GxYkB5I6FxEOkiuTp4FW5ZppAN5A6UOY7fMmvprPwTHAZFcVv0ZLWxqbLH867UA8L7tls69Vj1A
FeUNf/kc5DMCBB3p2lvPTNmmSGqPkEaM2DGTEUYpCll6nIHE3LIQCY+CMl+px+MG1kRVRC0Kp89j
uyb7GMwluD0+sqgEL6pT9deHMWs09s/JYp6s19huiWKokqv5Ty0ytuCUiJIwQnh+PxAinuYEMRSF
TzBvLdDooMub77Aatn3XLpgEa0jQUHGRu+MDVNYpa51fw5oNTLW+ghkRN3Uw56GI28l+0itDUmcy
f5GgDIoOeffGgbRR5tfc8N+Nno14j7VyA6+RE2ZMLuQn/iMY7WqGbNE0tsFhYMU9OUBb8qHbsH/m
elInsPjZObX8Dw4Hhz0za6uwuaJj9/cLtTlEU1IxsyE9+Zb5L3TAuHb/3Lk0oyCpH9/l1eL1Kb0r
Y6TPNSRTqCpil4xvaoJmW1gFeZniVrVJvzM88zF/LzHzBdxRilmgy4LIWLbBeB9+hiGLstVyqE9D
yd8dDfgB2dkV7QvaNpnBEA9QNAkE2ej0jTfggoBr5QTLJEhPg939oCkHpoR74phb8pJNGiMhlf0R
vYP9auruUKxe8V1NpJg7/xbBAKzKXOseDIY65Mbi74eC1DvBlbPJ4DddVIjsrmSruDX5RS/leEMR
B4FFzXfFcPCCr+XLIth3Q3CYGw/0HlFD9XMBTLXg3PPFzvFgrDx8SDGSU3Z2XQcDGF6p1br5zrda
BZiL3OQylOubnbjfLsKCMxIAshce9VarKoB7TMSQoCFQc3MDIf3JAJ898nwRy7baZwJZbCjE6140
rTgkhcxeDaYmBD/JHW8b93xoETVkFsnN7b8h6Fp3Dcw48pT7ged2Ohedbnd5EQqGQoZ/snx2ec6C
2DTXTJur3tuV0PCJGn+M7Uk0P8GUPEh7OtQIbr+rBP48Pkr8PgvA5Gmu3SgIUPKHbsNpDkln33kN
eptkprMZ/srccJ6ABMTm4/1losJWg86PhRrDU8Se1i7Tltz0IP6OYeeMkcR5tLMYIEWYJcejLFM7
tkj/HdvHULuqvD2S5KuuyRNZYJsWYatfJsFqWXHHblsruTew8ElymV2WRVQglf3DQ7u+nUuoowA/
Lx57KMJ6DPhPSIXLymYSGkShuqBj6d5r9WPlTQ2YUEv20E+NWf5KSoa8nscrWoPYKqr+W4qk3bfA
OujOsumtqRDeDM4WHPt7Y3q/MWUtdE/Fh70kZIo4wxoxk/fixlSkOCRIdAI0+M/Ng5yhmWBjs/Uh
DK9LFiHJHnftGgqoVIBmZeOlT4UbnptC6sM6FR2S3S5neGovG8qu6W1KH+Dy6Y8B6enBVMA/Orsh
4TAS966q+22uKd8AYBL/6yRcrpL6Hkcns2QtuE0Q0QN9QRZBKDEr72aOSPxI37iw5CthZfE6zunb
vO4mHf4xsqra4Z/2yd0gTWLtbZYiSzDGXe0an6inntXQeAc3Z9vptDZa6UXtq65f4pR1JyN/sfeF
X++YRnebNlkWut1uiUyDqroIu3vTkteDHItZjK6/y7RBJ6DSHUnR264qkmM5IGhW3VodEMC/1G6Y
XkkjZF9OGCTGGOPZUQRNGSFqNZ9MRIU/7NU2u6eFx3Hns9CLbJMx15K1ww6UT3mSrndWedadCk7J
jaln//igaz+4tB3g4HMgEu8IHerWLpNFThAocLOvj/noK3Y7brlrLBclQak+xIw/BWxp+xziWzUt
0X70zSsD4ifTlxVrogsauPVnXrAXD5PhKLWdbxt3ZIYN83ObuLVBxZJ/Fv7KfBz5DDtklju8x7sJ
MtXN8gtq4BQxnAEZavTICClYyD2K957wIjg9jCHDoayOlvEA0PKvSyAh3DU+4PNL6dfOhiwF94Yh
+y31wnE/td/BAJ9ZPFbJ7nXwYB+ZaMzYb9YHR+IetEPWo9Vjra+JB4Ly9GNcquS5yx+NV2vj/lDF
DrE47WJnp3uP5ORIp8uA1dbnc8Vg4Kl8jgyDThbgXQLfuDU3wiqqYyYs2j6yfZXn+pepKrZOVnaR
kMxRMsKXNiKl4fXNz7kR4kJAF8+L27kHS1ZnnEMV1jsUvkO3lM/a6OLFJZuGt8uJ+hoJhDcgV9D2
coRT5h1ynY1PKnHf88G5lznRCM3a/ysfh3/QGZ+mMxG0t9TkGZd/qtms4870z2zUzEfuCxP5Qg7n
/75ka35vXW4WhUyB2xxF449kGlPCClXKeDc5Upynr4Rb/sU6ejDzJvvKuvpzrHNU0O1ymRkaXwBh
fIu+T37ohdmfm1qg4Fldpmvu7zJC9SIuMT8SGh6bDsI3htCSMPJV7oeVItLrabXzQfZPAc3fM4G4
Z6tgOyGb6TlvAijJvnyt/G85knM/4QllAmmSep8xzpE2dgIu55cRVbZvT8axM7tnuTL0TUyURKMq
4j6YyCsXvB51vysD1sHY5RJiknUWh7NZ7AzNkyQQ2jCLI1h1ZScHJucGsMx5F6jafLwowdqZz11V
vYOPWE+rrd46f1Z7qUeFTu4zYF8VVQtPkMu4DDAQdTEKy+Cz5qaKHexT5LsNL3aW6Ej86rtuJWEU
KjsJSx+hzyHCBs/ZUDmrc1D4T17fYp8Bs5+aVfnsAt17/u9XTWObT3bNUsArn1hjEzXWjGILtHiH
sE08oFL6tKRTHXO2tFhEh2kvjAFycLascdYHmvRim1z7iXy4rCjZSNbj+uqcnSkgF6jM3v/7Qgpk
lmczuZKTcx3WH4bM1i8kkd2hmomJHKzA26D5Crc4NcWrPdrWtrNYmfz3W6cuhoufZH9Y1xC7Pdvf
Izk1cVdA2udqa+BMlU1k+/3dQgsRWTUndkBy1m4li46pZXPPs/Wt6oP2ji8fbJc3v6FwRe1u1eMe
wWX9LHX7z0r2NRf0BT4WyZHmI3iB77h1aueUJaI+/F0f+ZU+UfPXNXe+x6Kd9gh02Dd4B81RehG2
yq45YZ/xLPIXFFf4BQeAcLjwotT0xuewg1Ae8OMDhj7eBhKeMcb4B2sTh46ZQQ4SKJMwq8W+FCV0
blQeIuiTCD3RchnYJ2Po6XpSJpuOeMp6iZLKGk8oSJNng2RTa2F7Md7Rw6tLRpjARrSJvoxFCX9Z
9r9an+F6X/nGvhr0vHPEyRFcZ6FRJFvHX51bs0wPGNGvJDW/3RpbWAt2aWtlRNNz2OJZmOSu8IVA
JNeIfQY6DJ0xQX/MTLh4NQ6Jur+0ATncOQ0r8zfCNisb4yVDyqIzP4gFAyuHd/toaAZBVo9yskxd
C+XiHGdQu/Y9Y4BRrVgDNdOrrFbfOI7Y7iK9jUCrUQP4ozjXiKOOfuWABJPk0WsPiW3h/lozZV+V
MSybzzJaTd8iEkXq8zARORsg5cxotZnIO0IVl24iK5T7jMSi/7wsSw5tJScaj+PxAtOREDvJaT2C
rjJ0+ElUUHUh0yVS6zKc11fh1JHdz+2THwwtfheC8HTioUOsrPllsa3fThPMR0dxaaAzuRi+fskX
tuZlwOofVSZbK5ZhQG1q6zlDIGtq/94mot3h7Fu2cjA/08RfjvAN/ziPQmUxR764yI0gvG5q4WtG
TbBoQH0WIDvCJk51CwUPf7DlKHPH8mIAflJbkSVFelS+4W1FAta894wmlh5zH8OtOFWG+qiZ1cpA
tHc7SNExthD2Z5ohe/LKq/sVTGO/xx6Cq5DW/KL/7wuerWbLHMIBAfuFV8S+MQloThyp2Fs1scsp
WHr2C6fctj/l8OR4FAFp36fHif9Euc22XBKy7ZW/QyAm8BSFy5ZB194fl/nQVABEMr/yjv3joXl4
gD76dP6B5PBIBBU2plBgnOPnB80fNUfiVTvQFHEPFOginfI4ygGrz1SqrWLRdM46l9KlWtBnWCYO
45aKdlZW8NQPZMGMOGDhtPnunn2iE6VAdH16ylinRsvTlrvQRGJxm9qJ8mttuS2b/K+nEuYdy3hu
HxKMcTAeTY9ioNGPmO7MZWAYzCLl1Bsj6wDokzJappUw98ezJB7huwtOFfYkK1loIX02JRXByMW4
/E6zaT7BaJhPPa/G6b/f/vcrz56/BkVU0f//o3ZM/2IYRBZV+9MJ2O6LP36lCJ+OqztVW6ftD8oY
GTes085ZW5avicq3forhLWvHXTFZ4tVrxS5RRfNcZcB4AADU96G06fg9VHm5t2dovFI/WoRUMKmo
zAv8OkmN2b+TRpkcsBG4UTLiJejFD0EGwo7F5aUGpnTy8umpRiu3MW326sjA2GJUBqdawSA382D0
981bRfgSZzEIN8LYfiGN6JAqW/LZ4AmXZlHExIPy6CY5T3JCPFZukmktlsDem7OHCiu0k+NsW8m2
UakTw/Fpb0VWytvYd/9Emn4WlqF3vjfXFIi5eHHk78l5WAoU5QdnBsW/ylHRyg+HnGnERHnOz0PC
WKSK6dGWGv51pdY76yK1HyOYMGZL/RyoyXwxICq+5Cw0Lotihgyntw1xZrjcTTtGw+Q0D/lv26NC
6lbnB2yLvTuk65VZ7w77IQAX3GL//T860R1Dbhma2ZW0HdV62xKlx2uQY3k0ySGK9aNyK+ouiQFG
XwM9V59DjaFqrEHTkRDEZtcB1Fpz3ia+9zR6HLFarhGLuu2Ephi12tqfusWQR/QKxzQhBWFAMHwr
O/XGxzdGqD/d89BWAScQSt90/TS9uv6qArM41gnpF6EhOQLM5t5581XQV0dKmvqy6rH5wBpGVgEI
S9dmvbOCxWXqaNvUSln6MrKt5xQB0syO/w9jFm+rQ3ToqcUBO6RW/WQ0GgMlcJm5I56jnap7IMAu
FkF4nIOseq0y23pHkHfCRojzc6oEH/LX2C3rW5vWv4vadWNqmXIbKv1B0P3PtUuciPruvPhwgckN
Xm7MM/Q2a/6a4zDHI4TvA/GRiFCWdb5ZjJNzBpQkGyFxQKPPAT/7XArJi57DX+S95q9h9zsf0a8M
XFO7rjNe++U7U6ZEdO5jaA5JmkdZLXoWwMkUGFFoh+MnozMvZoXZbYtk+Lm8GB0yxgm59cSm+MhP
sdq0XvA9+6xiGb5GQqTVkx/aP9DSEO987/IJSJIz4ARXiNmXKblIoEibiT/fNXX+0pc0JUbPm2Wg
ZJrrjqgg6StUT3m3GY31aVJyZXdtfEvHzNFeQEntutR48QLsiZYljSvg1ZK7KQfHi3Y89vw6eS1o
IMghtCjOmnzc4SmVLy4aiJqMSi4ufrLdwLPWUH0cltnLsMeotx7H6SssCGRVJIIj3e79KG+an3Qz
B0awzQbcZmz63fKUsjeYzWF4RrUKyLUkTM4xyuwm1jzdYroq9uwP6sFdPxlbs3+Hf4JkKDGRoE3l
Fo6WFWVWdU2xUTJbY/sWAJ3kjAJfVKow24RBKeiihP8LVdjB9FDJDH1/y9Iw2I/2F2wtsTPXAB60
4151SEJnwWbiGSTDPl24gLo+g0kWUPa2KF/rddIxVfy/ChzMI4l6PdhuN+3HZiwIYjZGLkH+D7Ya
mPAbWeQsNFgLBPCj54mnPJvIWmNLd80CcMtu2/BBdJygA5lVGUiVk+0k95TuM+LwaKPAwCY2p8tX
t9jpbXXcfN9Lnub/fhssi7MH9tWCXUvYPvBpb5B+koLjBuFtCPYATdxnkOhS5nhNbr0I6vN/vxFM
oy4CVzieZuYS3iN+Z3GBsRTLCghmZk2NMgNlPQNmN7YSqmvuCuantUW7bWdo1AlqjysbezpjaWA2
Q0CqkjFfx8eXzCM5LiVllKaAURTq1L092Kxt1iN2E+umPDHcK/nBDb1EazGJPZdU+WaxKD/maU46
ug/OC/zeP8mu5l6z4U2a8T4ZaXBDoaoMdAuOO3EJ1V13zwoAKv7U3AoSaS/OKH/ihJ1ujK90hvjB
TlnwzvNmmWzGKb4H+btIAPgiqA1r+bsohu5MMEwyO+sW2y5d8kMU1U7hX0GiMxDSPozRsSCCcW5w
Na3zwM98a83h2ZxY3si5qGIYzXoD9+5uGCNNLRB5Jf1/VtAzh6t/Zg4ZXAoX7c4V8qBxK1IdNPYR
PWhbFYL+Ga394pN6U9TFijXZmk6cASttUFgfjAyL3uzcH0faN7PfqJu0T8QmaiUha7wW6/LltmSe
8B8oI9dvMsnGbR4ArkUVzLVqDOI2Zmileq884/Mu1j48OR1jPTtMza3sJIs+r6PYwzqxbXzHjPrJ
THdLMgTI3UCyN7K7EK9Zb51+LvdrSBqrxGMCOEneDCc4j8uAK6LiUsJqvtJGecRxF8Zn4gQPSbBi
j8wEepOVbFOB4QQ/Cpq+aDE5wPiwaKlbJk3oEWgofjpIiz4NZyJrev1GS99+mCabyGCY90FfBy+9
yWtruDzd7jK672E1v8yBP0TGFDCf8jLvxXPtmB6+vpXBb6MR4T1wgLqn/jSf//ttvQLaH0tkjGAn
ujh/NINUG/Le+7uV+xU7RNqgznfe+pEGrE9ZP2Z+du3yPnwrJ384WSwjuZPnq7GifM8kbp2q9g0U
2EYa++y7UIwZzcu87SEF/dEjVWNX5N6FRJtfIBCDCC/JyWod6zYxpZKVfulVmL4niqtZBxEqBec0
lgS2DD2B895aqEs3DuIJKfcYoVwIXjRjRpzvcid0o+7BI2SpSg3cFhTVKTu6HSk/rLtLmDlGxcpJ
l8RIBpUrf5Q2BocuVD2XyPqLkX/KGGs5PPLHA0WQTuXS0FSC72lYzqx9910uiD3jVBfwrO4SocxG
jujHSguTy0MiySzJQ/O5dgd7RtdlO7D5iSrDfiEnF0+K517UYFaHaRAvfq0VA5hghWEgfs8KH4ad
iLO19eTcP6lpGEAMLj9qUS17aE0jYoqdV4iaQicT18qz3tvUy4+gGFmfMFPqOzaQDtOuYTWtVxDN
JEfBpj6iVlxZqqElJ0OG1HAXRsjyU2XCjuyaYMkmoBE2pxpFUOYc6mqt7utIl5OL7k2zqXc5NvZZ
R5ut3BxhvqluntETXLqgtHGKuwaRpH30pfADy2M78cYnRV/HYmwQGKVs8drAGXflEGAR7XxvVyXJ
PgmG56pt9R4K0y3v6DGoin55nWbZEabNzlHVl01KnyL79IxY3sADRtraUv6rraK/irFdt1rWWIOT
Up+7lPjr6rGuWwuspOm7k9bkciTmzfRsWAZD9Y4GCw0halxkqe3BKLrkLaiGvVogMyR19RfcGAz/
gCyKumONQ6GyKebHmqLMcyTBI+CsBpOni6aJlekhGUYVZ3hqIyzNAx85SSNLtcY5+emX+TuwjJmj
wCAdayBZVxukTbjk5PKMmxsfjmCY+hVpE9O7wwf7DLS+OIJA/pYJrGfT1+zg8iIe0uJH0gQPSoSK
8oLeg76CBQnCYkgtjhEPpcGPfMW+5JGrlIXuuzIc/M4qO7K/0xEa4jVenWm4UNbH9ji238nEj7Sm
zVq7OgWa/Jz7IK8a3ybpqFebAcfXdYJ1tdG4FXY4AHDXyRaoiFAn5B0/EUQBr/Zy8mQS/2dem81V
j7y8lEgHissgSsOk+BVwUBf1YkVV7xJtgMg0XhpgpAtOm48qg3GBncP8ni3St4nk2liKSo2UdH3A
8vYjGV5ae1jfCW3/11Y5jyDD3T1iWCT0XvhSDDWD/QLpXTA0wIy8YItndmcqEx9CCVarNP2jzpEQ
NyxeXgJGfEVjBIehZMo6lvU+EPPNZyG0sUbrncuYVSUos3wcgEo02oiqmRn6OA8mKW7TcrBJMMYJ
jrTAX+FrTzhxKzCtdKgyTjAR76x1eWDc5wMJ02BeU+/DG/qLaXEFm31108yoeBVHe+OPvKemkb74
vUdmI/aUekFkglr8a9ZWF4/FIwmyKaC2vrtu3e4riEOgZ+kxcBidaM/tizCCFX8D73maG94hkfCy
HzmulLgn25DEpWh/veDqzSIANkscCrJ8plyu51k1KQK15rL6nrFjgvxRifRWpaS6+uO/QWf2Z+MJ
9FKls/Gt+TFFIHFUOaXcOuEy7lhP8SeL8snPEX8J05lPPup2zNDfNqFsX57hopIw/fRqI37dGCDH
SJgoMG00IFN8mrRXh1UQXfZcbMj1kIcUI/iuqeFS+csgIwLS1ogOWBPadU1k/XBKvoWoRAgVoqho
TIaTZKSHOONZKQb0Uyge97a+91MxvoRAy5hoTC+2o62nigyHorOBG05h/UZJuas7AFXeUIiN52bI
cGvVH11ZX4s1r0lUrn82xfxOwjaTLoiyF9L3IK6SYNEVAieaxnLpE37B3dMABnyMlAmepSkwzL0K
0mS7OOq+SMLeMyI2BtYEpBe7SeyyRLS1eU2q/qcenY90dut4YHs6qQvhk64lfxW5DZmoY3tkgkE7
eXgy3spcMI9EI04KXrsjh298ci1/ePJHazfC5b0il66YKFvmyFTHQleLNWp6SSpNQHNjYWl/JR1V
nCksYGJxV6KJRpVmB+tbkXnBrUPQ6LglOv5UPnePNhBX6RfyK8HRTB1WL2ix86lJL66DZItgDwkT
X3KoCdXvQuCybp59/vd9+ZmTxk1mInROlSJMzycNd7UPyKH9fZLT9oFQQUdrYFKHF+clMRSCPApT
nZ6mVFLpePP7rMNLb9o3W6N8KyV+kVbBVMauLjHzo+s3/3QPO61efULw5k4fE3c4N9Ky9iQpWIeJ
SAt7JGLGc4cXGDfF9b8vWNSTeB6EutvntrN6booEIF1v8O43iX5tF9uI8evUz32OlwZ4WkaKB9SG
dXSvAKF4AizHeCLh4rc5yuVsivpehGOF16Y+CZfnYWauuR1L/pQyb9HAzs1m1IF9rcOqRJuVX/Cr
WM8+D9J1ccK7ScAhToJTzV9eMJmrE4DNRj/bryNVnl2FfN8iQEuFPF7g3oznylrZqBt2xEIP68o0
ssFERhglMxmRk+upuJxIVPFAL+3WgBRGi/hqy/dBU8MClv707q+uwZaSpZDH1viK6X2nUir9Tt6N
OSdnHon4ewbqGdXatg3rjjM1aAmbardkuNoRmIIWSwKvKw7Hx769oolz+1g1qB89Kzh3JaJcr0PF
tGpy59H/YSaA9KRDEortkfMA3WSin2boeF9tCSfRasqXbF5a0Eyh+uAfeG4DW6NqfvRUN7CC64U5
9JAdACGyoXqsQMYS86dVte6rIoKKMVthbdt8ySAWZpT3fUIg2UP20JXGzka5dbB1R2HSFVvXypaL
TKri0C3BS10487kWGI3m4tE8gJPYcSASbNVZVMHZcHDc/q/sFMO7hwwuWx5jYVzVh1EDPQaAmrfL
AS6sfUm7l8SX7t6hwo0z8Ag2OLfzw+Dmm3l5HsdPd66KSyDDX0bXp1fMcbhUfeg7RJ0iazTbDPqO
zhh6LWi8a7lfeYRfO2R96F8y66AcL64fxv//viwLMzbIbc2xhae0Y7BJPVIEcCUr0WHdG2Bnl5oA
14aZPov/yG1e1hZxryxxBwUtvI0EGBy5QOubYXYsF5J2jcn/xZdUh69whhz2SCjTlk6IO2673xPj
z81kzOq1mGu+QJzACTm9meL36tTz60ycbOlV7klKihvhV5gVpXJ3oe6DvaWTdI9RZx/mdfHROgbp
w2zUzBJsooF9tUwgcZftSoST39jbsdJvS2tY51Ciyi2TZP1yRlgFXtlx1/TTzbV5i1G/ov/bemGe
/rF9RacJFZKDFHpkOSPyRuzuP7XcoGSciJ9JsSb3KkFgXug9W1H3yObsa+h5xNs8dD+Ssve2I3XF
zDWFVTST95zDs26sp1UZ69nBSx/OpRfhJ3SeTPdv6HrynoXFp+cwyMtGpD8AFpzqCQT8rxpqR5ES
HxZi4ZtmH8pUWcTQCpo3HG4+zyLA/jqQr0YnL4ub6DOohsgRK5dRWJNUU+iSRUVhblZSSCIO3jE2
yX47rGVzxr/ibr0VhKlaLUGsXQ39snkctaiEcJNRaiZ6kPfUBkKnf4WO9jhFyALoye3B+Cf/2EPz
I/A/FGrWndHKXxAN17hxfa5U7rGJtI3CkuqU8gYeII9Ctw3/qka8s2lo90hAcuQfoUm8i/uSdgMI
iip8hsGOo8/0v/RiNgdRksNsmMa4MYBPngcfAVfRPT/iVNLQYWop9NbDW7/LeyeLTA/1ONuw4ijW
BZdgYLGuqQdgNylKjX762fkDzoLKwOtU/ySbW1+YS8JZTdpLgwlO4TOOlym8FwbxuQrWLua+Vych
r4gY6UNq84mzHed9zPgEFuLSisyncJfywr4wQIdSof1PFrQ3LosOpeGsNK2D0WHMvCOGjHvpwrLA
JVEnLoPwOn0u5w77dZ8PsV26485Mu1dXmiTtUF/x1y2/zMpgQ5y0bxmz4CPoOFralGgYKI5XuC8P
1wqqPTdvg4ONsHEB0J7XnXoKwCnj6qP9wIF7mNYPaRECSIWvg+w5MVg12otb7J3uwVYfvXMG2ZUy
JcXjDap4w56SaNnM+1S58Tuh/T5rsQ0c+zRqkzGDHJn8DQOIC7Y3VZpkp1QJlDuw7f7H3HnsWI6k
afZVBr1nwkgahQHTtbha+3UPV+EbwkNRK6Pm0/dhVgEdWdMzNb0YYDaB8KrMyHBxL83+//vO2YSJ
VR4nmBaoSJlsNryGfGEMe+VgJIrazOZtvAOAocenMnGZokt9o9BbXPgLAYkDOBpgPR5Zi/bMyYHN
DuVrmCio+tYdZGbPGtBblTnLN1AMtr2ap5z+Kffcyq0+fG1A/ENHsI9BuKrQplpRd2RbaFEw8H/5
f8Iau8bfddmUv9r/+ReF6d/++mHz94/Dn+Xms/38ywfbosXo9dj91NPTz6bL2t9lo/+3/+c/pKT/
AnBuW0zp/vwq4In5x9/lLzrT50/ucv/j9vmj+5029o9/7e+0MV/8YUMG83xLOZhyf7esuH9YprBo
ssENw5qygMj+gRsz7T+kEmh+hY0jzfKd/7Ss+H8Qsbf4t8iwL5IV4f53cGP/iyTXU7blK35x+M9Z
wkIq87vrRNe237mjSxgtrO4l1NwOsxhnmHvKYUc6xlZaXPvy9uaRg6siw1kFNjv6WrzkDpY2Hvbc
NPa/fQ3/C/8KvFA+v79qB4TwXAfwOnM7uGvu4h7+zbFK6FYwrK2ybWNNvAqdJYmHJXylR/O7C9MS
rrL32JTmYw3isI8dcNo+snHidgxjDZK3fhH8qJ3EZ8vMkjpIT/VsTnck5sVeKnJRUdqd5JTkRz//
YSaCLqZsvUtTsR8ayKgci7i4W1jAd9wnn/s++MoVj/+SwzLCGChHurY1bQnJfLNtljNsPeQWRdfe
T44xE7Yr93w6GT09UZOGZ9oEN0AUq9G03Xspubi6iflBekYdZDbkWyJmOEs3vP0pquEuX2PQ6dem
aL9qCHF7YALI0dLpSVTM99qBIk/uqnI/1X0D7WyCwR43/Zq35HKtjHh+8ritXpPaeFDNaVk55AzO
Va/iNZ4n5ivR+K2C9LIBh5jtlEPTLScnLHMkbj3lzFuqX1MR4ZwNQ++5UTPdzGKozq3BJ+9qAtt4
DtdxwIPVFvoOdxMEgMMmjaohXdbTUP8q0YYPnNuOHg7YUnxUkzqjsu2oFzEM1g7IghbuQeBlxI4C
vc0jPZ6SjtEiODqwFsWh8azXPpvtvU9HdTPI57CBnyyYyU+Aq051vjEQgvmSnL0VewbBnU/gLeae
SfgJ/gE66uEbu1JvFdvph7By9161xdVwf5pxrvbSlx+BC0STAT/PpsgPTm76pLofsrEuTex/Gy0G
hrprF7QqUs2UiBKFeAC1eCbTjKhOUpI46Zz0bpopwR0Vr4gZj5dGnuaSNaxgZ7BSBPJM/higtrSV
DSg3VWhcYwmrJGv1j1l704vvDWoLmqeI05cSkF7Dt/ij9IJxIxa/65ixA/LmMfkS1uVXCPXlpz12
8dpbMeJTjxnf0F02iGzvef2r8BLvNmfW0hCNU0pnCy2bKsKeuQB4jLRIV3akEK8tMdAkFFxmSwYt
pWk8VIV6IYuQ7FuTYWBRGwO1HAN2cWFzIbRHCLuWOjnkwIlS9jQQYoPSG+8EgKiavSRFvW+b7JvR
3fkEwjM3AXp+PCi7ppOI6ZdBMP3I/UiaJbOC+uonYbD58weKPD1c//Rox9lJF1I/gg9LQG5MOXp4
0zhTaXuqg/RQ10peo9DiwFNlmEKbv/9fvLE2+7pP6AXyRnSM3PxrEtXbwrRPHVfDVaAiktXkruN5
vBkLJGqW0StKkGAlRkUyyHWr7Th4+uzbzOlR38a7kfzCLR6aYJ+I8Cet+OTqdQwTRrs+MSpo1nbH
ggpOSrNKOmM4eS70NP+XipD6kK9DzVx4Nym6q9I+Gyu3pfEVevwNDf2ep9DTvdl+QW43rd140keR
Fd0mit0RwRMvVC5eI5qIL3QU9c7sp5LzZfc493XzKHVKK9pO3nwzKl5Ykwy41x1GZXl4sucsPoz4
KG6tsVDpEvdI+mL68ABTUco8Ai9qthxV7H1WtGdqEmrVjy5qwInSBnpBDpwnN5/VuhPs05VBoKAe
s19+lA67PHhXxLHPHglBhgLnQn2vh9Rfw3j3t9xGJqaVc7E34v4ep/NbtoyWqSkU8PqqDjo21NM6
lTS55rdZsifNQvkA4neG+8Y6MJR+QWShwRHnTudJc+8dPfMSt1If7c4FRxDajPPnrdQRm7QU+k8b
5xiKw/DG1tUk1QTk2+oMTWi5Oo2DRcxRfKnaQR/DgcmsA6/Inx5K4WBhKKuZGyW5F3aPl0lc+xKh
KjjYGGuUSWne45eEU6IVLc39vHqpw0cwXNQJrTudNP4kgXcD/ySLhieWdO2W5is9TEd8TT3Pp2hd
Yph2SucaddO7G3YGtHm4VOMyMeDiZLtdCk66IRlQp3qt20CvK3gOu/o1Gbp+58bjq9PSexuaLPz7
Q68JKLJZirdBaHFHj+r4yuSavSb+2GxdrU0SVuWGWhvRN4eZf2s+GvI1mc3jGNKhqBkSrOEMfbOb
iESKADdRq7VvQvxZUqbcPz9L1XDn7+NhHw7kHyf1YAM53I0t7/jRDBIh8r13abmvVHHYDoxbBF39
1haccEGf3Jum+omM2f+Kj/zsm+kuCBl2K3/gKt5xX6fNKleQTPZuyIbOQQ+wriy6FdDkz4bvukSn
rQbghG0Cy6J0wA9vuNVwqU4dg4hV5Um1jUlqXtLlF2J3DFnJBnsc3xh59VQeGt+7uE7EHoFSi3dp
eWC2wp7OdeEP14oUMAuMFlEjeK5rzOH70nV1OOx02FBjyuP+0gclC3u6jJ7zLKPg+5BG9tHJIvdG
rPhj6ptxP7pS7zWvgUGJ6uLwpbg8JL5RnRm36DNTELJnf/6yfOgGZX3ecWeiH9R2M4vPnLfWbVlp
VszaLs6MqMpzUQblOhG8NiTML77MoOJPfubF+ypOv3OGaGgqIi5qFoVRW/MoYkjBcBiG3q0KUB3F
OI9aFub0P6d2F5df6+Q1t7JLvEiSMEN/Krhp5wjc0xoIf3GGILGm0PIiOlrksQ/Fp6bhNaJ9OIWh
9rdGs8yxFj1TPyJqYnY6XpLwk9yqe5zL3l7lPlqnP5mGOaYnd1E+9ab6GaTdS++NyAgcN2SKye9C
l9/954eEcGesCQalkeXrM6VsnmY7tvdCxw89P6OXcfmFz2/ehP1HVcMDmfh5uQVlxUSi78mhurU8
i4jaK30ZgNMTgMLOoeSsvP7CBGjjRpXmaUW/YRzbeC1Ac2/b0iNrp2z/PsIVSMviYNOTeJJd8moA
OzsZJlJxyk6E6CX+BQWXJ2rMhU9PgTQEqQfqgNOFCo5x0xxZ9EfXIZNU5nHNbqjOh4YVXCtyedcA
YvzsdOnZXZZO8UROojCjo6/FTXFuvaKYNa+tjbC9ag3UV71prPTktPfGiaES1DyoczCsi8QLT8oz
UqFtDnzuOuRwwFrBgA3ZEKCE8QWednUYGpNJHBQjevu9HxLFA5tgMDOdB9rSegC6AHhhyh+H2tw+
5I7sSaeTjxH6vcm8lhgvuYom5h92dfgjb8BwMj4ZVtViM3MWr5nJ/ZlkEKgZXnVOw4nTXSxo7uJD
EzVqlFEPX5K+nc5SKWhRcVZuEZHjczXP/mJWC1LSSZjW+sW5ViNfI2KUX/nypxuT3tZ21urDN+bk
aEY5syuWD3QuVgR+ygcOoswjACeNi+ttXKxviAnqDc9a6A9jT41+DjYEc1ddb4y3ho0lMF8O25Ds
xy1e9eDU2cYem3u4nhfjnCtfePs+9ouJzvWQteKaRbPhacZ23o9wGZYt/jqQJvTUeJdKCif74EeP
4yWSE3Px3pGB3wombuVixBtTfSgXR57dY8tz0ObNiz8v4jH81Ge8D8XTq4Nir19cexnSPR4iPHsn
57UFpLfxW6yBQRKV+xhZX7RY+wT6Pt3UPKqHtDw5Cuw8/zM3hFisKpNUYEELH4PriuA6uCDjQuUU
4BVQF8WKj9o44+p1quFZWggG04/U4pw4yJMeMaIzPGjc9qyZDEIsPWj9XhakfuKxzJ+Vq04DYr2N
JBZ14Mf/mMtw2meLBBH5iAcFCK7fUgyiUrTR5UhKs/ShiJjTdCiK+Ag9iLvG3MenruMRF/EjM3JK
e+nZLoAD5bwLm4t9YSmND5vMAv1mi1fTKwI8NvI5iS4OxVuwJ/n3LqZplVsnm7/pF2jQDiw8dPJ4
7qoPs7O2NfGds1sxBJt7n4WGFXxC+wPxEqKH7zryyDIqgFybh7GuAyKZvgmSN2x/iOrWMFlhb8Ji
Nh/zPy2T6k7sCAqBAa4lcn0JQ4W2xWzG1rq2QEE4I/MpQBHJVTQ62CsQeKvBcwjkx+SbWn9XiRj2
6aQ8UNtDS4/H04+5TzI6CE8Wl7dVm2aQo0MSqfxmG1KteHQS61Z0FiGN5SOPy+ejxSC4NoL8Hte/
GMv1N97kw2huN7jg2fyTilozYjM4xVjxJSLJpcbEPoHbC87E6MKjH3pHasDhrVKyuWp1yPpObTpI
iSgr0xSZcQ8nlxNp2vFPOwUUkozTrkdCfZ/1vM8XRvzONfiBVyruo7j4NcxxtML4HvF2SffPIGRS
MD4TvKbmOcDduEysdas5MTjSXIXqvZeyvtueejFiFW5N16h4O2PXZUKG4Rhu+tvRJ/ohtOVdRB0E
G76vkLWJTT5Mhv3DMBkiJxmkJ16S/KzjKM2luKasd2y7y7e64lRIV2nbCMM6zRTIwJgSN4HVfPIM
mxd4bBurtOuMUzFkxsnjmHFKT/gulou1HzwULhsIJ5q89azj5qWyT1YqMGFZj1M00QPLvZVVueGG
PmuzstJan4UFUZmG4vBssUa15WdbasBrnrct51iDImZ03WuT8hVvOV1F3ssGUdnPXbJZgoF33lwG
tgTWF57S7juYHj8Xw9eOU+KhiO2Jn9LaOjq2P4KxEBYLsZlRJk3LoayYwbT8tAeFOsWRyTm1PjZx
1h8GoM9bGVNELRklBD5R3IbvEWU4krzV6J4r8uGcl6/FYG08xkvrMeHmAVIwP3tcToiBUnW+m01q
3xf03hH8BadRlml2Zbl7zrO72bHdR5HLYN3J7FIiB39MzJgngqxOZOOgU0Df3WKpd9+n4BoGyv86
Wi53aniTu2rhr5ixKY/arMe1Sq15wyC0PZiGf8LcUN8Zo1BMGUZzC392nXS+t/G8+qGpjZgAKzZs
g7gcMyHv2NtNszch4K5IxlIlHLkmxCHXTbqIxAi6WFHe5g1nm5A2ODQTV2FVjI802PVhzggWgpgF
TNXLkzN5wI8c4Z5aTN1yIf0q4vr4PuE9efmzMFJ9qrTzs86r4WywDYt7fXFYIK1G4QC+cHqTh3Yt
77bKQjzsihrI6O6ppJhrysmvMWjXfet133hSzndhcPgvKT5UOvuWZ0ZzBBrPfGj0PwNFHmuJJKMF
d3YEnqYHURaEujyTomD1tY288dSmeXwgNY6guxao7RhVb2bTf7FkWB7pA1QPDouxh4Dl6CahbhEI
3tErOln0FmKxcWXORKiu3Ns0BoRieEw8ZQnoPsolzl2Ybb/SNHgKMi4Xnz7gijeVlAeHwIyDkWJt
Tv0xdKb+Q6Axihe6V8DoYzWkMH+msKnXPimQPp15WgnW2G7ZRKBBuNWkWUGeYS5vJJmeqFIXz4zs
qnMvYXpGS1igyF7LhDg1V6f8fItAMz27JYHwqRrQJ1UeCSIArJpeoy85EIymsu65yedQqv5r7Mfw
jsSwL1hv87AyqiS8J8ZwITJlHVLpUgXzBB6vnhsm423708mjZ2QiRM841ihZDi/EGr7VZC1IQJS7
IcUaDBYSgD+zhd0YMmpXpQMbIXKhpTuVezTHGR+XaXzzJlIctM0eh8DwVoVBkTGvD1JxeE705N8g
0zDi8bu3ud5bbPPedTnXML3776wmAaJxZ7rXvY9R3ZfQdw0drnkahl8RyX6vA9E9V23zLmn3uhyO
3u2QvbMES3ZM6/hbVdM6yXo7vAWFQEyVjv1tBF2fZq7aen2t4RTzkxxXn522xscmJcc6qnodc9lC
cqsedVL5fFX56e3Ym+bUpPyxhqtZQcm11aBvPe8tj7EwNtaMYI/4dni0mjLbjbFdPCRLNDTzPug/
sI6M2xnlknmwYktuSrfOdmy+6cJoEA1WuzBOAQ3tp+xg1zp4wnDIbBs/YhbRIG31qaidL75M5Ck3
lFrFabHy7HZ4ni3vdWoqh91Nl1xdNZIQBGPnzV6xg52DaXjqfo7jNN3nvL+qWB0jYdm3eazWKACK
S9xMkl3+/F2k7fTUOVsR404sDRQxMcUflxGnr5ufpsz0uoia/ujkY7xhO+btOpn3ZHKS77nb9ByD
etrB3nChMTfsjDgB0WyBL3WySbHHtr1bG+I6cJunOorOeceNyPLL+oAGEeFNrqFHxVA7TMsG9F42
zaNH+r2OY3mKXe7cb6yoD1PmUN/zSuhFHe/fpnnsQKf5doXIkz54wUOOl3TdnQKLAZyuDqJ2h4dp
+aWYu26XMu7h+rFVDA03AZTgY+a2L1krf+gO39DIvy4zP1vpUBiHBCY+E5ZfhuJ5z567OlZAj0hg
/9C8ODe905wMVNQWkEe/XwUV3XR4vdkms1mewrKobd4ItfdcKj/ZAxhz+/ISiFfDRzxHXWdLMgmB
lh98Mw08iHPOQnbr+pqs1VQcQQtEXMrYmmcJhBzB7LE0wn0lubQS6lqX2PL8iWgByfvWJo4Dm+XV
TaJkNVuSoyAdvmZKYqagHLrJesqqz9azhGuV4Sg3p+5jlBZ076L6bMYHx4AlZWZeDxHAPZN7S4Bl
NSQzzW2qmsNYLTHk9K4cJrdhaaORHjbD6L8Zg4oorIA9KPOW1gp9m8ap9HawjlXZcf4z1oErPudc
nC1PfiJ83Me1KjlLqKuwUVPG7CF5BPH5cA04JimOPm+s6m3rGJeg939xbJnQ3+1ZBOlt0vT70kaa
aS1RPcpAaf3quG8Oc0OyvMzyY2l3GzOJiY1q85MUA7hvzz4PAdlkAsXGxa/Lna6pi8G/ZZbmEWUf
gdBj42buQ4MAZjsk4pDvN1kbuWZGl24tVN1QRuZ7XfAdJgTDhTL9JOeAs3qiiqxNqzy0/Ow+CbPe
JSJgu/2h+dlZz/k8biieU2EsnHMWDvtal8XNNJhZ+nyVIqd8HchoOqN5z52sP2Kbgr2TYGgE6b5t
Gv/CimTdxw8ucbtV3MBr86iyJ3KjVFoT+d8kmXWwRccthZHstvO4D4TgmFaAu1j7RPgjmGtHwbS1
kSbplNJpWVH3MUxSaxkWeJAt1hwdADLAZJVsUXtEUBQeR6JdPNkc04O86gcU6oLhwuW+WsMYD7e8
819ppGEWQ/wR+IQ48oadOdUd78ST55UBS76eR6hpk0tIFdxB5zPxLproqQv8hixG4m5Sn85NO38g
h/G3vtoP9je2FNCM9qgMfuii2wXD9KtO/INjJTa7jTw7//kLSUgBnK5cM/UwyLwzVbYVewWnfnIc
jVskj5CQxtFJDSTiCDMzuMafW5fte5qHP4Dv+hyXzbWNqeCkRH8i0agvzDy/QJYZJtt8d6dxx3mC
VHJeeQ8mwhjaKHhJk/YN9LD3uPwmgUH7VVsvRZUNu8qb/Q1aop+xzq2da4egdBocX1wq5L5gSMme
awLeEbQEsABMGeNYkIvtPcBbwAu5l2xMs19gImH9Yue4jOelvuf01dGe9UcmuSik5tCgoyCna+aF
i9IHmK6TFDvVe9ZJtQkxsVaTPIhBY62zBDtf4PD+z5CZUQDd/lOeTdehDsNz1djGiSleeP7zw7ba
tx3gVygqZ9fHEdADijkot8i3sASvLY3XNakaBUYbK6WSp4kmXVbQVhh1nW5L2gjP4q7kHEOuqOJr
xfeP99E4/WWpqDwUKSTW0dbXWo0hGj1zPA5x8SgG0XyJofauq9diNsUP2D2JJNhWzt1wmlnwbkKa
0wczIu2vB3++lMF8gF8FEPUn1NnqSkzqEOUKE+mUO5vB5BiDrHWCBOZ5t2AYD7EY5JW8zsowMNZT
9hniRkNR5T6KnZL3qlgN2HPi6ebDPQU+htSzwLkQEYl9FqCTCaSTfW/hM3n0qkln88YJA3whP4Q9
+BL3IHzaoNypy1PV4fdje2hcctinmyx1Lz4RnQc7nkl5lFH+wvwSaMcWZ2L+Yrm8QHgZPfSMByMG
NauKl5ORWO3RTm0IWnbBd57plTGZYkMsg7tsxEKCwtSB62j53ErqHCOetEuODOW5dYeLS1j662C1
7z1Q/XW0uB9IkixViYSWg04F2EwCFMIELhYCt9wpDqYbnYtVlpX2Rc/jzot5o+EffRLdON+bqP/h
xbNxfS9bwij00m4Wpdx1p/kTeNbLZ9/iSBdFSItJx62hNz7j5X0n1A//P8/KXUp2axd7mC2jipO4
V+RnCxbACmgOsW7pP4SZnleuMVZ87ZKi3gve2JcwOmP63Fs2gzwqCWfY3GAe1QA4Eq4EIeSyBfUz
m8M9jbovMSpQrtZCMK8Rl9YgwSgdx35MLG/a6UyDx8IYHoi8fRhMh0NIJd/7OF2ZEfDjrPGSl9qs
GZ8WLN3Usg9PaBMlAUpwCkTMe3qElIyTKWXAG1XjRPcKp1Ul5pQHKaTlXgPSi6gWrOZK1oBhc+sh
kcknfS/50GFcu2k6IxQAgZEE/oPVWt7VS2l8kRYOS2SjadodBwUaReLlxG9qqzUEUf9IXmAtw+HJ
n/W0M6PMYIYOtpyR8i4Danr0ah784zz0j2nmU3rrm50zjuolLkEDRvgIXRMuUuPY/ZVA1rUoTAY2
BU8etbxMGFyMcOqTfqPHSJ4rP2Hr1IhnCimcYXI0Ajo6B42NxanQ2thlScdzlnDfQ9t88BY07vzK
IpPcu/Jo5IA+8szbo5oqTgJIxbXOWlwR8FBA5CjznBsgi43lL8zElea1zX05yjzvLOp+WLfcthuk
8LMIJd/PJqVG498zkZmramr96xjRO690Ux3YyBknX2h/hfbrzWpN6ycDT86OcM9UJTzmXTkpzKmT
G4049sNO1Y+mjMi8oUnceFWAyKIKsDfPEzy0abi59exfEvKCo0z7N2gbsF4nRruhqJh0Os10z6iQ
SHKpp6DOvvaQFahI6z1BUpJpI3sku2fdREArfGOZwtnHBkJmxfHFRyIN/rx5ahSDkC213ITKMyXq
2cjS88ipsI776aItOVG+0fqgQw8IX+Sc8r52Ttx+9uXsBaeKNtWmma0AHcMnS3XGgXY57ZnccMkR
E2S0Cc0tcMN1NSRfpAZRkTv8iE00AjnSgvH39a6Rs7lFQ+FsShguX9m+j4Sa+v4haKBmMIl/AYEG
ENGP9mYff+XgX+3hTVCKEUmxbYv+6oUifZrkNWEqPJsP1GZeA7QOm26ZDkSzlRxSQT6xZRVll4Gz
qVI9nLtg5BQZBeeRtXelsIDb/Vg8OCXLDLpGa/Bf8qVKyn2uBPIL3jd80YxnW7EeyFkkZP2gzw5W
2PcuJzJYVfZLEhb2DcgcUYDaC9+Dhgl75zLYygGo6BaRVSU981zKZBe2c8JmrTqqfh4h8XO+rwfq
S7NXOxDj1A4BAG9SE5XsfAIgPCR892XWwdydyQKYTXaXk9ZvWfami/kELqB/sjjlpRz/TmkApdsp
eBrogHGWA/blkGRZjqQcaVI0gyEUYZ7dK5uhpjIQgLRNvhhfDhmfPlmPILzZbfXKMKx6lIJc/sR9
8JST3dPGYt5hfvRUEk1dW2Er9zIMHUKY6mngszrkIgo2eUqrYlmIrgKIqxfsMOua+dRzINuQlZz3
wEOboDgd6DfPiB9mGEaDeKCp+r2zqu6Zeory6/ilntuMAlvM5GwgXB0ueMy0vJRJtu3r2TijEIOa
BlRzikR85jXohbK/o+XeWQ6gdu2HehdzbHMsWrSN7VHNnZnQFZJzq16u0CVsGhPImcjCzaAFj8/K
R4AxYnHSZ/CPJ38e67WhJOvIqI4J9WT7scHwp1jGrZo8hKmArzfuzDcLEuUhCCDG9x05ocLuwDVS
/F5xmGNl6pQlm7UvfdVNpyR6LuMwxyHHIyUgVXKQTJ5WbiKMK58/EXc0AStC/AiH38I+ii4+qMsy
4rzYja2za+ySi6sIcVc0ILpqBL1TlUBitlWLbjmhnOS7XwHyGVQsSDznXs3+1U0JHFbSAMmDUIYT
3hNtU7NBY2A6fvhAYn2dDmW7NEh2SG71cSCjROk6u5Ezha+HA5Zcgby5zP1BXHKPo2j00cHPOMZJ
TYcK7xLdC49yD9vcq7u1ndbfoG5DpeWW8U3redr+i1DZEhkjihqWxfHHv/+bJxk0KGGy2rEJ4plS
krb7PVJWWF3bZbFst1aQfdgcMDIbI99cFhc12jfyXl9qs8IHUhxx+vBTIh/nyfisMoAjgrf0S88t
Qqj+yezYsHAoWg1V9A3X20HSl1wSH7AJuC8X+S+udiQ7dL36P38G/+wFXT4BVwhfKo4eUgjspL9/
AjiBLNrGRrvllXk32BIGgdue4lRz/ZteQTw+jk6T/ossnmmq/+Lrpqwlh0dkWDjqn6J4UzP31jBL
cqNN8CoLMjPIwfy1VdpIQpTb7OFSfDVQm6DQZACYWoweSt8KXwxiaihHf7k9uhvrDt2heAcJ8cy4
HeQrvYDRIAjQG9ccfx65jvnuFeBK82Rot/15sHqX9T/JnY5bCXm6kPwH2Rsu+Sa7Eph99F2SJcmQ
9KiFWBdmDWzqIQbX2Psk/BTnxDUT1u90tMNVHfvXoCbVlMgDCKgTWQfSYDzbsTbbdn9vCBeW5ieJ
mNMoimgV2cWX3HFuXqHfI9vHUYITB6mVYVPiw0Rjes9WEv9qhvCHHJ1bojHSaevTTcp7rJ17GvSP
jlO+WL31UxouagH3uQnnVyc3VpPKj0nNf6NWxvM8BWc4vodWNhx3mgR+p70HlX6IxuBeYYTJx+Ql
fByKgaCd/hLlxR3v6Q1P6cfEPkkl7o615qPXGfaxB8JTpZnczwJhfTVC9/RT10Kbg94nkgX54ZG4
P7qW6T0GkhWx8VlT1Cn2NnEqPPQ0yrIU/4ePPG2L8tw/F+nWMAgl/fmTvAR6Scn+I+FJhJePv7Mi
1XHI+81fP/zbM4vFMv9r6vef/pH/bVT49z/3b/uf5e0z/9n88x/1l3jx/x95YtM1iYWTBv7thb/k
m/+aKf6ZfRbhZ/H5e6T4t3/zH7Fi8w+bXJOtpMufZwmb4O7fLcae94dlO74g0+uanun/HitWfyhT
ojEWJhNIIV1e601J9fDf/810/vBtJMZK+j5JN8f9b8WKSTf/07uGy93EdC2fvYXysZss7yq/BXhj
wB6NnYCRAZZpv/vE2/ZdUjesHmDVHdqkce595NqHrgKeniUJsiIx4fuGsesUDxw/FUeNxLB2Etba
BdBU+ww3GSiunEYeesgCTDAUam53jXAowSbckBFqBHVIVL/UGFQ6ym54ozosMQho/CNJh5ZBQmoF
LobJvgUwLcEmBFNufxdtkAy0pHTXrII0Db/FVdowp3AZIvFQJoW5DpTNtcag1kgPaMrFE/2ykc1E
j5hgQztfVKdpAX6NPqMUroYjEkEUMOUL+HgjRVZcN1+ShYNDHTu60fWdOl6OlXgr6izmzJ3S2nS8
IBUMWbgKD27aA74C8RIMsnimypC/irgFgKoKTh8rn28xrdhcBfmKNpI5boO2oWruT4nFNZw97Q/W
p/bFNma4LQ3FUCZ9ZEjeWo7K0Jhj2Lk4oaFNhIkfIh3rzDlAq0HuF3ppxXvFkIO6lSmJKUDUrTpU
XOLAnjZ1esS3EDx1aqgfuWAD+knIsiw15OKSz9J/DElj/IqUXf9AEOpeR4+tJfWZmTAOSMtdtyiN
e+GCpp01QFiuXa9Vg5cIUka8k8DIDjwGixOuhGyhVuoHmv3Gg0gTTnEqFVi8kvDgdsxjpQT8bBlN
vUOAIj7qeZ5PCAGDe0nM4DoBD9zx/WCN1+c4/wYcFgdt6vlIv1CtAQEMm7j2wVAN3Xi0lK5eKg79
O2L3JU2/MFVrt1KcxxX5jSVt/Wpig8qRcMEZXI+BSTpkrhR7vK7qDlSuR2i1iLaYcuFKextmFT8w
lK3Y8Vu6pkk3QfNA83Oyoka9mkI1n5KJV8ou14R4b+YuuVx3kTrTXYbXZNTGqvQgtVnk9A5m2/b3
MIGpuMrtQq+J9cfHXNkYXgiByNci8eXNwQx6yCG3PXNQyM+OEfET7g3xL9Fn1W4I7ZJyvFewzcly
FCNdB8fSK5iI4vkVZIEhrV09UeScmweWLLRQH2WdulyP7CoFsKSdz2qsIf9OQNmeRgDD1dokKrcX
sm/fyEolt841TdhxhXMTpAnerDqrjpPMFgtV5hiHZpTVtunbyF0HldM/c5KyXrrcGw5k96dvTVi4
b5lft+mBIWv7LRMj2bk5amGrxGgZ9cqxuR8XkxV92lKR4+ErNLmrgHHZgy6Qj8R9pIlTJbm9xL3A
8tYphV70AzidHbQ1VZcWD1Ga2M99boWnQDvWF14z/WECO8OptLOda1nHkiU+OeB4IUXxNtFNTco3
J6QEgA2E1ENht9fBrJIPqPnUCyPhDeVGBX13lX1dL2VXlBqrDJdYtvJAe5IIpHXUFaSn0yESZ9NP
GSn6jmNi3DFM85lsJ/Vm6kqoKJzEeIVgnj/6zPH/g7nzWI5dya7oryg0RyvhEwNNylsWi56cIEhe
Et4lbOLrtepFR6tbM00UGrSJ964lC4mT++y99sPM15qDscOlvzaEnn7tNGDxmro9y1iXOANg6LGA
kpRNrl5AQyhq1O+y2HPDyLZJMVIjz/NPW/Q0ihtn2OasiYMOj4w0i+swJ/ispCY1LVBEDk3p+L9T
2NX0TzHkYVxs6jX7AVz3qhuOtB7bGAXNSaN2NSa8GyxcGV1WOQHHyu3HdasDuc9xO7OUb33cASVh
BkrEeQJV3BDWb1W/pa+kPDU69LCEeBGkrsqbBM1Fhn7TYxH9Dp4oH4y5FavRgweCuIvJz7Lh5ptj
MlzyuoOVbBPxOw7pbT1vTbL4veF5P6rGLYl7pYS97d4leNvKDg+wclHCMaGuGnR9WrNiCV/OU0EM
DtuG28j2mpKpea7hDgck0rgIPQ5IfN7CyQcF2cfnTrAuuWZW4G7G4hfBk01UzMfmxRlq6ywz3XxV
vmM/k0pwRxynlmAblwZX3t62v8vjsX4fO8MnCNbB613Q2+MlKzyj8Q9u0AHqsKDpZVVQOXSMuMJg
SMERPC4z+LAUrDoyA77oFSBa/UnTvGb0jiQw6IZ/Kp7UYV1Xg/XQYoT0gO0iCizxYNf0fMohep10
Fh29rJ/e4rZMn4UJPYIDnoFaTS0QNYM+DIdCRErjLPYXRgT0J/JzdvUdejy5Mjdfz0bcf/oyc794
rPyfJJVg+BpZXdKOFQuKa28DDIXUjMAHDBWYDzFCZhjeUHL0fhqddh9F7MZHmZc4HPIuUruxDMgU
DLWiULUuByxXDrlalVNbyq+UfJAw4kEkW7CVwkq/ki7FX17Tc7LAAZw+JNxcasyzDk5Wiws0K+ju
awyr7CW1h+fIngqD1xMN8RwhLBZvTVLlK11lz1NIVzwKsH9xKin2jqUdVnFxrGjcK2F7FkNavg2d
lz/TJZ5/tUAdzwAq0n2gyTv5vWqvtKTUJPTSkOp5u5yIiLogHEZkdRVuNIfdrgoh0ePw1GfXbdpp
rSsf9dGqzfmcoUp9+zoJr1AnHb0YeyIavcm2tfW181THibkPgz79LFLvHWegzUHqSvpm2zZ/GP02
vBa9lb24tx1vmTjxwbZKa2G1U3uohy5ceKV2WVj3w7TU4RxeGRfkCZxIdhpgHjARqIS37oAfoq5j
dWIkLK6xa8GpiQkiEsn2PNb68DrgbPKQbXBvyk80MmdccHdJ3g0yYefcIElLITF9efRW5qvISfu7
zjHluwxour1hUet9aqImLBtat/Z2BDJlMeOmP1BKQx+MqBz2AgYxJLeLrI0Kqu40seGz16URlAd7
yvRL0Y7Ot8Ol8AkUYvtgsGrf2244/6lygUQMs908RYXL/2Wpq569SkAT8+ClnwMaOg4NKGqK+ebq
LS4T9yMo8+zAl4CW7jF0NtLsanSVJOjoprLVteUqc6Xo2lgWPdVwkqvjm+OJdlskwl/Tpl2dQAMZ
bLv5HGxES9fZzelSHNBNJnqHoeBkTlm+mRBp3yzMEqiIis4K1cQ43ILi0HI3W9eRw1pGjLn6NoLZ
pmM1ybNNOkgAHGHKAQn+bVPOY7R2tefRsGEnfO0seYmT1AKXV+ulWVXqWSh6DPrMHPZ8pc0PttLG
rvN1h/NbwCdp6vwzlYPComT6D3EPEX/hlIITpijcryhJ8Vi5pAd66fFus9O2v+raSiZS3415Tv0R
zhTNpB+BZSa0AHsej6QmNJUEeR3cNqPllwdj7F4Rv1l2BIESciAJPeYZOjnS81Qf56HgEyJLep/r
FpcZvrnqceDu8Dxnsr9m1ticLfg1SxRF/2xb/fxiWKzyPMrutxgh03M3y3hd0HC+w9gfbeKE7brR
MpQBe+v2mH2690ZUw+c8mIpNxjxdwtog401rIq+XtpixM7L3YRQJthg+HDLiLCxJy9SncpbWR1vY
4bMqQAdUgmEB0zD0iiQusDlQ30S8fnYntSghDp2akgUESkIRbH2ffs+2qtsHPVWSfodUfotAo2qF
Le9gYOz+R+Dd3NiGkNlLHefmuqbp/a6jx/RNZkJfUNhN5Ach3z2ay6g+zErzXgeu++sqVb1ihDGI
HKXTag478Q2d0CTI0HJUBEWgPiMdJkCdSEBG8GAXOoSiI81wYmpq1JPIrOoz9+tpPRCiWqWic+4h
IGIbFkhkqFuzDJ6pnC/cRTvgGHU9w1pDcuRKkfPOfSBimez91vrFoRMcooIqBCpZnXw/YiRcjbx3
X1RCo4YSbY9HrHJq6OPECnI3rIHCshl4GcwievJTnTzE5HZiep1kvq/icgTjVVjtfeZ3oFG0m9YQ
pUA+qNRiad8UzfAQVQ0xwMoV8zEP6d/s6tB9gFwUfkXA85dBYYMcgq2xDsxGnqwIizdsi/bZE9AC
uyI2lkYhhmcWWrTvUeAJg28e0v3IZhHCR1jsy3nmnE0H9QaiUzyCcnWuvTX6G8yJ9otSjovJzOzv
ZOWLw1R2pDDCkbVh9MPNiPaUrBYRiZHRwkkADwQarM7Ke0TnNFpQIu3etxVBQZR9ONTRUAyPDYvk
ailQ/9/Yz/CutNKAh9EG4PZKDZAz41QhC5OS79vYleQC2YQGgUpae6hajKJ7Hdr+c5vJm5WXNWBV
eHojatDzEHXye2gU9skEcDUGPhDFocmJ5WtufGnXIvhYWhHVDOfxbPIUr1yRxhfhwy7zY6vHFDNm
3vtshgZVJEIseuGFdyGWzk3BCUHwqHF9tmSF7I8uKMl8xS0dr6Zf+8Xtk8rH0HcrE+5mn0MSIljC
YOLg+5nmlA4FdrfywwxhJbNlqn0Ms34T82agybJus/LLL7xw4wGsff+/lZj+H6pHNsWNaML/8c95
939Rjp677lP92736/PPTxv+sHv39Z/5dOXL+hjhgISR7nhdwdiPN/EM5uqlGpgtJ1ZYWSv0/Aum2
+Jtjuug5DmKTdcud/0M5suy/SQc5OrARj0wAVNb/JpBu/0/hCGeNy2grPE9YvmX+9e//STi6hUA8
1bsDa0VPLwqH9gfuUX37clvslxP98tFlGH96J/tlb30d8uDp9p9Qm4d6pIY68/c3QT6ujftkcs+Y
CiUW1QCkfK+jC3UUF9Y4+TN7wDsz2yVZcy6bmdUorFs3FOCRIixf7KzbzT99K/4uef5b2YPBZJ3T
/ue/u6gr/0MTM/HJcPmVrs+X1kPO/1dNrGetQqpqGLb8rsA3rfYw1smI2bikvwbEcmFPlxHv0qbt
3Su6y9bgfDi6gnHIlNYf0yfvFJBuPcRd/dFrKnrgZhE/a94IQFLy7q3KSDj3CrjOsad9fZkxkpRG
8ZjVETO51geGAw2qliUTvyAlc46pj71f06vFPsNHmLrqPEqPvoal0ioB+8phicwNsr1XY/xT0Ywu
TNc8Q+KiXNy1i+2t/TIBsh46ujrFt8ZKK6gPxHCnx1hn+oKHF4kpD9cTxec7biHdAW2MYGNddptb
0URfdhw3s9MuIt+Fp9rlu1zE+1EF8jR4/lkSc3uvxA4c0jabhwpknwVuO7bfcVBBCHYFFgy/R56h
kXuAHnKNtVtt6G6ZzzPkNlR529pON0JbSDfusokpWGor/RLF5n3jVbQB1LTWjjfFkGP6WFdoUjO1
RYPofHYBYbj0nPyhTuydSzKWfHUgznA7BKvPVYdRigKKyF/VTuFxD0nFoXahahWm8+hOP2Og7jwj
nheFsrOVLjwLXHVmcDu/9WxMnbnEx5IcgJisUICeoAAmO7xcREYBZG7oWraWfYyuNZjZc+dJXGh5
80xmK1iAJC1WzjRWB0dO0U57r0LsR4M0rIwGa5v2VrkZhhINs1xD4IGrWu7J0MIxBJ600GL+okFX
LEahN7wZsEzUR78H0dIkXU9DOWHIJrmzp2hpuQXLVvGEqWaBb1WY2bikqf5sCDJkQUqZFBw20Fc4
C9LOecacbW2EZ39lCZE5B4ZvVcn5oJX3kpstlAORPGAoYpvYSHUKFe13RBWgTwwQ11WECpaO5VMz
unhUW3WMrPCD14aim4VUxiQj9+hNbnpXjONH3oUU+8zNhZjqVrGuWKYKz7UX7y1CCP2QYyduKeKh
KwUaVUWBAmhkTIMn9tXc+evi6jBhpwZU4wwRr0qzZyTq+yQdLkiNoJGkT77A21jcXBReiMXki10G
azHDzTzy/V+4EMhWQDXOPQ73wEa5kSgcS7+5TSnfhk/8Q8TyhZ06peJuFW26gXY7l0o7vQ4aqGYV
ayuIXe9eQlMyOP49sZklBn1G5iwxKLCgG22wEU7ICJxnKrZKD9UFJx4JIOPmrZpOlafuMgfJ1MXy
wZOzjGy1bc1pqcJLrik8VOqEnencWg+xaX/bJqgDT7VLb6aF0BnW8Pe2NCDsUmgNLUDGpUP4CzeI
B7AoS55p+fzLaU4wcTrNbX+nbtAqzZU3GtOvOUQbiNKBlSkLW3cVoDySL2uPVYQZLMLjyZ935WU7
r4SbkaUffdTC0LaBzZtyXFklBQRh4bySh3zPWr9euYb3F9AhJXF3cOoQisX8YBhH5gq1rKJy6Uqc
3ahpVilf+X5y+NErJ3xCcKNLu0KVbIc4ekoSwTcGTkRV09dF1gun98lrXpKie2FTtjbRmhZNF4F3
zQ6iQeUTecfGoNxVKjsYNfrdrNTZjTH2idw7d3gLnIROCKa9OywcYhr3lkPS3wIY65b1vW+LXdle
SBtTgGJpBjEaGwfiWXzEiMmOXrBwDeLQZc/LjDUvlAsnfkXlOKtZbSt+ee1Y1M2MJ+UA/PDWiEBU
Nwi6WeiP3erMXPcY1+HvyY+MshZsvx8qiV/MhHKXIPjVOvjhKhkQ1bT3dRKfktAmJtuTQJ8vMbRX
iB1SvVYl9Ww2pOhFn9DiGaT9WYhuGwNWWpGyqtAnjbtU82csMmD3SUwhgeUkX8J6m6hZMKZiJ0fn
3o+A+poiWiASROt+vuHD7eBCX/sjU/Qd2D86NsIYunNr/ZHDxIGXvCJGwvwdbl2vIYBLOwnEkuCX
s62wRTyKNsOD5qOaxSnYWdNI13MZ/8yV6eAnX0LKEzvTTV5H6n4APA6PpUN81oVH38/dd9EJf5dV
9ruo1MfUKH+JKizWA/CUXnG80DJCAiCYcWNyb1l5cjh4I5xoK4fu3M+8/FA7Gmzo+ENoKbeBGhQb
XcIc6NP5gUYfc5Eazhr8xLiMMdCvIJSesy5c4cUG9tFOV11yb28hSYUFjCeF551LR9PTs8WSqMx5
uWMAEu0NDEIOt/lub+ZhlkzedmjoFIfbvY2amD216waPY3UnSF1gBcdxF7cdPRXkdk16OA3QwNOo
aErn1cCBA1c9UvW6kqgtgb7ERD4Ww/DOX5KsX5A5G+xLQHRMjKHCzr4mBN9VWMtXqo83XGezxVD2
b3jAKCyHvWx44SG1w/rLxRuXqzNYm4RanYaAcZd+TB4O59azF1wOu7Ux0mZftPiOlXt1ckQ+h9zS
oq0Vj0zv1tuB9dLpr/+SSCdJJtIt66a9R/wcXBZ/DvAVbLNUnqHFcgMCRp4SEbRblvYYPLsWyg6w
GdeBjQAmo91wA2Fnrlj/t+0EVDq/fcBgrAwAamRUfltRyimc9Pfl5NCMNgXUjd0irn6DyKr49gau
veWvtDCNlosJZezUmnsllS2NaqikA+nXxIiu2Ri8iJCbXD7hALYw4meUI5AMBaqOidjyaGthAegu
x1lcxkKXpPKM14q73hg3+QO7yk+K1ZjFvINjlu1Gw2ZZtj422QxgJTc0bFUuSd3eqE6idHrqeuz8
ZFr0JkdTbUKfKIxl3IfXaqBzNPbJw+Vu10IwHB5dLZ/isafzD2+VVxGLg6L0G4/s/0wJM2SAAoaC
XQf2k4K1g6VmLlds+CNS4SHW3M884I071+OuoBFtwa7mZkQqzhoOzhauzwNAmTdL65QzaGQxGxU4
jikGHcv5vqrxBhcZfkFndIZdZtLKRZHj85CaXI0dLuE13oVmemoGQ608u0UU6mCWU3ZR0+4VjbO9
GsVw9WxK/sTkBMx+6UsyQrirSATAPe5JF1g987fMyP95FeXXgYq3SnXLmh6JtVFA9rf1IRzyEPA2
lN0R7XZM0LI9g55mIleS0o9nxUsmS/V3jbDFY5hRjUjkunWLN1mPj+DrfJ6GKF6jFaCZUvE24MtY
AtmGbl0YBZHsjzRnbiVqcIAG/YXk7a04tfsl8a1oXdmB9Yjp7Cqd4UzQLrsOlNPeRdH8bI6Qhno4
0iSGgnJf51a9ybWzAVxHcoHQAii7O6+2zx1b6DCfmGmgQlCm3C5jz93NITSQAgxPgYVxlbrcu0Pq
W+TILYF4Yz+PwQYt76uLGZ5KX5z6inR5mnVn3abAZEvDugTWTjpjfHGLlr9JO8S7hIyfE5Mwh6gI
CwvE8gKfrLXVqGWb1gQVIEaLCnJJURBUAIEhJk8vMfCaY1aZB7sbXgOWCosEqxdBuwXxct9nNQ/d
cUp81EYVPdnYQvs62dHiMDwIK0LFiXnD1L1CMqe9kVUR3Ew8OcMxrd8pk2JlGPm0sJIH2UR8Va+g
GAVq+lBsG8mjk07WT63iExKhXPUA1u6wmMlbZMhCcFLTGWbidJ75g+0KOXwkmmDA4r//hSE4gcY0
2NOx0u6BVG/mgtIs7RoPNssO4ipVt/CCZj7SvzngJSZRmppmSWBufk7ov2yz2X3iQMTbg9cTuSO8
NiwgH1CJ6duzygbXc3foJYu2RdbeNw5GckyojHf1vAL1OL270joMpv+BWaHYF6KxT1bwYKs8vptG
qmnVuBpy3dy8UjyI3cj2On5gRP8k9fZlAd+QMZmdEBgVNmE24FgnWoShSWASbf2fKNGMMJj1pj7i
WI4hSvohrGu+iDDE95roNp4FiFuWuSp8+wOs2FXNJaEgSGlLB3OWZXKTvhlSE4+EskMkyCpPGob7
2i/BqPfVHcIbtfWBgu9v5uA0ouf4nYbFcUdQ5wZAHBexvvQwFwzjrSTduysc21gOun2aiOc4YbkQ
KX4xYGUmnEO19MhJNyVuiKgMKTWt4t04IWiygWKLm75Gvr2bbX/gPE6/wTxeJpvMPXH5FTANamXL
4jBmyuML47y6Rg81Xby7kXGOky64b29b6iGE5lUSNWta8zKCrFtEDXuwhils30EWz0oKqlWdPKYj
MSHgMME2ybGS2y1+3wFOzF0GlrwzQmpNMaagORQPKZne8xAJbo2Y8jfAXBhcnRKtO5h/7bqiGjyb
oUCDFt0YdNKW/WuTxu0pvUm1ZmPgwl3Iuim2gU+KitcEjlMojHy38ptXdlHonh8z9Bc+p6PqkzXZ
KOYoXg5NCWRdNWI68cYa0Gup8yjzyWVOgYQRkSp/RMT0Nnba2yurTyGH+ta6TcLkDjLQM5tlaJjw
fPjW32NQj3bZ0FdUE4XVIfDeTboKRjg6RMDsFIsd/hh751cEfKRElI2i+JME+nhDGtEw6Jcx4DYW
/Lu0mpfzvPaKIVgwVl1MI6aXuSu2nPRkvQdvm/6M+FnTcjqGMduVFiTZyutoqImMdlE2AzUf4Z/M
tedl71u7uZ9/ZtE9kzL6FL5e9PKLKOA3Ng1Kwvvu0S6YLSCw0tAOzDkJkBgougq5N6R3kqUTC5QT
bMxNKuMn7D+U3Fvd1Q3Gu0HmJKGiUG0jy8CpobyrdofNiBi81DU3pHpU11mxoyFeBRBNAyylLgpx
NswKSum46XmhrggPYoFptpgK9caPc7XS4F+3TfDT11Z8rvKK9R8osyXwFaI0dbYjGgBThAAgJ3nH
UrDwVyHJMsBxy6KrEMCHrPvmbgfLzur0ht8uWlCKFWwB/hYUjXtg9qzplVrV4hAR6euGlTPgsCF8
XW7oZrl1lFAs0Y39wcCgAmnajbAghfVywNRxTD3Ok6J0z1KShwQoTbov+wJUsE8tZ1dk2sVx77wV
RrbMuZDy+Fn7qiFsjtHs4jSnRE9qG1b4lwbCwMO8o7h8WEnVXwJIq0tAiptmbF57wz8E7W3S0uLc
3w6xLuzeOlYNhGlqsWSL/RIGvw1wPvxDOUM7OF0qfcnDNB5pbv2oQ50s4ag0i9FzM4qbOBF5vK1b
L2erm2zldHRRqvmo9MAVMTvDWNj0BS9pvIwrSX6ZD0i4otDi7BgK33vEhc6jpqPkiY5KymeNiZWV
fIpww59SEFdR7ISbhFDwIrNJ3Zn+Y1omrBpK7j9cTU6MtWZhrX3HpYKxuo8kdlBc/BtIxuoiIlir
RZSWrMzNjjdqsokiEF4+QNb1UHHf8B2YYTMLf2YrLCP1rfdznlfBmHhr32jPpk7O2uw0ymNzj3/O
xlScS9QH3r4iSbpjV6GslyZVvj7oFxqdHpqoNq8NvdmZGVYP8VRgmCm+J6a3EzXIcmU68xO4fLVR
3Wi+Nb73Xhu4WiyLJSioNawzOQvyMlvyBTd3go/nSjFRr5tM7Mt2WkRdQ0kMOLmtVar97aNOXDrd
KUo7kIFYAQe+mR7pCIUfMzaPrd//Mi3nPFeNegzJEnllo1b2X+hg78Ar0T/SkvDiUiRLjKZ6aEvS
F4HP0FnhIgb8Hlx5NOI1GvN8bM3W3jcp9Folz+wy+aTWNMUYU7jM6jAC/rkw7eq5IPm0nLq2WRk+
ufnwFmlzsoC3SNFvy/GXpx5gZ2OHLKCbRW7Nd7ggx6PU/uNcgtGy2TQ3AoHCL7M/mMxasDH6U/RC
PIMLr7B/tVwEmnS+I3KRUtNDJipWngOVQXzSTggZWTg73unNvgFoiHVGGHtkm/uM3tVL5LzmQQas
qqZiAp8A3IzC1DusyXAtherelN08MKLcqxZgO4AvnMHjfEM/tQNLEouTVmU7O0jv8klTspjMtLem
I+dgedWKG7pMksdxTE5EE8tFSZQe57yVLQ2VpViJnor0Pm4LOC2Jeqyq6Uw+Nd+m8bxx4dGhoQyY
8ufyeeDHrOcEE9DQO+8t/vEfdMS1mgJ5NDPe8y1G41FjtFoka347JhlMX0sKV+x9mTOBz+CZVyi8
C4WACEUiWIOwdTcgJ+aVzK0XM3Y2NCyMaw+3BRIf6HjR+peMuiTYEZVGtqrnRU0FdmGQDUMRfIqQ
tJdVYeIRNCtQ2zjUGkzWY1ujosBY3CaQ0KKgOAHFOla9Wa/Y2zYrgbZHSDF60bRvLnLFz5UZngtc
QGYdHioKSo9B0JyHzH8L2n6bOBZ/c6JXUXnpovqozP7BZBDMuHZNLPKCfDeZVr/sm/uIFwvNahtj
Flh5wAs4VJnTAgvmlsI/KHUHw1VYosgJVU2MF7zKjlq3D2q4lz2PBT+FiaX4YUCCWhvczN4JMVhe
VsiqwuabIvhYVd09e3ZaC73ik2aXJ+7RitOT6aBS54R3e4XNZ0W2gLa2iqJ3l0VjHXpb/rW/9NC+
l4O7o374nYdzZaCibRMynoZFEl9lJ4+DHffQxWn9fMnQrPHMZyTybLA8EyWtgPnCjcV9jzKfKXGL
ZYcdrAj2GW0+C3vihXRbCUx+/8zX+MKVVvILMDJbGnfMaMizZtkwYVKxiQNVMCLgQsEOIDbNJqB8
Yff6ZFYmLOvuaBU1xhSaYt2gY84ja+wL40/auz+eUoTHOs6gd0dyBGft+NZ6YoubKeAE6qEEKOdr
tF5aDyPMwNdnhhCm2TPHTwD5MfxKqpw6zuGhcM6QCPLFFvLUhD8ilv2DNW3NztxETqfWWSHx6gBu
LcC5seNCiUP5/G2FVoi8/lJWL445vDWBpPbPO9q2ZS99boTLphNXTrenNgdv7+ALg+njQSxmoMWs
n1TQBnmfcDvPoaPf3rqNWf0JaYlY9aN16BgZafmkB5gBtW+BwY1E1dO7oCrVzoF4kgtxF8bJS9Mg
/kr2WiDDLRx+DQw7gcQ/5NNjJp3vtDa58QSnrqtfcTUhdVYnXwXH3lI/2BD+OHIoV1VTX4kQvvox
FsZmuDfi8adpgMcl3u/gZwmkHS6f5ameJU11gdi43Oa2fArRT8o1l2vYsAGWPxGPF9r9UDmnfpcb
1YuIXD58hpEwrOQe8iRb+pu5wQ3hzov5QWGXPoZULoZ15C+NzEvolwgVNc5wNcMePdh2zTfKgX7y
jpxt6w7UBVc+neCjWFRdpzaCobSaZLvLfACsbY+1ozyD3PGPdjM4ACbVkfKUtuvHo/LpIsFCSO1O
iLEDW8WaOrSPngQ4HrN038LMm+pugjNyOyZrkHap0ax1SzNtGGtEjQRipu5eE0GHncxbd2Wl2Rrs
z2HmBnm7rrz1nXLWODcQH8Arrcl7DxuqSnoczJLiFA/CkhMbD/TtwFLKXqsOadXURbGeuHeYoAQP
MTQSTINElSM6j9DCKOv8qwyjYOSwKAYDN9OcKM92DnVdi61J0RQJKo4Mv82IhRo8VVQk5U6IfxBW
6gaTeX8Y53nfhCblDaOezqQRV1NbHW2jLd7LbH7UwVMKt2FbQntG8Rm6jeEYdI0EBqMiYe6F/WmY
kF1jD1pkT2h7Yfoj+fn8LbD3XZiY66geQ5zj2Y/tuseO8ryF+6obCvNCrtXYAiZqWs0XRxnIbhUP
JO6X3RSs0D/gKdEKOZt0wOlwrJe+KIKVeYPNIO1ArHPsXQ3/kb2QR5lX6X5UEW8Zqso/RzRhHJO8
aqYBrh1QFj1+WeR0lKe/ymketo6RHSzsKUtIKNwewrlYj4bz4w5yFxEZ0yBmcF2RZNY+SF/bt7jC
0TMRRH+q1uIVXYlLPDkMWbRFc4bk5qaub8dpKSmHtVBG4g4e1M2NL8EEvkAx+x2K6ci13juXxDA9
7aAaZhJM4MAftGYAIGsJJkpiudlHgGBll6bUYCWffkE7dG13CwP38T62kse5s8SWJWtzGJEH3VHC
6slivTaN8GQN1ZOnQoHvSGZb2VKPApsOATOkqj2mput207EdGSxCpX94Q1C6BHcSTaNdzT0AbPTC
pGJYMI0RfZFP55IAEMa5nsyOU6RbI6rlYRYIn4kh1wIK9ar1ldg28CsX5twk2yJtL13W21srWmUi
r+/GSH1FVgzW2I4v3fgn9TL5ko1XZFQxIlEjrI1AhOe9l/gnfKHlwbMn89A0ziftRIjkDB87/FKH
pBnre0ekv3FovpV5CvU1gIjt1ExAom+WXWZnm28uC82pC9CPa0HkOYt54WuOqc6cdqopD6A65j1W
fufQ+hhKnLK9s72h3zTE8WPmfBrvoR5wDPssnN8Zvb1DrtvmaRh87lJ5yUt7kszBoeJrE7bnvIyG
c8s9fzkPBUjZXKyAPnawRZKdnsv8Mazwx3v20K8nuhapT6aBPBPByo/lr9dx8lryJUjqYN8zOO77
Wt1z4bzPgFoQTJmaLQN5jVKCY/Fisem5931uME3PKo+HJWdgdbDWpsV30NfpsaDJZDPQHUstFeb2
snvIwglUjmEzL3jrnq2lK7tvzNnecQ4HKtR62Jpm6FCOZZruwoarWIXZsAomEOp6jl+okrPWutB/
ypRFIFmO8VBztWbgijFLVfGj3Yz8cF4sSxDHPyJmVeFZtgeukEuAy/wSokstpcPyzlUp40KzrlIT
+AcdKfgVYxByPMdL4M8sgW/7sIYOkGVelsMhURPoMLwUzIbZfJXlyGjfucs8Qbjt0iRbt6LU27Ji
ex6FznoeqTyx0Iy6rgjpFiptciwGOopfrbFWQJD0lSLFjfe8dFqXT5ST0XIBEx0Uj8MTCy4Xepx9
tqN+ZjVEY2HdMW7G4s6x42THVQw10w6SVU/SYl0UTzk8iTSPulMYUKSiMCQsMtaCw8RsWmbDNUiL
7iHF1sQuBIBAUYl9rwrcGhjKqtgyn2/Y6BBvvD/1Lm1LxnWoBjbapngJvCzY3uKf0s9HTOQYqrOm
Wxa5ekvnmubtJH0GZLoA8tQ/qiSlUiHv2Krgho2N3nhJS6bwDu7UsuNN+eZVZPHBZF1NrBxbw3Ca
BxoE5REgxHPluczj82volxS6gyee6j85kapcuFc99Cu/D9Eu3TuXEWEpHPvK/55FjBNOw8/DbQGr
WslVRThSWHzRKzBVt76VxRSED24T3I/h1hicNyPVW5y+cFSC5s1xOkZRW/6JC8g+JZ3vCqTHYnD9
veRkX0yGfEqz9i1J/oR99ZlEv9SlAQQnpOoo/87Q+m0s15DcbgQ/fBp8818tN3hIAyfjDCdtnHDJ
tM2rHMwDGYGjAJAJoQM0YlbVxwSnfmwnv3Ku3wK24NxwftUc/9ocMCG73EWp0/eWUtjBh2LpbX8T
gWTr8qNFIuQqVeLXTKe9mDJY7fozgOyW2YClAanecQF6GkVzUoG1tyhubLvpcfpo4R7y5p4xZsNx
rL3tjEPWqfJ3GNoUGFtkPWLJ+4R/GrTJtyPHewJIOGNxTAxyz6Ss12MYbBx6GY8G/tsbIV2d8SbH
98CAgbmA+OytL7a8Z7YQdCXp9JdMDZNNymwEOQF3NaHqW0jpLoGoguiltyPNq1gthPOIg/mcW276
MXAvXoZh5K1E43BLLn11wXFtnkDXQcH3Sv5RQmMZDL4LCkUXaB8BV85HUFJ7iMhfaZY2L/R63I/z
u9vi+p9TkPN9gt+hHnHYTma56j0neaz/i6gzWY4U2YLoF2HGGMA2IedMSalZ2mBSSWKGAILx69+h
N2/RZVbW3VWSEiLu4H7cJuxeGwF1FyakgMaWBfiksTrEvvGtF8WMPDrP7rp4uLjMli6mAdXFcbtn
g5NnY2AlChS2szCbGmu71C1tHgBHU8u1MO+VvnUcKh0Re1+xKbUgNsRpEqzecztOaAaZMUx4Kryi
TwLgdqil88w5JUTvLMjZ9w3ufdUygMxteVCICPZEScO+qid5EslQIsP07pfRjve9GKEJrNLQBlOB
yRo1ZjIStsJbDmSI30EvlSwdqULl3O26yJxOuvpEG/uvTQD0wF/JzvVAXGuZEj/I4PBxyOzXeLy6
fQ9EEtj9HjYKi02ZHMs1zQ/vgggJf4k2A8hzHlf9CrEn2hLseGrcJNBoKb4aA04auR4uxLI9cQkJ
U+CFUq9k4WOXo9hFFp1pU7B3Kzm5AuE6VwWI89khk6CAj3YQkDNiMlXfhfxjTIvbL9GR1ECr2QDh
ZwG0dilj/J6WBsGkkIlZpTj3XsYxkgF1rnr6ZGjK4F6mDzOa0AjNXnLOdbvbaebFX5UuROItD6nU
n7hrENBUmrbHApJtRNm6xxGXX9gvAMfYuO+RsxqnHpvKLhL2A5ILRV6r3e6aKT00FaN634DkkdDI
Hc1FNozVsIHiVOWwb40yNNEFs4ryozt0CsZ1AnLUqQDX3PKBzYE6wvDUHcVEdZxMekH8Pkw9KVWI
zJgvZuKxTZ4t99WLWM4mEAmDljcrd0gimYBK5P2w/AKou6khP+VsHy69r5LnzhsSqkw335PAuVuy
XoZNMiMjSUEFjg4EhVh89yP/f9uuxRp8zv9+WcTEuhGA4uy9ENn4SOHH7MObD3B68CWN3ssIdhZN
eHEyei+cewoyymUnK2RYNHEfkA9vgnZz77GXobetqUOiiUIph72VM4wbem36YJpAv8Ef6LurV87x
+6e5cS6WUwFC59+LVSkx238FjatrtggwjM9ossTrSEIxLpmj5pBmI/zklwvW6lEhtI37B+KkCLKB
AoW9L15jgMk+0qGh/sFowsim8XnvAZAN3hrdnT/VbspQbSHzd8Re0lrGwYnGCHBde+NG6644YuiF
kVQdWbBeB9aMJxBP76W0FwZWCApdTz5LO8FQgguM6YqWcSr8xlZz1CoBoSuh5DYxOuaaZ94nWno2
C+QRfarIHZsIoc/Niz14vxqr1FYjJnaiEUUZkNxWdBPLSzRIGTi32iy/odzdJj0bNjPjsstUnBxS
drwqcy5eMtwG2Z2Rwr+bw1QGZZUceGI8DJBqhPeGOat17Nvo+SebEpPNSLQZ7a4OZYHXT80xBiHl
30EXOBvlPAWJwQ6RCwGbkcEaCr2aC6x1Ozn4dVn7EkbolvcOqMl9krksHuYTl0CNCS/5rRK1l3CD
iWbhEWJnorPAIa4kcJL8uyvwHNsLoJBFahM0Ngg/rC9plQTJ4loPl07XAbIyMqZRyQm+0GgcsL0S
k0vH3svhXu8iye1KbLQceYfwiH1NwE4b+ZZIEwWjYwHHsQkqYuLOFe/bQduuCYGC7ZRT5GHBlx2Q
SHZbCu9fkw2vmKhxUi97ttf+fhk5X3j8KAFmRBStMXw2RjZvIVbTPxO4Tc2LgAv67EYziUJI2+bm
l1DobTdmG7LYf1bCRBAhI/UhNshtT401VgCy0/chKS+tcZ6a5kmO80LpyOghoyUsew2lfvGgAfYF
VNPTExs8QRtbM75cvX6z5FdBhnIgymzXWmT+1g2WOWtkaTW8YxbUIc4hodCl2CWkBpgq/jCuI1rJ
SEKDl0b1NGKH2gy1hdZSATeZjSdHxwhU2pjE5R8GUtLT267bsru7tSgZN0bVFtvU4WZJYy613H2S
evahMj8PIAE2RKJbsv1To/yLXNivE5oONVskdSLo3PeT/Tp2zrLxzV5udQZB5BbTyVmWBBiv73BK
TjCBMBum4pOF3J/FYmKTZewYYtf9jt2STZl+VywDcQg2tMBeg6rGppmRBQ3Dsjy1xPJiyp6h/Dbf
JMnjZkw6anx2cpVggavFVFqNHI2tqfvnLjP+aYv/3tHvLqup3I8RVw59/lg49nutMwvsa6QY88VP
9CeggYKhpL/sm0R7M+fsGfqYskz+ZndEyCvir1GuAZzDfBT5c15P78hrzR3PW5hHipEiZozeH4wQ
1rGJ0WJ7mFoKxX4RVpAK8c6WN2M+fM8XGmqxT4m7EEsby39zDNnSA9iYz1tkbFzyokLLPHVvGKTB
G/XD2R9mQizYxM3mvoyUfSGm8mNErzs7yx2vR71JthCm0NWhCmQZ0+xLV711CY+ySUiOsXzzWb5o
TqoIRnO+S2aqEGywbC9EQ7F3hjWCrDtk3RPm5CrmFhGMDnwOBtN0583g368YgZx1uFnW862K2Eri
wkEBExELGKsdXeqli4prWQi8EaLijZxueIamMAYj27a4erT+MRc5Rs3M2VbDHD+4uPTgzj+zyvhj
EG9tRsYBF9S8TtPi/V/AeOS1anYeKbc5kHniPtNr73h/AMiCMfFvGhz/QJfFw0JJjO66RgcG//Jk
DMWn6xKqqFEgK0CdXV6w9lpWjaf1kI/LyxgDiTXNZ8urCVBn/I+xZgl55Y1Vx3CyUmdraYVDSG9B
Jr00/42oeYpYxLeJuIYcm+fGjPsbmZYPhSJJlzHfBvPyfpEDN2Ta3FWSpAL40KfO7uA5sONAQmrw
RjlBRPF5KaEjtn+JpJnKY5PQANR6VBzJARZvkC8Z/n/owH2a3tB9fU3OcG+XZ4/FW2Ayc8Afulp/
4xIzOkcL+52tnaNjdFFigGK7xj+4yn66psvuRZL8YFE6o8cbNp2df3it9zy2nPzanN836TifY8Zp
Kabu3M2QSVeH3IIPxX7m0SBhFIVJeokHwNkUnTM1PkIkJw6QCBL/rfs1ZacVevQurYM+EhMqWIV2
eZtWYl/2oPnG82ySo+BEnFTzqtJ2ikvBGLOPtX+Z3//X82SbjstRlMmwI56hDnmTfhNUhAzK7+N5
0FiU6wfMOp+NILaswcZjM6gd5nxN+ks36DR3mZ01/GhGJLIM6re59RqpaT/2KHY60TDK6khoUiPb
56HXL7oZHXW3ek9iu+WJtiQFRYlBjbgCD/LfMPjv8H8X7n0sFM6ylxO5VDGfnA3iPE9EqJL8zU4F
hKDquqS+FXiSFI5lhD83R6A/WS96wCt3c9MRscZVWa2eyc4wcQ76mD2jTyQ7HWKL0Jvse60h13NW
9b0PDagVD3bM6cefcZUNUk98VnQOSj3nPTKBVprPRfvidyr0QO35Kn6Fqjed4K25pI4gAo/Ltron
TeWBOhcc2jJZb3bH9o6FfSvb1W3HwrnXKwiNjXxMrWi+eo7a9nD0v6peR/UjWsSRHDW71IN1iJWf
T6k2WWbb0tyMpd/vPbtyz643TyFlB9v5VdfiCuauedTCp7WT/pM96aFarEPtCpJE1USfnpTcqC3A
+B6nY9DXtYlcjivXNsWpqRyEug2IRGib49nu7NeOoJIAroIBCvZT1zP6ep8zwW91bg3sgjv2KWh/
AfuLqnYPwlj2HfbScwfH7tynE8DEIb5Y4+m/xOcaDEiKEAL6MnJMlEZ2SFsX4bCo4wvTqE8kPsvz
gH1v4xh1t8XTm+5MYnMxF2BPHSLziKuIDquUisFV4u3Ggfz6cmqzi3K5WGD+2aGuU6bMmv3REgwD
z3t66iJjQdogh8clo0b1PPCfsPaDuHDEBQ0m7buZ5LuZRSL0Cas7JKI1nmgX0DpWfzAWNulCg9yl
8kCOoXEbR6TiRi/xImvVxYDuf+QDSq6lrHlo9Rj0Xv9o9UlzwEf0LBImEzHoANwvyAnwEKTn2pFX
j7ypQ4m/Y6Mx0NxJI/e30XvuPalE365qiJGlNZdmH5IyxavQEzXJ4b0T1VM1VyDPe6rvhUl2jA65
os/wrenNaS3kbCElLBCx8gPbM3hFpf48CxGP/lcQKdv2mAImMPRhwn27l351RTeERhngrKZjruiK
5JwaJx5PFh8pPcaEzJ/oqf6d/jMgpoqKsmmvuRb/Ccu7AP+kIY25AN2pQNoHwLCzLy4CJ7ejTnNy
Hx3MqH/DbVAAZM27FC0qbogNLlyD1cHHsCAugg/xnYNfFt0CPkv15xw0C8ovaNQR2UvOWH3WAb0P
EyNo2Bh+otdsSk7wK/HAKgetHBekUYfev7jzrrBXjoVawsnAcGEsX6L3d7KWv7pkDCFbix1omu/7
2TaCyiEBwOuJDsRmCq8KDya+mkBka4Im4WPQHNgOKEIUKI002D5+uXB70koHkzYsZ6cFPNsVnWRg
2P3ig5VhOsQ2HQtxnFuFP/vaG42+H5Pih0WXFYmjb5YMcHzr5Ds96TN9xvgyTbxt50XwzSLsY9Ya
CDWY10G3vR1v27zF37rtCIF8zp7pjrxDlyLPw6bthZamP5sS7p9lZMhLjPjEbDMJ81bqIclPaOAk
cZORoT2TPx9fhOEg7ls459IsFwcH2lgS0+TDgZJv+bBYOwHJvNGdH7FqLZSTEBQ321tAegu8egQX
4OFdKcWHYyySNT6qZxlTYpS++7FmEZ1MtyHjEvMqEjzrHuLmDwy6JByV/Fd7CYxaL/9N4iHeQ5NA
NKnn49k5dk2T3pjx7HPlG1ctiQ02NAoBqjtWITGrb+m8VgZnG+DhXaVBJhy1TrsissYcQwokaPZY
J9sZIfC1EXHLa0nATpcBgBNkQ+OsBztkPfLt0pW1TPxrd7ykhO4FwPrfLcacnZbfJkd/GXOL0ZIW
s0HMOUkQVxydmgDr4s713ENZxS9Ddd/N0S6TI61aV4BSmPYKSOo1cVGkeWDLRcJ2UHbRSxxRcEM9
LEBvoGF1ipNNORdXHo/UJB4MVipsSnizHfeMDjNw5pSlsEyf4xFDSzP6b4Rrvqja+EdFVe5MzX9S
CP6DiQETF3l6Nup22E5+ch0H5RxAa8+MTvD6uql/YOn4uMTxZ940CWMFlHQz3pREw9ZU98x5suYv
Jr5DQwsT5oTZb9ik4PhgP2tXC395ch0awSgefeDBbeo7s0SHjnPjXNyAoFcMvrF/EI8CWU7DDraC
nR3Q+gTBsAGOXh3heGHkNzBObXIiKi2wdFwRRk0+WNN4Z1Nnw1yjEEAAivVBD5rBafZVXL9pQNFB
lo/RoWL4s5a4gdJ+50jxo8N9x4GBfKUp1NFLa6RdQ1jaBJTOav1lYP/cJXw5uAQDoEg+smy6xC5F
6yNWpHidecE4+nK/uvW2akKT6vjVVzcCOCEQl92KV6oNERMv5BWCsEqdvUvEHAyxPt4NY/ExGlQb
VcN3yTDi09VQOMjFh7/s7shGIDenJlQbqN9cYzQqcOILyiiFQ2FhjZMRWA8fWtkJGLO4+E7nH+wt
dTA21IVjnyCXI5iAXHNVQogvcvvX6NsrxjoAVnnJ/mSMH7Ux9g6N0ZyGCV1luhuY7TPlA8OZxzAS
8oQsKBu0wBTJLecYZepkcDD3C/rVeL4fcJhs6OmA/ax54+wc92CnPojw5c4ZjF9ncj5te6ScyOMX
FFEIpvAd6rOGeDhBnA+L/bT+w34FG5RgndmyMaxHBLHx1YvneEMQOqojvgb2Ftpuyu6mBO8sp6UK
kQbqG1t4l7T182MLCitg3BSkxQTDp2N71bir1tJ2H+lAvgif0HZxOYZUkMzUqVZq6MfIoIoQRIG3
S1C9FiPhcoP1hF/8hCXmbMzmV29rd/06h/ROsBURg0/WoTdLfdPl/c2gTWVyeO+QT81bRTagvTO4
vhQXIElCLNxtBAVs0OxtjS5Ft5fzqNxja75GAxnuwAtwdGgLI4iCtJjs5CzVv9mJsusU6dmVAQU3
K+YIyGgPVrcODOd6Z2ODR/LfzqHV49+sZiSpCpYqCxi9p2+a1yGaM58VnKlN1BxhdmZcpdQiJYPm
Xrypyd+y+d1JARSTKu4w28ibK0S+iPfWktp8RM9pbfSOuwKMtJume8eOYZmb6Sdimke/7mnAij5g
f1EFWm9aW4H6a0NUo6HIPcugxoepd0RDwcTfu2HQDlotr7Za1yFy9Jy9qkAAu9VToqkfFwZsULc3
K25L6uQGvVj9SWLfuGHggWyzYiyx9Dvk4va1jhotkE1jhpPMqIIK0jK8zvy2an54dfPtRkZ0jJM5
aEdmtWrgSYEdz+PeXIpWvpkQvx2dK2UCGB/7+s2r2yeXUaFZLo9GzXgyZYeiGvo6Q6LV1Ytnd7Dw
3xXg9LpS3+qjBNaGYoRBXb0tmlkjAFMeh6zz9uj0k40SCdJ/O1YEqTISbg19OQwNi8O5KU5p6REa
Z/Cne26JwGPQXzsI2WNh/iiK4Z1mraa0uHuu2+iNbKITxr5T1QroM8bbSniKqmrbROKUjuYT0Uj7
LJY0ZMWroDyxovckkd2xaBYqqwINiuZvChqZINWH5wbXJEinx6SMP2dw3Ru2u4/owJ8t390Ke/qJ
qn6bGv4JcYsfoqBlhaQNJ4NVJCxmZoEjd7m53JAWfReF2komPrzv3Rl+ORNnJoTlsnp5oVDDg3VO
5HY/+Hzaezbj9FM6wdUEN7on1rBnTFD5qbdIiFwgZ++JqtFCUSMXcps52/UkVew1U5tAmomTSlTx
kNbkIQjncxoK9wRLFzrS6k6DcEMRPSAsqebpokb04Y5BFrcBFbWE2h8aNCbh9NnYyU0qVHP+cvK0
5tbE+j4CqhwBNg4J9/7F34InRSO7Vld8zjWzrqlp96UEaTO789EpipeBZKG7OrLmpzq6x+dUIArS
4EdHKLFmg5HYee4rgssbJqwrLp49HTIOia9qqTG81TOZ0f9BpN2db6/wQ7v2cYFrL5Dnkk1lfmad
9tiU5lvm8iRkxYTgg9PW78dwIfebWiBYDLfcirFOiFR1PlKfed9ExBWyypxRf+3sXBcNLQsSpnUE
quNUDk0ncY/S904Ya3G76G3YUVEGTUaVlsBkl2u9reSIVJq22mEAi4wsImeFl4v0pB4SN3c4NBUI
6w3kmiE6mLr7FDnJsV/I+VBMcHPDIeNYO0VJT0sy8PKVOM2wADaXBbLAaU7GozeRJlJGksgGUnOS
hTPdT06GHef7EeUGJD/72qjG3+ozCmn4lgJUnaLdFP56FRSYI+doT2QG8wE/zbajVVssvBJ1tN2W
wmQ9eWqsJBbdjXRsk/Sdst63unXIC0VRyXxvi0TytwTXlOo3hsH3vCzaJWEBayhlHA0NpZxUds6G
av7HiZddxnj8mlWU7JKxnXattPJtq41o/KpRP8FhC60yNo9ElaSHsWUQ5Xj1xdfGB2QdwrVnRJ0m
M24tXg6yGbRtWlozGMA6BaDJbNI2lEAtL5ZL2eN1bgx3h05wOE26xkHtknWo5vbkQT5UJuiCVKwO
bmGc6Z/eGuLh46n453eYDJtJPWm9/qs5nr3jaP82ogGnKeN0ExDenrx1UI7ImsJL7CbjTRLH2cc9
H0ID290BgyAnxsEzKt4MeTMHG6N7HFstRk6cZ13MBLiXrh7gYD71E6FfMRHOo2rvDcZOR7F4L3E6
7TKtjPZGK7KgtC/o3se7jK7Nh4oQUa2kcFA/FCi0g9Mu5ASxWCDqSn/qKHRC9OnMSyjgN6VDgF59
P0fUwWPqiIDSz0McKe6IG2EG3XfvQgzfeqKeqP518hifpEkIYyPL3YBAlnQthmnlWKBHwcrVm1Ef
IAsPAB1edGd4QVWj7vkzH4k2dqluiCzZ9KpCIJuCIk8mUlYl/RrvE/rAkbmEb4AMb3SKw4lySctu
HowosbCFcEi6nganCr5mvf2xjOXd8pP7KCXyTJDasJks64vxBPr0BtT8qghJ7PnL4Ns8k6zGGhdd
y5bZ78FdiDLIk/TZKfle+8l7XVDx8JSbD56PQn5sbvZqbkdMmJIpKBta4+hn8fnknfqX5UO7bWKY
/Siy/GIeQqJi25D15h2VO8q/maZ+iIFiy4SUdle8sVv4HKwMBFdeoVxvNrnOytAqVHWaDfPT8SaL
p42lb5Wl7sZd+movxvnRIZfrDvhPpwQj9njxg9js5DaFYRakXKm72ODvnTWXMCbkcYYRQ/xJWWS6
+mr9UvwgubttlgkIEOWUUT6NLEV65m8Bxmf3hatuCOy5QMlkyHOFeeCYZ+ssQXK4Zc5sn/GQwgeo
45s9AcvgvLqbGLwT14FSx5mbayxz75DLCrWOp39iV2rus0LbGvlkf8fs7oHd3VpwTyShztd6EATL
MdAfxyw7TKL/q5unWQedhNjAi1BeCvFvXGRNaeX9YpW2Q1P0b3pfPDS5+qiay6QQId6MUeeFQEE0
yW1vpvo5Ev6343ifzVyRyJnxJLJfTziqqepY0tl497u7Ztp2clVmePYZr/PnZD5EqePeVSDzN2bn
BjAuvl1kaezgBP1K+VL2l14kKMYBHnQRvmOtsh/tyCJ0bOaeIcPd5BauzENNI+2ORvRlzUmoOAa5
ZNZpjJBPeAnOs9PdtT2nf2OSp9KwOtmPXof0TJK1VrXmb66znekc3JglEcLXiZ17kjMCGJA8sBlE
hOpZ4mbkLUw+yF8vdbmCpbry1JN0fk3YKdCOZ0+F1asN4mLtgDSdPK7C7VilzXOY9rF1EnaZh2xr
p12aidVvMv+zYDafSRT/q5fRfIgRXe4tesdA415KKcnHfPZQ/BVfA4lV5NN5yQY+sgwoHnceVikI
ifkhS+0z/oGHfKABy6UqtrP5MZfD0V5TnhYhXT7O9MEb1ggCtO+iBQxW6+Jgu453JJsH7t6aumX0
YG/Evpm0E3GTddCD7QywQfGlLBE6DUZuTmx8ezigt1NNJnjlEx4fpe9m4U5XzG1mhbGDZnPe1sB3
xS1PAZSTyBRYJmhkSHV74SOLnd3O2fQkPI6gBaiY3YdU4KkwLPfaMnFxU4xz3AwbL7Hqs8ggxNqy
u0xjkT+ZzfTR4xseaxPWTAiFEDJN5hKwQEZemCEamNj5ELLX6cfF8F7HqbwZLiLXKXuzBtyiOeTH
InosegVMJAJe65jG3jbVvZZUfz692I4B32za5zIjaNmprOZQjd17oQuYGr19sTQEQ9QA5hY8DqEL
rXo09KE/tvdTGi93rqrsu3g09L2L+4u80wPTSnYZE26jIY+N1d4RZJMcH1B4k2ZGDZGBGcRV5Dfn
xC5felM+5zG02Wast2XcDQ9lZVHDLMmPY4M7SxHg7WcbKKpP60o5QRtU4+S9GwyMv8iMkcoY834w
pvhWYJy3DLZKoowwq8V9eqlTcw6lblDHJWZ+0MBrZ8gu7/7/Syfih4n2aO82fbtvXa24JKOughQF
0LngQBt6J79Y0t8mUR59gi4LM9t9chwjeYxKrT/bSyK2bHBBPRWH2CyNe2xg8kFbUnxW9PfxPRIK
740Ll1njwBdG/zwRgLP6y5TfbotRce3SQp8SU/tlQKfjdlXlMU6rmybr+TSscDq/iW/KhEKadDhV
suFBNDjZ1WD9+O6FaImIa9WQx+gzbvKvjCxqmll5FS4aPsexz/k84aavzd8aa/SuFyjp+Py8Gx4t
MzLu/zNvowfvibnTbkbn62ukmwocOt+doZGvUfrSPZuDPvJp1haXcb9sU9IUgqyOvoZiqe7iuXrw
NZ/ZRlFXLD6xgzaOsfOIVN8lugZ2c2QdyK4i31EVcFKS5IMDL5M7HaYKFvEcrHUB+5E+f+NGlbcz
ZqIUVKa7d36s9jjY990k9i73wk+CebNdykMnYClqfdSdoxmLPNLhO1Yd6mBnLia4vmy2OWOOoK7Q
FshkifDATt0RgR0HH755XP3rAtAT7tHEOqEblblXrRk9RhO98qhF4mexnpH4hx2nxVkXWb+3epZ2
wxAz+fK0jlAn87uu3Pi9dmK87bCeia5aPmOtc3cA6KLTbHOo8Lru8ihHyLB2gr5uhXaM0ts0WJSz
YH2zfXluqqI/UXc3x6VY/SzMR/aEwZmZJm4LYVWDAxnB6+C75pz0ZpIc4on+ehyca8NxfV2HXOGQ
13TDNN37oTOtF732yKFaf0tfAoViIeQ60mc/TCyzuwVFUxdhk6MxzJ1qfjC4KbZD5QXdPIpLQ0OT
QI2qswFKVoXfLmm6g86y8yWb1K8+X8SC4Hgwl/4s5wG3VLlcEtOxDjYnA5QNMtwq5nDJ/IvS2DoL
V/x2xiMJ2fUDn/RpWOMemDJD2yZIZJc7JhgsXjqOFPMK8J6FZfPDAL0Jli7VLzKGHj0QR+xCRQzc
Pi32JaU3tjIdCzMKZ1Zq5a6ffYCu3moUqvSbnhJkmDHRhrCR7k3EMklDRlmn7ifpp/t0xFqxjGn0
0Bv1rhDI0hMXZ9yiNkSQhQ067qe+K26DwQFSNIN76lLtjoCrG+hJ3kehqkOlL+9xz2mJCQJqEyGk
TpFtNZLed311998PkjOF6R8A0RQyzKZNhviaZsnRdfrpLJlbGJUOm8srOKlmLzqZ3fLcTmqnfOa3
mePMh1J1X3EyvqZKax4lQ/0gMw5e1Vo3j0X0Iek6OAgoiBYWvC/1CAHK421hMOK0RwPr45GtQR+U
bWueNLeitjR694Tk78djjJOOkfnA4pZbZNTzHRpeuZVpatPzdIfIsJtDPaI9KVLVBGNuA53IvT1u
Rntv2p5xZgrQRovzNLSqIijWuKXyTO5U/8GuyCeJ16O9pavDdWTt0nwVMDtJCCvmn2wIXgZZ/6mL
NHCd1gZvvGS7ROBybMsFfqTmPGougvlR0NdJQdXJyKwyW4lMlypL1GobRZgRULNtAAK8SNRyELoB
5oj0PqqTNzBg02YhZGELkYjoWD6ztqv/PAe1V9KZCpp/3ENq29uy9s7tmKqLRDCByA7FJHL89NCW
RQiGtNlmRfXilR1ef+UCEZtwa3ReUOpGj10YsYdJfO5N4l4PwYZXgdGov9Jtis9Jb85SbLnrp8ts
nTBPdzsGwXFYpn4WwPuCiKsvyWmJx1fHjNBTdAqsUYdrRGSufalmrTiilXltO9t9Fx4rGrtpqWLW
37rm6wgB6y1NO/M8tmIlO/1L8mK6WGkXLCb3aA6VKolj2O22d1zANug5Yo+niu4EhaGncAoPN2Sp
xxju4CYz6jdfF0lotcYjUpeXzsSB5ZjEnenLS0wsr1lq811BVI5j3Medfh9Dcol00cEThQqD3vSn
6kvqYYdYVulWryhar62Hi0m35nAgJx34OgW+nNXWjfPtBOoHA4xC3Npal3o5tK5zTDDPb90B+I2f
Uukcy9nlZDWYJnRLKXdtXSeASq6JB+NIZcOf1fXHahhvXhR99F7rMDcmVTQbPy2NRG3SXHHfraIA
8z3PnUvMUHxjdWm1Y47v2bjZucUhSTdszEcEe/BKx3q44Qj54T8isgCLNGcLiCVGMXzVWpYehfbt
kcyHRhYV06zHtIYIW5gWdbYNwk4NxIG1EpcU48UkJ8FY9CQlGM6znS7F1m6uZbNyEMCDIaS6T0Zg
P7Ou4xbKEHzguDSPiwlmBlMuuaeqPg9Azb88Ak0puPErTnp5bEamr2tm6anUyctjyRp2Npqfub8j
cxW+TYMmfgaO0YrhMnGXQApSCTimaDl1mXUhtIoc0CjTwoG/j/LI6cN2MKw7Qpb1KLk5aba86VB3
3AHfupaSkSHRBzfDZG9KQPTbljdln5XPyVK5RItbyZcZH1Q34rJqTZI2XPE6ZLl+nfr+JvngGAFN
m34wGcKNWKmpN5d7vyBYk0WYOhpcSIyfV4X1CgXWDeD/1oKJ1Xd7CrLI3rhMcmk9KwPi1C/mG3Fy
GnGM4/LBBVVMcUMAyegmKNC95cF6wHZvXtJ4ehiWdd+YJs62rMF/1K1unODmQkzvnGnfs3UNCADJ
Aq4V8WCiIAKfA4V5yvrfeMdxQQfeEqbRClWHlTkNe7+tGZgDsxyRhm1JQERfEaO8GwHzB7ViYsxx
C/hYQ53Utujj5nmYYMohy3BVYwZSMb9wSVY7kA7Cq6KDYcr7hbSE1sw2Uq+q3ZTj2fQNBFB4tMam
GXEQ+gGNbPVsT9pXU9pEOFKL5H7mXzpCCe7XXZS55PJxDWPVCp7jJvIfKo11caK8+HEiTxAup38g
NeqmzwXrICTUY16ZJCfqbBAU2750nLJtyts6AbZi+aBHD/6gfKRycXdoC/GBs5rgBp3vqSnVA1Xc
avNguqcwtBk9Zn+j1VbZTZuTFJ6YiIKQtE5K+DeDlBssjk3/6NpsphJBVFTSGGfNU4IBIvafri28
57hDs44OMvd3UWdSqTXuXT6ZL4whFHk60AhJxTtldoc5SJffWST1i6hR21d1OYVFGWlhvMj4MNTs
n4pb195KtcinKaq/o9RCmtp/W91nMhQjJEbcSIbY0ts49xWeWG1ImqOnY9qyBnQ0C/iUQZI8weDz
hT6yOhUR3q9Mp5mX71llyi+SDsIolq9CZcYzBf7H/9g7k+U4kjRJv8pIndtT3Mz3lukW6dg3BAJA
AAR5cQFJ0PfVzNenn89ZJdVVJS091Zc5zQWZIDOBQCDCFv1VPx2rCNRd5Zyl5tqEhgkCChLsobJD
NJ6ubXjTE1/KECNcX9OgqEhQGIrgtb0As/KcHXNQ59lXJ60K+VY0A4NFZ+if6sL8Jb2QTd0U32aQ
7g/DGBMGbJytW1jWznCsbB+XsFORqQFeOBO6u4gK6mZusxMfvJEcS5qQPFXumwlr1mpD7so+ULHS
/lIPBBPGAtSBgGyChmHuYrZgrlcXEYSHwcIPkMTxhqYxjsVsL9y0d8LVycYg85CiHy1p5FcpkQPK
cjY2o0NrIu4rGKUPUdmyCxtLrMeAhwIRbFVld6usbnYrxLFpXda9yDn4CQAKPQ3OtjvPqp92WW5B
DGz8m2Q9y9Gpprb7Onew8CfGEvhR8pUI63cbSuCq2uENgXWPlw733AchT3MVC7KURfJO6xMLGB0J
mWv6K9YdxqSNFV0Grs/mUGwigS+uTbEx+rTU9uD/UINQP7r4Yiif8LOdVltT3GfpsBfV3/2C9UvA
s+DY607HqZBPCV7mTd24cmtzlkBoWEFOn6612948cyKvKHGkT053KrvI4YwSE07zppey4mhRyHzr
pJy/Jt7Apynnkt7EmrhMqgmNZoiefg6dglMDF5AcsgoddVC3MQ5YKM+pbp6mzNH0Fq6bloFyghnd
tL9lFeu+28Q3fy77HRl0Bj/WiM1twGyZTb/63J53XNCO2lPDwUmTB997FkUeQIjSK78k/1PN0n4c
EsoTGzgUDUn5REo66qIW86ZCSG/6+qyNSuxMmjb2Y+Ss0yhAG5yZqMx+VO3SwkGZYsR8qvQCla0g
Z0zQKY5NUmXscfJqVMYvLoHdlmzTxJKD22OUPiqLrJeaFo6IjAq2LNdclKVDfKUJew7n+Ki1B5LL
n3Lrm+UE987T07FKaOvMdQ1KxYZQyshhL+p7U/bYMxU2Q79L+61L6nqliEju8Qt9SgoINgE3Etl3
7TWIw1/eslIlXCzPblW+0PVF1WAH1I0iFvnad364MckMrbgzErzsuvGS1g2DlRBeDcXYbO5B/ELI
nPaFiHByXROS8Dj4bCwbgBGZgxhTaYQJYcKJyNXEYqI0ZJuh7JNTNYZ7CRIdgygW8hZcyzq0W+9k
1fMHC3R1iTo++G4GAjjlJlRO3Lb9cD7DjAmpYLEMNthRMHiGEYD04THqRr608lo95gneiUbH5WFi
IPg0NtJ4CuljSJWNOQXfzao0tNjaWOPO1OGmZ1EyTItHekYDun+wga7cxvepRaacUgC+jRvWv+LS
JzHsA0EIXnjBt1RIlGgKkwlm4r0s3GNYcAavwv7dbOAs2xNiLNI2CQOm2LPjZttQusB+xy/JCKxK
cnVbmY1/L/sCYrM+1sxUHKt67JpbprH5+VTo0kJDjUXIQbo2300xPLXIG1cnQNToQKksXWMXilC+
+xVYHE6RE2WZvJE5Bclk6zZQDQDFDuAdlltuwAOOEoALQdCuVey8BQ1cBpvOrNngYuJoPpCGxqKA
fs0U38S+CH02VP2OVM2xUPGmmNqDZZnnxkx/gC3ITpH45CZk46DhpSRaaxvZkrbsFA11oGSNU3C/
DjPrFnjvZhR/d2AesywTJSiS5Jflpr9km8ZrAG3Yywz3mvdYy+HkPg3ut6mNzsQKtjmmoIyKqGPY
CnioAP+94pJD0iADF57MtLiVgHuYlPUcDUvmUtOSoHb5/ak82CGhk/7jnpRaT9mRwPqnnEeC3G1w
j2aHGZFWnLyA1HXpL2Ho9yVMCdbHYp7jPMnqBcsVylHbvZe6+E4O7btZVT/pyXzpE/f7kIhHXN1Q
4Fi/OJboaPQ3xmh8Uj+gVldbFApD5qnX+hYEBml6vlbRM/ywaBGeJCckS0W/DItLBdOL5UgJlCR6
qYAh1oG+U9XHUUcdsVQ/yHmhavBV04B7iDVwmebkSG85lkBDBeSRoxdHyYc09qddx1l/A6DhyZ5f
SjPYp4klV0jvvGCzJ7oghvXvH9FcHkqUqW0+cSofeSlN4T3hWkJP7Ls5M0CMuV5A47xzcCaAFllP
TTVyOgvLTzd9m5nI0i2TM0a17ym8tjw0trXNM99bOA9D9U4y+br8M+ifPY/l35ZnzsjhoeoJ6+UL
rlJEznf2zM7vBqwlk82Pr2yWenE1m3g8+jOudNasbctl90DcHuPrbP5o1ETYZ+K3V5vH3qcVz7LC
HWWAnK3wM2j7RzZ3t9+BA+9mJO772OS4rYcPcmcPVDbR1iPSF2X5bwD/rjMRQslsugsqCq+Gb/U0
PWQJJmPTtg9BhYPGkfKiiRP5Zv4Bff51wujtzPqT+raz6xQecC4rXJt0r/8ZZ///KzzvU/35b3/6
+Fkk5SaB6JL80H9bpSBcdO4//TclDOfP9iP/h+7O3//Ln9sXPO8P6KCuKXgPCJ9dkS/2l/YF+w+a
N33fxMspLZtE6F/bF4T8wzN91m7bAwTsBg7NAoo0JL2d/h8SCV4EAeAQEXjS/R/1dgoh3H8oKfCC
wHWEY0rMSq5luf/QMkzllDEANMhQofWWfG18sYjTUC9dZAm7ieiYnlBO8lC5uNPkbBN/EKCiB4/O
8F7f5xg+axLfE4cSazuhacAf6eVq9YRpqWTeFgJc3IRJnx4a1/oChH/nB9XI+H0xjCvqsi16s62l
QBtKwNLcQqm2TEpEWXUGC5zWS+l2ZtswuBuod57v7I2pr3bUnz8V7WSDtGSsKP0NjJV5OaPt1VLt
zXQP4zlt3/5S+63rA42dyblZCsETmsGHpSK8pitcLKXhyVIfbg8PLkEAJG7gdaFPxTj8Y5ab7j7R
PT7GnvnIkd/LHjtvVl9aNtO1AoJNJU90aGInu6dwX4qYSPmMToAtlZpzzNkIEkv1ubSCZ2cpQ7ci
atHrpSA9WKrS1VKaXkbN04w4dnKWQnVaC+qn2WrfoMLE1xiPyqnsjQMnt+JatRn18ma1yeIxv8EO
YdxvZfWhR5Pb5j3p7F7UzjowoPItcf9dVpjmSbrtri/6/tmwzdM4fbE54TCuploY3Wk91LI8VhUp
7ZC43k45YF3CqKFTAW6UASXqDAW3uwL69zibOOPWs5ojZdjZ18HPdnmUy3OP02bXBxzpgyq1TjJh
iOtX8XshM3J1+PqufY4y3nHQgKUYvY+TA+sfOwX3pXIdmAp0pDlsS0Brlyat9ssp+FUO3UK/ksAQ
x/KxgcG6nhLjzBAoPPfhuA7CeDinNuD1epnf0NNwFTGvM4o93RNHN6Twzn8DqS4eKaKyMT1yjunK
/qEw03JrU8i2w8pU7wn8fg18PJ2ZUzxHtEMZKh4JOvWPo2lvs2fCiiXK6uxs8NeBa070Lq/phfYJ
kq1IYzw4beMetJm/jNhd12Mq4KVhU1m3eQLNpJqwBnYkruPvVAGFHNLSAI9JZlCaKfZdMzunvG+c
k+X4DxjbW0xtyXxhiDxd8oy3BnyX84xlleN0nW4flC5HgCeDelbSWEq8kssoEaMs5YMTs6Ivdo/z
EXPC1oLzHfEASd7nVXY1mhx6KrUNxci7ArvVrUpRCjIMIFgp+O0LTA5frMTBDcPApENkuZb2PB3j
OnyB+tA8mrjbNrqKaUjMgp/KktW3iROxQx4dmEenifEAoV6GjavCzuWnJ+ovpl2ikY+mccKfUB9y
Tkg7rVPG33RXrELHvSVenIEFNq0XkSu4MYQWsabjaRu9c290YjfA11xFrc0113DqI654ca5ss1y1
ua62jI/MB8SP8lTmMNVLuG8am8gxqKV1kUU57jr1zTey8RHuB6bdajJ2xaSxLnmeGTMPpe89aze5
Mu+Nn5aMu2LEBiROlLlySfq28NTSHnHUDapT5WYPXDv7Bw+JcDfxJuRu26zccQxeS7xpuzz3r9OM
eOA3PGC0BMBAY7lTHo4eGefG3mRT39np9Bx2yXqwXP8YaZ/7guZZ6xEuTjrLumNUkXB2o/TgZxtL
SxgOof84NoY+KghbvdLxlTJ1+zGz0w87HeWj0QUNox/6Ur2Jt1Qt6VWAgZihlS3ZwnCcwDgwTrIE
123V9g+JGIMDHfPf57QNNn3ARJtTqAEsr7kUyktfZZz0LwNqSlbb76NwIipACv0IOuqg8taAFOhN
O8dxrCfip9HJQNWyliGmm0f1nkqrl9hGCaQxhM0C/9k6pkhvPYdlBRASqHyeXRh0kUpD1lhheUVp
wFey9wxqo1ZQV5FybP9RDCracVOpeUeVxbmIa2uTEmfNg4kbcIE7WoMlZ+CYvpdVd/eWVHjFwAk3
DAnYEkZzmBlk7FOmplMYEu1u5PZCmtF40HH/U3TjfFO4E/xkYJ5Bh2FNfumyzN9xwoNhzRUH9375
CjTj7PkvkQZ5vrfULTKdSuYEi6CTraNsgMNAHwEczEuYRtldZJ241DnWj7yK6ztne/AAkbGZFhul
Z7gmqVZipbFNrYedWYClpD5CLtglc4Y9t3QJ1EOQD7klzZ6ZvyYBm9GvfuRf05Q9OYC4+Fhk7oXy
yo6mmYaFEz/uqjH66iT8IKbfxD3kY9SfF3OQl1pw51V9KDx63zR2X95hJmb7ZOjlvco8Ll2cmYOG
4oB5kTM1zIqtMUaEm4I2pE9HtVvyPvASWUlCZC1zsB9CoAcCXRM7L+8S7OvWBjKas8lp7ePu3kEy
sOoHj1ReEwByaxC/2Y8udbaEvgXtG33MEzE0RM+shv2UlmU0GfETsGmFLcQ3I/0SpfWTzU97rOli
XrV1mj3CFNpmwAewuCF1Z9O3shDfE9Mjz6Lh7xcQl9aqcKm+FJibg4kOU63hoPP0CFT5l6lj6pfW
SDUp2LTaC38Yo/OdIZjeEJA1LtK3nvSSgCVQu0jWNCoU6MzHPJuMbakhUtreGzubfzENlpS0x65l
GAx8slgTEqHDEr6yvuRpg8xhKQ/jaO+eUOrtkIiJudDnTE5lK1pVm9Vkm4dUIEn2vHivEw2sLKf8
eVqnn9YM2jX1S++Q+swzrUopbDkVlJIZfKNvladk+fD736hx02uqPFaGz5S2qVTyXElUX+7eA3wa
SgpBYaaPnm0fxTiMZDambqdgaU0Mn7fSBw0vI4zkQYmF0jM8deoE5U2TJsAnCyyEQxeWB6KSoOlH
Wk9zpow7H+PAPnATTD0twMWGATJ7d9oenZ4EoBHqS6aa7kKaRi8yCfKEG8xHtnsYpVNLtm+KgkM8
tuZ21NQkkceJzgY/ztPgzU8ZpbSrISwBuydze7V0r/dj0PY7r80gmPkewwW7O3TKjK8gJLDb5ZvB
wHSfOCAG5qUBqgwQXGADHGnO2EEZV2v4uadoIFcb+TMV3VRbbHJBR/KgbWaJPfGXxizRysZeH8Yq
RK5THRpgC+awR9u6GFP1OqcuRqvY/mUgI+3minBkoAFeWYyHVh2Z4Z8B8O00n26pUX0LvKI7QFuw
zoHP5Tfv4a3RvIuVMI7Az1BR7luL27ssNkyoloYohEoBx+4CBPtG6SxZkQYGXMdA6jEqxWtpUsLT
89rYUjgJEp8tjHHvgGSSO8OZI0qC/Kd5qIHl7O08uDGFy19Nx8TtVPe0avnqTXrAtmYrPwuZcli2
TeZ1c1q3qErQq82CPnj64R2ewIU2X4AA9INsXGdWUt1nchCXQLm/DNItFHFPxbmEUvUyg1HjCcU2
K9yrmquOVsHiZppOtpEBsWaOcsGT1ddYzDxtEU9iHCvvipzsvWrccwbX9Ap2BDKFxJUHfa00yEOo
H9iJu0d6M/dhnTMYTa19iFXyzBy7vMdsVwTDlWaSHBR3s1TJzhSYAAPt6YOYYTWyspqPBPaBg1IU
vXYSq95I9ptd1GLSmuE0PCk2v74Zw+fffwTIMQMSELjb359GvFJXXgmTh8wKJ7s0oFJRMpYl6exv
ssk8xkynVnmh5DpGENvMlbO2CL98L3V2I4JBIZIbuMd6JiAI5Nc4RWoYb5GN5aqaghjaACcI3NAw
A7K+us3TCTuhAV4kU0fRR+FBEElZeTI+uHMh1+zNnLYWnycjcwro5068Ald2VxRL8/tuW6KRtvu1
nbsXK5dfVRFO+9/fghvJZWjiYmMYI14+4vvQPPiPY/Omc9DwtRrb7VDUGI1QTivnUEPGsRviEdaP
1o5Ih3XmlyYod1Gx0FDfIMURSjxZw1dhNi9ZPd18tAfLj6FVtZsam1gow20sCAkGpTrlM18eXDd7
R2v9MFoDO2O3F5Xet5JRBhjYYoyPqUMFDWZVQlACBktVPPWjgspYUd+Q9mX7zLGjeW4g46xjBrn7
//wzgwupMubuMXeSYOe38a9INp+jnX4JCkpD/Px1aCZqU2LOZcTS7w6YmCOGB72KLIZgXrJxuji+
0pBAD0penNghmlcb3sCz2TQ866J5TSq+LYxwlnt/07Cab4IWP80UM4UbPyfGDNlasB3HYzPhhk6K
5zyDt6Si4nX4/Zc+kw8nIQBkJ3W5FzHQDNvssPEOXf/WlCvpJw80vcVEOHnvz34FDcZvrJ0H0nU9
RrUPc4tjuYCUUoK1RDQmw5G3Y4LBlNooOdn5DVxHt53jxF/LJpXXpkDzxirt7kESiyu4B3EdsZcd
6K7CftLRRMJPvJlLlcLYgpLJLgxZY9bqGAMRQ5G0xL0jDgf6oI5Pvz8dCsghRuIQylj+lit6e8TV
oda/P9XMNq8Qc98oAQ1f6Nl2/FY+2iL5Nha8R3MQLAow3nXiEEa+oH35/QFjF9PG3hywZfBnrH/F
yV1GvDSX67UwqKjpRpneXIKLj16NWwwSo3AInmRJ/5rUo30zRjSIVgu1dQGC2eh9xErM76WP7bnw
5q+Uyz2lfQqwD7T2o87r5JHLz7nFWrshUoBpV8Qn3GmAQHX+7ujUPnhM1AXskR3oYUJG9ZbrOHkb
L/VJPnIOpa7Zug1Tv/W/2FUY3VrHO+VGY5/s5dA+eUVD/ZJnrD1A6twUiIM2rFaMfdL2HEOyYFNz
mYouH/KoWxGYcrayGxtIK3STlMP4yNIIfR29gMpK/twpfX3I4QD6XIsefn+IY+bGoZtcjLkhZSSr
AzvnbFIU0nybqao4TpZQNwvVg/WaSWMCFrkxa7hpZukwS0ARs+L0/vtDg9vWJPG57gVPuJsW7d1o
cLA4jZCn358Cc8ih8djDdsgpFXEcXLXcW4ZT05Teqml7+66dKSdnbT0SWrLuvz+ApMdCyyXRzU91
MWf3hKqhFXZHYtRmxdmgSWm9Qipjf4zmR1R+mqlimggdGg+ZAnwJ+JmeqYB5oLRo6aKzIlQGiKgq
01tJkdxcDBYX+xXHz+ka6SjcRsVT6Q3VOe6FdxPkKimbKefvWEwfYeHFb8xN7b233MgiVltBZ8FL
vuQyqLx1f4wJr76xat+dOD1FXPgWHSuHvsX9z6jyYMPFtEQYkvsuxAVojuMn6I/zXIBSQgSPeHUR
ozRC7GhZmjEcwDnAKG727lwCGIVS6vspgazjEp8vowKRCHuQfgbacZ5VZFb7oOAk6LmtvUMaB8vj
No/JVF4Dh2AhQlp+0SUkLynhYbctwyc/2ozTchOtq2pTxOIDDMgO8ACC9Bh/oWcA/2hEdJEwAOB5
L2ZyVg/R3hobH0aVzT7GfSLJk24dAKKiDKHorzClg82/yFR4WWYy/Sf0gn5jRz+idD4YkcpWtYq7
1b+Q6me8UneUqJTWj3gxxzYdjB0TXdygJ3qdwpyGpEl/tLb+H/f+/hj/9UdVTy097/rf95/V9aP4
VP/779qA//3vP1V//jz6rDYf+uPvPuHwn+jpqftsp+dP1eX6b6t7/9m//EvF7/9Fl5bmUslLN/Bf
FPzlsfyz3+G/fWz/3LenG/jP357n7y/PxN9VE/9H+TNuP/7Xf9FN/Of/86/VxB7zfc/5a5fwX8Vx
9w/PNR3LJaXt257rIFuXVbso4CL4Q7ieZwW+66POmy61un8Rx9HNXYTUIHACx7VBV/1PmonFPzYT
uzw0QVVRwHdy8Ceiz9d/00zsqtzgApnqXUtPmXqJUS/vXgdIeQMICkooCieLrIjNTdGhagCOg9Er
Gf/Ypk63uY6czd8MFv6LSmHhe4saX+XMpsvjz3/7k0cfhev5QeBZjoVa7wvz7x8TUSs3MaaAZIBQ
6i3zJ8wwLsWrlKPURyusuLiiuuNI7i0m26Wzdwog1VQyGHBB6RJaTYiF66Rxizfts64LKln2ON6x
6Lm9PGeCAtcsTNtLE6Q/LaNQP0ZN1CIoyGChLYCGM5AIoI0tFb9aeckPZsrDu+xmLLOpPwVnt8u4
awayB75LZcVi0Vqm46E7fiBTUnc+xBCF6UA2SPQzVeVk62C6JGXgQ3IxA8/8SQTGuRMsIDyXJ9Gu
jANrp7NB3ZJ8CV4rmYW/iKQDkSmhSGrPV8fO7dtH4FHg7QvAWC6dADs3sPUtcqkJkR2JIah12B6B
UjwMoo6oStMpGH3XlK8sc8Zudi37qTZ9DTGENMebss3gwnUy2w5QsjhYwma3aNbFFRix6xE4cQfQ
iYT+yluXEE2tB9DFXtdQ1YFOUH+NHFffHTbaTQA2ZaMZ55zB30arvBycd0Z0/hfOf8mOqUdxKorW
fo19K7kjHhlfhqHpofbb7cHIFyD4SCdaU0GUmNFdvg59W4EMMm2qfPFdRMovPkPX6B4Cjw00NWrK
bLA/LE8s3uKiix8ihhRXtLeUuGzQfvGJ/lNjDGNRIXQCTigDzOgJsoQVJS8RF32uPthAvU6Vm6Fo
F1p2Zyzh0/RWZ5l+T1LCAaXS1RpyhV5b3JS3ad1NR5oGfK6xUXwrHNwyAdmi1QAfYNeY5lI7oAp0
KRMdMMPw6hojSNlWB/thrKMvs6TaAh99Pz0AdIViljcSDioE96wbx9s8NAO0XsvhbqZJD2l+JEi7
HWWUobenUoccUNVaGxUbHLXmAryf7XnPwEL0xVNBurUktDJjqhuuhJoMUNm467FJ+nXLZfpLx+Qp
WimvMU5MeIs7RVHj0nyZb7uUYB6cIPfgFpG10gybtyOMeRSpAk+lCUAhraixxJ3RrNPaghZCPpUR
lwKaQQQ0P3kZ1IdWQ2Unr8eWrcKJgo68mK1vpUiLx8owSJpZIYSNlVGPFGaWxVQc0i63yPjCuadW
ryc/XIB4DqamPdtW21/H0Z/3HGfNrcz0cKAUqj2PePgfZ5osD60tsgtwi/hXAZuRd5LGIR3MIY1v
g/k4M8N5j1h9D1OnPOqjgdC3fV8/lIOtj4wo4rOJ7gsaospi4vR5dJa1n3AEhF/CbaXjRpg3zyyQ
/hGx3LjBo8eO6KVQayIAZes6WYDdnLG77jimTEgokei6ae/HmjHdlBqogtVkmRyLoUMZNxtUaggq
h7b1fWoI6I4FRw5FuUdGhte24i92Af0e7lpAiThFENxcXach1BmAfQCBFPrAmBJiQjC7wzrELEQM
7W7Tif1WBPzCV8KOdbmZgxI1t49r8t7KTHKuLAz8zm1QTLcQILm1JSMb1SencvOPpTDi3fcS/1C1
rXWFim08SEq71iHcFxtq8xgh7Y9da2wLEXSHxplFti8MR39YEED3EHmSryVMYXSvOKreqzLmxisa
ex33c3kJBy5pNEmUdAfwFWl2CUewfxVBAGKjTedsinCwx6ObTn1wIeYisk8XrCt4gbSwX0YkigRu
isH0RddG/cHoYvwIQ1m+AVsyz51Z20dShsbDkHbcfOvAsz8nzA5igygRPER9/54VgXHWXoLJU6sG
33lCbITBmfJjkuHL688m/b0LdYeAkhL43jFXk2+J9NOvcxhXxq7LQW28aKUqXG0ieWlnx/xBmdxU
bmcBtP8CeR+CTaEgXDq97r4a3NU+kyJFABsiWHB5aR1boMjXLBnlTwuhHf0/tKpDJMzpmvC7/JYx
jHs3YUde+8iXPxgVavsGv59ZL+LOrbDd5pncY/mCDt4c7I4SUZoUXJ9UKMJUwvrZmoewGnHjL8ii
3i78L4T1ffL7Xrti91HzKyZtLz35klhSk9Iga8bGt1bYqtxmo5W4z6ybyVfQFwTiTMt3fmhDop92
gZJHrfqGxBlNKdhh+zQB3W0zCq3sgNxHxJ38kasERS/CiJ7iwRneC1+Mr8QHMalrUZwCoZxdUlJ4
X2uYADVstkPgeNNVBar/cHuDUGrbDSmditon6MNjmibbPguPxAKnF+PJmWS1n9xlFOXxLO783jCm
NfOe/rWZwweq2QTVTimuPNpEWnll8sydv4b0y3gBXDYzv9nOfg2mKG5Oqqb9LPr4XA4DeQeLUbUR
UzRfFqRdIzV7P2zgWj87jXWmEj5OQTh2zYqLM6Ajo+rhOZItymhZDys9niPbpgm07bN6/CjqoTSP
LRGM4E10oXsvKhKn0kFUbnjca9OtLe6/TNJXPh7yj3EM2ZlFKp+DVo1bbNrzLoZ8cPZhNFw81+u+
Rt6QQPvqxUevSPv1dtRBOuKEFPdhS5ENJrC8aF99s4gOgRsW+3aA0VHYaQ04Zcq3s1dRwe5TkQHn
E+B4BRknmPhPcrP93nTZk+bdGODFhpAAQjs8F4V7kaDCO7e7jNb3OYJhBxKGINWoj2YjkSOZ90Tu
E73kbXceGvWzYo8k/pOvgU68UzSwtjr3KbWHdaDi17JxCFR6eiOle5kmZy1HeUknyiwShKj2XuXM
Sl8wSG6rLqCzCsPdRLg9t44EgkgjMF0Z+2tnq6M59T8LAHtKjBcbyMuIMEk9fLQpaT+nu5CsPSjS
eFwTxlow8Ttq8PacN2lLkwa2N6L8DTmLuVybhoefdXiPy/ETmam1cIW4H5mFtXCuvwrQc9ID0e+N
eIfVE695AI9ZsdeZPrTIzPR/UPn8q7Y/O3Y0NZArZxrJli7L55Z7/8jwNvWfHN6aSfCaty/gMDpa
s7h03Mk88X79ag7jRulbXORbetZT7GqCjKXfbwBvTwG+Nec5sLEB9jzo0Ox3VpkhwUzYDcgs3chB
wYs2QwZmPZBnxz4mNaHstk35Lh7+U6aE2rBAGPiETdgz9q41QulQ3cZ2xyNT7O/SzaGNm4CM4ILk
Z6jKNGJwYgHzYaEWB8vAwXYCJqQDNl53eKiVcXGzubrjMk3wCSvnIJv8gKeuOzUYv3cqFwnAZgin
qUkTiaOKpxhW3GaAGrPUJz0Igqv7zOIpa8ldAfWneRkbKTP8Kc4eis527A3VbB+ECyD2qylYDkvx
xhhET6VJCCxHFMgc2vdpK1UUx1YnB72I1CWtFiwqwUMiaVnjxOxcm9ogAZ6FNyjRn4TJb+z2EbSN
ClQdxoGf1E3ghUnJwn72ssi9dUl3xnvaSIZDwdg8Z15A8hfyNO+j6Td4E4cAh5zUbvsVAI78no2J
dLZjqQBSrhyOrJSi5U5+TOi5xRXP94WsQg+MV2fekX4A2KJNW/I6a+q9p0A3ODrBJ9j2MbGpWMTG
d0dmbFO5zbQogQ2/laqWDPGcGLAzc0HNa6PkOYXtCGUGuQm6PWWd8sjeFDsr+IUQ3gcrEjsxRALo
bzacS9dKDrNfg4azTPlDOSmjRVhBejt1xLhJ75bHuYP8ZYAa23o5dyvwUDMZSrOltLD17S+OUwAG
aEcbl6LVgjC0i9rblMpKELJjqPPtSHMEd5qebTVgVsN0yiUK1/G2qwtej37vx5fRSQiiFEQs0V9n
taHgpHozYMsoQFPtctHgMggMrVA8Cqd5BqmMW2rU0rrSKRQAhqqjrRyn4EQyjypxI09vqWXO+9au
i7UbmdxaB78/OM5c7SnPto6m30EgCBh2fq3shjbgoDLReCMSdkmIdhmjkbUtbme7HcclNBXuRLrM
krkL6UvrRNnZzVoiu0zAufulxOqDKJZH03Ym3vCoUzaNPHmVv+LMMdHJTPEoI1Pya+Z0VlWF8T6D
f6ZIhksQR/D2Ic09ujZcDWkQkPaB09nMWFeP7/CBKcNAZj5ONFey4FkGNtFB+jDKIrrpQprDOWLW
B8NOL4YYbn1XZs9uVBgrUv/ZufRxJLspUYtQ+DDE3Lj3LgWkj3Ala6M4cEYINlIFPkWseUrqjNdL
QUWPT0OuFth1PIaq+5B969xNZJbwkBfZ3ioqeQwM/2suBtKfNpbZMbbSB58mNTwc607+qqPsKNul
4cYY1aac5w5UIZb6DWdC8dWgBhyyfkqppjs7d8JLVKHNg51tnSJPLn65pEW0Dxoh1NS2ZzCffFRv
fLCIlSteQayoHf6UA4PE4N10antPLbdxdGoPWHM0khwjxUmvei5ZPZT4Es09jISyKKs3b5Dmi5WY
4kjfLKOtum9PRSlCAnr19CoI4D9n8xJrt/yRaWPS9vuWveYhLji+mxTK/8BrWB6T1Iq+15OMdyUr
wdbpTCYTBrOUPkvUQU6019VDoA7stN6xjTMutBIOjJVP/vPEUGEjmPSuIxxBG4NA/WU0gwFJupy8
DV0myJKhNd69MUm/mlZScCvFeyECDV0UQtapiLIFy+a/CzT1bix+oLeG72Xju7vO4eI9CCp+i7wX
B2iZgH30MFMbPMfbdOyKQ6ABpib4Ik80XZYHj/kIVUG1eEi6kuR0GxtbD7n1MKooeouxjh5alJKT
b1gg8GH4XkRau6+BY8jrlIZsFiHzq7pz9XdLptUl6/4Pe+e1JLmRZdtf6Q+4oEG4Q7zch9A6MjJE
ihdYZglorfH1s0Dy9lQVe5rWj9dsjDRakcUkAwjA3c85e69thZPTNzUXUddVBwn96hLHo75lIB2v
M6UyN47WU91lGL13ujJSxoRe359GAw99rgXyjq7FPyBSkC9UNpxJzMbmcEfiIBI5gEjQWVv0YXOy
jzROiHX2MjaUFLYRdXiJgHZVtAH2poFgPMQIg14RmWUZh1NT3I6/dbicGAgpITIuMlVwsesMsSM+
kZc1EX7vtBevZhvmyLaxk1VjawNRVIOtLSnXkd8Bs9aV9EvrhljB+dTugbAypsQmqrZJRV+u/Lix
jlHY6tDeSB/1dI9QkkQvTnGjEQqrtt5Jd83mKjnjogsglU2Fc7+OopSjqppnjFqFpn6li2zguSuz
FWs40xQmZyQgAvbMlKQ7yQ5q4MxgUg/FvdSxzIO0xij+zcGPd+SysmUfJ943hkXpOiFb/Klvzfxa
8CSwy+bMRgJHnmPPKrQ5eRagsRMDSBOyFOJyDzaOsmc3qIyDS8jy1sAAsBlUp3+IustPUuTBri8N
69rBr4bCq9ordNhsGIElQNDnxtxtiL9AxB5waq97QK42EFWqZLwUcVndlKEkyI6RxTlyHf2oB1W7
NeFfHIVt0c2w8+qm5QJWUKi4ixLyykIobN7LqlNejSbyP+JAY+LnGZax6qohvyLd7F9Dy3c/EkuP
i6VjJMm5JbT8BpFy2Kgk3j8VY+u9l2YSQgwJt66WO19ILm3RALbuNte9fGNY8LEhCubaTnptPwDC
YcA5q5l676ZIy4+mnXYsk/bexqiN4lTUwXA3p4Q9HHH5Nky4QIYtyId9Hc1qV7OpGchEybmxaXMU
tNfyQe2uoeoYXHrcHLR6LJZ6EcR7x8jtu2XGxVYb8CNlhjosXJXKo6mQG9e1Eq2Z/pebPO7ym04c
zvcwS5MrUw7CPsgMW0GJN9/90BjPlW3JNYaqygKnrNpkZpPmiPc2pV5ZRq3r29ioO8EwfFDUr1To
BXoJQwGk3xFeFLiNdub4jKyFelyHR1v3Z0V2cP8Nj1wT8kh8jppjbDXrAi/5i0Zz8dSVqbnM/AhZ
jOhbHmGfEyuyKrJOyJRHfEd1B3E76Mr4JS6qhAN5Qa+oUjTt5kipkShhRxBB4ywJmQ6RdmO5cOdb
kMF7KKaAEVpNYHNpIoMtwx8xKSSdrkjafgYi5GDM1Rcg/8aR7MZuzcRXWXBd2veY1lgzt6ZHGDhC
IMKFr4bZk1oTgUzgFvNwp5T6tUmQHcWDjjCM6IszjtsS6VvQfVXLoljrYWIUhBjGJIHgI8y2gWKp
1y4pkGdZ3vTSwJn3PzQbPWjoligSkb4z243UniN0g4/rM2cGGm1qLzVf4Ihk77mOu14Ko7+7w9Bd
zVyQQatC2Fp6IypqVkK6Ol2kQFZoS/kyRI44uR4TWX10wxP7Yv2iMm9ck/jGeWWsveC5QC2uL9S6
lB+tNHJSD0zcuFpteJc87JytEfYJ9OHSO0Z1gBc37Wl+tI3t3ACsepgqWmm+Z0OI91Jr43zVhH7w
XSh+Oe9Ii99DOW1vTgEFrxx7cUL/Ih4pTy2OczcOt3EL762r+w4rd+OOT7pWMXDHv7KLvJRppw9l
sgpV7KGpoRn22sBUHmHvh5VJnZZjWZEhKEpKe8Kvhu7rOOb5xRmJ7vZATC2JevJvDMMDzgeRZiHe
a0Z1Y6ZlvQp9Cz1vUoK3W+C8FP28ShNnY+UOXSIAKqR7Coshr0LDbK05ZX4n2oMzQgMlz8z7DuU3
nOHUsMst/Yxy0yVKhn4N1/RswOpMcwJ0M6Ea7hOk6XFHQqGK5b8q0Nr37tZqEnXfRp1EW4R6Hl9L
t88rEOyW4YIc8YYSrzyMN9Bl6Y5le9jIrg1Wo++mi4QiDxwDqkUr1+DlM1NBbNyTIeXnJB1ZHc8A
IxeTNC2j+JqmYf6N3XJ8jq2c1Lm6bDS0V7S0awewW5JI9zmrimibCa/zUfegRiwghRP7QEtzR8sD
wgDNLjbJmokKWx70EGfWh7W51ysZXfqBplLLDMYjF6duQRhZBBIIZYQwCYbAOCDRUr6ywWqgqusp
NaVt2wEBDbP0AsBrqNHGklYB1rap8k9I5P7HmKrZoWjb6Mm36nbT6Y38oiZVARoZSV3ISVr4LyNb
7ItkXsIBNOz8U1ob+db03fKqGhKPlxzS/hF3BV4+DXDqwE2p1a8jKLmc+IC4MhCl5C3Mk0yPz41q
4axzcsP8Fka+VGcj+FvYmlEItt7PI9JKms6tX5BWkH0Hbj3KFzxWECAdERxzRdjlXDdGebZMV7eX
bLEWGREhrysOdnvf6nWATTbjj0Vp9vlNCcL0gi9PvtLKrKHc5VoDREtg6VwUvU4Pq8hHZZW5VnWj
mZYeylLoK2ZSDgjf0NVPHKTMZyUfmoBzKskq/B76O2l58ikNC3XTqDoFpuUH5prEQgfGl2eS/0F3
aA6vLP0kC66/ImvygQU3UDd0FxXKLB6V/Iuj9h3Vq4naoxudhHTGhj65wRyRiqAs3QBsc5l8r1pH
+dqq+qAvMF9We3+K45jJpmTeUkDkYSyiShHPO6n0k0xznKgJ3hhsBWkZPCFdW+yAMeAKD82K51om
kaZiFnCkt8VUOq6HRk3PeBuCR5d2cKEbo7ioWQ6QrNbeErVQTpBfk0cKwo6Gkw2yynECnuiRPJzS
KXxyF+pgoinTotgnnOYFJIHIf0WT1mdrnUQiDr06bhfpDPgKEwYguzrLCX1jSCbuTR5naxkLoiX5
jjFokwq6ThzEtHRCQzo5JsyRNxRDLthyPzzErpHOE8IGwfsk5l6iApq3/Hs08b32GJVa+jFklf9R
1bUFJDAv9+xQsEvRZT6zzrXrEY81NsukHZ65VF6fGmb4lTaeeco8MKqYhRztiSsVfEIx5EfNbVDQ
2VLplmPp0wts1UH7buJSitceKzitqhShvGtpPdwRvU3uUqEN6TRUETA7za2ILYjiqimzfdOKeh9U
ufIELH8kugYvPFJcM3iYqTq5O2mcWpnRfCVXWlkBxnc3McUdTuAi4pmMWthty8Bvm3pp0slecizC
MmuhUf20EDyeos6Do9Ch2aTCHAVqREt3KfCE4GA+c8egnzIUkZwRlbVvHDpys0xK61XCI6CBJyvc
4apNvJ7KXg7OffCD57qwWTZIbR9wJRcqIqxRSYKbjCTxJx3x85vRpJ05992OOKXY9jGvZl48B6jE
mQC9H1Bp9qZLEnedNuuIOwxngytrzBu+0TPyIMN7nKeG0W8zP3XQiPQjNG4viRE+KW8FLeq75ghj
1fLLBWeZ4Gsu2mrnov5FWCuDcT0Bay55zgkHikB17UVnro1OCzeZSsZXn0X6txDi2Z211jgkXte/
2mAC+Ko91bnWgD0DmkTNEJIBq0LjsnPZLrzpAOqFkgDzYGhvOLTiG4hVqBijYdcrrfLA/cp+OFPh
c5YW8Y4Re/hJLeIvyyBDLhh6FS90WkWX1h5sgzW9HaCmp/Et1fLoaLV1cGQ95IRnOWiBPZIY160R
040kc7Vd05IBfqDwSJ9CvaOkUcuEGYFEI+zGKZCSMHNoDDF+NXmG/fEYkECyK01Nv5VAWkNaKEnG
mSNKdqEWwPDXIAlxyQl90tItQ37UmEh59B8XnpUnT7ocrdMwBN170dqkmcYEoM8qRF0XXY0QWXaF
18PT0pJnRFvOVVdE/4QYwfwcu6F8a7M65dQEFTuw6/xr39j10pFtjPTTp13QDvRmyqYcj2VL4kEv
sw7iS1rRWncFHRqW60eV9HG/KOw+vBd4ZZ46eutwI2CHPmJI0GChuU2KzYptldlIVnfdLCMd5R8T
OBPB3WgxzWyMxN60xL2YaJGcZkcQfHNBBJ6YMy+uqp10FQ+WWclw0TCMlxTn4yaLaoRgo0CrVlac
N7QqPxbk9Cwizy1uQ5iDb7CI06QBXqi71ApiTr9asmkagphYoUzjmCd5yztYp/u0SACImJ0ZL21F
i9/9srDotiYOcBuR3Om8E9tKnHy4jUTanejjDIRK6AVNENMhIdAZN5YSpLQInRYjcZmmEbHa6BMK
s4tXHpHPG6453XVZM817C2CAUQ3+s28GXZ2V9EshIzPRYH1pOZrn3ngLi1h5zkvNW9O/lRun02GM
i1pVacrhz8unMoaGDgCKFqv2iVZPt3Eae3xGExMvLdvVrpQa3bkYovIZuMik6R3AVWa2a1/1OHBe
fEezv0M9dB/O9CnopTQE7Gkk1LNh9bSZCCbfSF24mz6QzgtChmHXp2DjMqZ28LUo9WUKbDrsJME4
UZQtWHvCDatEd3Abt9lmKueIeYo/ctuigEXh3JmcOQIOZpgqteEyBeIcGlod9AiG4UoH09JnDQnt
JV4GTT9S4kWSo6jvYUzKsf4JXR/fg0Yw8ikBle1SM+xfomTAr+bbPcwQEOILX+Y97njHkgsbb6U1
q0WnP7t5AdyKpEN6N7lMGEGDlZxJlZ6o3xSMr2q7eZL0LU3C2Ad1X/th9D3TjPaKJard9vrg4iAs
pOS+xAlwt1BQaZrmN80up46BK9O73tscKRvWFUF3BFkFB7dZoFE445IvxDVpbGWDydTzIPnJ8uwh
dP+QKURDLeIpJvoJvKSwAgwkNbRmy4IHxguDYK9B2RCAyraIyEmNkNZjjHxbJ0x1z+SXqihXiDRj
jW78JyEDZStkpJyEr7/ndQIBAbUsGRBMEqJnz4mqdax5w3PqBlddDaHYSS+Fyh90W52D6lJ2frRH
yNjfAzw1KzEm5mIiH82l1fWfOlT2hTo20QuBUIy6CsX1X1tQ3+Au47Bb0QOBYhagPJwpgYJ8RDWw
w2mp+AxG2HRAdZS9w/ln7oQFCzMQz2sFomvDqwAblX42kya1qb5HUTwwTPOwBRTauG0Hnk64uM4y
V6W9woCZnMcwhT6SMJAY2goMtqUCsIUC0tqruJTKyjbpwJVMvSGT6ig9Hbtc216grFP6W9eqJerX
qsdqH/gGVS0NRxdMlzHo33FEhOckG51z7/nBnBcuWOMkxBEHmr88q0lunOHLBdZ8NG3l3rpDhfV5
DOrXmoSIHSgqGtT/BxdxGIZ6PDBx7LCuFVM7u5du/BZBo1zRF+YInSIgPzsuW6BZdAGWJZ6sh6YP
xUVIXz+YSst5+Ucd358yMESGPyoTf/nb/3vLEv78WZf480/8/6RlxOhu2j9I4SYt409qwsNHxAHy
a/ftW/6TN/+Pn/vTaG/8ZuFYk5zHdE7a0JD+qSXUfrMM0zBxE/7umP9RS6j/JlQxKep0YeqatP9b
S4jR3tTQ/jlS0yyUePI/0RLq2i+6PZNRoOR/wYcwpeagTPxJSxg0UuvDwoUyKEZzFbA07GWjEWIy
QqSGVLpVXEUh874K59JlupcQcg/YNIl4QUS6YtJKIh5gLCiOvnao4KSzlzm4d0DiGzH/3Okc56g1
8IR/uNH/QnMo/qKCFCYyKWlrNkZMW1UnReIPKsgEpiPWoVxZ2N3EJIsvWfdRuY166mzrRSlyD/wF
lSFOd3sZykQhfFU14ajgTHdxpe/HWtJfFP7emgYnCaxNtU+KM4OlbFuWoAkLG5tJ7pNFiBvsao+0
9PFvsLhmM4U+9FvaQGpJ55iO5J1sp3SJBOyoMCqdaXnNbCQzwyVRUgHM/TPsj+EdCKmYm7V5qVH5
cNZXvMO/vyf69G39qMI0hUnTTNM11cAAAN3h53vSQ0DPM2aUkENgLcWa5h/azjuPWt1xxI63Qld2
6UAuyIDl66wgr07B1NXUEwUJfLR/OAR7wn2jL6gC/cjUVQ0m8tQ54Stz/GzXdl26ki1rvkDNjfI6
p5p+Le2UyLwgfoigGfbYvDf//rK0vz6kps2wW+XwPulcpPXzZbWW0xQW28dSNW55ZwdbH74v+j8A
3qOsmYEz0WxVldH0CAG4bHCnZENj7/7mYwC3+OXuWpqGUJYmkNDhY/yiu5WwlsAzSyLRpffFyDJe
GtRZk4/rNgYriFfBI+o7kJV6selS99b60dJCjX3MYuSP//7DGL9+GAsVsIGsX4XcgerYnu7ZD4+/
hUN9DDuCW3yvOeplaty77CQyksE6MzCOvdNxQgHlWcN8WJSNUu3br2Nfuee+CTsctwOmeBvzcW8I
5+RlXUFpVnYbfSST0s7Vh++X3VYa1huhz8qqzItvrrD9jdbFPrEdIwypQZ0jBZ4xfDTucugwaHrF
Ygj76PSfXyrIGM2xHSgyum5NpJAfLnVQiiCIeo1LLT0a+75fn5uWPKTOTU5lTtJRbX3mWgUQ09Q/
BZEMnXHKU588+TDeDTn9/NRzspVFrYWnMsK5WtLzL5w2WRi2mRINQUslbxSamG0a7jO4TGC57HAL
h4Pc6Mz6zKJS3RU+K5+VJCeNNmwf1Bz7CHm+/vuL1adX9MdXGG2QavL20gJFJkWT5+eLbZlpt16S
OQuOLBG9vLoEEYEfoyqtZzEoAwtyBT3avLUuQzv7XXdDsreVxJgzpQhA/dgTajr5mlhEcEnb0OeS
/gD1VvEOSKr+u1eT7fDXj4voWEzado2/il8ewySg91t6sbesGt5PMGbaoX7S8pyDP8iQnZe29ho2
b3LqPcs9GAbakMhvD0hG0mPKdvNkdKFcdKqCUaauwYVsGN80fzCC/pD4P/1x9/4BShaeflpXKPF/
XUC4qWwTDJomoA1MmV92uQbXrK8bxD+YsHgZ0AnqM0lLLGnMM2EQ68ogpqjMDqSQpLum5MmWrpb8
56+sZaMT11XUztQZk1Hhx+cYxgllQEjmM1MHez/QnV5UeT7lONnDMkDAugDK38GGKJsFA9Z1lw7u
bmScBAxwUB907lU6kzM3GppX3Qpf4NcUOq56Xak+aonepSeXbl5OA4JQOkx8wZlroW3sFES0tP8r
rGCMaDL3HsdR8Qbcw4GyThq5A5T6b7Znbdp+f3mO8UHY2u/HFBXXw88XW0OUj+KSMpZP8V0zxnpN
7ACZzZOuzkjGieVuabu2vmpFpj6nY1dt6sHTljkznhlh1HPOqtnffAP6Xz4UFB6Jk9x0dEPXDXV6
mn9YSTotyBzLn8b3kilusvx93aRFchw1iGdhVwUAUAp3KXwhngkLmsLTl75yKLPW3SPB59ltMLJP
zQMEJrQMvGo70k3mhNcfWGkJlZ40i5i+Gwy8xd98/L8YPyxbl9NOOK0PeEB+fYyJAjMqUwh/yfJX
kG2lgi+HvzI4XTLD00//ECDzsmb6Q/lm9xu/hjvfB3TKU2Vc/s1C9Zd3irUD45tKNhXHDeFMG9QP
97IUrmSeVjPBc9R6M6pfBy/tDqSmbaTjdnsnavJzEurmRpq0mR3sWRsYimAjBZ0erzKUh5Zl2iYg
2xPGCe2KMNWOzElguGjBxkuMcMlC+cct/F9a2N+4sqB8sXFOqzPOrP/BGrX4SD7Sf3ykX/+xCJqf
ypl//vCfFY3+G5Qv/pOWmM4fvE3/rGjU35j9m7aqacISpIfzAv7pjtLVqdixdJtzC5WQ7fBZ/nRH
8VuUQWwhknXid+bYf1LS/P7g/bjySOhlghqJP4Vm02r5+cHMS6XoRKqJpRYG3xvLPFmlXOcoOAEE
084ONWB+ND5bBZKfp1/y0XyzSmISnXe/a6DIKt7e9cdH1JBuHEgSL5RleKBtuKs7MiosGjBueyQW
5FHoxjoi8iof5XriI8GNwA26RBq5B8OIJGZldsoS1f5iim6KGVqKgvLINC5mKU8SSmpXCKKeNM5t
M930PukKEH7kLO24uMLwvjITW5JqNRfk0cAnmcX15xhfB48JTjKuZW+uLNEdrdze0iM/IMaAi9Q/
coN4ixqGllSXMH3WDBBwtk80Rfc2AkVZ0Ga9kXSyKTu6ES7CP8t3khl4rc3oAj2HdAJlxNoYOUVf
INv3GhKkapevoeC2eSpiLlKICyWCv1B/QQDD6CwBpRH/zQrzl1379y/SYoExeKB4cn7ZQoYEdKmv
KoLQxYLQWxMVYnLwuuIsh+FslQomDByh0WgtFeYy9ELmPzz+/+LYIKa64qcniYKDzZrinbKKIeYv
B0/iV2xCuQJ3CU+SQTfKt6ZcQbpBqT9ICVUF97gbkcTKJJ2u06NNA+MgNalsE+SbM2v2bTDqEgfX
FHYPomJlaW6ydDOctXG5AcoezU3bU7Z05sGoV5ynZZwsmPZNp6QSBChOeOa2DqPUGCZD5sqNS3ZG
AZYVjbOrLptK/zJ0Llamfrw0hCiOVaDNef9ejELfu1YPuKuhDe0Xu4yKeP/7/fnfxfRvFlPODVMJ
+j+vpFfG0UHy4xL654/86S61f0O9Smfnj9VzauH8iV607d/oDJs66+cfrZ1/rp72b6yZFn5UygJa
SRa77f9bPa3feEV01TZ4RjneGvZ/snr+UleCdATvodKrwlsqqEHkL6unVNC5BkzmNmlMgetWzXMs
YQJHC03t0VvYWwKZHVd/NlN30ckSCpe26ksazHRA9pBdyAjbY7dLv4zH4ppc83v3Ur1ItHnW10Iv
bi7hCbgUUaE9XX64xf/ibXW06cTx36/rXz+6/svCbyJwZrowbLpAPYSSdhQxxGsl6Phwds4HVQgF
V8R8pIWz9J5TmttrsitPbpesjVY/RbDfewow2MYO+T/ETme2eaDsx9CCyFgfEyIFGfLqF2dKu4xi
807ezbzKe7CN8cWmgzYLmM/Pmfom84BgaTrjn8x96wXBGmD1Rbwv1NpciKGB9ujIfF2NwXNsiztK
SrLAhk9FptlaSSxzk2Ke9UuBuaLqK2TqZrBV6Mdo4AmOELC/NLhXthFLyALPp7sYqbSWA0HYgQH9
BDhyc4kpljMfRSYsCIuMqXZvhEpCTd+vLeJuZ3DEacYHS7gf7VJNws/ItnVGPOan1RO9ojLbcXuU
/ag6N1Fap0cjNsK5j5Zl0cjuu1KaZBiohDSMsbrOEPQ8A75A2aBMX3HJd21/Nfne65f+pbinV2Qi
RzX9ghXnMEbcn6jN4YXz3Sh1qMyUMT9iY+shK2vlrAi9HQrqEE2+8qSrnrMs8UCKNKYhZQKTFQso
G8EK4NqXjs6iryA/iWphLXSfYWIWDWufklMtTfWZTeuYmFiedaY6zIg7SNNENLHLITkdPGUlNTUn
CSq8Z5cAOnCL5uSdiJCd+Yiq+KWzs3VzylTjTZ/3pBwprxXHqOhDyJm6AzTxihHL2VOSbeqQ+nJo
hh0JLrdGrnwbKrphVki2pjyne3TJLrVhfK8QkNUvmKwuOSGa8SKr0UybRcs3Xhya+3SbPE3u+pv/
5rw6XyJZLZ2u3vq35GGciUzNmcxjhL6KxMchEh0wap5iG6EYAIWZePhvyhclrF6qR457fGZXNl07
1BZeQPx5IisaNp1yLT0XQ+SelJVnv6EmTEIYdslOeW0eyUeoS/iXr+1rwrSDUCZ0JJWDgqvVsoVB
ZPjofDKII+YzDk6BMQW4F9qyx8mmHQqIzs2LHKs1Oo9DRKbOsHXjL6oyq/pd/dl/ap/Zu60lcHOY
0cwyIvC6Uw2V/apwrclHADz4SwldEgvna/fIPkwNlYxQfX8pIDiFkeixC1Crodd/DkZEHJHRnCMM
F3NU9BejSBF4pR+RF72lEeGR0b45iXI4p0/5LXgOb6FJzg/T5/xNObsXy163C5a7eRXkpI7UL4Xv
tHRoi+gwmh/SBRHdpY26y6C9BC0IManVULya8QBwqyghi+cbggvv0b1/qe7Nvbi0QsxLd1XsjEOF
+JqCUOubfklJP8N66ve33qqLtScGkDQjbfa0tPafo8DrNzI2DM/Nt+qdyKslelR34U22Oce5VUgX
tbTvlkre3NO82MmTdbKferLAZsk9eEeAiJC4SI6JwzyZjMUFhkoSYIE3cS6cB1X2kdyFAM3hhctx
45DoGEqYJ2GtLcigx62dpAeSouRM9/nmubkH9akulA9FIMNSHPmB7swD/lzms7wsiF9oPpS7uKkK
U2XxFNyT+/hivGSXsRpIOMjfgveC53k0q25RdNGpxDjlDlee0Si0e64yPg9GvGVChsmvHNd5DDTe
fPfeq2/dHQzNMlTmHIkK8meTbTaWRCU3H2OtcI5eF4Y2b9TEXJpflCRFo4uFOIMrhrOL0j17L5fB
VuXxJunvqSX8imzfua+43xI7gu6+HmP9rOnEpzDa7UxtPkERAbo8J2W4GGxrHZVIZ2PfgFSwLAry
IfaFsyEc4bO59Y/kpr9CHL2ag4mEirCW9yovs3X8WZTDMenVdfni2pN0skfiEef+i5uUx4gkn170
eNMw+dA0RApnb+IhX6i5/Yq41lw07QyG2axSs135XPH/Ea8iMS4o0s/eTV50+pne1ZDEqUnCPBz9
zdAZbqAke+3Zm+BBFuVMaso3e/ZhVeW708bqLLnBl7smIzNM7B1xfMRutfI/Ett/9Ls2/apfhycN
OWDY2d/lc/0yPUbT2tOeAStlOPsHi2Su2I2WmoC7Jpxj9kre3pN20VR8lR0WhldHA56SRBawJg5U
KjCto8eOBFwxILAwrL+7qf4VuZxTfToWoeWv5rWSzVNoJXPVPaaP8EFCrpc78zw0inmNOCdfJVVH
0s8yeQqf/WcdGwl1k5pwH8Q5gbNmbcPHcNae3Rt0KIG4U5a9mJOaGH1UEbatzkcRc9XPiDBy+2ac
xJPznNyLe3Xveu81wgAvnqb9SHtp7vEi5T2tN8HdfRtfkvfyimEwOUMJU6ps07/gvOeGpCUZmvuG
EfyMMLlr1++XFhcgvijvmg1b7KZdhidIYNuyDz/VV/s6XrSTewNl4CvrhuinJMp2lS4eDqivvJ1x
beQOWS7BBgvHxsEpVpa1B1qxaz/cL0EEffmCL9pql331aJBLWGm3Svxn41LvtCh/EYtq4GGxSN82
FgRFQx7VCTBo3yaTY3s2nIpfND44ObHG7Hugst2mavMROho2tHZPOCFVLdsf57L8nlyLc3XOh/6O
aIvE+upJe/QPvXdWhXspdUPOP4xdpwzesnTCt4JybI5paEWgyjw6x5fSN06uvcKjd43NcAH2K4vh
KM/UEeD1t/Sb/ukhrRqyhXxLv4Xv6Tva+E0QFhcp7DXww/SSX7D1LEoQje6+eEqfEyjVPcrBg94p
JeC4YtxhmSAbcCQUUpeLKg03I1vq4Ii77fnuw8rlHnvprWV5DGFXXAInfiS1/opT60knwA16HN36
alixe+0BGLXE86LBK2r/ymjWW3UWs62WC06gSMu09I+RRaSj7vWziGbeqoz5HCT7LiK63wslIeFu
yNYQt0jtHVz8mwI9lBJtcTlxQgvKV58EWeZC6jdBQLFR9ukidmAugyZg6002IAwfYUhAaItBaqaU
n2hJOwo9iaLOSDeZpVn4lqGARURC5w0aJFcnBFIt9VWgkMKA+i5GpRIsoC/lczsF7Zv01reMdIm5
a1s5WWBPBuarRSTUOxESRDY6RbcPEHDxtRC0zgq1UsmbxNHFHG+sweGhT4nQ2PLtTmxyHzlFgbho
lpvejmDObuOHol/ZdUpH2lIPOGu2Sp0QyuSSkpaaCYE7HXmFMQJRX0x55YlQV7FOsAPUgCTWoABU
o73siLbC4oNIczRIpSmKnlfKsZgm0/ENVPJS3XqXkGmwxMf3wtH26saFt8aF2s0toSzj6bBggWIt
c6BzEBp2zsTNdrVyebFtV31qjfSIFfyhjo61yOP63PXqCd3LyoP3G4b93qkqwNdd8V1EO4evhsOm
Ak8yCL8TmNEsKr1ljkGi6IEB315owzpMrQhFnOyWpSsAoEW41GK9DZd6YKDPdsMnr0khfgT1Wh2/
Qb/CR5CWy1KCHBx4cNGIbDyrIiErH59FwIkjQLPah641r5Tk2lc9vFLwrwu7uErva6eEGsSceleh
+MOcJbK/aano/6JEsmmxCUNqtL8d65cGeCjiWM8iCe+2J/XUbnx3V82iLTRd9VV/tV/HR+wis5p6
sG/6oVNThC3hy3CLORDX7039Agz+mF5Sjsv/vnqjvv1r9WYz+8I1xV8EbcKfqzclcJO2z0J9I4P2
yYHSbSOuRTiGJyd7Nzg61p8Q8dcSF3w3XByGcVH9yRr5GB75U7DHzWuuvZNz7mIxrwxAka8BKWbp
LXmuTn3YZnN4oHgV/RurcBx0C32u5epS26qX4MGxM0DT9ig+hocya1fOtXjA+gA1snG+OK/1dmFd
x1fjdfr9+sYSKy7KtVsKjC+zJiwOCohdx3zWjRuBNM/5U7TP++HJnHtiT3iysQA0cuwRIqLWXifR
thLNEqTKSjx34QU+yT7Z42M/p/r3KDtlaTBDoUvm0puFA4g3di1d1IzhjWtx1S1kmU2iNbABtCcM
Jmuj+QwrbdmWHfB9gf0/BcTdlBS74SN9pKnWzvVXsDEP3dkmeE6dEkJ09hTu7X0xVQFG4VyTIAf9
6GP1GEtQN6pp7rTAIGP8hkv3pfzQHt3NSjAC5HSeSsvnhoaHjte2UbJrOVUk3gEU+NW59AF2OaNc
5h/9Q3vUlIRiN3UC6ju0jYOcypyp3vkv9s5suW0kbdO3MjeAP4DEfkpw1UKJEiVROkGItoh933H1
8yQrpqesdtgx53NSXeF2SUAi88tveReyU4ofnSIIbMIbXjsURvkhPpQv0vz2z1vL/HWkeu0LOI4p
TM1GRJw2yTdURNIiz6eKQN+asCTpGkdrbaG/zef+bDndRxVdWg2etvqazPhW7eryOJ5aQ9LFEusc
ySLKOCEu+1o96g6mu+WPiaNSfvIH9lP5hCsncYlrziyg/2Xr/EM9D+fmXI83M7Y56Q+0sHbxSqMc
amscz6rmbboLqXynv4xir93Ib+0P2kOaZdIqZTj0fXIs0NKr1QJmsDGAK0ZOPCztNWypXXSrOHhe
Gqth0jfNwX5LyLX7NzRCVgbEBPejfc4+ko/xbL2jpWQeQhVDbctLpDaCD1sEWRrHeuxalIa73XQw
n8dTWJWQ/8GH2kG7swQ9AIQZN/5DvO+BkEM5QYpIOUSP6VO9N7rhQdzB4pUFGd7q73oqfUv+0177
Te/n22Dv+okBB5jAtZAQdwz3W1zroPIWWh4YW9QAIIJhZBFRkqOO/25bG83qjgLZnmqBaKNsYjGA
okF0W95U/po+ilce2peahCh+UY7aY/GXD/O7vhQPBnzQZpDCjOPbwxGM9D41C2Ob9s0X/7Ls9Pw9
woeuodKrP9qv6AHuH9RDUo2XWZh/2f/Ob4I+6mSaUAXTT1M6s/wyqeOduxZ0pbGFaV5tkwB5/Y0b
WaszovnPOs0Z/x39ixGqySJfqvfFITtUL+GzQfZjnjEZu8+fK2q85EWa7OE2dl8/40S6rV4KaHHj
uAT1+lA/dxSB4xuKzovKEXfmufpCugP4ftPfA15X55so3eDuNdAKkj9tgja5qCuuOHjquvrToSqd
tg0Vqk6lmr6EVK2NLF+RqnFkOetS16aywB2odHtZ8oYfSOfKIth+tPYG2jHVjU+FrMpS+c/76zdL
aIAfEhL1I1yXHu2vSwijeKjsyIdVdzKdTw3BEwiDKF/VsjD2qZB9WSo31Mzzo3FfL8VAI6EogW6n
MEg3ZWd441NR28uoJNWsdcqUu/QWIvsPoJgMee5mY8K5a6/fI5qLKNOzjDH1Zz+FjzFGWBiDQzwM
tZVd3NqZ8tn3auAh43PnoJjrBYcEfkT0pPvCq7VpJzLV8bQpegL++wylcdW/1F/KewBvkEp7ouJO
0bK+HanBkdZ8iGVRbgOzpUavcJikYp9k6V4SrMMPi3oekfDH/CDepje+y4v+OMvCXz/+eY2vYfjX
+GXgH2SCPFPlMn8/JkiGkF7Ntb6dAMijk7DMj+CTb2gp4YgdMvFApZe+sfFQYowHSRJxn0sJuURW
+a+QKqel8zLd9CSw9UeOlMWSYkQJRefVdfk84cCMiccEXLHc5XUSooY9fqL+tMBNYwe8B9ZZZ2AO
g+y6o60Sc/qC9UqCPlYXc/oIwjLd1bPegrZtb0LowH6wLADadSHdsymaVqgykj5H+gFNz2drPIkd
hJ30UmXJrW7CZ4nuKgeofd8JOsPmfeKHkLbiD9tcMC+NVpn6NgZjf1tb8a5ClO0vaytb37+urUlc
VA1TgNN3mM5+2796qOZDLsQ2RTtrWYOP91VQ2gf3uXhF2/mhKMxD8YlWw2t/RN7uJuEDM1aqmt5a
Ip59KnsmcJa7xXDxhqIM6cBcfYcn+uDKFgetjkz2PHgCmEJvKa0QTBHuk3Mt+yPlj35MvEjYq+Q1
o73Yvbon8Vo24sw0VL+rYDeWYXuA3p4Bb86S+CiB0AthaO+o1z2F5pA8oKewYmnQskvajh432Y0O
c7U1k5fq2O8Nk/sNPu/wpFvTrZM3LHRQb3LV2pn53pX6FXBdwr/hMeTM+vuyugwILeYyEt2rfYvs
TpEPcd7M2nZ+EIfsVe2yaJm4jRdG+ed9GwnDw0JxTWeCAerTdOhPXXIj4q1xKF7HoXjol4LJL5c1
SaptrnxlWLRttS4lB8mucJppXW9+6E/zySn2mLl5DDQeZbZaRs3RtInNSOgYPw2nv9RDvnM0qJs3
5oPl69qC7wrkZzFaaN0Gn3oLgUHUK/M5GZ1H4yMo9sgD2gBnsd2WrR5HNn0gaT3IVE0GVsBCT2ix
X7DpXYyP/ostfqZ3Av6N9kNDSyZ2s/tmlZlasche42P3OmI0J9WHPqqF6rlddKFpDaWsKU5zV8Pb
nTZsKfsi8HWKYpQaFnH3ZJc/w6fkEVuhjz5z1g3vfQmz8dEtfuQXWKI/C2wa40XvJ/elUe7SmUFB
2spGz8Y16mzhVjQJ8KbfhlhJeobzmdFQSXlhusaoRZpLP8FB28Zq0y4ssLwj1l8wHZezjkw3YTdT
AATQ2ZBdFn3NeQ+8Khke7P6jmR99+AN1RwYUbJPK3BrRbVehozjKKVBWP6adik5OV9+r8SNMCIrZ
TqcBgGGxl9Ezkss4vQ1vPr0kO3xOsoeaP0s/pjf3PXxptuVNtkYk60Xl7zRv+mNMb6qnR1W/lC/p
i/OkP4p9QQ/rz3FA/+9UmOGejsCow4wRdNa3DZtkUGWUvtK25YDR1p397DdPfTuuE5dBc9Pi8uv0
OKsEs++V537x1SHHsFHr8gHc4xE7HsOAjEZ3Scg+U0PDKd0o3Xsqe1C4ot0h37O0VrXsUP2tdP0G
KJMpHoN4YSH7w3QSevO3LEYr3Q6dGkvdCj27q4/Vk3nX0Ddq6B9VjFZKczd0Na5Ct5kz/Aw15S8p
gJBL82sI5fcDyJRIFdUR4tvvD4cIQZrCQa+PJlZBvlx8We9zsQzJ/fVz8ZV8abS9fCIN945+m9EQ
S5+Dg8K+pk2WHdKHkrZZQ/vM0GkqaNqnP7rvdoHJ+58/8u+fFEiw0DWBSrD67Um1QfGxahu1rf6c
vCafepKdOzqU46P5rGrHsDzOP4aLjpravWHdTqbxgWv7ItffLawj/ScthZWphsDC6V7adDGrN6LX
XzC9wvzdajpAh0ziJ6Pmb7NaTTH4REmD+Q52PvZDeLToqopL/HPQgaind8HWVDP8l1aKSqolPZDW
AStVUsPCRo1Qxcsea+Zyz3FhGNCeGPO6b39ex98eFoD7tm3IZeQa5h3+hXBLVW1syizStpDV1u4p
fG+e2homlYddwwsp74PMZCGKvcDYQYAj2KSMWBMbs55s/JQUtrS0HtCMaCDqr9rEvy8q5U1Y8Ky7
Ozc522V0myCDen3q/w/K+AsoQ8IQQSD/6xP/F1sH7e//QNz20Y/i/Fn/r12Tgnhr/o3V+M9P+get
4er/wyZVXUujToPJ45I7/WOU6Yr/EXRvwAZhpAkrQWLw/48WuP4//AmlAnBMiAsweP6D10BAHHan
5aLhTTbG39D+X/Aa17Dzf8MS03igUSpPBggTehvNvV83adNUjUUvBQZaqrwi+LWF63KG1Yhgkg1N
NXJw76giPKrtPjyX1so3+gdQeDcCd+zCf41Fdkwyqd9oJWKhWJ03IQq96M3DzMnzWiOhTwYe05nE
SkOWyGywg/nXR/hN8f4d1ipfwSGmIo1us2LmNcv61znDTgwQX0K+5kh7aENxd3YbnhPLPARhpQP4
B3YWKtHZQkcpxLZRDq4S6e38l+eQSfC3peQ5QLELVtRG6ubXpRSJVjqDkdabuhPPtIe3uvRBLjUE
SpR4VyAhTNtD9tMVJsYmzvXugOuVg0efoT+6VbP98/P8GiKvXxYEta5q+KqiiPIdLt4YkajTLK14
HObPrmYfu9DcR1X+F9aQ+401dF1/GYNNGGcQzvRv723NftNOeDRsjCg5a9V7ZWaql1aDFAuwdm7b
MXQ0d6IHRxz6uG5niF66qDLhWg8BP3NuJoRCZkT6wl5/1BJrCxAhbbDSriKaSbkFyXwyrYV5muM1
OcbeamHWTwgYI3qk5GmyyujDrwx3Wkeu9dELB7W7iZ2g4hJpjANjqZgOPF36vqC7qDlPZt4itJnQ
2axVvgXUT2QcJmXfFCqejml3mlD8xaWtpFdgHEjdRxifYAry6NxK9AqYvtVgtjtmCC9hHD9HZYWp
UwIRQVXmNSIlJ7ndQp9X6Nv2YGVrN1OOat04S+HqiGBHB4RwQOKr4oBsDq01/CVIBvlMws6aZWbA
hHsTPco982DwQzK2UJM4dzHeo14pCuSmjS2mhsg0NckFs9lFYjMm68pTOgdHBWIgxyDBN8Xam7hu
u0qGu4/YUOSf/7zHvvWm5CYjDKjQ56RjAW13uQn/dfbsOVfTIELZsqrdTdGum5J40XasauWwyNL/
GyLb3heCdQ4p1cKpRJgKDjoAxL9lp7+mWPJhDJJThF1t0Pkyov76MBmqxyVs2nhTT8Y69bvZ0wQn
kI7uqyAtGJxB2VZufa8PE/rFetMsk1JHqBCZpD7ocCtyLElEURUvNptbDIQLb0DkY2m06a43+RBh
o3ylYUBGZp3LoKSGIr6QRdFdaodNkI5nxNumDaidJQad8WJ03I8iRDg/R2NrNRvmrtDNZjGoxghr
+m8fQxplfAtAjMcc23U48C6zkG8EEbVzDcQRwpTuh5FC4a3RTyaGo3J61C3Gh0GYlJ7eu09+hhsR
RwgcfbWygTfjxYMsnhlvA/xDzfg5s5WVU2ToOc58xRKBaSBfu+RmgP3UpS4IoszaXSN9x2gPlwW7
4cCZGsshfd8njCdFdh4wlugcewdCd48FxDFJJtQP/b/En2vz7Ne4CwEVMgGwRkGa/51JAFhNUVFT
xX9cwVLcMHgSeDQQq8t6LRDOW9QWKAFpA6mGnDMFC9e/PMJ/R36egCxPQn01GHXfNh4qff4AvCXd
+D1Ior5zsZOJ4Ij9+bD9ZntbBBuX7hYvSUz/dXvnaZlxcFLes2VWg0vtw/RKUYye6aafxmFT++Hf
jrf635eIAeBeIkoFQGb4k7/+zj5GYiOIp2RDsLm0sVgrRX6b6FyeZtuic8rVKuHdYrT3btC73nV/
Q6vdkhTYXDp0tyLYY7p7hMXRo6G/MjGbX6iTtUnTCAl/badjbYqFAMCRESmf3OWAzG55hqTvZXN0
7mxVWcFgPKZt9Iim6LrKxleIqquYbg8kkU+jn0k/pKQuV9MeMYg5vwwRosEJWzcI+a0TmkWAcF77
ujs0I91K0QYvfmht8jK8hAk3EXSrn1rXv+FmS8neoYCbI+8fFPgeIPdHtgCOxs5OJfrShYpiqEFA
roxxy7ToJ6zXB+TwiAGwWZEInwvulvIAsp/5eqyuBYmTY+a3+HBidpi4IBbLT9/cTLUbLVvdxpgq
RUS4EtquREdnAZCHKyIkhtO2JkFAXVuajiQoDuKW/NEBi7SwHgyRclpMyjFvoGGhnU60CVGx8U0d
/S8aDYNoXM9RzJumTn4kGnfYn3fjt1nwNdpaLrETMLEFVeOKBP5X6I/TKMwCnmTjNzp3taibZaGr
J+xGFkFJwhETevKlbg08JtdArD5ZwCmEibp9MhR3RMRNRJ8nktekRpM7AWGO8DJyZ/5eBkfEjN2/
pWi87G9ipAGJDjqLxpznSoH+11MXWW3bYdyjUyrorlbpxeKDqENnLXgbpEySCQhcMf+og35jNWQq
AaQp/sKosTW3aJM2y6t+ixIF50qxV+nsb9yGOxwFrSPCXhdX7fZ4NRdjzDctOCiNTXoRoK06Kqhq
dCHYU7pNSWJsQiWcFllrKitdtKdJq9fo8yJ5EQDvQZUR/H76XCDG+k+aoufOUbGUaa0Cx+2a7jIP
89GceMRoQHgHbf/DNN7XUh7IxkcUOgb0htIb2H6oouVYC1dQuo1slcQPavqB5DvTNL/wYPCTlE71
qVKa/ZBUT0XU8dQFv1/nfkfF/ohK8AUQOR+RD3bN8ia467pSIm1Cx8ah8zbNCudqRg0FDvQhSC2Y
K5H7OEDGRLNu2ZZPQT5Zy7yDC1ExnicJAswyZx9CNK9jy/EXJQNiBIHP8tTjhnmwMENfaC4ZT21e
EjM6ZypT+0J9aCY2tfY0+K8+JEguOmRUwOTQWUIcy6Wdh+8quLwREN0/3wSbIzx/53VaRJeeJBhA
1aErGuwmnRutTdEK610uDXl9IZTLhdcXd32Znq9PYNCxC0w+JqO2geG6XiyNhtfvU/coE9zrHau0
yZ1q64ewdD5bJ14zTyw9125Oipbpi3sSt5OWcyBzx7c87ckyfanX0+6SKLp5K0fW2lBqZ1nCFGaQ
jii/wR5owvKtspBW1uyAMqrOdz2iwkVgf3RP+chC1gJ8STqwXKozeXToV3pVMewwcvxEt4x6a16K
7WtFU73LSrrio6+REARHNeyXg6ke6si5b/MISJCdggOAdJ6lZ/mFbbRHJ0PfWQCkQnCT8hHTjOXM
WCl0jZ9qkXzh9Ar4EAOcAeO2ghaaEROHeodUyRxN7G3JaA2OcoWdkwRWi+bnxEDVxQMd9Iu7lvgW
uYvmILkYPiYwTs/3rJI3Pcn3kI99VP71wesMMsgaBDz7mPmdoCXOboBTiOZ4ZUVeiP/03ChwZMJL
YvOWOjAwVWp6BSaZb/kKWqvwInkaIo3H7wXaXDpjoEE4zIcCv3xTag5/aOCHl+osLDIx8WKYksts
fLl2vaXGBD2YnwFhba5fdMiKr0x5bboSEK77UGijs7zeXyi1h4t2MrdFNlP8qRAeCDJZ4/CYtnvT
OZQ3WQJgCGsiYGWINxs8UcOYHDnrUzQHOAMNDJn6hICj+w+wgfdTO7+blf6syVkHdPmlGeOGUIMa
8+1kbSZyhogF0cIR8bkZ2dY6Ajh5i/lUIqMHIsgXJVCOtT1u5pER3WQHl2w0D9fvjV3Woh98WtAq
lCx7nA9qMi4jynxupY2pT+sxngKIvsGlcPnZ15tJBrqp5MeGxV0e1vtoKNfXizSdkWRGYGaR5Z/+
zMgcshsYF1eDEu3yx1bMZY2E/UFtzVMj0vUch2c7b09xTWQdSRit1vQwU38kFEae5dtHVDiOo68f
0BykohQFrFmdgY7c1mN8KYufMyoe17sfPRaIVkZwsa/+mibWEzKmTAMHD51uVNILNhGaHThz/nR8
DqYZEGakpt4/W3JKz+pg74s6WCcEIa0lpiE5CbshudQyE/bzcd027tKsHdlgREM1ox/HA5YuW72M
GDP6Rvh0jRtmbd6VLmaKswVVdXdUEPzNdGfZtNyUZs/tqMQECaKXCCmaMHF9uR7qLmKVe7xsF4Wc
Y8V+/6xF5auu8XJYQkPtatgx6c9swsGIdjxRF/4XFHjMHgek4F0DAI86ODeo/WyZUGyui1A3KQae
yYwhaPecJ6aHwi3JssQyxpaPg3fzGqQCiyRUDaZQX8/9gF60wSrPeH4vhh4Uqzu4azMNn8do/FmV
oDwb1HVrV1kGwmVCVyL+4fDRhN/hK6s+yA2CZwM/obLpZfrHpgrZ6e176r+YOPPgxsF1kVga0itF
4PWt+67O7HARwqxIXq+IdC5pcJvoWmUf8sbt/aOBt5FdTgB/9AMhI8GHlIfMVPPQjV5hai+MLz61
nHkNu6MbjAMwtr1fxWxLjnht/kAR7xW5ah1/Al4+j4PYixuSvBYXIM9CFnxxrLWWYm9Mt/jP3NKC
a7je6BaMIKW1ePhSDf0gI1CkVvO6pJZMUPPzMG1SPcW3UPrSkpU1lycMEXBaoyZJ554B74jGGk9p
Jxdo2uxthJCrGpGsNGXrCyu+DGng+RgE4vadQIqE95NR33toYhrQQLWHYrxXk2A3Ai8kvqI5kbU/
cy27K+Gaa49d5B4dmXTRkT7mIaAUU9kIoRIX1O5+wLy5tsKNySPrjX6o2vSiTcGF+eNJxuq8zbyS
ND2JyvUYIt3BBVzG6q5AvzpMrT1UdeHB23Exqn4YlOZpjrrTEKwLIztFnbVHSX0vs5hr+YVEA3yZ
YD36XAf1SDfgGncbZQ/v42VCTBUtd6IBsmccwTZc5N19qWqHKiL2MotDM5U7C7FqWdJYhb0fbX5Q
opuHqW72fi+WMoTJ9pAMRCjZYFLIlSV19caWxlrr76gMbvOR9KvSp4sSD3u5DRoVbWctl5lKUdHl
URZWk3PXEqkLrT45Uf/V+i/Xu1tWHGYdX9omPbsqO8fN7IPW7Fx3+FmrHPbr3esYNPTM0DkWk8l5
tfF6dgeanZQU6IaVHk2Ie9W0cYDvM8/POraCYR1HhV1upOOdCObOG3LjgBgdw9Oa0kQp5wcYWH1p
n6RYe6qhSlMpNIaih/yf/hNFjTZta9E++7DSsL24Q+n0FLmyJpPXL+Ks9L7GpWjLFy0rLp1bnbTZ
PWaIRIyUIJEVILXuZzyvZ6EzyRTslDLqsdR95md37RBe+gAmREdepAUVY/cYXyHknED+LEjrIPwM
q34gBKnGq42mwOJaU/XN/djO5cJV+bBtygqh4OyNGbpjGmFOiWb0Ro3jNe0qQN4uG8U4ZNIZriq+
/Fl4Otrh//zX13Tw+utSiw3R5Cn3sH7Qan8lRmq5Zui2eEKyIya+nEG4FHhkjTOhJiwF15pDsu1Q
+JerHnNA3LY57VRbfI+Ss5yh/O9d80M0/chWKDt0l2pdHoMmrk9Rzs2QoP+CsSL7p963Zfbj2ims
Anmnc3Jai9tEj433QQOig6yjJ2S1UjRIbjYAsAe2WDdOBIWeqF3F6LDJrJbTE6PKRlVK5DEZqtE3
8lBpu7FkvoGrDjSkUkuWCn/BK3LjvWOPyCssMY+JE57CkELDzLR2BcTyK9aVXRLyrK08lpix3Ykw
eIhsUo3JibAwN896SPRRx+R8PX+c8bPmArAqk5e8t46y/4ho616oiNKUxtKWCfDE/TkE5L5W+eKg
6um7rKZvWe8CowoQHfUJsOWqnMN3QNWEb+3g0hD1LAV7SgNvzZH5WuvWHxjb0OtNjAOSkWBx1naP
yKvTFThTyIu96h0Kh2CfNs+tGoHRHZKXMp6AYqCuXlXhNhACiPSg3XcGzDO1Nj513frZa1mGCiPS
i+AZOnhOwYsxyC1owlIf8YBaliJFlmRWDkk3OHyJL1wv0X6uWmMx1F9pZFBX5wTqVCMQVlzYiG/4
nhLb6rJ2WsCHU8aNrlZbRel3BXTK0K2MOzcGf6K0wW1SaKaXHEZjnXUTD+hEyBY6Efw5g6opGqML
zNZN1xir0KzC1Rjmy7Ab3V3QOTONRHUd4uizRLG7wi0RMZCum1G/mMh0YSg6Rbykbd95QQmyTgWa
1rD3Fl2LCrepQ6sq/G4zJNpbhFO6BxYa3SqFLnBS6PzDBhYWu7NDIAnudR3l9CBFvzwx3gGl4xDD
vL4vv4jnI2rgK3WAvpqqpAlVxiZUxXNfRu2qrDDPybXpjWsUB7Ok38gWqBdFJXS+8LYWQ7RQ0/4J
xY0p1mOp/xzhwDaT6ZHqzvW+bLqjPmDtbs7wtgKwe9cfoLrBOeGOqDDrYX+MM4kSXDF8UDzHpMoE
dd4tdDXqN6o+bBDrgdrlo7lIzHMLi1KV+iNDtTZsDdUr8FZahlqEzhIqY8s+nXahTFq7yl2LJNj3
ipp4gdI3HpJpymJKY/yaYrSP59xfNLP7ODaYZE32fe+ql7YHiqDCoupBrNEFSLgiuhDxYAMOo6i/
+mJ8aHF3w+EEtVWa8lQVwYrVa9ZBQf9Nncj4Ec/YtQTalGsCi7CSxMhSG6j0gLarsDv1eoGvltq4
66G7KbUaZYTY8JehgyBP3qIPa9B+wvEgxzbSf4xC01/iMXHs9eSoNQ+RRo9sEBrycS1ynLHq6Up/
Msr8MdT5AXFxo+CMvhxGP/TojP8obdgswfTD0iaUXerRUxDIZQbGEwWj8l5kxVohAaBrFt8jxXsj
WtnHc6h83ZJ+mRSkjTG8wjohd5YZPgYag3Kpkm/TcMraYRebyVrnygUTdpgq65C4GggKEmR1mld9
YCxpXz4qKEjNpQXhGVQcK7zWHNKevOlvxfCWUUsS5u6Vob61OvdD3E0Jl2yv7wsb9xKte71mRDJy
Tz4N+Uw8lBa3RpsjM2oHUFUriIbKQw0sjxFDj96G8qkpwEfnMv2IWzkCaWn+d7p7y0Mjgw4WKH2M
a/UO1dmv8I1C7SiwPo9J5NQYqmZAWzsQzWds01AbaoG0MEr3Lky/Cb8OB311Ij0zGxU333lO2G3I
g5Dtc47dJcoXIAxJhjm6+PtyPJdmVNE/V5R7xVT9JeziyzA2n42qPZmx84EOGjmAaWTLACIWtkoP
soPZBTEy4sZ4k7V9u88bZVW6tfCE4qLTSRlVnaqZuVkjzorGnW/4R63GCxP5rq0rs1NnIiSjVsbd
3m7Lxr935bDt+mUVWhhw88FEwFVMCoza0oKI1aoxvTpQXDmxv9NbDhNZSOAiBK8QophDL+yxbVed
yjwjVgSLwABEThLlhClM9lrUvKMkzA0Yf6GlUXIJsBR+qTReZH/IRp4jE5IktI/XiRhsZnSrqLRc
NTvJ/02oDPxOfL5LCZOcLFDv6a5oZliinB+exXLsjLe0pxSCVEUvxP/SBrBbVn+KHR7HnexjLX1+
8/4Qoq2+CnvlCzloyA9wvUgT5Ur1jnpoihHSagtaq7E0JhiyCYFE5ZtwNp0WnkOx6YuQLvO4Jw+7
9DRHMDPdV3O6blVuewVHTC8Y5tBT1ggjFtzfLgjBWTbQKEAYnpwdjWyQMfU+AJ23CoJbVUxUwjH/
4XUIrX26yFbLC/8Uk1I7AflqoLxTgtz09OaYzuWadcSrjuYyRpOLGNkEEIGIGumIafqrAo0V5kb9
fWNlWKb5R0wBtkpy07o8X8EU9J9MxxkC9Gdt+/56++cF3DDG7ptG5mR+R6IRuPp93nyEnbjJgPXq
y3LK7sDThFukPrR/HjibzB3qS48iHdY1SF8nHbije9JHmV+08hqYwmoNEPdgOi1ZWBecB9WfwQ8c
lEpvllbJ2zWFe4xqa991vFOjyzTMybd0/I8FjFou1IjfXcxYKfN/dcqLSsN0yd5rvNaObzUM9Gw7
fWobnUsw6ynTE1y+mwpzU+T2irWWpJ81EhOKSV47ZW21ULXyGS3lVGVNGQLBR6j6fh1o41qVo8Bh
Cs/Inzw6MNYQGm3JUJTqScg5fZQ0J/qEp8khnTCn99GubyuL0sW29L2KbxMZ+8vUxUucthPP94fk
pgnxXSjeTZvzYcnuhpAcl74vSW3sVTy10yJOa64Tn0MYD4SkKCiCBZLjIOUDdydm6ydKvIqXBpAf
1K7Z5bbu0R54lNOWoEUas+7bVZObNMR92sCaDvtcHoQ8PfRJ8yTL2rx3f07KcINQm74t6Q3CNKNr
TUkWIMgA7jt6GeW8UZbD18nwW1QQPgcxRrsyGt7EMOYb2bp0U9pTRrjF0o3+FxOGAC5HBwWn/Cx4
bO86UQYlvDHgQiN4cDQgVMZjca+30a0vW+CBHPdeQ1CI6YKdE7L7+jQVnDatnI+53t51jwi5vwn5
LToL+EOUakfcT5FTRLfPS5Ud2Y2nBFxCI6pCa5tkOVIQt7jm7H3ei1VpaS/gNVcoQX9poXUHOdJZ
1uqwxMaEMs7KSg/Dptspiju4dgSInKQJBz8P/4v41kU4L/LrXasCUYhKB4F9cqPZRwE0rqDchGTS
U1wdHVW/6xTA1pThJD0AR6g6wsuM+jbZHOM9B3WLATl42VYq6IBZoQ7a21a243wKwIgGkup0TY46
WYKMCEiGXLXIQFOBOHX/BhRydLh2U+oC1x93EDGv/R4lj89VLcsnDngVYXc66PWD3Zk3FvoZizy1
ntAU3yBRd6ANuBciXlXBdI+vGU172SKLrVtcCt8lMqDHjMNTeTpsdzDgGtcjEtOY/ln7GZ0fxBzu
TYk8iLJxL5/52iizA2Jbx8iJLguk7FhLHqxNrSMOH4/5tAAXH2g0KK/Tvr5xDDDyI2vKmgB0wVQ+
DZ67AftkuUr2UM0QXwt4GTDQBsU5yk4vcGrq9EbfNhoCSP2rPHW4Np3lIDG3m43ZcVX5vX3E2dtv
h5vr7Yw9ChGk4+tambYsAjQOZG3jjtwmIffgn4dbv5ukI90E40vi98C8/jr27ESnlkiBJBvD51mD
mKaQbOMaLasFK4gevaAkNI1DJHudf/7d33WrJIzBcYGFWYamMyH9PsbXHafCNDPpNjRzDBDYxjpP
KmUlSkS4hKIwSMSsMsGsBmnOKFz7cX7Jq3bzl6f4zRK4qg4ZStdNQzAr+3UJUtCh2B273capRtC5
dcU6T92j347WzSzG1aBO2lKf++fUcdxH4AagVUBS+Kup6V9HPCLVEpGOvsheq55WIRzom6ay1Oe/
POZvBtSIySHKCOhK1ej5//qYet6qdAEpixz9OJCcr7BhSj2k8p8MHsWNZqzfiuPY1PQW5HAtnkFK
I3Z+m0+m8OBzDADL/8aY4nd+AyQAg+KxmH5d0X2/PlNGUqC3udJiLhYs7bNe4S+NCwyq+V12rIxy
r2RPf16G30AD0IOibYie9W9QfE5bClDPZou/dQRpoNTshVBp5BnigtVzQpOjW01tGv1tBiyhwN/f
VJeqUshRaUCB5LT1X9PUKq8DfUTGbYOT4JipFBTEDbV1jukYZ54dna+DuRY8dzz7NFXItYuZxuPg
HEMu2gWi+Qz+yPuywoHTmQ+ojqibfmQcYtd3mOVSGOb4z2J/sfKzg/GXD6X9ime/zrAlMBMpO8n6
+69zPmDWWvlq2W0CNfhIgi7daOMAhZM3uhZkSkmPtnRaT0T2bT/5zV80ob8RD+UDmPD6EOqVkoYS
6vnrAnaCYOznWB84kb1vZbZNQ+AOAWFt0g8Z3W8175eFbxDGqd5QsqGnXTkPykwAMPeZY+5l/utK
4GMnkp9TJrYo8t0x6JRO2afMYn3L8G9Ioyvl79fvbpqA9kzOG3HAusrC/+u7452Kx4IdNPgroaQM
4AX0AaMHRWa2SGIt5pxenHxYWfIbrbiBZ+fFSj2tfcUifwF/MUMncdQaJ0g5aVbCjCaDguUGPdeB
8W0EoWLoP7KM5DmtKVRqg/H4VdguuoQaeydipnrdRLI3iIrqTra1hRtf9DAEiYB6SfgjRESxLA2a
H0PP/I1Wv49X9hV4l0oEaI85PAalN0aF2SG1E3P32HqKQuPZSuTFCGJrQL5KTONbNiBhwiBzUYf3
EkSZ9+TbAaa9Kv2mKs92wnYxIJ6PWkLa8OfjfYVQ/rreEh8MhYGuC8pq31G6SKWMGFSq5Sbwqe3q
LlIXMbm0HOHgzhAzJp3PtjZuShWrVUHm06G9g5cP0ty4WjMT0w+966/iBAFVdGr+N29nshw3k2bZ
V0nrPdLgmGHW1YuYg8GZFEVpA+MgYgYcDjimp++D6OwqiUqTqje9Scv8lb9IBgH3b7j3XBq8iEnm
uVIklIq5FPVY1MjnCrH9Svsl5apIODaWxseylkgmJI+qLHHw+KfJixg11yokXcg8LmuHnrQWow3v
obf+9Tb8XVvlu3QRrJpISYfIb396Q/qO+0n1KAy9ZfelqPTNJ6cxYKHwECzPF3OymZ9KbZd2MVnW
qXlMkRVK75iSe/bnX8Xv9w0UPbaBloWe2zwjUX8+8RKP7NbYi5v9ApO0Bj5Ki8dOdEx///yFzujr
T79zXLcBkAV0pJb/+WxFphI1GKbkfpZ3ARPbpkZRUi8HZrg0juPAK6aASjDv3Jkms4bMDT6avnvx
fdrQdPkcSF9B6DpQPyi+TzIN11HqrmvNtH2QtNbM5IgXPyVsUvgASdj0S7SMhjQfkgUuIrrLEubU
MiGpl5nCsoBgC3553jWYlX9cZK5hTHPDzXwXCfsjiLLxL5/DJ+POckSiMMX6x56Ew/I3eXHV9QAp
54TwdNKqoQvFr6jjGRij6VsOyLJdlqTLYKJhWDy22cNSFk85V4duko+pDP7iPfn9rvV9gc0UbZHt
/K6YLyzd+lIIuVcFy4l6AoIWN4+uxbK18q90wbxmmP72RZ3fbyp/wQ9gHTJtEBfB5zqnFl1gepbc
T0PgQ1ZCYiJTfkfnfn6cX12hr22fRYs54TEJoei0tvOlwh1T+Ooh0v6bvaQge3p4bNm6c9qNYXro
eXmzymPrAI6grCCR1odOPTnkLRFiz4yI6Ke3ub88N9gyRlZCJfE9mN03a1FfWNLbA7n5GrbjN0aX
1toENu4m/V8+8X+jMuaHdxdNr4/3jF/vr2eAckdk0SNnwOCyhoVzqs0fHbXryqSNQ9jddZdeQNRl
pD1qUNpNloDmpgew9ud38izk/PxOojXleUT35hLR/Os3UlDxDXVj1fvz+ugs+HBqBsYYvjaYF6MD
zz/vTLzL2voqIxpwJ0Nn2xbpPfgABoSLOGXZThGl/kWHxiroOr7PZRSIQ/TuvBE6awfs6rsQ14PG
1hrguab8XVy948qtmvW8PNqRpu+B2ARh7rtLpgozwegRM8briAwmiX/0HcKAZjK2Zzl8igA88aiw
bLd79nvvaEj/8TzRrBbhCvR2q2hvus4K1ucLt4PHs0q7u8B9ICOgOgDQeyv6/ivpLbTHZvlugu1a
5w0KR9X3RJzW1m2Z0bn72VNuYrbH1EpWo2AnCi1JrJz+KAU3S5w39moWMYG9jrtmR+VEQwhDk+jH
VB/Mrt5XzgCGfjnZFrlFOMVfklkglMk/BDe7Ebd39vBoDGED/xG1IGEUnG9MCqvl5uGPb5Mqv8Xm
V/3lFHJ+r3R59mwHtwxKX4x8nzpCGcwpOE1OY5uI0BFMLynoJ9vvx43LcEXZNKalo54tl0hEap3z
CjNLHWurpxZHpOrW3HGsAilSGPvyJsbqvrf4/Wl0PFs+Cc/HP0M89ibSGqZbcbno/cBG5xdVJ29H
O2B8i5WZZr0S28lUX1qTnpxN2asTsvXNBlKdXT0/5Fqszzq8KuQvnjNQgZ21U8no0hqVjPBr1hiR
0F/+/Gr8m2M64DqkCcMCYi428V9fDRU7No5d2vfKZ0ygxwHtJ4HY+0xGOCxCZouOdYpVWK7b2Rd3
IyouRzg7J4j8jeDVaMhu+PO3dM4w+fVtDSzHd218KXiExGc/QMj6MmS6Ve/NYgiA0HnHiBzYdWPa
O2dgIe/GxtU4dxdG0rwGBRvgyNXNysszVn0g9KggyMB1m69ivvSbhog1jOVrbgVvpQzr4iwbGA12
thplmIlJs41zlj9ViB4G6wlJvd/juV7C+lgL5EzVzAyUYVMDZ/WhYefGOq3N9dL9pHH/3NVM1RAh
eC3aBy846GEJbC/Gq/MuYwCss6WpOs4e2IixjtHBFXjCXeR+aFPR2IBTZTjDcq5kl6FGhA4Tlq61
BwnKK2pechHQNAzJsa3RuTSN2mapT9Qu2H+gJzFz64mHktBi1D+Pto2yymQREKbkyTZhbTGnqucF
n8A6zRupD0MSqasAK0opnUuzx9g7zH9pz+xf/fHL1R9YS0KTAO9P7fc5BKInaK/KhgQGAB5U0fOY
Lzt6xNbBxhaozbOAoMGoIJ7ejJJhherYlywjOaRIemPJjPdFWTXuCx9Fnb49Kz9mVn3rpHD5tMZk
fV5wzDCLclbmcAW51OqmROpYdMAq4ok6svIcuZuD/C81/e9lBFlElLUcsybjns+DC93RW5ZVDK43
cPYioqJbDue5hpjIN3EuzQvkGH9+JX7rN31eCFo2hiUOFTWV1a9vKWy2aFI5gy0zkqxq4MB5IcOt
YXbe03Jmb87RWwbBa5mliOuptRngIGQdrE1j2z6vNR3HMvdqIv+7lZOEx7UV+O3z+Q9COd6hJNzL
UdyxrPzbGfxbt37+5l2OYc6Xxd+znNE/dZ1Lpk5moLXaq3B48GPvIgcJNbQ8kRSz5RCfbF0Dr3Nu
SA85/vmD+3z886WX4w1/kS3o1X+rQHLptqiAcioQGqul9p8Man+HofKaSc9fu57z2fTz2eVzU3Cc
4knFVicY7vz6syaqr71ZpckiiycY3XVoPA0ybqcapEbigIIZHdbBJStdyWjONAfzksEkDp2x2aak
W0KODLxdrBBeEmXvDtEBAhI10mQt4kaauyRFrWPoRuztyWcX0ybbpEVdgyborc3DftN4HatVi1G+
Jdq7xEo2OAkRP3hIN2qftWGUFSgn5v6x8609ONTvbR4bJ9DfdsZGtIOVyB6ffMWu2hUutkjciqu0
V8SpGsad0qCUucC/1XK4RfP1rOchOZT288R8GNoi36vpaGvlx44khXXmeSy7r53V9hsfQdyanlCx
TEZUEbuIZZAdbNup/0IgzU66ebOdXJbtY/sW+6+T2Xwz8URse3umVx5QJ+r8ZgotPjsccoFv733L
ZkVCwwVuMlubHtJOBqMXXgOcKxvbKyubQDJD6Y6tNN9VyV3pWRNqADA8FZlZSaBfx3D+mpTZM7YQ
xDQcnaH5bDI/ZoBUYDnv3MtBVPhnwqt2Tr4Sw3YsKeNRh/TVWjoKgELidWvHYkrmkjeadHDGXAvI
NdRsnXpyZffmMZURR7lR7ZF9SMqs8Hle9mtpUO7Lok02uCumzdQS4pLcdj1tklc21U6BGGkdX+1n
q4YlZnPFTCZNPBVEhYgzwXEILwffv70n5MJaBe5Y8zm15SkcHwwZxWzaH2Tn3BA7SXp4siOrLLoI
mHagdVgwbg0oYGJRp61NeIFVQmWymR2xBufj+8uL+PlO8CE4kOaAZZoLwWTy+OuLEcY4DY0iDHZi
7uL1XFshdT/NKaXpHc8WXWprgsUCsrtKTNwpExkPGBM9b03kvbHri+IdF8OdPU/O1mN3xk+RYgzI
nc2k0h/3QFDak9XodONnN5nuyU0ocnKqUYanRfJmDFmxhmj/GiB7WFFeQI+Ct0L0K4OSMkFqEJDV
3RWggTt741Sq2s05xNaRrJ0wbqetyTcdiNa/6PmAVk6omm0T8VeFcnDWWQ1SK7Ees877ItL+uXI6
/phucGPuh9RujwUVeugO9xFd8dasuYc9eO5//oQ/D1wwT3LAcbpiJOSS+ByMGHVSuHaTw/uF9KQY
5tHc/6Wa/m3Fcf4avr8kEpgoez4HKQHpRBRJHvtuaIfLkh91VfdspCbW66vC9e/Bd/xwLbWRofHd
nib0twZiqD//nL91lXwTXIQOFT2DBc71T9dJbARe5iXK34VxSQE6wYFmK6vwFM8DmwHvQAL9nWs0
L4EdRBsLu80e9fymViYVLRiZv5Sr1ucWH2Xv0txa9PG4qRhJ//pkT01Z9FlZ+zvtSWMnyy982Wil
OmMXzog1aOiyjC8duyTvhpPHEHgCT1N2lzB57ltRUzdWJRPO0EQF5EMKzu1i47XBFrfcuPvzh+f9
228WR6DFCARv+bn2/ukuzo1Z+ZYyvJ2Hz5Sc3/JrPzXtYTAMoEQoafwoz1BfmZRZuK1PohYmbFNg
tg1AjiGZshvk67y6d+RLudekuOcrWUALsQcPfZiOHprJI285yshbqKYH2/e2Ru7Pm6xASqkE2iRY
BU2njqJv0JItZt9hl8FiXQ/+fMAWYsM2ir9pwUmOCkGtu6be6lHvmTY3d1rcLnnzx5JetUyS4oAL
m/RjC/AZApuVaEZ54BG9qN1pvrXm6iaXDLY0C9KLsvCczVgJUvOynn65rm5UWglWpnSxf/6Qzwk1
vxQB9Jv4Lz3bBrZqUyV+eiLSznMaKjnmNWCfyLC/mQbDXWkXf4cp4yWqRTNMkC9FhP37/Pn4tdg0
1CpXSSUCVDeQef1QfbQJ/++xgctTxfIpWqhjxfJhzakzUymMX5K8v8+LsNtnJk7OJCBaOTM2cmw5
/8sPR9IYkVb8Uc72ixrDamPALuXWBWAP63htIZ62u1NulfaWfby5VhM1rM8We54XN1PRX7pm/RaU
rbufQR6BYVDwIIMcB4HhLgNsGX/DDQNa1YMiVFr1srbo7jUR3h0ZGaW05k3keXfIRvA3BebWqdUj
2cvtwZZGt2oRi67N/q1DqEA+EY/e6IaPzUDpBL7p2zTLJzfFup8qxWY+k5vZUXABABj7FOGXyjEm
1O/1VwBHKyBQGP+D1PjLzeX+9srw22SrazHLZVFpfx4eyTCMUsKYQxCrxTVTlItMG4qRSX+ZxsND
WTqoHCubXAR6rLzh6U/BGKytjo+ny2NzXfLsr/KATEkjLfgJuVaqclFNhExeUMMirXXbd6KF+N3W
VznxaNvaX4c1MdU+fd/cj8/mHM6nPCaofrTkDSewsUltnoCqid1ruziBkBp2PJIf01C+MOMyWebh
wqqM3lmRdRjh7N91Ft+al35BxHlj1FGE1b2Qqz61UVBO/Ax/fgd+L/qXmcsSFRYux+NvRf80pkuG
Op8aDMyPHGlhYfpsvqex26a4dxigi5Uwn4kItjeTEf3N5krmFy/Zp5eQYmUBwDLxDf3P5m58zKVl
6o5jOdb3YZgf7TS5sbN0OORdaW5zVRYrK4pbNNGVWEvfj6hvo7ckt9RB+91LM9ekIMQjrX6wPHQ+
di2jPDRjBV5Fld+UTzM/9g0NYDBEmKP6r+xqLofYu4pmt92JVCMCuDCkuulljpz0fDBm3XOeJbfj
VL6wkZg3DUocRD3NpSJ9fUNscL5edmF0gB+jN7i7Dr/42upfSGvBJ+bLLSJVniELr3M2ek+jFFTF
MrQYVlLWdkdoZIKrBHFMh8DXKkZ8Qq3pEWYMeFhK7spsstWlHG/zTma3wWLu7oxoA9gDSSNeA3ZB
2D6LgXjfGNCA517njoA20ANaKEoiU1I4DUbaX1lOcSMy5C++5d11wPcOxFof5eSLjafQgDseku88
7V+KLhEHocybZMit0zLTBKSQ7ezC8NDgWad2+ckxs/MDYPxl1E0uDQfOCvDmm8Vpx/u+3NyWiznF
8sWqNe0LKMXhTpV+xkRo3IvBRm1FuQsWLzkKFBbz4JZb16imDZr4eJMZJrIM3cPPT8YdmLRppyrz
e+Ok7P60qdaZ6ZLfo0hcdYxKoknjn/U6mbdjROVWRPs4jH60PYVo43HG4Q64AhiOGApB/aWnmJU1
UYQQ3GkxehqxDakSWWw35NycQMX+8nJ9nkGQ+MQrxWh5YRcsZcev90vreUVe4tXdBWxF15nvxLv4
jieZMV5Bae3UG9+lHfrzG30mrf36Qgk2FRQ4thtQ75zrsp9KhyztJo/NlrvrraQ8TEP3lIf83FaY
nKJ03JjSB/TuI+ko01ztKgWNsXS4bbBPFtUkt9mi1TeCkcyMGZyDQi1UtyiujdC4m8g2OsXgO1a1
ql2cEWKxU+9VzTAtSyIWo3KocTtjmB4CUEQpv4/NrMkkEIXaxdWYchVhJU1Q52DBqt7g1B4nCqxd
ZtISg0bUUI44Nu16vEWTpFf56CarYWGIJJl/FQqceucTex+YGWO/Ur2MUyLW4B8fht5+lrb1ocrj
FMLOS9J3RqYa1aZ76Y6agAosE4wp/f2QFPZ2iOGCDUzKt1UT3GKP48FmuEOkX35UMYLwEIwZcR2Y
bSXp27NR3ZqhEniNNL0sg//9IOpDn1flprQ5M82UyCa8HreNy9gsNeAz//k3+xuJiWJasKAiSkcw
cyUq9dfniZ15qYy5dndO7qzDSVGqsMHcVT3Fk5XFj208/5gb7zhPc7kDEIPQshUXTj785Ruxzjb+
X58x2zzjnBkcouAKP9X2AZ6cxopjZ6dR027TKYQAEVZyO+R5sIrmlrwnphdrY9HlZYG3kjrgRXTS
rUY60ytxysK63amWp2O5gDaCirMu+T36Q5Wtr1p3jGCJ8l8bk9981kVfzZ7Tx6wdMLyRfAhcVWxk
U/KLl85VW+oXr4qzHTMLjiTVrjLI18xeXQLIIwVqiH9NDTsv5nMhwutlWh6ZxuFKt7z2MrU4WFWQ
7MiFOGbLKZp5HUsuC5tdVN6HXabpVptdwuXGi4EgMTAJlvWCq0BLm2ilo0kDESRvFpMZCq/ywZnq
J11ROFu4W7YGbuT1YOtnjTDxlN+xqoHWpUfCRKiyyBgTnEWsJ0Lj0VcdHUYv1zKnpp51AvcWrg5l
FBtJ6JAsYez6wSgL8GHFyKCsP40jy0RfGQ/uwGA1Lz108I5gZYbBXcIJmvGU9RVb5v69DDsJA6Ew
T1We1+TEYbdH0YndCKzr8mIywUb0vm4DHHHpytqGo3UsRAy8NcWGyQx87Y9y3KWLD7a0aIbaABfl
7BC/0XMvNJYXbZiXUSEZKhNUMTGs8cCxwDGkcuNPSbzW861dTNMuNpo7csONnWmrA0gWHxkKVZcu
DWPlm/FOoP3eSBXACmEb5cPzQp9t4+bLEOkWZJ77+amcymGXlB7EAGU/9+WDn1M7tSJDjswrTl1l
c8u07WFS/Ft9ZL/PrH+xALFHSEF3rYLXfltIpmCNR7LS2I3zBnUI0RkLsyeW/YWXdsdOxXf0Lzcc
56vU9JKDi9Ul9CK1EUl7pxqIgiIuvXUEkgTl/WvXgTHRGINbz543xmCYaxq9S2uZWMQ+SSmlmLYz
2q51P9roHMQFv2ykzMsnfz5umtqlflcdCUvGjNS11u266dsPJ4z5VSVwF7sKdq1Vprx6g8PAvrK2
iL8JRy0mSNZTcRvHsSIFI/yAEfRkevKqi7lt4r6YN5bfrSmEsp3ZWNMum/B7NYWxoSDnCMfWoD3A
kqGn6fpyf8GJmTfnYZgM6Wf4sKmb6YGmePC2acI3dD7j/r/xEZcv9FYDcU5j4pP/1//81xdeYIO/
/I8tMK5uutM/1HT/o9VF93Pu7n/3D//x4/y3/AV9KOCRC1ZKPx32v7MPla5e3pKX4h+36uX9R5v8
TDz8r7/gX8hD/58Oo0m0CjapCaG77HX+hTwU/wTQ5EDpExT1jH/+k3hohf9cSoEAgBPiGhBK3B3/
N6HS+6cH8Ig5LP8ZgET8f0uo/LSpDBzGFTY8PNsLURNQiXyqepiTahOshD6KyPFxSpBUeDDjbMzW
rmvoXVgMeB2SsYYfYXgDeVeyCrCqDdK71PzAvGQ6iqgXRfudcBl1qyN7flJlL3tyVoUF19bEERam
Lm57YwoV0vPCpz8dtMTMF0W2n6zdNBHPubabgj4X4MMFI23WUcLSHRDYTnGfI6uHdlG7s4tjg4n6
NRb+btqKUBOXmOTZlUgn4wqgSPRQ21gz8F7lLQbrprmdxppQoD7xstuElvRLl0Qdo/+2NN45rKwL
NyERsOLseGzHbkAxUGce32VShpssS9ObPNW6WKdxjLWn9sxbTJMMDKpxVF8mOsQfOcgEhgvtUL4b
QYUKZrCz6GYsDftbZkUJHOUhAvVSVNvSkaxLmwmP9Kb1ccNu65Hxwtr2ZLQDrzPC/1F6WgUt9y1K
CNWjI4+d6W6sW+NrWPjOU4XT66Zp0wStgxWZu5gP7JiGcbAGYxCQIyHr7sFRBqEnZC+ro6fpafzZ
7XeT33Tfekukj0bSWk8zDe1TA1yVGRHSOPx43tA/lj6E1iFO/Fs/EdmXIcwb/C1eWZ0COSbfsgC+
xa7swJbxiFQ78vhIMI2TUN/LwnCuOBrjEytocUxGK7h1x4ChHKYT4Bucc8pdNwbfO61daX4kqVnP
qPWDsNs4juHcVwmZnnvddfNzHedGtJIYXGBgqah5y5twvpVsWDbtWFYalJRkYUKjbn1VYizIFXW5
Tkvppd9U7WXBpnGyON3YFSU3Ysl0zjFoG5O9gaMEwKGaLXhZzA/nJY8qKB/sWeUeQ6B6FPs0jZBG
6naUF7M3FN01Vl8tHmD1mTXjbu2o4+BIkzzoqLA18xeUWLQLY8RJb9hm8VHEnUqPTdu65k0AIkHm
22a2WcBkhY873tBT9jClRb0Z4z5mi2zBsx696WaUGGUkqcYvCR6co7TzsX0t/aQXN7EfAJeZhE1+
tW6rjYhIcpDARVGCMJLQQ0V0KvQ5ShMWuiwpgHM3wtpFugWFEzl636ZNuTbc2Fl5tNi7xs1Ac8Vs
kKkcMi/cRBVnr5dC818NY2jl1FqZOjU8WT/y0nf2NOrtfc4vfJv1c77lCdTHPpvFETUaA7iSyROY
AV9tnFwFJ6OUqMuLlJQT9JkrO45t3I86vAqcGpRLX9KaxzzdcxTmb13k9TAcq/Ire6Hq2qzNbDd3
YXvv9m18UwfRsJVBQMHsmNVLErHtk2JsXobBRfOqipvaHiG2FBm+H7dM7EONSuiybmJvy4Fcsd72
4R1Pkd4NzfCqWsxeoY34huvRbL6rBK9o2bf9u+mqaYPGpLzhG6Lh7J2UwiZrh21NQviOoo8HFXjs
DWCG6GQXdrD3UTW5FEkm1I8JH2Pq2+oDYFX2rnUQfah+JvqhU1NTU+PK4rk3dHjCOUwSI9f8KzVE
s0s7fOqWW1ZfB+X0J1OyWe7dvP+IEnPgVB77XW6P1Z0RZtgyB5QPqQmAB8V+gwBQGOFFLMbqGM6s
66LS5JDs27qEYaJqQmCreINhE32oZ+fGF74g6ZcUMdcepIlt2yBkxQjgvjWjNR5NHTQXI10dtfMQ
bjuB0JppLGl6sz8uk/7uwgqS7L3XGdwtN2PUmNPlXEeTxSCqN4OD49fuN1kI80sD8PlOGmllcsaT
ojaNfkpCzDwfTYOcVc08blcM1kzjU1S4JlxW7T9dybf/p735ByvT2zqtuvY//of4pBP+7WqzlxHk
T621CbyUoX+NbY7oE+Z2yFIvAruOr+HIW+4KsL9LDm3Z489OdTF+CRM7YYBYlOeqPqLMcuyOGBDc
oMMAUCojmaop/e7CnUOMxn6Zk+0OcM7aM5DP/bWkUgb6lKeslJ1wLRyjex8K37zCVB2vusQQ1HTO
MDCxrOLv9ILoabIQ3n3KVPnOM6zpKYjzeU8Gcn092EMEQxZAIMhKVZ/cdI5uQ982T3aZeQ9Bwpwk
98upWHsDoeqS9muLD63fJa5tvBay1/bWngpYKVacHgdQbW/ShBU7l4vUPG86n2m00TS73m1EvW7a
uAoOVdLXslx7rt1iK8IedaM5p+IrRtn411UkvepdlnqATSE6U5E9ZajEmL7bxCMjep9rPRz7qcYS
lI9mKbaJGbfHHD45U4sk6j0iW3xiJg6JZPOzttNqseQ3DS2nmtnpJoyPSG8b87d6InzP7KD42FNW
ultBffHqUDjgXLSLbQc4Yguqc3Ftix5DwvKRyCwRJ9Oo9F1ZmfXJ8Rrz1feydG+Hc3419M5E0EHp
Pw5eJE+yEc2+tZA0FZVurgimgm44sT9YFlLvRouXdJ4SeUSPEm6n2cxPDjZnJpMt8w0DD5kBY5Jf
erQWrhh2TS0+yuU2Is9yOhnjaF+p80UleoMyYrm9yuUek+A2NcMxnQTbGk7WMqVU7r0834Lc0PQa
4WyJD3m+J0nsa13gwcv9aUIbzddjT2WwgH2iq3zS/tFVIRrHP784kEJ5Mf5rXsBPJARqI2YXiMyR
dotP8r66VqAgEjM5Blbbdxv8AqW36dJ6ummhgXwZ6s7ZyraGOAC7kD7Ej8VzRfQLQVnGtFVJId5F
oMIMEWDRc7VI4RW7vHPng0HPaa6UGFju1wG3CaimAZkS/Nug2Vo6Lc1VFYjk6GqSB8h6LXiW6nwe
nmjP8vswMxVRe0BA6vhSpnNwNc86v+0aF2Mgp7BCVWaTKyOSUI07IanB1klucsf5sqcxrUJc4AAC
SbPCYHyUJcuPWhrvbofUa1QT74TdjwcUtuFFOPVESVp0Vpwh7PzDqHsa0NUg4DRn60ILNhE8GM4u
6nmR8Spj2XFmHHlDOE+HwFNGveC1B+iKYPiAysG3sf2ruLXig4iXaZWoZmPXtpZzLIBroicrDPBm
clYHknYi+uWWKIupTS863isE3fShtsp30CcYIfsNoiSt+/bQGYV7mZZK3gZKeF8qQ9qb3g6adRP7
+KVrxuixOXVb8OskKQ7I4XmZlzIYguqWqh+WAzCYIQ/IWqHP7r/bMX+h0rWXbLootu61UwSg7jLs
1WbE5+ek3WYSk6VXaTPGFw1t/2WbTd6tQ2V42/u28cLs3XtKirq6HmBDbFNMmXd10qgPOg19jac5
Ty+suM3fGWXWkBaqHuH8O/0w0GbHqzWsFD90eF973L6zhHHkF4L8AMC1pTM/+FOc9tf4e9R2EFZK
ApnZl9+lq4W4GHWY4kOhYEo2dipHbw1Igi/nL0erMcbzCy9r6m9Du7GjnTs65AmwV4mLPfh3znJv
Odad8wkvz4c9uAhz1YILux/OFwEPGJdC2C8XRH6+LILzxdHUJBkM5+tEsnHmZVXzwv6Kpvi6XO4e
73wN5Yg87yqp5udl3/mDj1mTCdp2iG3s2lnbssHZkKNeZsRmubesWaPmSJRSgMtQi+oJRVJ+hXPU
uU4iT5MJGKIWam3x6Nl1dqG1M1/NRr4w/UxVLWMmYI1lMJ0I1DDWQZNGAgdMYV54wdCfOBQ7YHt5
oy8NgQJoGWnusZ/HDAGnYTh0hVefRDk0RzdxgNznDkaDWDcj4dwi2vVSMy/JdWuRJupm7h6o8fhd
2ZNKiLvHcQCuKChfDKk1FsPSI+06kT0mt7KPJJTxlHTlrAxZp5bWIChSujS7T3GIv8i2GR+FM1aX
GSUIB29lMaZkp+QeRka9sF0SQCyOWSC4cW3fZjrlFiXYpKlXG+V4SbH10rR1Ds7YTd/NQBnXg8kD
vzKqyKUnMbvk3nCy5srR/rDBhpW9Z5bUqB67NvjKOAtx6iyTIHxEsZhcWmTlsi2x+ZtZ7ytUWx2a
+G9sCsoHOaI/BsnjJjvZEyS/yWqFJEnm/HBpiVFWpEH1jVzdkXz6qCnRA4ftTIdpa5NViDMkr1NW
WyyQGWh/J9LOfStyv51PQych5U4jr+cONwWLAKRqwTffbjVHgTL8/iATwMKiE+3BhWXypWpdlE5e
FbzSyHQPARbQgrVnjlTOViXU7WZpldPQ5N3NwyQe1iXpNNNOl41pgVLz0PX0rQPZSJbzZvTb8Ns4
F8ZHp50KDH3qAdPD6tqVG8rf/qrB5vBtTmz7NTbYV+8cPLrhBSG3KUROlgk7OBekWLchXEiAskWz
hW/XEYYoY32MjJ5AIb9Mgze3GESG0mQskRon/b1QIrkJyXoEHmm0I9dMMnenVmXhDVut8F4lVnXt
zAoJ7KRkt61QIdtblCjMFaqiDEkACzrNRDYKsxfW2cPeLunD8AS5fJ1RcGtxYIOOBHiG1a0xbCKE
la0Z1BZ+0UPCwAhkUQ94jP1KU+u1kzK+20BoVaCWx9RxVg0A1wnFgBwPVB9ltcGjHD1WUVd9z5eR
4CFFIDfj06rpDodxGRKms55KTMu2/S3w5PxNjhZaUUTwH2NsBuXG6PwCRwOd65MYUQrBS2iyCgm8
4RqXrdZGuAaJ2XBnKjQs674i5vVqBiJnk+dHENEqVsFwXYWJuskFtN3V0McgfpyBmIm1OcQmhZIy
7eumiJbydImsi71BhvtZY2DH2jbV/k3DVFIvQ2IW6tSgzqmfKnXUjUnIlcjH1RD6U7lylDOENNaS
+z5hhE+ObGOMt6VtJXsxlu2Tb8fde8xQAOt+NMbMeXXBVGXiJXyhBSdUFSWMv2aA1Gz4QZAPju7g
n+Y4m7DAZ4VYebMRpugGJQY+WyZQAUuCCnus5+U0rWNyjzeGHzTHbNbdo+MWmYDjxqAEC6JdxXtb
dsWpRRSxJZZ43BeLBiZ2VGofqnlBDLKCirddN/F0hWo5jWRqMh/gkLRPtc/IaYcEeEAIgcmu3/bC
qFMET850qEwfRkcRenKL0tZC3JfKAeZCEc4rCcrqbVazfWqDIDe31LIz2sfKq7t1GebzIRpzFwZU
4ph63TsZa2Z7lI68EBM7T7QO9fRdhhQRps7KL2MTNj/cfAjomcLqq+vmyZNwGvGCkIuwRtMQx1o4
GKuR920ZCyDMpvr9CISsq40MiiKD+5+TERZQsb/2PN8XcaLbk/Ayh2AtopjfHGyreuWF0n30kZVe
zI5pH5mCEQrSj5N5XQxoDHhbm5sqrMFCgHjKbim5MzKpZrSRDQ3vvY8ifoMLLFDruP3f7J3JcuRI
up3fRXuUYR4W0iIGxBwMzsMGxmQyAcfsgGN8+vshq29135LpmmR2F5KZekFrVhUzSQbC/R/O+U7b
hcBqYJPxyv6YfQBmmaWXxTrP7PGpQHNEV0+mYEPG+QPdIeOGNtedY1QG8tV0KZZ7wIM7mluiKirf
K+/A43noc/vUIa+7N5lfGHn+rJVWADrI9K41wpY937cUnOpWAMgFxAIqdZHtemE3m2g2snMD++87
aQv6sNorrIZZppNcpsY3n+2mCc5x6YgvyQxv16P7uaNSqX6wX+gQ4E0LUHTJ6tjbNiGRnRtPS8cN
VskaSoRFPa6vAOlNUPklaI2qDP6sx/+rh+y77+r6WXy3v4fofw3V/xyj//Xp/zUzdjQFS2LDX7m0
/9OM/fIdM2D/nD7/Nlv/xxf+Y7Zukv9Dx0fQwBLB/dsL9+ds3Q/+8A0HtRgJATTFv//NP+KETPcP
3V3khZhJXTrzgPbm34frzh+LWweFOfAAQmCQt/z7puEfEwd+gews4m+Qu/kUV+W/TiCYyP+HRsqj
VWT9y24fPQHKAo9Z/X+YQHRRohhMei4Co+CpyUW6be3eCCH6qqdRauTAgLxeSyV/0a9nJ9hB8W2q
jX3jaqEGEfvO7PXigLprhoxbscLiKiC6C9uf6asktDQaii6DWj33FmWXDkR+cUHa+lmw5T0X7fTU
zbkDtwl/DX1KehXgHkN+leN6FMM7lUwFVjP2jlrquMChTcQllVJHmabFwZv7TaHUE3qL+MHWhXPX
dxB7XJbEUzC/lHGeh1UVOcfOGZs7SE3QnCx929C9PCE8KYHvuvYJIZD7CosF+btSm6QV9bWa5CM1
SLL32nYK+avh0yUguhBaa4TmfXaGNd5RHTs3AsvdG05LwlPc5CUvmvYkkHrtFMyTiz7fze7R6jyS
RLDfASb2B0QJDbauzNSvKBKbHaBJ5JfLp7INml3CWYzGbhKPqhu3LpjBm4FC4CGt9uSlDhu/G+2D
ZrTBzU6sLwERJ6/sr6rDVDc5VXuDHb4DPZ5udCqCG0MYqtjBh34+6r/sKgLtBFjR1yH7I2EvNP+a
BjoZpB3OuNmyf0AB+eFE88+pucx2hiizZWIfZK9aEhhr2x/f0hLAU2maBy/Rv8SELp8DNpxMeZV1
Ex/aNGDmNpp7Q88zfPb+wzBT283Za6Aeohl1vs8+tqfMnUxtn2MWh+sn1CofEztEfEjsTNvSl/np
XQzFZ8pLJqYc6zPA2nv+o2fRTMmx8qR/dVTHhdmigrNddgtpusWfBz3OBR4epegGLIbHPDGJgzs+
nzaIa5Bh8iiFUfvw1qSj90LV9oqLH7yTPxw7j227k3RqqzXjL6+mkhiDrZSkIE/N8Erxh9bY1Q9o
2J9xrzMU+poshfQYYg+kvRzhamA8p7VWHiIrc3Hg6NpxqtVZpaKE0F2iXwXFztA3Zg+7UQZL74EU
kmNVkkIi0AtXjGMPSuPqUkEXr7nkNr0xnnRQiw1tZtvwuKWIB9KM3cDwaZo0b0FQrTVPtsgKhQXc
HhykB8LoJvOKD5SNlyytQlU43m2EtFQUD1hVoFcpcu4wixzhV/7jwz8/bQ3SYwQzRrQtYHmnvAKi
KBl/1dJCQWrE+gPN0Iviqt7SPLLx/TUnmv0u81innQn8rS7vTdiL9z2rKsg/vnU3jKkWilY3MUrm
xaHporPF0vo+9q1PQwycZ0qFubD0jyBL8pVdm8N6bmdQvCMSuLmiM9Px+5GN7OrPWcMomUHdB0Eu
VIsOxxZ93rgQZVgrzF77yXDvPBbqllRR8dhaLkKLGstNUif5lYrEWUOCTLNOvXpLzsJoUcj5Y94f
bAYohyZvPvLK8D40aX8FkdncLUsKIFvtQ5pjxXHYsB6tGZTG6Khpz3jhPmF485jwlkiBauwdz/zF
QhMkxWxJyFMaBSuBwXyDfh+aaFjqzjAPoMH6Y9xN8li8YTGA4qDy3jkOBJZtxzr9lsbgnKqy5vED
q/T7MydynJNbQTK1i8jdokWTZ3Z/zTktdq60zFttTAYDwyh4GgLjvWOBF6MpAdCPV8Q1ymmnHDVf
Rt35WYGNLBDS0OAlcthXkbCZTMikJHGnsY+/P//nh9//bEgxLFKCx/spUN6tVYt/0aSTHmOLxIbW
i8kss2cOIp05qt9vBI3zdS4dPrQUNvQNKBXho11kV/EUm+3WyoMvUyKZ7srguRMjR5aHjSE2zKfI
HdZe5ZE0Uo5EVU6Iz5DQw4ksp+40OWa6NoSxVWg21sBWuyuS2mAdUEXv5MAjGCSo0YwOuVgj+3cD
8oc1FfWnZPe6Hb00OTLBGp+6wL1Fk60fbEqxHRuJM7FhRKTrqjgUY/GzV83Omv38pJfmcBiR9JXl
NLIa0oaz91JUzX2b9ITpBN23NhUe5l8IgBELt00TOOM+Q1P92vfZZ6NBIDO6CWdLfTHYcm3tnOiU
mPfWtng3PWE+R0pYx0Sh6cu9x0kNRZgyymwxoEwGNj6GPjK03EKwgR7dcMzRIVVLHpZX7LRG35hV
YRwk648VYzLw7KUH85A98NbQdWxCbJmoDsPJZlNs2V/2xJjElFy6Zd1V1L4VvtKo8vGqnqfemMIs
HTVO/wjrWKfTY4x4nGbyoQgx35axh5bd9SHouVq/d4A/bhIN/FfLDb+zODAznVUQ0hKkZUEJMhp6
/4VH7U3zPHnnzYPxIJCOSIU/vuVU32rhyH1xp7tu+eeHaXCYILTeY1E6j2ntjpe2GsbLBPFkOzUe
Y33BK5qAcQvxOGtrfIVG2IOh9ayRxAQl1S2iNlY6kN0yms5T7eE+Sob+HPnVCK8GW0OveREjOu+S
G9p07oaZfVu5ANI4rqdJ/upJUc6Rjm0o2pvQrXpm4a5ehXObvmlxPZEGwu1HF9uLRISBkmDqQL/3
jX83VH5/x5h3GvOTD5sLYYGzlFb1Z9o5T1krIWLOlbFmrfeh2IApdvVbFdUdy47yBhih3sqphckz
QPscSU8qpwmcwJ3X6i8JLVXYpB2qBCsor4a5BKJYDB7rAFJnSaxrTLDewQWIvDaIFVyPblPtWE7d
0ixTuyTlMEmjCAFpRpdp0fQeg2TcG2xa3FGeAZTcB+TMTILfZgO5pjSxqCfA5wln5aYcCWyTTpFi
Gw2tLJvZ4s/bMojs9dQ17SVqtPYyscQbhDB2bMmxwLPjhMCW2qHyJuMy9fmnFgQtqGP0/EbUk91S
R5e6zRkZze4hxzgaGnnxzRT7k722i17cYvA3soSBJdmGc6QlfPPKOEzwB040qf6Ku3LtlLN+Q+BA
zEg9dhtmC0el+zz4TcwFDX66yBi/pAZyOGTGRcF4TtOd4sQ28rXtzWg/zQ0zzURrjmW/2F/8K0II
FoCq3uQJKeilN1AGwnArLfviV1O1A7UEOHr+gJk+rEYUzBunGUkerHjZ635aD8Zw7uZFsGYk9wpD
zNrI4BN63YFGE72KqrcEwBlbUyZMUMHry4qDMeFPzYep3sHn2OS1FAeQE/VmLHDX+MxeLEuuzbGk
ZFHyrkrgViaV99o4ortn+60FzYs5tFd3Qo1uiQFHo5aLFcCf0GpdceLt917HZrAdZHyoYJQfGc+j
NGPhtHZnKhXyQw7ABmcsCwiwZzIeLuC+9qhK1N5nv0tJDRsc3vOz1laIIABYsA/w1tJy96bd1rss
Fe2aDJWAU3s79/qwNqhUJJj6oyNxwCMWz7E+2t+JlnUsdef0JucJYmGBPjx4d/P+bsh7LYQXC8uY
bGXnNulsRLK53hp+/1J3CCzGrH+kxB22TIV15lfQvEu22K2RJFu7NT5IXViCy6x8bVR5sU98in9L
w44+9xjHyt5Yedou0PXozAAsVKN3xNLn3bUJQUyuxY81F/meDGrIrcJlFg9Mv8lX3UA7UFdvPQ7E
Y74M5czmnZklkstW3+J0tM8gaF8ah9FKwwtDifOS2GlzNNJtXqXTozDdN1DxaiNbXurf/ed/dR9+
EV9N1Va/1N8b8X/Vuv2P/7e6dZBLi2j4P+nWCXJrPou/9er/+LK/on9tC8cKxwlXFqq2v2Rw5h9k
FfqW7XnQnUx9Ecj9e6tu/2FbaPH5HwpmA/bVP1t14w/aR7p0pLEYiDyobH9rzf+zVt0wrKUX/7OH
P/z87/9t4YkxDbAwtdCS8C3+3WNuBbFWGVXU72nMXmqXlEzRjcgqBtQ+9CZulwCrNYxqUzyoAHxh
Mouj8JUDZ1R70hGCMJ3f5okCNzv2J9gJHIIDkSHNiDBOlqBPktc5M99l63j7AgZkMBIAiUMKEcV0
J0duXZPiMbU7LCNGftP0Qj9qKoBf1AqUPIlh0dXQc6UDuHyyd3Qw+l9p1JwLR6PWET3HZ4OJlNq7
MQjzdPimnUTji5gMC/EhiWnARWBsBsu9FHlyb2b2IVOJDT1N/3Kh9puNeK+ZE65sbyClpG083uIV
dFJfrXNEYMSzgdbTkzQirYf3dzJgMO6y82inH1Y0vhELQ6/Zog4YUJxDCAGKqRfNFq+9ve208sue
MW2hjBlgUfs/pDOeYWqSbFgk8ylA2RfpfR0OJrQUZ7Du3Dz69tgFT3p7K6anbAKxayIYIlPmOVWV
WiWm4lD1tHKNXqlSBT0MxC4zrp/7zPpp6Hw3LHuZGJsfKsUZ1bYN/dud1S7GfsANqwIWSTAZTLr9
hQuvy2eqffwu3gtklwQpQvDTUIgZnIEBukvwUzCN17ac9j0jAqDrGqen9U6+4iub6XfE6CTY0S+t
o+FiecVp8NyHxG/OTEXvgVowr6RA/dTbeWtbtbVDmHiSFbW60nsBMsA8d9VkrPu5OLWZfY/yp9/1
DcIzVkbQj15RIRwtO/9mTsnUnTau50Zd1Clf8YCIrrKHlYKfswZ69WYG9okIOCReyOadpVZz63sZ
JD9rIQkiUYi/+sh47RH2JDPl/MTwQJceECkxbkdN6djH9Tuc7aFSI9Ylh+WgQj+CL7yON7Pov/BY
3VEL18zJpzBfaLwzKwbGwkiXJ3b7rLNLsZ+T4GzkqlrVFhots2CSmxYrz7FBZKZfTRRhck1NhJra
LkKydEp524im83BedkdYGlemLQHAYB8tuo7OrNaerYSSOkqaX6Ul641worMcRIge8wo62dzG1SNb
+nDq2/vcZho2nbxAvcErR/OZqbPnwZNkZXF2QMRMEEbSRt7HFgLIGg2/15v3GX4xCiq4L27xkugn
c4KST0RMaAXUgsGU3lr/TevRZjfQuw3xhjB+WDUwz8LOJpJYyOqeCXm3AROKua0iaCXFMYXsvhwk
j1pUf3ZldYECBBPYzJ+lF1+rjEdDLlCaypW7tKE86MfWW8czckmHpC6kCzGlxjITjw/EhRzZqjxP
xS9mRD8HO/qRz/Vd1eTfCazHzukfMXH3q9Kbw8BfzMAl/WGn9/vM9DHW+2RKS5oDwkJfmvjRsu3h
oDVWu2ptvCn5yBgtGe9Tlq14jlnUZwGi9wkvKXbbRCN4uqjHTVFk76QUiI2oWcBng3sZfklQY1sx
D0A3EJmsE73b9765d6O2eajAI865vk9IQN+ISI4M7b9dHJuzK2aAufZVa/qzLiZCXLOG/OZEPg2t
QvgQpFRUzq98KhHiX4amrH/MCAQLiQdjXnmVjV4tYMV30pIEprRfPncOv3m96mL61AKMQyU3ziie
Uzt9cGfePL0mL5P0znkGUrsjg9icXgZlf87Ze5s5d3j5EHoOaQs6feMY88Pyrps521dSacDiIPCx
1DEImrMSphj9Q+Hl+nYSQM3sMee96h/ttGdai89AuIiKKrrAlTWilVVTRI6KeLRjG8wXMmKqp2Ov
k9gwLCsbJg+eDrKqMrKwMTeVMfwaZvZUuQkTvaqxX2ODiEu+kcJotnXPpKry8H1NiolcRU/KADPd
ukPTAV2Pfs6x123GhMYztp9ijztKI6TvCImB/XSAXlXY+SZJPpq5+Uxg5pE4keww/VwJbs3wVFCn
DW5+cNP2yoibtlcmxTp18q1t8jJNScLx6aYfWu0fVMHvAz5bG5pV/cScLvRkdJ/P2GGIAkFZihpV
T+SbPQ8YMqvvYeizne/2DIPTTzDbMsxKEc4lebglSLGt3smnYEJ4ULvaXdVl905CFFMHTd5PjsMU
dBsDlyo6X8GZpc0s/xY8SIaEfFQm9tRMV4voh1wW21npmfXqTd5BzUm51rYT/YciyW3DI/4NYWfJ
iDXGlYccc+Us+2k8JH41aMxvmIP0ubeD6hv6dhJ6YgAXVr7gfiF9Q5Jngk31C1FA9RuWRf4Uy2hi
JZpZc7nD8gTZNRIhzTOau9p0rGteHvJqdh4qVuV0xv5LHTg3vc+NR0ikoJhkP4f9mHZHKqJTj/z6
h63jHBu9zZCB+XDr3N2SYhERr+GsDGC8J9/Gjpyyx93W2syGTwFJV64xoOQkpT3V9B2KUmPbYHtE
yYWSqbLq8WIEB3sazAcMLwsUPbqz/JmGtD8aNEEmscLafEtjhLd9+sTW88uKsBRhUTF5jMurm+kE
DDVOESbg6rbMBLL4F1I3XhzGq20ZL0mBrActhir1ZGt78Pbpdhru3d7Lv2J7ZnPomOE8ZN3RMnN/
7dtRT5lg5GeJsP/8+/8BpxYHxYFazvYBwNz8CgG5CfVKGaEpKc1KBZq+z4nEBJy3x9UNCaKd5yOu
8GJnsP8ltYYnICDvDHaeODdNmZ9qBtXrhX11YKp/iioxHmVvho5MJxPowkHhNttweeQvYBYxIA85
pIC2uDoM99FiHYyYsbUvTfBtM4woNUzvPGvzFbsTmiptehJtzQ7cbPq9RpWwGepu3Mi32evExVNY
pQK/EMfsNrpmfQPj12yK2VRnS6/vXVr8fQnQ8JH4JJ3yAu4Cgo+1y4zgSTp1vesq4BdMgJLHBJVu
a6MwE8qPH5qOvFvLPDStp06/Pzitbe37wvWx47GkQFVigTWsUYVPJ2k03olTKWkwRNFs81tjgipf
h75qduzr0+TFJeSA+xyWGGjFJ756ZOx4GZBMFH4sj4gWj2Uz2/t8pkZEoYL5yRmuzsRYHzYglU0r
2MYPT1Zh0RMW5bdjO2IX20tWX9SaDIdMa1va/q4dAiZB/JClyaNZS9pf3iuhLZNPff7GvODsalv7
YHVVr3yrIHFjILjEaEubEQxJIrn5lohcHZghMa9yn4SRIsLQoMXjkx28cpeBIGUlxvHIcKvFsaYf
9db70QqPKHQrG3YpGONz53sooDrIDJXQVlj+0WpdeijMOmaxdW+5HzLSQmvuVqpl5u4b4tc0UWox
lcREmqg1jJhuaxrT2Qm6U1L6N4RguMJrN9lWOvnTY7tTZnAPQYmjm6CMQCxwNSVepI6W2x0xiM0u
BQQ2dNiBeNyt5mL0QUFAk73zk6pDHrPiVoAtEATkibLA4Gn+RdNCtW/roW3M+7zT76OsXHfNeK6m
ZKczcFopY3iuq/HFas1LNKUd88TmYPVZWJDbck6sbG/6ZKaj2SZzj8FDNS/6LHqgjeSEPA/DlWzY
/lRk+r43xT7rjKdWEENM5dizNykJw/JDont+NkSIYbDeEy2yheZFalBL1wO0gQhGgvSYtnnp1baN
wzDktBp19tibNbVpepv4y5ogeUeWLVaQDw+Vkq/x2H5ITqgV5vaow/bQ8Ejp7Muge5wKiQzXmrMX
AFQ7MZcfsvYuWKXwIeYftrN0BWPzVJVasJJNsp9b68tdjBFWqT1LchzcPjmhBSGJIyNaM+2eGoM6
S9Uud0ZhvZZo5JiF3nQQADg7WKLNWEIr7VGSfbr2CLWKHCDBeVPr28K6kfc7QvzOH3y/fGvUeBDU
IqWt71VbzLvZEeded6FyRWrcUonTGsOclKm7boP+iTnkq5uZX240fivyjmcRYBTucC6XuIXILI82
WTEFKHDqbVa0oNZqgN5eedQqFBK1aq1NCt6grrt+Pw/us6CTZ6oV4ba2DGw38MA2FEFPFYKKNXx3
zKrFV1lUQN7ZFc6ds2bduZLJ1KzcYaaxEyUHV8vaZb7NsbFOLfept/PHUWnvI7rJVTMOG6PHwqA7
eFQQbyJ0x3koLIERIvvJptleNnonKvSnjJNzQ86YsQKgfk1z5p6TibvnmdVG2k7Plcl6a/lNu7O4
DQaRx3gREqP6tm1ewywzdyMoqTkh3ai1m2OAUXLjFJnYpnV10XzP3ILL2Osl6CfM7BRyFZlXm3aJ
qwq49p2KYTkPNke4ZZ4Raby7FY4fkWeQcXu1tLhFEkqAFutY5j98AsBXuv3DNrVz76RHI+lCemYG
7xpGEA6DvgonYSJ9TA9+tyRglcDh4qUpsEhHy26TwysrSHhajbq0QCpq59izTrwPKZCN5ssjGHfV
9/HWaxtGjD6FcfXmUAPhEzkbNeHOaYVVwvRwbujRISAxYQU5xd7NPBhV5MYbtkqEAeTTk5FQRxF7
mm7UZS4wqdW+E9adw2+S/j9Pe94smX8mb9q7TBpD/jx3VzZ7v7WuV3sORrheUGv11l3LLlInurbD
XPLrxStGxodfhpZX3zW5fxIO8lfflQdtXIrYVGzYIc3L0uHOyIS5LbOVa/FqIRubV0kX/bCY0wH9
RLbVgR1Dp4mt13zr82kfpIk4xLH5KTkxgm4VxCh1qU4JQ5uQbHmSotLxTvRZ7qqT6XORTGEyvJDO
XIaR0Sjcw95VRP171o5X14d3GHffZmPes7a2t3Hd3SxhWddu7LeDwhTsWzRMZZ7ukhhDlGgwA4n2
iQuKekqutGiR+9ctZDnPvYLKBRsLxDEbSmAqBF1peMTWgV/+VEnw3PsIg/V+0/qIvdykrzcXJLYI
Ho0TMUMk9pjRD7deDmMH5XXNphkd02pMUBlwc3wTRUtYahVv5xLNu2tXNjkqitO2lbwn4rcx0d/n
HnJJrTefPBzJPOdYjGZ/jTBQp2MbNwNpmkFafFdecBlNxJVDAOSoPxaRfiafymcKjHuCoNVsDRx/
X1uLEyomAnOO7pQsfzKcAU000mtVgfEGi25bDPw8Y5njN6SRdOVHx3xs7QdDGHgjLUORvCQ9trgq
mQY4ytYhVXSGELWAizYYDC2WJpY3vMf+hBAjuwQxEUKSOG/ikccS8LaP6Y3MKTgOg21+OEpmQLAS
CXDEvM9TV2cwoajGtWRHpPiPXnbFNrMB7TdkN7Gw+tMQ9P/nt/8bjmbmt5g8/tfz26dG1F3zd63V
Mr/ly/7SWjEddRGA+7+DcBa78l8+ZgONk2m7QFwXJzOj1X8OcB1UWMAnwOcxXzX/ZYBr/hHgirZ9
cEKgxLCb/J8McMkH+dv8VnctIK78gS4XKFZmpsj/6vaKqUwa4KHdPo2TR1MOnDgyTFPrQ+gghbiq
nyZ9ke26FwrimKi5aYMPEdMRq9gN1OyTrGksT4YHciv1/bd0QoTat/ZlMFiwxWoA7Gb33abGohIA
ZYDevdX4PBhYLCnL+BlTSZfyPkusJ2KB6E9TA7Pf8Bk/BCYCTXrd5gRGIw2abxAqWJ5ASrhBxWYf
U1wk7nJz3HmOQ+5jxhkh5mOrF6EwR33L/PVZdBxQY/RZ+OV7DVeyFVOynZ3pPvWe9YLOXp+8l2ly
TgQ2h5ZWPrTuAAtqrB/7qWD0RQBOZX7osfWjGaMtt/RPO7agXFEd54kzwjH2XoOBMs3xRjiccLk7
5yd3E1v2Yu9ANlhFigsKcybnFy7nUxX3H6LNUQ2Q6w2349RUw7RD2AvDYlW48S02PiDpSqQZXrcy
e2CGKbtoFRlXwsXdo40IOHb9U6J11V4ofjpPmofB01HruKPYC0nuC8Vx5/cw0LSUvVOmDfgM7YdU
ZyhbBqI7wDWp7xvD2OSkIHM0h0UPy7jtQb0An4aMe4rc6pLHWbMesYGsEK/wovYK6k2U3dJxjPg7
cpzExbSRfk91qTkNNaO9rp1AHAY0rwyY4/sgmIuVq6fYe37jyk19RQwKFX+Gj9RgWhfArTvoLqdX
KuJyy8kauOWwE2SyMLUrgH4Tghu4w6VO0uvsPJN1qrMaE8YFotSwiF7LNWqmJAxqC/URFE0S2lEK
oxvZYPE6CBcrE3I6HXTftKbdC5j1Ev4uau8bQTOEKIIM6DBQ1KcVWPoWG4RXY2KIywywc05nyxTy
R19TTZDFF3qxfxPefIyG4tQAICL1Pb9rVdGAs+K+x06DAcSI16mbdVwAUu6Im8NI1JgPuXoDeodr
vaDtM8mMDLr0WhDJFaBer33R0c8w2coRGq1t+WIq7aOa0Z8VRuuvm4JRJjHXvLos6aEILOCWhljW
fDezJDTKSuOFYMBlqBrkVu4eveFQVeguUkMNu7im1EzmiRW7F+J5FNvJ1b5QoYG/AgvAo0zGpAHy
0dArH3W5T3qbC1CdAOuO7QVwV+mju0M8lKPVEc9cjhhX/JPfzj+zmW7ZZ69CiSQf0DoNa+CRSz6v
lfCCJq/eworhcgbYyz/IJmo9Gj2Xhq9o9bO9dIBFQnzwTAbCvHSHWZ//ctIu3aYlgyi6LK8KiDKg
oxyoJmUhLrZEtwPhjhIX7cTSf/ZLJ1pGzbBr24jVQ8LFSM9aLc1r2jDJyzwIKN0kiAfAujNXyV54
+ZOg94WfuhJLM+zRFXt0xyOjocPUAPHhj2o3acNxR1DGp+nm7s6Yvx267HpptwGgczrQgA9LK67o
ySt68zkLrC2zW6g2S+Oe23G6K6L62wNQuRvy+UkOI1m2XrrLUwX2X5+u6G7luliGAmhW7T2l1LEb
alzFTA5m51Isg4So754w/UnIETidcqYN82pcRg/Na7QMItplJCGYTfRQ2zXdO7XMLCxmF3y1tcmW
cQZ+RAYbb5zjP7DSZaHCjhmiafvW1KPj+g/9FDzNY3orLY1HzT9NFp004Qv7PmFWh/o13kRVZB0b
wKuHPPoRN65AFlW7YTT6xo75X4pQItk5Lcew7kvgUeDH7tyBOqyx0+B5ShCmTLVbfLmdCiNTuWe8
CdFWmOVDM7N5i5JWhbGbJ+vOTcu1o/H717Vxk5lLSi96Vl4aLiA0GkBWsRSW4p7hUQzzcMDvjUNn
oZ49Vna86OUspAXVuMlxjaHl93Hvp6C8iEBZ6zF2rWbMaILbke1jwkUftDsprnR64mJl0tgHzXDB
iQHpjkdn2yh77Vp5h4k0gtpkvHNtixDUAtgAZB4UxHgxNKd9GY3oOaZg35kG4CG91PJwUqhE03Q4
tso/lOP0omz3OW+yCFcIM8AxR9Q8jFf02k9ZEkNe0oYTmSntOgI+Wpm52mFNys/NhLBMGW8zMQmn
mtxvmrGu2g4mUB5TnoVqMRXG1l6zbXnv4kXFYgK8H1iZfRZJtq99UOyMioJV1lfHLmq+/YLlCA/F
dRihj1dzQJyBgVrNclCblh5nKQTObJhGEp89yuYS174QsJ6keJKJ965aF+ZINB0VtkzNZugcj2Gv
WqwTkTMzXy7tUBjVhy7m+8Gg4bMc6ugigf4QL+EzHigSM6vc56A6ttp+doBfz/rhWus1q9qkTIgt
YpdqVOldnxfc6tN8HwsyYgvjZ6cJtkSe5a+7QD8uB6IeYABpIw9Zi4UUR4uxjfnao1ZiKRxG4xF+
xNowRxeqeLeLet9/FLo9bAmQXkKt6hSUNrtao+HqqK8au7LC3HUOfq2mtW9TN7a4FOCmMx54hOLo
ccEzF0ztHI+5E8HJwNSsJ1haEmYLXsF/ZGSo2VJwW2iJbzYDorWnseBL62GvOw4zZxRqMUXEZjZT
oObODwuFxIOdFI+Rb1ZX9CSsjuc63mJYv438Uo75eLZFKXaZaCVeHsRmJhjUrVmzoCzRkpUGa+km
RqKtj5fEYHJdz86qbsdb4GfaTkFjYVIx2yer71B+GH5YsYpcuXJ40JLUCD27Jy2aiNGdYQxbUHe/
uiJ97XUbo5JPy+X6GlbAmJll0F41zWxPpLY7IeLEgb6ZgtCr8JDmCISoJ2C7iyrZKeUjtTY4Vn32
pJoHy62mRuk8eeicmV0ouxTNNMiz78xvxRCcOgRbJEqAQxLgkvTZQE64iwAB4TUvlsGpWb5RpTVX
IqO5VpERFWMWbXyL8iZADrWVVfJo9UaNTEhH3DT5AducFO5GzmAQKSz5JWyx45bJAHXZWQveZVSa
4VSycHR0HhPMUmxPjemJZyDsy5J8jKG8tdNChqnL73KIfnRsZrY4BTBjYe2NmYe01isbBtYqBGHM
I9/FHPNDK3I2pR3tFGOCnZZ2dzkgB8K/0SL7JWQD6ZI8O7qfWeZsRY00fKZ2M8gOTAiS2NS12tSO
84DCsUNqD+IQij9xTI15gQL7gEs3HqWOwbkkqAu8BO5BsVP29IkeguTttH/26ds3HTH3IH6759IU
Z39iBmO0VXOw28HZ4KB6GatQbzvWYynFAPIjvHKl6awbuWHV+2gNWSjz996j4ijblKW9Ne0zz68u
fdxkrEPR1OZseypQjTA4AtTi0tlEmip2vKdNDI7g0Vf/xt6Z9baNZFH4rwR5mDcK3IoLBt1Aa7Fl
xbI7cdLu+IWgLTUXkRR3Svr181Gy3ZK3ToYGRg9DIEijpRSrSlW3bt177jnwxcc+aG1L+i7FGbHA
mCxhEsIBoiUqqXEx34TLdV9TYp3iIzGLc+MO8FgJ7RtR6KKBC4Eg49eVBoBO064XddhQJExUSM2v
vCFAEL8fOzCwLxPnD1mHcmahBF+XIpmokdBGWqVT0pjOCdeBaRjUBueVHSXjDVlei+SSY3Fqepxy
aiGuoXc5UeOV/0lDK2IAVUwbAAEZQFkmCC9oLa0I2nFtmY2old+ch7UxdnAAiP7m56V9nqFhO8hQ
Tj+HXH0iSak+hE4qPVWT36N8XKIYPVRT6y9RhNO4qaCCSuo5NSxnkgPnn2pd1hBY9cUaTYowo7QL
GVuwESGkarIPaA+dhQvbDIh5xPacgAxKCOztvpDCL6GRbE6szUC28RKzaFw2okK/tNycwFuXogk4
ylTRACmBQmqNau1QSb4sA2TmQ3baMHUQdbfJvpEisL+vM5J0maINArVENyqdwaJ9KzdIpHmNuMrE
AhU3sGKEiqDysa4tr5KwPNpUAotaLSHHs2qo4Dbr4AyKnwkScLOQy9DGuZAdWaWs0fIHKTqftmdc
tjF3FaB1OhG2NM4DBwBo7aEgEMNaG3rWZLmQv8MxSt6/hlZmEyNdIKTqSkmJg2086RQr/FkSyh+R
avowLDjzNdSDCXHeTUXUd+VQrWIHk6Xtr0cF0GwwdsncQ3RkZQGUWAGPWHMcQHhjETaPQggPizYV
2UI2MzB9FbF9rHP2RVDjcwF1bTlsIvaWeWErybdwGd0tvRhPx1iQUriQkJAe2EkCiRU6immYXVZN
OJbbJDwchYsq/rSUlqN1oo4bXcwUANlEXym3K4my1ZU1+z/47kfp6Ezq198K3gzdWe5+cJPZhwvX
c/MPY7eeR8EzLN62lV0sx9R6OGGWjKCKCdoNIrmHWI5JVEahjpF3Aohjk+6B8eSeBgFwq/X3AOAr
llXp//JRlXsyoSFZ1mVwfFsE309g8Q7ZR0wiv5TnUZZny/QEabkntD1hWKorzYmcUYObLIAwZUsu
4STflUIdLlb66d5cvVClt6UB2gP+MX7CRS3jiWkqGpjCJ+/zYhCnqSicEVyjuHIE7ysxjFbXhXXh
a19wPvoS50jKnwQyV5higNOQ/D8PQOfGsuC6dG1rJ0SgT9o6ay346uXh1DTXt772Z8Tuj4MYts5w
KJEXWHpQn6rjt0fQQif3oYu7EWiI8mgE24g08Gvuh77w9Je2EWewAGEYygVkDTV3tgW4g/ByJTVX
4VUDJEKBZHJjIGsJV7SRQ3PMNZW676FM0YdAPsqgi6SDFtW146WnAt5JbiehwwFoVP/AzQRh//Mu
W6pGiSbFQbr9TPMipnJOsmXPGRUU2Z6CXj+rcYjPYda+kcyxXRfp5YqCnz71WpRn2WCOKCPA/V1M
ckJF31dLKrZXxmYSLKktLjfUcIULLrvgO26gdQ8g9MknWnqKNYo+ZRYqQIoE8ZKuQ/piIsADSgC1
NLmvJc2N6sC72VLZ+KMaAo5m1fRbQJdRnHoQD0LwhVgo6nrlDTWj/RIIXOM16BZSt7ncDI0/FZNm
1uD4xVTOpCH16icpWC/Hrk+k2xbwJnDR1tAmu8KIhlzJObiRHeVkXM5beh+HY0tI+lDPEAms68Gk
zL6w4IZNxdlJJoCEbr66zXBMmwYfxdCnQb06RfiO6icxsFHrgvCun5N35y5ZUpSQRheLPJ/ojTZJ
1/1I1cfaArC7V0wkYZ57vnEWq9mVUtSX6co8q3OweYIc87oeRNSurayho2HjNzfQQn6SM+us7VRC
+Y7sC8oHUSqkdiQ2nYnwy+FCd/q2E52vncVIbcgeRmhOaSZSQ9q4IPcXQQbVrwDPRGGOhsRUd6pp
3GoUaPjXbW+XpjNyeHUtewRH+Tu5bvcKWC8uwKhbMjw496Hqu7As6D2AoEs5wgTwT630IcxQ5FAp
NSkvbLEZVQTyrOK2kiAAFhQ/+BJBOgGNw22zYT7TcwBUfYPVX9n6UOPWnzkQdFBUEKxH4cYc2gov
krRxriXwKLJZCXp4BS68dWtQUU9sjilO1H4hTmyK0alBUbLblTWxvEswfGcJFFkkwwcNwxPcEeHe
HaWAbgr7s9QQnw1BXwVXcE+M4Y9ap2zIMD2DW2LDSGqk4nX91hZIU+r1FCgQ6it3mcGSSJuBrgMm
jAnUqpQf4Sq0o0KaZxBbJujL1SBP45ti01YzNNQeJdIfFswI3KOdmzilimK1plIyo5DfROgpXif+
VCjZZyrYklNlIZhpj+2zoVZkQCg2OtE1ivbjTVScURlF3LSqBewvDgqaNaEgqf4Lcs/QJ4BhnQo/
ORNSvDhLENpiahkUSdR0LKUJucy2LEGCG/Wbxncg1BwtPbNv+JC+ITYHXke/ysLM/5YWJyTAa5w1
GQcmBTjliRxG8prdF9hoRRa+c7NaI4NlONJ0UZh3cISgD+DE+akJwcrISI1oYPulAEU41EDRDUjd
WRc27nJf0tLiLKxDb1JLxlc1xDRbMGedKEZhDkNIIPprywon1NSJCdIG0NU75LmNlfXZFAuqlirj
G6WlU6EVySjz2ao2pTDBUkClaVtnjlx451V6TT4wONcq7bJuyJelmrIeQzD4O9annkpw8BGrSW9+
3iH6n5Ua7PH0PmPffYTdtyX9W3K+r4DenvD3/tCXHnyIlxs6oPO9W1ZJCUHl3MPgH3g+LaH+Qd5r
26UtlfBbLUQuPa5mc5wbtUc1gIBfAN9n+3z8AHGVd/+xafc0Mk9WW9iwfTiced/eDL02B28P7znP
8fN2DgbgzuK20Lkg7H9X7k8BMsmaqqk/Ng1PWjmYBsjgSO6R6XtpGpQeNMVUabSylMc1fsVQlafJ
z1cWwaujV/SeCYu/quvq7lfGLd5fBEZPMUwbb6alleDZLbojWgQaRH5dV4DoMUYL3x+t9/Y5nAOL
jyG6gJx696IjGrwCOLnrClC1HolqSpDEthzp6ehNq6da0HFrGvKsR7kCqJqHO0X/QXP46k7Q5B6o
AK2tlnppFZhGD9qTtlTL3M3D0ZkDXQGl0HErKPCzC0ALAiHe7cOSf2IOZOK9zPjRGUMInLjg/siJ
+PoSoPSO05B75svG0GyDC6rSBhi2z262j8ke7LZC13lQLaj4sfjUze8GemgQTbOnKCBdsZi7rXB0
89B6BkarvNhpOSii9YBUThikqLbP4WbQe7JAIxipt92nR+cgKagpdLUIKDbANKWAKj0cvNHTCIqh
G3q0e8FQCNnhuHRdBWaPIaLopz2ZAbtHraRBXHC3R+Sjc40UIlBtsOcpHdnP+oh4CAa3ANUGH7d9
CMPtHQr4R8LQFeKk99vk6E5GjeARfe5kDCBX254NwARfsomWzCSwRFgOuzk6utWgEuvsuheIhwsF
0jkiJbtRsrT2VwJV7Sq+A1HR3RwdnUVUDU3hMOu0EhSlR4Erly8SAtvnyelo90wcCKTkd5+2twne
d0ReApHplvm80yRgE/ihQcea3D/2l4DZs00ORQCru+cIlwDOQcfRc1ewdFVhRz3xjwWSSPz4Omfj
9jm+0bMuu44eUwhOAMfIur8KHVoBcnDEUhQybKS42ufoJoGjyui6AbACMgesjJPxkink2qzLMGXL
Ync//6Ht/wNfeowvDqj+m23Dj8G82BMQ+8cvPETnnjdwH3VrWUOgEXkErW+/2ELxd03PH7O7vx5c
pLYWbu/DB4u3/8/vB/j81S926uF/joN57uZ3pPi2r77vZssJ+8vH35KZT474JbkyMoYP0cIXCwke
7d+b7b+liEZC+D1eURSHBDMYFhbN31P5y8eDid6zXW/1vB/4bv7QTPub7iJlXZsdu/naTdz9hu+v
GZ1bDuLXted2t/uur5i4cVx9+Jcbp//+8Mkt/Dg4mCECgK2L1PUtn9w8IUWwOJykXbC2c9tshehJ
w0jtde/0ubsofHfWzOfpQ2NbQ4CoKq5z125P3Zm/fnmb7kKYXV9wOQvo/kNH257f+7tdG/69mlV3
/jzP1weN7/zI7o0noXt72PDWO+na8Bc3dIvSdw9SRq1P+g7L+ypAJvWAEUsjYPgOFusrioERUJ9Z
tT8j94d11xn5VpYgiF44J+4vh13bv54X5Yf+PPHc6KD3O1+7a+tTF2OOwSoPS9nuQ75dWz+tUItw
y/1+P+bWOre9PNiVj5G5ru1y8Luxm+zQYcHd8pZf96yIAIsVh+NQwIK9w6r/7S1HADcQZ/BdDOWb
fHOPrtd/5xJQI5G+XgzZsfGfAut1fFcLB2x/6v1fepcG0oh3dl1aUzdp5+mhoe0xuA2sa+9g5P6J
/r/jzAznkR8877lOLLzrtAwf99swOLDQu5nXle6vGHBizQKgnv5DW39P/nts4oHvu2UZFM/ecB8p
fYffd3vOuIt2IAdjuH/DO/hSE46CV9t/h/vI1zlby3vq4/8dTe+6js7dGfOzPzkm0WMZmC0BVoP/
UAHSPXz82s3tpZvkY5Dt+f3yAXTy0j87vDy337iL5m7+638AAAD//w==</cx:binary>
              </cx:geoCache>
            </cx:geography>
          </cx:layoutPr>
        </cx:series>
      </cx:plotAreaRegion>
    </cx:plotArea>
    <cx:legend pos="b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'https://d.docs.live.net/996df715453e35b9/Desktop/[excel_SQL_Generated.xlsx]Sheet11'!$A$29:$B$47</cx:f>
        <cx:nf>'https://d.docs.live.net/996df715453e35b9/Desktop/[excel_SQL_Generated.xlsx]Sheet11'!$A$28:$B$28</cx:nf>
        <cx:lvl ptCount="19" name="country">
          <cx:pt idx="0">India</cx:pt>
          <cx:pt idx="1">India</cx:pt>
          <cx:pt idx="2">India</cx:pt>
          <cx:pt idx="3">India</cx:pt>
          <cx:pt idx="4">India</cx:pt>
          <cx:pt idx="5">India</cx:pt>
          <cx:pt idx="6">India</cx:pt>
          <cx:pt idx="7">India</cx:pt>
          <cx:pt idx="8">India</cx:pt>
          <cx:pt idx="9">India</cx:pt>
          <cx:pt idx="10">India</cx:pt>
          <cx:pt idx="11">India</cx:pt>
          <cx:pt idx="12">India</cx:pt>
          <cx:pt idx="13">India</cx:pt>
          <cx:pt idx="14">India</cx:pt>
          <cx:pt idx="15">India</cx:pt>
          <cx:pt idx="16">India</cx:pt>
          <cx:pt idx="17">India</cx:pt>
          <cx:pt idx="18">India</cx:pt>
        </cx:lvl>
        <cx:lvl ptCount="19" name="state">
          <cx:pt idx="0">Bihar</cx:pt>
          <cx:pt idx="1">Chandigarh</cx:pt>
          <cx:pt idx="2">Delhi</cx:pt>
          <cx:pt idx="3">Goa</cx:pt>
          <cx:pt idx="4">Gujarat</cx:pt>
          <cx:pt idx="5">Haryana</cx:pt>
          <cx:pt idx="6">Himachal Pradesh</cx:pt>
          <cx:pt idx="7">Jharkhand</cx:pt>
          <cx:pt idx="8">Karnataka</cx:pt>
          <cx:pt idx="9">Madhya Pradesh</cx:pt>
          <cx:pt idx="10">Maharashtra</cx:pt>
          <cx:pt idx="11">odisha</cx:pt>
          <cx:pt idx="12">Puducherry</cx:pt>
          <cx:pt idx="13">punjab</cx:pt>
          <cx:pt idx="14">Rajasthan</cx:pt>
          <cx:pt idx="15">Tamil Nadu</cx:pt>
          <cx:pt idx="16">Telangana</cx:pt>
          <cx:pt idx="17">Uttar Pradesh</cx:pt>
          <cx:pt idx="18">West Bengal</cx:pt>
        </cx:lvl>
      </cx:strDim>
      <cx:numDim type="colorVal">
        <cx:f>'https://d.docs.live.net/996df715453e35b9/Desktop/[excel_SQL_Generated.xlsx]Sheet11'!$C$29:$C$47</cx:f>
        <cx:nf>'https://d.docs.live.net/996df715453e35b9/Desktop/[excel_SQL_Generated.xlsx]Sheet11'!$C$28</cx:nf>
        <cx:lvl ptCount="19" formatCode="General" name="Sum of Sum of Employees_count">
          <cx:pt idx="0">52067</cx:pt>
          <cx:pt idx="1">21002</cx:pt>
          <cx:pt idx="2">57226</cx:pt>
          <cx:pt idx="3">10102</cx:pt>
          <cx:pt idx="4">153</cx:pt>
          <cx:pt idx="5">430962</cx:pt>
          <cx:pt idx="6">15012</cx:pt>
          <cx:pt idx="7">201</cx:pt>
          <cx:pt idx="8">719474</cx:pt>
          <cx:pt idx="9">501</cx:pt>
          <cx:pt idx="10">393107</cx:pt>
          <cx:pt idx="11">10001</cx:pt>
          <cx:pt idx="12">10001</cx:pt>
          <cx:pt idx="13">50</cx:pt>
          <cx:pt idx="14">20502</cx:pt>
          <cx:pt idx="15">51566</cx:pt>
          <cx:pt idx="16">90258</cx:pt>
          <cx:pt idx="17">168452</cx:pt>
          <cx:pt idx="18">62006</cx:pt>
        </cx:lvl>
      </cx:numDim>
    </cx:data>
  </cx:chartData>
  <cx:chart>
    <cx:title pos="t" align="ctr" overlay="0">
      <cx:tx>
        <cx:txData>
          <cx:v>Employees in State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" lastClr="FFFFFF">
                  <a:lumMod val="95000"/>
                </a:sysClr>
              </a:solidFill>
              <a:latin typeface="Calibri" panose="020F0502020204030204"/>
            </a:rPr>
            <a:t>Employees in State</a:t>
          </a:r>
        </a:p>
      </cx:txPr>
    </cx:title>
    <cx:plotArea>
      <cx:plotAreaRegion>
        <cx:series layoutId="regionMap" uniqueId="{CDAB3637-E1BD-4951-8541-B9ACF32DD869}">
          <cx:tx>
            <cx:txData>
              <cx:f>'https://d.docs.live.net/996df715453e35b9/Desktop/[excel_SQL_Generated.xlsx]Sheet11'!$C$28</cx:f>
              <cx:v>Sum of Sum of Employees_count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IN" attribution="Powered by Bing">
              <cx:geoCache provider="{E9337A44-BEBE-4D9F-B70C-5C5E7DAFC167}">
                <cx:binary>3H1Zc9w4su5fcfj5Uo2d4MT4RFxWlah9s91eXhhqW+ZOgiDB7defLC99S+hi0afG9+G4XyZGMpEA
vvwyE5kJ6N+fhn99yp8e9YuhyMvmX5+GVy/jtlX/+uOP5lP8VDw2J0XySVdN9aU9+VQVf1RfviSf
nv74rB/7pIz+IAizPz7Fj7p9Gl7+179htOipuqo+PbZJVd6bJz0+PDUmb5sDv9v7qxefKlO2288j
GOnVy/Pyc/L48sXj5yIp10nT6uRTi1+99BOQ/fLFU9km7fhmVE+vXj77Jy9f/GEP/4+pvMhhtq35
DN8SfiJcT3LMKfr6H375Iq/K6PuvJfwaeUIwj/yQefNYwHeL0/g6icfPn/VT08Aivv7v3589mzH8
9OHlzOqTplp925ZVtZ3u+c3X9f3xfNv/69/WD2DF1k92kLG3Z+lXM1N7tgYAZhU/AmLRo45/7NR/
jg5FJy7xKGdS7EPHFSeuRBy73PW+/sd+iP4G0s9NaT9Su98+Wyqs9Ow3gOsCaJRtIfuxZf85WoSe
CC4w8ST9Boe0ucQFw5QIuRetn5rRfrB2PrWwuvgdsFo/5XHyC3GSJ4JR6iGxn1XuCcacuWAUv+Ek
foj+xqrF2ezH6PtnFj7rq9+AS0EFjupXeSTMT6ighHrkO028Zyxy2QniRHiCkG/o8B+iv6GzMJf9
2Hz9yEIm+L+/AzImfdSP7Y8t+gU2jpwIj7hYcvRt+y108An3XESRsFxRsDyRGWh+fGjDc/EbwPPu
qWlf+E9l9Jj/QojoieQMc+S6z5gj3RPPBeaw797Js5jzk5PZD9Ozjy2o3vm/AVTXjxAwPDZxq3+l
rfNOGCcI4PK+xXcQZe9E3xDfYSQ9hrAVff/kZPZD9exjC6rr3yFcOHvU42P5C2Ei3gn2JPYYMOY5
PJQhwhCT39CzAoWfmMd+hP7+0ELn7Hc4J50lxSOcn/MXd/rx81MT/zrDR/GJRygXQpK9pyX3hFBB
MBUzcP0PJjaD2z9GsAG8+w0s4eWjLh/bx+wXEgyzExcjRhjbjxzYQchSQI7iu+uiP5TmW8z3UzPa
D9nOpxZWl79D/Hf9+DkeH3891eCoy6mExAP/ziX83DLKEyKlJyj9foSyAPv5ae1Hzf7egu76d6BZ
9Tlp4l/IMYJOOKaIMcr3Re6SnTACgQhF30MRKzq8XZzOfqh+fGdBdPs7uLI789lAzljr8Yc9+s8P
WBifSI9gQeh+U+iduODfXIg6/vZx307e30zhz01pP1S731pw3X34DRyXMmX6+Nevgwqys5IRzPg2
Ob4bF/IThgEkBtHh1/8sKt0tzmMOn2/zt7HxfwNsHh7Tx6aFfOyvg4eIEy4ZZJLk9+y4larYHpPh
ZAVebC9KPzWj/UDtfGph9fA7ZC3ePBZJ/uLm8bP5dWCB2UNYYIR/5M4tsOQJQy4iiENOY9fe/dxc
9sO0+62F0xuoM+2vx/0vqki9ecofIbX0K0/C2D2BgE+4glpHYe8EQZ2QyO9VRGQFfD81lRmU/t8q
bJCC3wCkt20LtehffhYG4/f1LIzxN+OGngfoEoJBASACYN+CQQuvn57Vfsyszy3c3v5vDM93yxvP
LMP/tOBOTmDbOYZExb4w3PW21Q8hoY641yt97wqYn81+QL5/9mzif7cY/P8xafMF+L/7EdaQRth8
bWTYqcEf/u3X5UHHhfXps+rTs1X+cBfnn1+9xBjU/O/2iO0Qz3zJs739+98/QVzy6qXnggPC27og
diHdxwT4px6y969eCjjrIso8KRmiELRTYFpZ6TZ+9ZK6J8iVGEqJUoJj4x4URZrKbH8FlXuBIBMv
XeJCsOhBCPljaXdVPkZV+fc+fP//L0pT3FVJ2TavXsI46tu/2k7TgRjUZa7LtuOrT48P0KcC/wj/
H48knWjywd20PM5jf5rG8V1MxPCti+JbE8We4cHH7h0edm93+NR1srEfSnejmzKPLpo85dh3kW4+
dnoaPL/EfahXLW7deLWz8XskgjfZKxEC612JXjFl0mSh2BS6w+ktyVE9rmK6lUtz7urzw2Lm9g0g
2xXTCCTSPirFJh5Vx3yVTNL48USqj4fHn9s49Hx816uRSr1RbAxW7Fp4jisfWqfE49Uo23IIHHcS
2i/GWj0cFjizIAnaubsgJZHq3K3ALvfc4aKKTWhWrDFxsjksAFLa+4CR0NqwK0AmU49aQ/lG5mOV
vg2TmLadj7ws5GtNazkKnzU8H14fFoe3O7VHs+V2Z3c0W7lFk/Fm5BsTRV29kkQGtBj0qhu93Plg
jBjS9cj6gfhmdJ0rkiFJ85UTSVJAxf1vG7BHFedWvP35zgzyaCy6nPd800vCV1RXX+JuPK9Rl6/7
Ibo+LGQOty0PdoRUQNZeji3fjGPjvo+0djcjRTlUaY5ZgmUecpkmoqGabzKaJE8Iet6umoa5PoIk
euWzthxPDwuahcuyFJXTc1XHnG+cKIz9cBB/Et66q0h4xWryiPJNZKJ1Lkznk6J/m7Xd+rDkuQ20
DIbO+1QpUvNNWznTtNFYp9FacY9GRwqwTAUZIizHPBUbgaJ88LMsK6LVwIskXBAwYyuExazC63qe
msgNWoYLs+aR6NW9brSTXdJ68tBF68Seew8ug4rjzJ+0zBNJR6esGuUEZTW64q6t5OS8dh2GogUz
PrMm1zJHjUQG9QMHzrohC/okbnPf6eJs9Iu01iunH+KzOJ3ogrgZJXCtLfSqjOWGjGFQOXIqTnuN
VbcZkqLqgsNaNuOWtoX1XZpSVoWyVw5g1BrSnpWiKtFmKnE+bFTS9sMCX+fEWCanrro6pEMhA0Wy
6U2mx/i2Vq2+a9Iqvj1uJZbB6bNB4h5xLyDOkGwYruPs0usl+KeMy2w4EpAtUDtmLZaRyqSrZKBz
Np47xYRuvQjrHDJZh+zaHN62tQmTEcEOicC4NRl8lA7sg5gqtTk8/BwMlk0xnVtB26UQQZcDDEPW
Nxtw5mXuJ9ioI3fIMismoeWYj6kMWNNlySYf5eD4DRqTaWGP5hZhcTzzHF57wxaCWlPvtI5NijaJ
VKa9yJy8rI/bq21YvIu0S0baYGcQQTgW0zXxpvqmGT16PXY8X4hCZ9AWFvncEeaPIDEUdBr2LIj5
iNt1OeQOXaDdjKcXFu2GZKxFS7QbYCeirl8RI/haeSas/KYgnfRTw3SyIGzGNIotXjvUGKM0QkUP
wPOiU+4pMsbpr3JCum5dRW6CbzLeuehK4hYPHw7r8xaLPbHUtjVrV2Q+RKFbTX0YwCkkxjdVxKbm
U0OmWG2cSVfiPktJHoHRyeP2CqVEkfcjg67k+8Pi5/Cz2DqGAsLfzAmDwnXMOmY5WfXCVevDo8+F
HsJiK+/aIalJ7QUUwWI2Ew67diOjNB+DqBlN9E45rC/O2CRLfjPACa68JnBgS9/LjHC+wLa5NVp0
lmXKVdUnLFBu2NCVmLwnNQx9vWAt5jTUInOuqcDjkLoBo0kfRGOfbrTMywdHVlMwFKFZOLfMLINb
bDZYC5mmEQsiNKUfU1k7d2GXRwu2Ym50y03XNCpTx3G9gOc9SlcGy2LyTaLH5jhubXPFu4reJPXI
yaBl0I59SM6Z2xLyZ60oG8/KxKjCJ5NQ0SdVTA1ZQGbGzHLLdtC+zEGPtAiEDAvjT9DFoPwpi+qn
boRAbkG95qRYRmNiU1YbAYeDOMqzjWiLeF2qiKxjrI6MofgWtB27JEIPlWk9TEFjojYgiejWueLu
6WGWzkFv2QBIdsXOAOFskJKkWJEWp+twrMiRimWZADhFVRInQAXS1KWPYvyujJheQHhu6ha1sVAl
G/JoChLXme77riR03UUOW4qV58a3uB2nplVUj1PghIV37iBan0Jwzo7bGmYxmqqOqzaD0duQsBUr
wJuNKAsX9HLO+DKL0rIkk+xcwBVnzZr25ow6w3VRRO+Zl70epBM4mTh11bAihXt+WJVmHCizSJ4i
R6M+bABslX5ATuL4kRlGP2eq9sMpqldemy+ImqEds8hdhjyeJuz0Qe/wJzjeZt0pazNVBm3vioUt
nIF/22K4yzvauV2ZZmEfUCD4g9dW6QazKlsI97c47HH9bCt1h9VtCcavn0QfYFbXGyDgRyfLrnrF
Up+y8H1T5cb3wnRB2eagsViO2yIP5ZSaoOHc8StN+TqayFmmTLEOK018NeQLC5vbNovy4PHDLMO0
DeoqDfFKc9Ks3HjI4vVhLZuD3mI9D6MmcybIP0Gzhrpo4Yac3xVVfumVWbngreaWYBEfErdOh03a
nmoT9c3rEEdZdAU9DPnTUUugFvUznHR11JFhM0RmWuXj9MZ1lefnoRsdp7vUYj9PnYxJGXabOo8h
QdsY4teeZxZGnwl6qEV0qlJGwlR2G1U6H6KhjP2u8W5Vk160iqfHWXdqUTxTk3acRnxfAiM18Xkn
lpYwA/G2aLpLP8plaGSMu43Xe8gn29Gb4zdoK3WH3BnqVJg3MHo9NZHP1XgXKXFjZGZ8IUi6AMPc
GixSx4zLCgrzkFBh5KmipdyEzJmO3H6Lxhnc0ZVJBIPLRhabicXjJupFDF0Uh/IEM/ZoW5nZ3aCh
hfRTPmYwdaLPmKdfDy0r/IZNp51i7xoXZQt7NCfIonIRK1JWFJkNVCqCvkE3aVbf8SH9K6b0TCTF
QrZ4zt0Si9LNpFtVxb3ZRAk+peFwJTPvzMnrlcics0ijTdyx+yLh6zpkxy2NWBxHIdd0jJ12M5gR
4oc0kCkL/WZIHlmGX7vecFyESCy21403pBCkm00qvNgXaZL7RhN3YRUz5pxYNHdp6kSJ47Wbijni
NHJE65dT496CLcwXlG2GJ8Ti+mAYKZnrmWDCcLvcd6Yiy1fTELvu+ihtJhbdST14hVFRF/BsVA+e
5uJUFRKwYBP2kfb4dTHKIjgsbG41FutxEhJdDYUJorDJL7y0wesmS8fN4dHn4LBob3SoaDRyE7Qe
/dg4w+XQFIlfSmdhq+bGt4nfjGkxjk4bJLFzA1b3Aw2j+0wV94enP+OZiEV3L0kKF5duG0Dps/Dj
PkJ+V8UPnYwuvCylx+kstsheZo2jPWlMoBN+XWtU+ZCMum3F8O7wKmY2CVvMhkp2rxqI0TdEJ5uy
CV8nI35HeHF5ePg5Y4UtRsukjxwIEcaAhRMK6ACl4izMWn/CVb6JqjQJ3FDTFdNtdT0kU7RmRhcL
ezeDELb43kXcxBmMHOQQHt6MY16ui94jZ84o3VMlc7NwQpiTs93bHRds6pygPKxMwJL0Niuyzocb
DgFVRPii9r4c3sk5IRbxQ5nUbpdoE/SdUj7W021RqMR3ibqDe9PHeeJtp8TuSrxSsEQ5RRtInD4J
w5MLMDju3eEVzKmaxXfSklbDAxdgTbr+BjfRLZ26S2WGh+OGt+g+scpLwzgzAdKq8klVbcK++pjX
8sjpW3xnPRv6hML40unvsjI87dPqAhO24Dlm8EUW0as+DKOWRi24Pue+Q/XgGznASbNKoCJAywVK
bGm35yiILLpjrJQ7OcSBaLG7bAvmR131NnTxOqrrG0PqhRhlBmpksd6J4cihK9irzEBAF04bQpvT
sIg3h6Ge8Utou4c7hGOqH+kAFYdNNXVnuieXjC+gMDfx7c93RlYjb0Wl4PBKcXuumuqsgHBhYmbB
HM5N3CJxkrdDbAxMnFSvkYISsvd03I5YxM29VKspA1xxJR9JWN9knnt23NAWbU3dZcPYizYYmxS/
mcaWBKmhzfrw6HMKabEW+rJZinKvDXB4m8UsqNr8UhIVQLv2PWnIkWpvcTcibeQohpwN2OP7CeOV
g8Rj3UylH6HaV05+lGJCV+Vz9QGtr+scQUzAp16toPRWr1jn9gvW+avT/Cd7oW/s+fCy6dyW8c7Z
DKcyGM7j94z5cCKOPurWH2+7TbmpnHV+r9+G1Xop07afEdSzqBxHcc3qeGyDuI6uW5R85FGT+5UT
/nVYAebGt7jcQ9fDOJZhs8GxOkugxrEOnfQhieW4gP2cgO3PdyitjUFQ6wQBMud3UpV/QdvGtRTe
UW6B/qP7jvER1dJrNrqgdwPJ/spJft24fGH4/RaDehaxcZ+4lA64DbyeshtR8easZoNYYN9+pwOv
bTzfm7hhXQ4RuLOhk2n9wpi/3KlaeaXzFie0ORIAi+KDZ1ifeWBAXIL6ZIUy6HVac6mnfK3qqlmK
9uZwtjiu+oKFUB1rg4ipR6fv3vW8eo/CfCHcnxnebq7rKEVaUNiqkiVQFdm6ZCeHcJyaqV1AY06E
RW8ddy5k/wc4UZD4Sk/uxzTpr8NSvj3MtBlVsrvp0sJFzI1pE4w1vdapk2wSJpPg8OBzc7dobCIN
/a2mg8MWH9cM6XMp5Cbvp4U+vLm5b8Xukpg75RjRogkI4WRFNP3oDbg+TkHlVujO4GOMU0g8tU3A
xu4yzulF1Ve3dVcsUHiGZNKiMIEyJ3QMOzrI+vAhluIiT9GbCqa/qsN62hze/zkhFpMr3pdex0BI
7SV0FXrqTMrog6iKz06ZnR6W8fUYsMf/SIvJRpEmi3GvA4GroGig+Rda3EefFfwz7fFV3YXeuozi
cyjOZKs+jtU6Qeo1c9o6KEK0dEiZUzWL6L1DweIyA3DF5LZp+YPD3DeNR/88vMqZ4e22tbanTaxE
1QShQ4OI8OtBqXNULKXv9gc81G5T60KZiTRnOujbZOOSga66sLmPqDY+kcl1w/WCNZmhjN2ulkws
bPSQNYEXq1XGxptCHhclU3erhDuE6R1Ncuhb0UFcdNz42hXpdS3U4PcpgQThcThYlOdZOZRZxWGj
xvbOASObx+ydo7I3h4ef257tz3fWMEAjbC4g9wAWpWvOihG1K+hTpevDo88pkcX5iMQcYhmig5zh
d32aPkD3/oY5akFH5yZvsT0eapVpFDcBJwnrNySrvHYVQQk5W5j/Fsk9THctprM4iqSRuQ6mwblP
CvImr9XdUFbBUJrNcVtk0ThPeA0ZARDRhN11LaPrygxnbbJUWJtBwO5Jy+UYFnU36kBT9xPqJMT8
krT3OOqTBZ80J8Fy18TtEO8SUFDTj41f5/gyqlXuQ8//wslrToAVehdD6LRDE8MSWKR9eNXkNozR
bay9z0chYLe8tZoZwzxAAAzqZTeSyywuAxmS43TIbnLz+ig3aR3poMySP6Hb/KHW6rXooltVL9Ul
ZtTUbmqDIr9GEHPrAEEtkGc5HNvrq0EWV72Wx6mpsJgMadc2FL1TB42Q70QkrkYo/edZ/f44DCwm
hwMrskil4FJhr3yvjno/4jJaGdYcZ0eFReWWprWTVl4dZN7wdhime02ye+N4bw8vYMYUCYvGCMHh
sOSoDqTMReLHaQ1MG6ri9eHht49d7bNEdjdamnrp1KUjTL9Wbye3uNOyvk6c5i9aO/0GVeJt4hKz
KmvK/TRzjQ8ZG+zndXrc+rjF8i7lIiwkrYPJ02SFG3bT9dFSf+7M5tm9asYpZcWHqg4iPsVt7Lu0
rtST9LpsIZ81J8Dy1GyskAdV8zoYVdOqAOO6bvwwZPVSEWdOwNZ27bjRMTNG6iJUAecRitbZ4Crj
G8/ttX9YAWYobrek4YIg1nuOCtKw/wyZy6tBtM2qxukN0kidHhayne0ed8ctkrvuMEjUIRXQTL/l
ych9JBq9onCuX1jGnASL520OvZsNLSGxNU3lUzcN4wWeSPaYjUO51IkxJ8Ni+pBoofsBtqqK08pv
hV6rjDwMOT6q3YZyi+o5qfrCcY0KdCnV2dig5rTPq3jB281okt2k1tGOjirvt0Dz6R2qwugM7lSq
per83PAWjylYWU5GgNgrw7o5dY2kzOdhJZZOkTOKarekQXU0q0rVqUC6ZRo0kNLUWr6tyvKRR+zI
uNJuRnOzgkCbugY1Yu3rJGru43Z658lm4RQ/t0kWm6Nw7GmeR3Xglt7HsuqxH8NTQgsUmBt8+/Md
U1EXoysdUyi44+Tojw68oXxusqI7Un0sCqu2jVOX8ioIEV9BRhetdS7E5rB9mJu6xV49OtBzkcPg
smpbPyr5eVYuNrFtk8N7jA+zaFsnA7RnSlIFaTomztvInXBd+GmlQ/ogkKH60olDgVYmdOV417ih
q85rjwi1wsxweW5qkuFsxbywHwO4dEP7dd+PqX4cpCjSdQn5bnCUWVum50UfRvoiGuCCXOBMaczv
aJNB5dWD96q7j6jNsuS1F1a8PRO8ceU6qQUaT/vBw8lGcNqUHwaXsfCuZcJJ/0KRyMznvHRjyORl
bV3cCEgRYF8nqTtetrQt+02v9DCulcYef/CGgozQ8hvW+hSXdDRnkIadorPe64oSLgYogc77Mky9
88qlXvhghiHGl6gOUQhJBkNluQDnjKGkFpx1mbRwF8KDHYfLqj7P6j91WWN/DM3DYX2ZE2BBihIN
d8ilqgLd1jxaeyOvzgn0RH6AY2F2pLmnljnGZYInh6YqEFHBh03sJOpJmXj47DqwpPXhlcxovt1s
1BZ1HzpxC5rP8i/QMnrBnea4Cw3U7ipSptddPboVHBAq8aZUhXmfTU71uWBj/2GsaPXlqDUwa6OK
gRlQVFoFDrQ6+FVfQvZ5rI4Lr+0GS2igHeE0kKsgF+nHbihvPRxdhG7y/vDc5zTJclsdVAyHnMDc
uQnBqeQXbuUFk/QW4J0b3jpi8g76unABOgTvbA9+6HiZPwzpZ3iwYCFmmBOw9ZY7Rl+jiIoMys6Q
SUtTvwKPRXvno0j1m+P2Zyt3Z/wULrx3pYuAyvA0DTSaO/kpXMVMziraFsd5Frqlxo6IWCTIlEQ0
gQtVvfMJ3nqAw75mC6ZiJh9ILb+li6jrOtUBwQadrqBPO72EE860qQdNzkea1FcGo4Wy/Iwsu72u
4/VEOwPV1bz2JunTKHGheugIclVnE639LnH46A+wgY+H0ZmzHhb6vSpzjIYIwhVZfTSV6YMkSY70
+HavnXL7MJ0icMp0bPXKM1iA3+/RcaGQ3WjXI7iMzxPIeJVVnl/Esswu26xBfx63MRbqTVpGWVhV
QOvSuBdxSdFHOOSOCzjPbbvl39yhqKeigVA0C/P83JQyhXp6u9SCuAVvT7xCLOdGaG68ZGvxZCEv
WK5uIIj7SJPxT9MWS8W8uRVYJhtrPJgBDseBM5b0KYYLBU9TYYp2wWjPDG931XFCyzROMzi1Crdz
zjOvxCsU9j1f6POYaXujdlsd3EwOQ5HLMoCOrTa7S8pxlKvQLYla903lvIma4saRbkdORQsG5kKK
UY8XscN5taADMyhhC6XCcVDUwzsjwdRDeyLcTw/KmNyLOLp2IvL2KC3+uvody9jGuY4wXIYKPC4p
3CPvenjiQZdHgmT5Ju1SiH5TiIv7sY7lyilSyIIWcany0+Omv926nekLRCc4TkH8EVKdFlfZ0EhI
8wx1u1TQnVMzyzlNyGi42U3KAJ7ITcCz9mnPIEnFOs8/vIIZ74q3gndX0EyFLgkIaKLkfdNmZ/Fk
3sGVkk+Hh5+bv2Wl8rYYW89MZaB02ayGiH6ZWr4097nBLSMV1RNumswtgg6x05xkF4Q0xwUddi9d
78Lf1iphZ4JkrKarCOFhPbVe+obJmCzozszO2410TcrKipW4CMCB37jddBkKEsRmqbYwszl2A100
QIVT6AqYlTrsjIZxcpYrdWQWwe6f6zORyC6jRcCqJglGNuk3Vcq6s9g15XGPOFFk6T7zBniqpEQF
RE1lCq1Q8izE5HU9Tm+P0k1kqb5WZRSFXgI7xOL+SrYeWoMfIneHR5+D19J8r8/Grsfg/VMawyVi
jzM+ncdtysZ1nzuV++WwmDmYLQ7Ag0mhFDQCEyccR/lD6cl+lTnIq9aHBcyt4x9eIGnqzkuKgOTm
Ia/w2rToIcLh5vDwX73JnlgAWX4a3ippJdKwAJ43a+l4Z7js7mpWbFBcrepqOK04ux5p+AVVtQ/3
iRfk7l8WnE2e270yldLJoJdy00wUn9GsjU670VGvy5iXRxEc/pzXcxF5UmKDSJMHiQnVKW6SPFAF
5UGbcHkUOMRurVOTU6CwKPOgm/JPVZ1fEge6fcdwWkj+z+2S5d/MCG87mREmDkG/jFdwE119TFyu
b6fcq7qjXBDxtsJ3XBA8jRSG8DxNHkza/Yvn2XkVx69VOi5EUvsZQuz2OtYhKKXDlVK4GF2Fqa9r
Gr9xTbvUybD/RAR/Ze/57BPSlGUcbiGgaQh3D1R9Mcbt+7Sn1SbPHOGHZcEWNGq77f/kCrGb7SqS
mmHSsBSIbq/TBCW+KTRc2cPwMha8urOUVZnbMYvynpjckTcQ8uO+xeM6MdD76ktB6ub8MOnn1Mri
vOz6UEH4DOuIxbjGGWW3jSJ6NcFDBMehbjfbjSKBSkNfO+sIR0N1kSKMbghRfOnGxtfLf3uwsF+y
g78MRwYhDKgV3HIo4D5pjTi8SgJvP8JFFcy703hQVbOG+jvKglSHEu5VpTKu3mEOt99UHqlV4TLn
wY0GCaWuEToD240be07+XlUE96e96uN6ZXg6fKIFY5edStuLMYk7uLFnet+bvDiJfVQkbHoTY7iq
dK/DeBpvYwQNsTepip1pTQsnbq5pRbW3oiSsuoWwbgZAuxGQT6Im22vtmyiEMlrnZd5VL9LirGco
fXeUjkjL9MROSrup67KgTfmfTYjWoH/3mTMep4LSMjpwmB0LR/RZQKdG+Tlh5/XUvvfqpcPTjFmw
OwLhOZ4impohg3RFmRO4PzTqduON0IuxnoramS5cuLMtzxvPSY/rloAneZ9bIlx78HcjO55BktIR
G5b1+WlUF6dCQFG9hStSCz5hxghJK+KIIceNqaZZUKsogbdCHTBAZLxQZXkq+mapaDunYZYNwihK
TKZNFojcJK+hZ53dyjgaHocUOwtZuTkRlhVCoedGRNXZphloJtZjPrTyS8PU1J4lPVxcXLBEM/tl
dwNCr0RkOgGv38Afy82yU8MHDF1ucGEgKSZJVrJbLGDN5Azg+aHnGhDFkLcJdZ4FqPgSyvfQJr1p
J/pFpXQ9aHWeYbmBHqCbVi8l0PYXnojdIegMCkNKosyCqXTOYhyv4S0eH7VoNdWtP+BiQ/L6dJBH
KoXdNejSMJNT7npreBjHbc+9vOGnlfSgFUFEXY4WFHxGL1zLNHAYWyTwSst6qIy6GqqErWpTlXc5
RNgLcduMh3W3P98JeeBpszpJRiihuS5vT0WCo1XioKWD09zoliHoEkiYUoPjQIxUnupkTFZpHn05
bJfnBrfoj4TCee7m4Rp3yQUKqc8qsbDxc0NbnN++WNrA7Z1wPU0MrkxBRI7r4PCs5zC1uD7Cs35J
A6/MrrOEXOq4PfPqO50e5w3tRkHoo4S/oSjgJU+V9vUF3E9MT4fEeYjy9PSo2dtve4b/zdmVNccJ
q9lfRBVCYnsFml7cbm+J7eSFirOAQAgBEhL8+jmeebnVcx1X5S3lihs3oG89SxhDM5Z6aeEMxIYT
qeaMen64E17z++9X+Ch0XKvjQYF3qkLI4OylnH4HfHwFP/ECSYWHydGy8qI7tzRLBhbP71599p5+
EBmv0YN1FNfeEhi+F2sgymWo3ImMiI4zrUmOjWTySaD/IEpdwwi91WGX2k8cspv0ZqLstlqqs6V2
B6MwsMXVGe/dlknzb7KVwTWm0LX+aGY6pAUmmZ4t5TtzBcKPyVb8/WF9cE6uAYUNoLqjYDLFIjw6
10tYruH47d8++up0r41zdV+jsBPagElvJEK5CB///uEfPYer872AIbEN9VAVvYqfKxvn3vKazN97
zCqoDB6X1eS8/wxM89FNujrxG9Sq5kUrjtlv7Re6Wc2fapLpZ7i7DwLKNagwBdybxV2YFgkbtiDT
pBlLbyB/zFJtXvb3+/XBV7gGDppIVjIeaQrO+Za57oEMny3+P8BEBtewQRZtBEJtdbMnq0eXm75r
e/ojjhxAIsBPTKdmDYHq9SBlDt3dzfnpg9XTMO5iEHP1j2azE9trFOjTJ7uGj77qe4j4j4TovJFA
HUa/t2uTro/dIntetrFQXv5v9/IqqUvOdZSQJi5MunnhKenk6kqoqIOl/vcLfFDwX6MMJ92ZbamU
2ZkBgphdtdzzqr901fQ79G1pxs8onB8EzWugIUrGkCra4zqqbVBj+bddW8tsNt6hZ/EnwPSPLnIV
BlS8sLnSuMhibJd5PbkEGz+uG3lJyfxJ1vzoGlfRgDUG6iwGZIA22Eopt/u5Xl7jKPyNYcrb35/J
R2/VVQwYugQuNLTSuyVo+izxPCjaOOaX//Tp13DDOlk7n3kUYjAg6GZDN9UXEVP9/PdP/yDAXEvi
MYzaKIlGvdP+LDMeVcCk6ZTkTcI+o0F9cHuu8YZ8smTAblrvKqgefFV8gqJX5G/xJzXXe9fxXyYk
10jDLWzsqM0C1eMJL6iZoU7vh7cBTw5SsYOsk5cm/ow8+NFXuTreoH/TjSbhvOMp6cvQlzLHfPcz
fcIPzva1/B21Ad1Ep+fdONS7kIQXRgG1TufxjyHgq7Xrr78/84+uc1W4GztCMC5e511FxCOP6vs+
bm6EGu/YvD69E4I+SSwfXefqeIediTw64slYQu4mrJCxhnoU1uuyWFbFyj9Di3z0VK6OuLepfqwE
hc4UuExFCj5fjiD/mebaRyfk6nRvoJ5UfJnmXayCNy7YA6Qu/gyq/qRq/OCPv4ZlNX3TD4NiZhem
TZx5AQN2f6uG3d8f9QfR71rzTpAOmMsB7dlQGdPs1sms0GE1Pe/LNQrEVLJJBZ/pzn/wvK8l8KqF
Voy0+CowbPgJKf1bzAtflyCsMX1Ijsp9xnT46Eu9//w/srhqqljrCNfxegzVxtBenHIm75rkkABb
9W937uqody0CS7IF0y5Rbsp0uyBBTeOSJTq4n/vqnxbAwTVkK4XWg+7DcNotnVnKvkmCjHuxONcr
sf92Cq9xW2tPo2ib7LQjmAVkICj83Fh77uvmzkbLGxmHz9TxPnr8V8d9a3q2DZh07dJUjFnnqVPf
+S1YQvVdrMUfOS6fNPAfPf+r8y7jNdZxUqkd75YmUyyss3ZTMpuiZcom539ydj46mVcHv2JMTKSN
cBk9NrmoO4I9SGs+qRT/F/rwX/LWNWDVkHWrzFRjcgJMcdxh27nSsqsHm0Mg+GwtWOOd515C5o6g
M19SzsYSAqhTRsaw1KHz/+39uAa3VhSXMkCN75pR/4lowiFnp57qkdwqSARG47+x+oNrTB9WFlgM
rGlaMi/M0sX7OQj55e9n9YMS4FovryMBqTo6xuUYmT5no5VZasPqUM29uVm22jwDMR7su75qyr9f
8YN34xrSRwRAvxtU7MqtciLMZ0L0cBMRIZNPAsNHF3j/+X/GuDkx6FVUWiZNshvmMRP+PxaUwVX6
h5TdqNcAH70EwX7jukjjufi323IVAuDUwqsmHnFb3iW/khrUpH408Sdv6geZ+BrPB/kdkEjWgRUO
bIFQdmc5qXvYP35yIj+65Vfn3Q8Bs6J9zwroc5QuDO6Y5A9/vy//C6f7L4f9/+H4oJrVTFQyCKEn
vwNhw1/QrjcnU1Xp4zAvr9S234yaLtG0rXvXLOYwSt09dhBL2pm+8TO3DkNGhFlyQdkDhbll1qbd
Z/qJH0TUaxSgVGRshRlirFZk+ypGgb3gRjZA9cl4ggn39PT3+/DRdd5Tx3+81dzrFEtsFZW98uYD
aL2r/B0YMHcOdb/Z5laj8vls+BD838L6v9319z/jPy4Xr0Ell3YUu2Z2VrqcCC4CtRtCEKvmbBIh
wVvajKDu5c0E2APLaLet6CJ8xaoASD49wlVjECpq+lKRuu2gxzpWMznMgkfjd0otoJlo8lvdZetU
28mCU8IpuUkb+FVdlrmyJDo66D6MQNWFVomvDOSi4ctA5OSyJYCVEfSKfOiS0rb3R5UvRI9Oleum
SFwX67hYWNaxdECjUfHBy1yctCfaUZ0DD6C+hnDay4TYpm/TsLE/sCsAwzveRi++gUJ3X2UtWt0t
S6UjwwlyZM1J2ci/XWWqQUVduUPT16e9N+9lWDH+3SZEeScpW1abLB4mfgIEK9pbycTe+M10F8wr
tokdBwllS5oOphU9hWLtEK99iemuqfPW2boMvY1lnPGjaNLttQEy/EWSKU9cXYpIHodkCt+PWEpz
wa1zRVXRPo9aP8kS4+ciYjsapPwI4atln8g5KAFLLToV/lLTem7AEMpJ7G6pHctwAAa9Wux+XcR+
DNKx8JeJ5DyJ89lvsZJcxWMTBfk0/grmm3awYza4OWcQT4YH3A2UYeGKUKZjs59HcXLrI5Rtckla
0Atu+gEZF4rUTZdxA0FLOyBzGUh3d9/ZJvZd4M+5mU02z281ck4/4bdGfTd37s15P2fS/oKdwxv1
3kD6ut3G4OISlalO5qv1Sy1wryAcZoBJUt+X5Rc6ysg92uBpWqcT9JSyaeJHHuCOqSmL1q9zqopm
m8/J8mzr5oJ7fgsWwTF0/ZufLiGig8NrvPIs5Ns96Axj9g6bzzUAG04M/BE4Xyh8VdFwcCmIyM5b
5gvRmuUJrYZLE9TVHgBsKrKoE9ORqZCuBd5NcJjrFlUphpCTXlPc+FkV6zamF9xaP7PIevgOWM8O
A/tJ1+A4S/fUtibKJhue+kmcq5XlcUsvSyNKf01ug2r5Ni3117ZZftMoFJDMVgUYgx34uBakXK95
Cdb6i9HzfbjhlRtHmiVYku2kaN6GLfxBpPcCe8m3eUtvRczzYbU3xndF4wVfLY2g/dyvue83/i4e
m9cEgjmgRBddoC+Cd3gv+uWnZ9s5g/PajvGxqMxTn9SoH8taQfdpCcFtX+nB5/Nzl5InymnB1BRn
66Ae6QYh29TdhsELieISXg4714ZnGcRYJLH062LFbeqLxxqWJGvrziJOdqFa4LIxFl7fYeFwpFFa
eoRcRNMrKGzPlxnyQ808FXXjHwe/PUDQYsdNcrDE7aFWclM3MhtbcjPW+g7MkboY+LAzTX2EkWLO
O/4Nxy3bRHVX1+tL5c8FfPTyjXzrtvg+Bi/Oi+IMeLp8Rb5HGGwAeZP4d5umFw5pOT9ZMiLv2DAc
9AabxE7tgOO8N7NXmkhdarxSXMkdTH92FkYVZE7bYjLirubTwYjfcfQzoN0zeDN7yROw1FA1duEp
qOY8mthLwBt0tE1G+6NK+VOQBEdfwe2mRlsFU4R9wKa2AFPxHFC/7OAnlI0czzSZrDjPNmwyEyRv
K2nLZBnuqQHjUC30DVLZGLIlb4FSl+3dS8Mtp5rI85rycoJBQdb70r5HjC9wxbqXdjvUVfDUO6TS
ZgUJEdxUlPNBWu+YH98jG0ETxoY0G2ioysj41SFu4CSaRuBqqLmHGYHY8FKYYkHvXLho4VmtoS9n
PMa+bV0ln+DflqpMardVO2MC+cW02DdlgNLE9zpI2FPrXJpksZXmSRK+FmMz4PF3k8g1B0l8rX6F
6zTlEnIjUY7/a4anpV+9e0YMdJP5CLfVfesRnOven8GOb5Iu3nNGmxfWw04kD8J0gGlBI+Ixi0Lc
nOfUwus0AykBOuK8ZXEPRr2qdJZQbb6wZZHPfVpD45YwhNRig5zakC2N6nfR7HORw67e6RvL1/W+
gjQu3a0V8ESncIjEjwRL8dckxpRtmCZ6YUx7t4EbWF5ZgRJqGV0ty9mZydv1JEU5E26k2/deqH9Q
D1jqeGX8G2R8gzoH1H94HWRj3ln/LG+WTZ4ry5N87Xt5bAJ8YhE44csjFaMJi76CwukxatclPau+
It3vyAtn80janj25OgUOJRCeoJlWnvoxu8b9qKpAPied9hEmFDs67E1vIei3up1C1v+9CrWQYpxV
eguS02vXp96NjuHIt9PzGOKILV5qCjEn4I8Ci0VPjAxhWWkjp7IVOkUsN8EzD5L221Y1A46NQMJ8
0vM8HHVM+NO0hf7PuoYABRyfGkfPS5+Of+p+pv4OllDmGyiR7jfv26mobN0Vm5D0OHkRu3TcBb9o
sDCF50iHQ0389cLxFL93gC1BNk5PlwU+oj8r32p2v0mR7mckpvueReMjNDvk09qP44GZdMIZZFEi
cz1EmPFVbvIP1eCS49bUJFtYn7xwfBROaTyhbmDz9nUG7qI9JUEUH8d25AV8cb5PhM1y1znKo8ch
nfi3d0PIIPMxF/2pvcCUs0nn4Khn+DncGSgNu0IsSMTjygacL5ZKJKaVibvIDfPOg4vZQ2ND+9on
xH1lsx9/GTTpT9gAhCWX0u6VbngJBe7gkIbxekHAXH5EizfNsKKwbdFpnRxYjb9pXYFfezdEztM0
8R7CFZSMNWoB6I1xFxE/PG/NkeaWr5Mjsi2Gdg0XrILilJ63ZunDnOtB/HHb2N+H7bxCG31pbqS1
8WtM6z73mobkgFnS3IZE4iojMhg6wCaBW2hHoZb1O2qwm0G8SySccfZ2HKfpwhNGXL7JCaF3dYKq
R6iEOC8HjXR8M25JfJqhdkxepzRlL4JXfnM7wqy4Br0Y3m5vErrUvIAjIYnzxK/JcuwcD8Kdkyhw
qsxtMBY5ODCz190GlpaXbYtT9yHwv3NGXOzmNY9CKIWVkEnHtrXp/LrOYtXY6o/Ai2q9zBebGGvo
TsZmMbu1VxhJHgWz2kw7FUCNpRcWIKy0QYC455Ac6/Mu6pDE0qTPJZdzP+UwuvPmJR+V15iMsTAI
UPBK+sjbNvguaP0UQiUo1/XoVWg4x+oJvlbLkoW0ihD7bNx/cS6oJQrApK7HY10BobtFTYgCpvI4
2cXhqr3cR4ktbqikkyoMouCjnOqKn23bhXnqNjeV/erUmsNi2Pd+oOAx663f12mwT5MwDtocDB3J
zklsU/PbGFgYPtnOAwHDklmnJxlYMjFAiyChvOVL0Kf8hgvTxQ8Dg2nvkKlBm/lsl2C9RYxJ1jLg
LRE7y3svPY3Ghl4Bq0fqP9qxsVAyw83+pjBKTFAjBosPqzVNv8I4oF3yuqMW033Rtz9q997K2ThI
0j3rRzlkHJpZW+bLQL74HUqLwjUVvKV74bawmBkKxt5HIQ94puTpJYVm3VrISoXbbTvBb+t+aZkz
O7bCFHuXwCzQ4Z672u26PlnjorF06g6ygsZvsQ6S/wYNxbQH1ZN2fMGzWaEdA3NHk1Pe+CavcOCX
3B8thNRqf0aBRYCQBI4WLpAddpxLVJXgf8ZzDi7rQG9YoBNxkCCemAL2bBu7wGgxfhOzRPBRa9sM
O6kir88WBRJ9ae2yhCdvthh9hf6gWQH1yqQ9zNNgxiIcGxdlPCC4hwFrtu8eFNBE1rqtqXbhFug/
taUkhbNOGImf29DwFxyscChGKGvfJTNtN4yf7SxzSMr0QbaAQiWPRpvYzxObCpXD4y9uSpB/h/UW
jJw5yfGrHvupOyZVDtIGOm/FpuUrTCkRuivIFL1tirk/OqHby8SJ0LlJWwjx4cEk8gCTpzXO47X1
oMDQBdsFlI+61OCOz4Vakjgp20aJptje5Q0yvBvE7NPaM1Ex9F3l31CQ5cMMfC/8nxqmEvzoQX1p
2rlUrWNhXAKTGXyi7UoKOxJAIWccPHKqx6mlv8JQo7EJsVr9XvXcoivoqPerjUa67lXUL96Bcbg1
HmCX4B4qHnWqECLg3bukfuBncR8gvNVRW/VFEPGR3RHbVRcyLN4JWK/tZyoIJB8stAIWCD+kOWCG
qO8giJ/YU51YFpSjJlWYQUeVviJe1H1ZBZGAfrFIlssw6vjHirJIZg0eZlM4UrHfMnZiu9RcjeYQ
syj4MsEoItlxwmDTZZ3QywUpaKsymQ6RK1Zihij3UGZUh2bua4DaiImDfK2X+G2buiQEdbsZYzCt
07nLEjzF4NBQD4VWDY2A5dwGbUxuFtrhjXWCdarcJoLDif0hSy9UV/5QyqUeXVFXXjDsCAVMs/TU
6idoiPDZ6CAGQKfbDSEdWmrVCGnmpQuqDCuQdL00zp/mHFRDtu3WOdIbsmkv5keovi9b3m3+UgOa
6Qd9SWtakSIGoCvOYs/bXng3p1WBXKqB6GcJeX5/K+9BTILWeuv1ipwwT4t+vJeaQYaCnOls5n5l
DghxAC83TdqqPE06BUg3C0iQgXkUddlWhaTad+uk4n08p0AJWIsbl4Xtat5m0c+60BbSn4WeJXQx
ZtoDih8JFF2nrm1mv2BIP6aIo2bSZxxdqk+1AYUPgEgf5nghstJrnLhG5gwNJTrXIK3uB934zUm+
i61mcQXkZD5LNv/ZJlNFmGPE6jaZKoLq0814ZUXUOIjUxlhY5X7MVii+1zJ9M1SvMmPo4fpjV9Uy
3m047yJnLY/v4Qqqn1f3Tg73hJEv1lPhQ7cCB9V4Xquzkdgwxvik9jH7gVB6dJQcVRJaX3g1IdYk
pP6CiZ/gALp1G6AHtI42fht70puzFYb0U4XxkI6dzMim3uOAjSq+dVlbifcobc1Cw2dYZ04Yo8Az
vOseW9/MBG7O6j13Gm/UvilDPBv9w/d00LpMWzZ2N9bNdSMyBzPo9ADVEAx3HeQZ6kuIxCwe09rY
6Nai/p4fZoHgeVz0ZtO96aFnXYw2qNYzhdv2PaRs6/nLoFSFTcuKzT2FrAyqvJ8NZ310sy1D4l8w
d5qqUjIvGE9jbZhI0KsLbdvMOpqwnzOvubgjFIoZRwdU6nQ72Ehz0OxhrIp2KV2z0U4pORKazvou
nEdP/gi4S8Q5EnTGaEs2vWh+KTtNw9kANiJAD1jr7bnySKsfRNeHzQXMz5YeoT4UiVszBXC93nXG
FxHILB6tfm8wCnJoaqfFvC2w4+aoQRPC2lPT6lUdFJBDQZ2BsbD4u1lBKSZb8GYETxJFyIkGPR2P
2JIvwa2vOMy084l4HUo88CVsMfYxlNBgsWJ/Yy7RI+3CiVSrrAdRniJ580D87IJ+sA9MJbB+rRMu
yFOI/Yz/xwcBIjiGHsMQQE84jm91Akh3m8Xd0PG3BTh1DxUUHTtn83mM2XQk3uJvbxC/bvSxUo0O
7uRmZ7KHq7G7jwctjzPWLMsZPULUfKfLEFUv/hRS/eK7FRBuxF/P4KZbWm8YqKlNQa82ayKyTX42
Sun1d0msN/fLgwUmBSiHSLBGiyqVPBR5bGsT3fBKButbN8WqPmmagKGCCa+VaVbjWXWlFLxOfofa
VOQLWujKlQtq7eXeJ17iffHnIKlOYy/a6TblYbcV8dL48kFAjAFNJDCNMI/J5gick+S23ZBKbQZd
WLEVg/U3F+bJnCLZIbh7/lFXs98LbGf9JBqyBGXcgnEKXATRdFDMRdmhDm0kDw4Ia1ZETeN1hfQT
Vb2JSFkMOqjz+/GimrEJ0gxeIk4BLRpphDXAqhS5CQlnyx2RPsTlN9Uk6RenAiiuJaRr9BePDgle
u9j3AMjkUdNC3TikG6amCP/bjRLD4DmM9sJJYJdYdy3+Q8jm6VbzCX/LOwK2q29HWDqrL6hMg1pl
rEUMPUFsr9WAaMj3SFBPGIZGOdw2I7qb/CpQOQxPTPfSdgCI9GdpqmlNMWnBi/escNDo89ROK8VE
z0f2pnks6OC/QEZsFbSodRwiJMbRIkDB8X2Fqaa3TP2y7xxOw7fQn+xSBnEnSI5SbnYnb6h1i3Ko
NucU9bLVGSWyX06JsAkf8j7qsVS2gOLpgiaEmIM3r1t4g/1zHH71aaqMnxlRkeUR2sit7nM7Q6/k
zLzx3XwRa/ZofeksSm2b95VosaamK2zs9ygPGaApGluwuzGIKnrb0Dq19yRo1xZopXBuBNA+FHpv
c7ZI1dVliuon3oNkVmuUKGLWbRn2krcSuYpwTDqSoZfhgKl2N9nzolxaZyipKd/5LRl9fDGt0x3o
bgZv4vsQA7YI0ax2oUu1OggmPMxX6ahrFEkKYh7N+1x0mdHfZUE98OCB203NN4uOfHaC+ITZMCiQ
I6oI2aV9oauQ0xMAiXTaYaww/aq2niYnlKi9f4H506zLbhtcizwOzeJTpbZmLOoAmMYnMgc1fVv7
0EtylGFecFBccXZWHnce3EXWYD2Cl9hhSMJJm96N1FCM2rRnwh2ltC7ISOgBqma6KzccAwjcY7eN
1XNPVHOoebiMeRj4TQQq3tzx28EP9TMAF+grqxYTj6Jv5jEqV+yrq11f2wGnvTfoKwG5Yjbz2qjf
HirYg5Md3LwTrCwwwRh3Zq1o+gXUVCOO8eY3/JfeGOYNHQMnN6twRPU3H9SSoBzasNKPXYwm4GtM
SLQ9NWQLSVkvaJyPsEIDHAN0DAW/E8loj8qeacDsfRdhmAodCw9Zfkr9nM7Lqp8xdNrMBbw2SopG
+rwqIyaWc584Nx8ppJDmAweXsr/DoGu6G/hadzvhQpKWcw3ttxIJzpsLtkCpBcbkW+Ln84xSuMns
IFJbxFPiL7+kUVG3w0b4HZaCPYpGC5eE0x8Morq2RBGjXQaiG5U3lUbwOzQytuR2aL3Ef3aDl8bP
XdilRzYYzEkxVKt3cVwDzeJWWrNzjTRS5d0keVy0bghBkXPT1mI+AJezA5ZDnsyg39XLy8QjbGaW
wYsQryfjMEdEzHiJLETHnxOL4PgKAUw0r9kQJw10NtA9dYVaKTiXTSrYq+DI8bsKAlGPBiojqDdS
sdgHYMy74dmPefiMpgU9iGs0ZplpRUVwsWNfV3/gBeSqr0laLz8mDlmKnXG17fcGe6Z3/Du2Kzfa
xRHm0kuU1OfKoMy+6cIkmVEmVIP86qIecw4W9HXwNbL1qliWdmvFwkxw6pkfXbMmw4ET1VWgofuN
PTBM9f8YulLEPLJ1c5WBuu8mrFCAUJ0yIGvEnUmb6dbgd21mBV2B4YAt+b2VEWb3Appyj/XUY9Wy
VOYoVx1ffLiLPQTEWPoQ2AArgSBcEsxCoynsTuDGbiPGLjH9PafNtk9Wk557Pwm/R2iWy3Bxa8ka
DO2g+4mxcNBgVKvTGasDAqmqMQRSn6V2PmNzAK2VdepuEzC0ygg/K3S0JYWaV9CTrYBj5UaBYJPt
RPe2pymmlMQ9DMAXfDOMxkAeeBK/CPzQpRGpwODY9F9ktYJVAW7rb1a75hQorJxUtX2r3LrsYGUl
bRaptPpNTcK/cxd1pRePGg2J3Uqv4cE5ajBmyTZk3tsuSanGbqgPaQl5pOXGYz49ShlAlWkdGezv
QHTN6zStfuBxet/bKu0rTGngQWwl1KVdsAEw0ygy/QkbCYflcDPyq290fzeIye39OEJL1Qysd6UX
TEuLxFCrIK+TARs3VsOiFTBntu7SOPRPwGiHRz9Y+CHgVO2baBSgOIb9qxo3W3KbjruW42OyFuxe
jukwoy2WWW47emufdDlGyD6UP+vu0s9Cn9NgaA+tNBi1QLlv3NmBjgVD5VJnxGyw4VY92gEzzd5d
qDr/1gd/4IzxJ9mtwfuQTG/kieme75BWkps+IAQDr5amv9o+QuMajqtfEtJXJbxcoqd44/yuUxFk
JIFXKXrqujhj2m6nKSZux4VId7DOk9DfrEOaaymjNvNHCt3eQfspwuuydtBBSCmD28bc7tehByNt
wbvzNtcahEKOcVyKNi1LIZK4G+oAQ8HKJY9oksPXpq15WiAkCJGnESP3odckSUYWFf/kHtTCsHpe
0NWtQohs6lySoZ+QcHtKl6boAB560unkL+BPBMMPj3rrLfYH1fe0deGx3RJ130M1zexGiCYW3ai3
YmphXu8iz7+FSZv8E9Tvu6wBz9kpi6yZoHBG2xnS5YgZfwBElcUoAltbCon7TJl6w0hKQb0dakTC
XJC8YepIkqA+tETHX5jwgxva8xl8a1GveUyWhLwbZGIOKbsQcFYBYiKYj6EtFng0nacmjr+vyapu
qxZrtKbr41PgrWTIKhTp5wogv90KBbNTvUElGYql2MEKiJDl3cDr2yWIyTeM5NF0TkNc/0pE3eYp
9ddCo+u48RIy3yfoWF4bNkDe3oPGAwUJh1OxFlFL3slNmPaxrIdU/7mDEeKSrXJG6cIoJPA9P26+
tt5AL4on3ZhNTbScqzhej80oF+wWkPIfKkq8J5/aeC6TasDmFDL9I9Y5wuoDZm/vw9ZgQCkzD9Pt
jDrsoPvOXpaIDg+2DTmmwdiSkgCyR1bxW6YBrjfIBfuQuBCQQ77deNsG7BKmvEGIt7AVHBXwQFuM
8AUp2yRsl2yCV0rer6q/mZPJlMvsXusZuGEfwxh0Cyo5RqBn329b/aNeFweIWQP97nYM954FN76z
yZIDjKB3Bvu8vZ8ykyvk1/9h78x65EbW9PxXBn097AluQdKYMxdkMvfaN0k3hJYS930N/no/qda4
W+Wj7jMDe2wDBhoNlGrLyoyMiO9dz9lUQPuu2vPArwlzJhVBY9SnlUv3S410KEgxAuMnjMqtbq80
ruJU8Tu3l3tiDKG2tYISYZGoetcWTrctMMFej9NcAqr00VG3F/PrElXaNdbYy123k/MnNQ/iOFaZ
gL53Rejla7Lrxsm4pLKMt8rNpmvpeAaYTmm5hS/qrNpIW+g+k6e56Z2yPi9OLZ/bFH4bZ063B/72
9oSIdreyWpeDp3kps9pachnyhoc6oRy2iycYozVN1KtjeuPWQ58eKLeag4rpNHBGmi9s08N13sXa
XpvaxheOp3PEigQQTNVf9Xp8cOmpx0Wv19sEtP4xLpTrtzGIrs9GGEGag6YaXXxvcNBuhQGb7q9O
oqfXAHgtLSsiq5Oriigp+5aju2u2ZJi+65mJY7UhDi8ZdlZXpvzR05ph8PXzMbFiM+QmZRuHBehO
vrNFptZdLIUar0VuLdq7pdBUvR0yObU6XGu0xPe1MyzRlUl7EvM9ptp4Okzs90OxgRNUgibYGghq
s1YILAFOY8uZSx+/d0X4s2PH+Re34Xr5gQDYSYWd7fbsfImheIncFOVCCjax65wRAINLOw2gZwaZ
Jb3iOSiNcO2pZ7WQZETswX7XO4N+chdy/p4sEyTpqBZt4YbfTpWd7lVbJdmd1Kw4+0p7Oj5EIauO
tq0BZqr4zNRU9Kavq66eWOEpgZbT0Lb66CcxQS9PSC0KuYuQk6wHAxu+c0rImsg4/PvezK8iJ3Kz
x1Uoq3l1kjEuXy1vqovU1z3eZV8razJLbvEzDS5bb+qksVmGVZg0WBg0lcytauoM/cCUF3vpena3
r7KsyYkqBIrMgjplU68DuqH7dT8xyZR3yRrNy672xFyhCzCS6NTFSZO8J1O3sz7PyFkbDXC6qKP7
qk/RgflVVbgWI1gyO9pl2M6dzyUswDLuuUqpAamRIKn7RlgLHBpIs1jqfU8FQAOKV0TjB81YhvyK
tZq3+5VyAIVyvYGMtEFXvS9eY5KDW1YG67mktyEOTNuuxHOr9SX8n9LVqBGKUC/5RzCslsOAZiPS
7FuHZPa9YbXtcNA5yJsnb+loxz0WwmLg7IuxqQ68ApS5bPRMW8waV1Jdt18IsOvL4xJxyUx9jVmp
fTGLqnTOdq1r6zNRknp3ZdTLUIQsDF7WALUoq9/1+KDa1Baj1yYjYWA+SrFk1lPd6exMfh7bhf4q
vLVLn3gn1tMD5rFLq3gcSbs7GkRyoD6Q1HiBSrvKc95rE0fXB4KDrfKRXBWlc7B2dT8+uwJoGv0K
mGeoOazqW70mafjONtO+KX0u+JECJBDVUFwx0rbaqSafSl2vsVeos7M0RUs2njs2Q38ZWWn9MQsx
xs/GGlV9WEUir9jgJ824tSBoaseH8zSdE9E6qtnOJln026Smapb9ucnleNVKu7YLn3vuqnExKaI8
PWT9INXnaQLX5X7u9Iv+qPVxPe4Ta3aQKMO3yXVL/3wc7ZVVOcCgEO6r/kTUolehO7Gt/Fgn5jLB
CY/D/OS5oiibQPOkiKtD2c/cFtNcecMxSk3H9M3VJjIkYfJo7qBnGsDQ1i0jE5bPhpxoARbzrDLC
Hm9Yb18Xo5i9+YqXDtHdtk9IG7e2tpMWy4tWKoJH/EQfzHrcAkZN4Bf1KvX8Q5L0RYaOdop5b2Yq
iuMb7tX9rBCamJI7jpWD/zlIxGpPydDr1pj3qg3CwsiJmKJuEL0kTUY2FdDT6N4UngeofkBG10AW
rGbmdP0mnrxRKB+y3R2zcHas0X0kzaQsQSU6a8yfGw0l0y1YStfeZV0Wua+Axt70YOepaT8lOm+Q
x0aNuX7vCgZ83s8JoWSfSGiPlgWNZtkDcRGQsbjmRthycE9zMy3xOU9yV551a03bO9GM5GcW9ZLM
YVH0RQstL0Qkgrxqxv6kUldlV46B/OQuspt5eVFjk2Twv70FxT2WLoxyP5BOUNrCmR7XAnNYcBFw
2+cksVbxxdUvfpU9UH3uQPBHqkPUUWjovFxjbPatmdrW1qCYd/7k9bOVQU15kXVqo3xC9NGYvT1P
B6QqsccmLIUd+QPNTzrQKaR0F3RNHy9BVzAAA+Ct6MmOCC+s8UpRulXFNxVWk/zc293oPrcd4Itv
LaWqw3Ychjkko7SqwipX4oweQtxnRYJIxusQfm1SXVs+lNqA3miZQd/DamZiirQ1fjBh3CkIUyVc
sZfeazF7DQisYcwwOJXOMIh2sDpdMJKDBVymyIwdrXw3s85bfxwwMB5BwszipAwX2GaYWrMGUo2M
YSPVjLhwMRoNQLyIbZsjAnDstjPI1rn2gP2926YEn5gCq6cwIr5hgHK68kwuo1RUhzVCrSKgYExq
T8YcL5+agnUmg2RAZ3etwTOgpVmnot6gj5ojX3NS5injsk6LYKJm6+zWycp8UTDYUzScCSQokuqF
QHj8jYwWlfwyFV4s7oA6rWRbIOh68QqCOG5i6Oea+dZr5g3qjQqtX6e4KtIVZRjwj5GBBMSvcQs3
bJV2qrN/FcvsfPDsJF+foO3AfnuFCcxS3jw9xrrZfKA5s771Yo/HxFTjzNfZ6lTu3sTHl16jKnXy
YKp4OLvV5ETf5ZnT2udc8vf4jMi9vE8qXVN+VK692FucMPBjac88Exfz/K7RrKi4yttIf+kKhs0g
znqt9TMjGo0bncGqOLddYlW3tTCdbEdqRYcUo0SrcB15iRkFXZ/WzZecRhKA5IVgr33dpjnu67Zl
BoJrboqdM8S2vNUWxKWB3Tozyia4pbrZ1DZNLcFQ2iXRMlzg2YRzWz5YjSPeQ/GXGfBMIyO/mPOR
FDoNG5A/VrGebjq7jZgw5KoeLLdu62B1zDUPIlA/6StWqTgoL7JfMsci8C2xNCBPDWeAtrXZzMlt
bfXpXeX0IE5Jg9jI8WWvkjz3+zKzjd1YL/X8kJOSGftMnoTdW5yb2jbBKO/c2ZWbaDsuqLxf0yWL
pnBNzfTTui5LE4JqR8K3CVcQ+6oYmvUz21YWBdLiLw67IQElILRXN8I4p5T7Kqp7/l1TbfleqqHP
w8jmfVOIEmkEsmOBFBI2Eq1i0o9rIOBivJBjY3E2FGqMX2XUDtYVr1rO4JFlyRer0OnwQDsYt0Em
7dwI5m5SVcD2FgGIlKB+AQN2lx2VZ4/O12VujdMoE4dzpUphTJBiK3nnTuyGm9aajWTjQsdMJ3uR
S7zpa+CmsFapdbJogIJazeuV07HtL3duU8gaXYyRt25QVGs584BB8A+OXsjFd5in+kcOHiPbJJ0s
rJumQ4cUFNyK4LtLvkEgmOnNx7VnkgpKo5zjvV1r4pNb1P17zgJT31oFWs2AtPwxD80hbk7jgu53
Uw/aUgRQN94NArpS82d9zV7HxqlLP08a5d2uSBm/UP/H2OPInvjeYLBrVLOidGkiSjyHtoF66gUy
OhAfcW+WRBQAzNotmlu9E5TzFjOJb+fRkErgTGD7C601mi739UG3Nmnq9R84cbJsC4JsIayTmvEl
WShsRBI69zLbjQNQfEDAl1ecOtpdCDuasTZs4njUjLCc57WjPUN1J9J1pvqgx5r61FUW1wClWmYx
RvA1uWGPL+JjrSccbbNulM4GlUI2crGCoGe9ONVyo6EVdINSy9HJ0S88XXmMTLLcdEnWrR8SJ7fu
qAFIXmW8ALT5LUa+MtAxcA0fR7hS95IrSU3fQuMa/tBxQrFGBVDcPU65J+QxAniHLltLLeiy3plQ
wrimfMD7CQVZmyqpKHNs3bVZ3msL55KveXXUKz+WaR+dl6Zvm+elxR/qcls2vTnUS9DkhaEV1he+
ewDqznybwxjK3oq4CFc+WvIRX+Ysxrr1wmqxZPK+t0eFD6vWaz1tiWFjewZbiRG8RVQ9OpOmbzoz
ySe1+WdS0j2oa8fdoZAvAo6IFTGs4aBfienubof2sTKpCbLVON4NShNhmaRQ1r1mh7TkoK/nqoMe
SWtuZ9V8EIs7bCFmxnuRS+8Erju9nyPDuy1moee+WCdQnFzkYdxIfdu2htojBKru1oJ85alH+y4c
XfiZ5tlB5ipA3QGaA62adh4RqNzJbrADrUcsk2YltH3djCYtHM0Fv62tPWBU84wLvXmYpnLaJPHo
nFpuNqZfoJoA6QX8KOZlBgtPu2fkVSMtQnNPn6As9+bURE/WGsdbV+gVcmBL+RNTiz90NmhHbSXH
1eGyocdN/VwIr32JtXzxWyvWG/i1WiHXNcFJazMPiknXgsUFV3PsRAZ9lHdooperFVONz0i8biIA
v1trXJbHFjUnmY9ptP/nbnWLJqrMYo+EzaIJOY5i02+71kbd6WXsLH9uc/nmnft7xpM35lHJxbus
q74Ih228x9W397bGswgNGVihseOS7ls+hsxdvpmC6GSc3D22vtD63ARsSQRv/8Xj+Ilh6m3qsl2Y
0wInUoRR/E64rNjkNKHj+/M/8mcGRt380V1TU/fgRanjbHU2xlAiOKUitE7ReFJu7CeQci9oXfWD
q7djyDUv95sKr/FMZGXtO8iR90OO5IsJ6q8f08Wr9fee+DcGNApTaFBXOAG9uTP6bTG4VnJbc6KD
uxrMXD6A9GrviYYnT3gaYmcMkDQkXgAJXI9/8cz8zOX0xp8aL+uwpFrnbJkp6Y5OE7lcORFiby5Q
1h5lqXQPf/4a/OwFfmNZ69pe9ZZpyu0KqOc8EKOZlRu9RKawz9Ma+vTPf81PnHFvY6oh2VuvnA17
C6FgoBTSq7CF2fzP/RFvE6qbzp56Eint7eSUKBZ0oIC49J3mr0oGfvIkvY2oHtq4LZs4Ir8ITMLH
IXOIvOyawNm/yov72dPzxmY2YP5E6ijtrWu1IR5QtNXYqv9iMf3sh7/ZSqIFbtVm2N/GCAV8t5vY
IRMg2//cK3v5rX9wyBl5Y6Lb5bkx1lL6zgA82q/1w5//8J8YwsWbDUJ2ejnj+mfZJKC2X/oqvVzO
pCKCFdYA70szYhoHsxrs5vrPf+XPnq037//EjQHL6IXaAhjbL1bb9deZDuX65z/929b2d7YX8ead
7WTKlJOKre2YRa0T9qL16oAeLDv/IsuKm1HUuvGA+LHpjRuIuzV7r/eriDbSyMz4lFhZEz9aPKx0
Axs5a/FvL+O/fF7+W/xa3/72EPp/+1c+/lw3qktj2NwfP/y3x7rkv3+9fM//+Jo3X7J7ra8/lq/9
2y/64Xv4ud9/7+bj8PGHD8JqSAd1N7526v61H4vh28/nEV6+8h/95D+9fvspj6p5/dsvH7+UabUB
t+jSz8Mv3z91+PK3X3ShMxlYLJ1/+eMv+f4Vl7/ib78EycfqSxp/7JK//52vH/vhb7848ldIA4KZ
HdT/AqMD7vH59ftnHBacENI1bc+8JDFWNVPR334xxa9A+TB5lGCZpudeIln6evz+Kek6usftxvV0
KXT5y78/wB9ep99ft3+qxvIWk87Q84N/PCscTEau5wnH9ngUAvPhm5U1JtIpGT7VTpcoOycmdS49
bYOkKHYQ8SYC7bj09rPI9aO7RtqVEEiwTBx9twOzSlcaw3ZajOwEnHJHvvG10czj9Twi/je0Id0O
RuGihstzZLVpcmc74jLbz3Uop8jeNNUDqnkUasuCo3KluWkhWnhi22RFL/WN2ffP0jSf0HuPlGDp
3+PR/1ev26v0Mzhs/XV4u3B/WOv/L61uqVuuYV2OvJ8v76dh+NghomCR/7C+f//e3xa4q/8qLMOT
ug7bI2zrEhD5fYE7v9qOyT9jEUED8Yf1rf9qSbhtVrYJFSov8U/f17fh/sonXOmhmbi8W/iu/8j6
/lbE/fuWKXlYUudhOZJV7kj7bT4thlHJUZMmXL2HXZm3lM3REnZjmm29cwRuYW1sEFAO5nyO8Wdf
LUY6vBKavNxRa9tfpF4S6Z0Tu2vtY2KEtahsDVClxsfpDuQJRdmMu1rTotDTx/w4oqHT/NjxxGeZ
YuakoAUHC9kTAara3Ndnl5u/PXF16jKRbpol94Bd8DkACdKbXEu5sTP3vVYVs+9m8lkJeRtdPFSM
kXWAc3Rk3Fr761rr5ntFGGMQtXnzuNaRTQZY7aI6le60URHEuuO5KUEIUYpLRuSgCT/y4FB9QwBP
AIk45Ycs1loiCyGyeDIf6q59IMf8ecncayJQzaApyjJIcHi3cDSudTfm8quduxfxYmS0+9wp8uO6
NqjUpiSR2wI9EoNh3NlfjKFNYx8+bcCHVJZuEjKp1i+rURbG5i3LPbmJfJTjoB2+Md355fqedzmk
wSJuZF8kp2Sxio8NpUGhGri7icGlMcbkOXYq228Wy9qBhskQzt0+91U2n5vOHYOiRdmOt/OQGfX7
MiuY/MCqgORXAvnH3goEYfabbhKvMF7WpjEsDDrFUYOzvrDo9Zx+yrU132AZmHctUUx+hclnh0wl
22szOMffodPh1PC8GDG1a/9Op5NavUMY/+E/zqhXo51uv42xljk4vtuIz9+m2HjBZNt5Qx7kJf7y
OcN8DwDsPuHswP0hnGL3dp6tZsAJ20iyf3Se7WJP39o4HsPfh9r/bbgCCWewzSROHN6CC6YZZedM
5fbJtql6qQWwn+AW/KGsEyDnRUUHNYocJZTuvXNyezw5minvO3SGJ+gE507NcmZAjONdT07XFl20
FlgEu4d2lzo33qpyMLxSPjBDGbshXtKAyt14k2BluW9c2ey5FhWYc+sGgzIq+DQjnquYAOBE5mLX
zorNakDbr0MfB4WYcPQok3AHJM6+DVCHYhSa0scyqftDj1xsGlwUk41rPV3cH35FfsLeSGI8ttHs
ovNf1iNGE/nSmaTt+lSKHtyhPOvTBKnPu37yl6wF3ABVQmdQ1kcinfLTQtxr6PZGAu6+FLsyKlFB
XspQc/tpsiXiJV0v7oqFkBS1RB+TTrsRzbDpoKRBR6LnBs0cGQyFc8hnPQuqtepRaAkj7EhyCluc
EhtGghx902xux0WzW9wDVrcGFX+c7mvMhUBV9BQjscFMNuoVypBC2Z9S6KiPxopeKapGGRSdWjbI
x1Bsr9Srultu0XqMUaGOEz+NVmwZtL04z4L9e6eRZXkjNJlsSyqdbouWR+WvmQUoy2QFYdHudUN7
hiZh60SzW2RZFbSlmSKhLG+8RQzBEJclIUP5VOwHzUyCeC2dIBPJMz5/BDBiqbY08pj+OLsy8HB7
BcnSSwjVHjJ4MgVQDb0OeDDG7hEflhWMOWXxrq6w9/eV7lcLNvc5Og1rfG2nJdbLAZJQuNqz8tia
uiRi7WDQRME9NC8iJcoN1Tm2WbP0QtpUvsZmJs+zs8iNx+/Ah7OUaBa6+xU5ReBoPboexIv1I67r
EZd3UR3zwup2+CVb7kw9xoIkERM68bib2J/izCh90i94CWVzY83lIwnRde7jSVMGLH9d3lHqMBxF
QzS3hN5FYtT1PhUMMwrdvxrGrMsI9PtB7Fg6HV7C8hzdsvBgibeh4BTrIpwd0mgHEY/GnmKlIbDz
GHk0OnDUfhAkkEENz2fQw2F8/SbuIQ8l//oHSY8+X8QOdLaPzWbFlzwEWT2OdPhSuPe82pH2wtPA
AfJNrSMvBc047vE3oz432weo1mlBiJjq3Fn1aN8Yi3Vf1jnnrqXzHMKY4YJLm691l8nHBv/nwbYL
9VDQPTRtfoMmu6SFVIyzuXcPnafK8zfMEU0MU7JXGsXLH65c3y/sf7yg/3ZB+f15+58uMO4brCWJ
FEgFufa7OLPpRnEKiUXUm+f2QOq3eNeryLhDIlIjzem9Mexx42ShRBm8+yaU9HozDXq7ZKv8h9WS
uDtRS04ulU7/BWrJDBtlUOEAvv//ism/VEzaSHpj/B6O2GCo0h6QwIsjRR/rHZYwidpqWBSJgdJt
NhlKh+Zs5x3JMbXXeq+Se+PAttdEpp92EQ31pdN+aZxyrSgPZE+Sk1OrEGuGS26HqguLApRi+Qhr
WN8Ume59GNQwHLNLJRMznT69EC2RhkmmrLAHlD0yERrTZu2U0QZoZ6LTWA1EAEQT+RA9/McBvlQ9
LGm8ULTd67drY3d5UH87AsrLaUCpiAyoLMl22eWsqIEwP02X8wOmSkNgb8fmTRdV6QcC6ThqqsRL
4TVitJ/Xnsih/CNqcbrN2GjuexRa+dc+RvAPJLzsjYk4lhw62QxgHb3bScryeRbwsQF2IWsK029H
Lm5LedsYWbFskJ/KISBRP73G/HDR93f1HE6Xg390Bg0TqUrNk40tS6cFCVpNXm4R9ar0eFNgg39q
CtXHm5L0ihnPsleg2L9cXizD0N8JVavD1OvawZ6xTXGjXvZ62zTTbhVtejuhOzgSw9edU/tCOVgW
Qpx+lekeIxPW26Iq1G25ICvjFZNn3KLTMTWlu8uthiMsjbTiSbMr/ZL7rkM7aiQLIRnHDfMuW4TY
ISoYDmncWZiZyPrauG2N2dKJ1dZJSYLy1Vzm11SUJLcGmU13yrax9riAFwEpDc5mJXv4zq69aBsV
qUukZ8Sx52jtLf1c3Q1JEu6L2ZpoBeKLfEKq6ZEuWuMuzqKUPiTVfDUahQCwN+xn13ONJWgdkV/D
2U3v28o0v5pJzQFo10JHb6xKciwQKuVmPg7YI5v14KLd2Y+G654EWsWAqL0+GPQ2nnygsfZx1hYZ
VvqAEGFpjfQ+7cnX8Y3VW/eoutxQhxbc1C0BpX47FvYxJ0/kTOmDeVNpXXQwCVN5FuRG7nWa5ray
KNMd9cYjCtqi+kQIJPwVTOQHsv29D6ttdDeubRMos2gpWggrJ/okTYzFN/IkeZ9hKlqDIpq6kzVa
9RGBOzElGSopeoWam2Gu6i15ThbL3pDbHk4qtAzsIp5V5wQJDi6UFY7Lc9RW7gNKmO5rAy70OHRz
VXBXykmXH7PEQ03Cdcafxqr4giwkPo/k4ZywnEfvqdCr3qdqsTedaAq8Zqa7EUazhBjUyK7wlmuA
p8IvOlQ4LFC1FVVeQPbGBix72e6byeOdmUYxO4qK+o2B7Fv3dWGbxTHjCPJJun5snJX2MU3U+rbp
NZkGBqbDbT+7l7e6UcUBYv9LQk5dhbpGvMpE6lsbtLJEh+HmUfrcNU19Xbpz8wEB9UotV5EaL2Y6
ZZvSdWWMww7DVFGO/S1PVvMJgpCnZ9Je5j4vHpcR8lzWrdhl3N5uEZTGwdz0cisSojmNGfpc9bUb
DE6xnlcUqUhXI2MnDIML19ojJ8D3EtpisXcDJpETLKZz8nSrDtCtdVci0cWNWNPquUxkp/xOy5ab
WKtI+BjQX9sYS4S1cUszP7nYyT8sU94/6kbdPdtcTM8mkqi9IVEFYAdc3pUDlTiu0TjHwWjWj6Io
xieuQdFDYheR5VuV255KCHm+Rg2h1bfJNSVflyuMrbgjd/GVQWz+rjArce7TtHyHNXUKpyRuRCA0
urK3s5H1ewLnkeUpT0siNl+z0E/GvBrVtqzL9SEVEOJ+XoJ1iNnRv8SwzNVG6ytZ7MTilM12Spza
3BSxxkZ3sVM92WNnB8lB9Dq2FMue0Sh1K7mTs9cVd9Fgpq+lLnGP4h1GpuUSm8Cbon2M3VHbZBap
dqTOyQdbzjUJbPGHQjlL6k+zVYTkCZl7MjJTwuigqDvP6rbGPEHi6rF1HOF97yu3PLuxG1SNSUBa
1x9sNOd7bMTVFms1M5Wl1uVjPBrlpho9c9ygxEhvyWVeD+M6DvvVSQnYMgyx4wq/fHB6ZBWsfFTw
rWixmNg43Ozk0Vhn5OzGzKCreSb2zGrCGlCOyzXhAtouAjp/GPJy2LE9w6kalbwqlgrjmhbTgjbi
lsUQ6YVut8z3Ip3zx6Tx4mOCig1dWBqfnETEVDJOw3YptTpQwFFPsRN3Z5dQtDIgcghvUwswakg2
GOKqqzYNUrvWP7buKInsmbw7O1+o3sDuuOmcHqq8z+xrPioRTSdTiH+XrJ91BVWaE3p3kjRdbMYO
fQgbDQ1IYKSzg6pSJNusSslg0grdBgYRxdFRs3Z0YHpCvVusfblI/SEavAQXm2Gfs6L2jrZC25ar
WX8e6LT0yYdllY79hEQx7p1glAQX+xBG6TsSsYd9ixPtXpgmUZ9lN19bGW9L11mtZyJ7zc8isut9
a7jDQTIWoVGTRmjNbn5M9dLdO8QcYQ1oqq80i7tXsreLpwz1xZbxfQmJRrS2wDDNEdZehQ46pIOl
2wOelRyrCc6bT1zQX71RSaQqhnfqxYCKtN9G5LeFyjPcbWlqJaK16jO8zaZph3ljYD8Ec+P5mrtM
P9oZiXwKPdAVevE1rE2jOmLwXY6NnQwh15Cy8xcrncORWp+ABFi0XgiXZIG/u+D1R971yBvV3DjA
fdlfUEHWj0wz45Rl4InQpQRdtSRa7x8ZtN7zzHxCeLbT9KXFRPh/2rMiY805ZtJQBeI14D3T48ZF
eORafezWkWDmciBwy18viGD+DRzMvgGFqK+9mCtZQyLDwjXor5JPL2TfD+OTgVgYesUGVIbs0N8w
c17HFdBalLvj7fSwvjPftR+1d+39fN3fwTlWN1rxGwX4X8Yp/F9IhvFa8bT9nCkAE/jY/ZEj+O0b
vtMD7q8mEA0gvydt2K5LxeRv9IBr/moCBHDyGaZtUiwAOfWdADNgDgzB3c/VXU96yI5/JwisX/kO
FjzqZNtENuT9RwgCumB+5Gwd3keua1Jcadm2BQ1mv1khLbe6vvJKc0fohbvO89Yt0eVeAoQ2q/B8
u63HM00txCu4GjGWaY8IFaexwplSzc6tEdn5UWBgm6RCIJaaJNqBsAbU0ZH0yfZxLfM5Qm8LFoH/
Xh3rTnYHpD/E2SiyPluCFo1yCvGu6VfFU7qfwHf3DeoBcoqgLS5dDCSqFKeisAiDEeOhntUNTq0Z
7bBar9WA41dmr42o7aemNL4YF9gIvuJeyPW1cHV5IkLEOakmDVETL4di9PaVl/C/haQGO073zBl+
T+qDn16ynUjo2TCS5zfAXXtJvocccnE9wuZhyyrtWxN4zoraF0TG9lXDpXMVGT11hNp57o5nRe0E
x0DoRqfK6xoOdoOzqTPPo6WqlzaK76b1Wk9GcUu3UL1No04P8QUT2ZYXQdRpapvLpfDj0XT3k8iu
PKXSnTOnxl7EXGHJmau4g1w8PRMhqHN78ogYKJb07OINQv4n0oMcDbSlTXqJnByy3ZpBryxJ24bG
DBAnudru8xYzbaG7SAsxTjHKkQBGvUlybpwGXMpQpB6bY3wyUvE6D5K0XXfpcQPkzXmpsEOZrkN4
vpNaO41YwaBpYntX9mR6enF224zjtKGAW8d3Xu3yITHPduRt6zISyJ0FhkvL+FymnhPKwdqTd6Fx
lVl1wgn0nVK4HojCQs4ER3VsBILzziKVZTAJ4qKvOL0Apyps8uZdnqbj1lTaw1Jn7a7WYyLOCqJd
lZfryDKtbI8fwyOXFxN5Dy5wrdXFF6PGLGLHK/+z+6+KKJ5zm2V4H/st5tz2jLcPw7hTT+d5gfHJ
GJpSYahdgf6akDRjO2AG2EeCSMKkNzclpBLSy9W75Bgkh6GGJ5OO9UnmC48h9i5BcfVM3u3FPinw
fUaY0JPOWgO1WvZGRqScoPl3fMNyy80Ife7LLrqR+IxRa9i8j+p1OXOXgb1Z4mMknPZE6ovuC2+2
wpYICV/F5nhMDKFCw4nPuDvybTlTTRwbjhOsjL5YHMpqoyN23LYZXFTW9DroWUKGyLJek/fg7u2o
uCQuYxKJoqsqBrWviEryq5KBIeGWy1iKEHRMyMCsrTMJCJ9ihf2SW/K8baAQrvTiVCKaYEhHlZ1H
0bKfK4G8kUrxfiD2UK9k90UhS05ZR8OSqK+YSPbotPqPFjABVgQBXxGn7TU+7C9VtsQ7oL/yfrHm
l8r9lJJq4WjSuzKI/7iK9I6hw+Viy5j036k7kx3HkTbLPhELJI3jlhRFjS6fpw0RHpFB0jhPxuHp
+yir0I0uoBe9aaAXv/8ZGchwD0m04X73nksiw0I3r8g7x2p13rcS67eTk63xiuoXLHT7oRmrAV1b
nj0BviEfOVQypjy2onl2nNOCAXkH72m4wO+KekUcPbVN5mbQBbjPPC2rZN3js8tgzK9aZnGr2oF4
qeK+VzHX/jnSNXBnqh4u0i6noF2zg5OfujFr9xVlBmEPEjOUCbP9we2vi+jgeEh3OtXDa9vZKWdl
Ssx6cvyRs6VR5UqfyKreRtvKMmmTwIllJ8N24CI+DXl9MoGUMhzQ7nemgch27tDshxZ+6D5IGawX
ihZfddVbMRHGp5o53ONk4eaclCyOwquuOcrCCajCfKbP7GbjrgWhU9qHrFl+kSmeXhVO7Xo5JWYz
Heca8ZfE7usEJiRS2+YEGSHwnVlXInCNhlVr8H/bq70ey6aseA94CTKmM+fqTllrnkzNi22/eh8a
u3gd7T8AUrjfLm5/EkSr9tQLfxaTne4hQv0o33EjO9G7XcbKHzUGMFyQowMxq9Uh1opwsZBLHwLC
5ztRXAZfV6+ayWenNYZ6J6iR/96E/t4soLKxlsxnSwfwLHvDP9eu8VtW7Cl52VVnT+k7NSkbyoGz
BcOU/CL91D76EEnSEQlr0se3KXXWgz8YeJlJUsc9sd6ICW0I1Zzrh9H/XrPqVfa3dEMDszac1KY/
xqVvo2VN35pRzAec9+FKpvyS9w9TtmanXAOsArOB3cZpGwYfwxXESXEYc3ntPFDk3dZuh8E95xp5
Y6+j00zpFvPfDJgWHJXQk67OaoFr1prTPnTZrSOnBLWddo7/8O+XybzbLD2s6D7z4YObdiVQWBNM
5GqNoVWukuTvrN/WKUuObrJqmBdlBeSnYvsFFME2p5/6xu7j1twa3iuVhGgv625bxj5sJrJxbaof
zMT76Eh1nimY+qpgR0S1xziG2uXS0it8NE28QXGJ049i0pwrAfkT08cCDljKSQGRgeHEtEJklAV2
UIbzvb2GPbGwiJAgcGVgnSz/G8IEvNCMl2Xfy+XdJKsdcDElM+XNEu4SL6n+uIqiPbgCyWKG4x1o
iwqKWjPOLWpuoNA5g9rTDvckzeuirhmkAlJl4bRaGnTHbQ28RfoPSfOnssb1WGPc2A2lJz43R70n
UFQBuiRnrfUDHiH9SihGvyblI/NB51jc01f5ND7VUFmu/35J5+Wpp5YnkEplpxV2e7PYWogRvwhz
3T+QCEQ4CEkUJwfZt9zNRdYx+jObAvKGah/F4k08Af2x0Iavcu6+6kGbAp64+frvl0pMQMyRQ82S
i640Iv0OFxWbeih6pnqZzM+Zp3+a1cgo02ufZ7N6Ruw0Cf/qOxv8PbTp4kXP996qncGQZhAenNga
keDQOcp9Z4gjXvYCMQLJzlgXbuH55/rh+6fWeHddvQ8La35pdSZ8iDpl0KwkpddcMkFFwUrIN6Qv
GztdRdQUi0iaHZi8NqyB4n1ZlznK+Qlnvf+eFDQ2dgOEJNLgwjW1wNXnowPyz++0aNTKQ5kt8C2c
hg+qeBNr/+aLu9XTwr6gCvdFZctex94HnGzbTU360elDtPRIZiMJkr62X9DK3rR8PxfF03p1V/vD
7Lv8YS27iObQ5Ydt3AlmQqkvFlPWfSqFfc66gSzYSpflPIlHYItewCo47IuZXlGNXrgT3EjoEq5T
vvUTqnXWbUTfq3JvwkAifejnD03BSkm5GH+jwvlJcN70+TgxZxbPVAiAG6lyshzGzkh85E5mAWEJ
Z5KU64NWyT1umAA6wikbDI+8RQqcKkGsHuvyyeU+3yXmZXXlD+rL3wz6ZtQ02G5UWrHZTOYRoTnU
dCDWhYQ57lv1lTTLL0kgjIT52ber9821rubgxIxNIG7w4MAXghNDWIZWlSqFUlr6IfvqtnebXPGp
qMadVagjfIs7MJMyT5bTB0GmluQsb7tczprO31xylgbDRwEAKOiTrs9jWLr1etKM9Oq023RBv54u
ornj00z/zez/SRfCvywlZ28gzdsqlOx1ecqQyJ9aQcKDwkozKp18Bs2Q9s8Kwcpwpf1P3/dv6fM0
me2lmnWoG/cvnV9+l1I9aqjlD72TFRxa+jW2bGU85dndQTRDkvIdzT6u5lefbebvzGNU3htdcjPn
ncYqjlLX5Fd23eYsnSKUJqG+IG09eSkMsXE/8DCxDER0u6VuDgJ42VMPf+PcSvXGs7pgJzCTWMNi
ERqjjSDkzhBODU0L/ZK3g1nO9oh3wD2UDgTLf39ZO7X+CPcA3dET7YkFpSIKdtLBK3QJr0HK+hAu
RfpmOFYFnCtVO7yuMCj97xySUFjR3xlS8sGq1tNnTXJoL3pIDRrAojkrrkt1Z0lZepTrdViN8hX1
XN8ZvUvMjI8gGfqUKcYy7YEj9Ndqy/Yz/qHQMbc2Fqb9LEf7u5/tgsebWaUqP5sNi8fcEwarH4CO
HKusLHdlBXHcaaAA6u6ynIreem4qoPUJN7HAmdHgdChbLO5LMAhAzItqOArz/ZPB5i4zvBcpYIiB
xNxppVEO1JwkEg2iuFyr5mwALNGn9iZnqnnMvFfn2TxtKQ95Nk2PNisD3K7kykGOqOJWFztRzTfO
LD8TtK0zNy4RDBD4NSm6PbTPx35uKowNK4pkYRtQpdeDJ5OvOeV0soBtnQas0lPGiWYlHR4k2ZIG
ibYWUcaRMzfRDm3N/gOacboiuqU713BiPzMeTc7SHAiXvzDqPgijfBLejsh3r++rQU7Pni92X3+r
TiMhaaJCA3+BOCRYtFZqmPdM1pu9uPN/6S0WZ0RvHKj1VRE4i/vqj2kzUBivHPbsHaCOD9Un5ACH
W8kFe+9u5XM7iwtOEhgo5fq2zL0gZwQaNDEwjBT+dlNcfYIN9oE+dHxeOvXZAd7oNO4AZKBj/l7N
TmUAla3N+53bmWITSzocPvV8qHT210IoBm6jALH/DsEg2bNXYGSoTipd/vZ5a+87keKYgRooi/FC
TBffholRjq3JjEt3BLLmDk9D27LsaePPiNvgbuZ+trhzG/2oDr2mBwBqhwv3K/wbLFquaYejamJV
WyRXCrPdpdo/tuVwXNhItC1Wk1B1kebXsS/JT979POvmr9jV0FgT3Gl8PgMTIiCONXFBz1WhnJNP
RBZ2dBRL03c/4BnygLrpGURMZK3Zj0jSo1yN+pDb6RmwtB3WIzsPM9vTnNiXznUbrC2AiPzNpr5h
yuxDYuJstFRx1cCMHhwxvpoCIBJJVZjRvIL8ucNXLWuBXctd7o/ta54aBmqvnC6jv0WiIeo9O1MD
V4/Md76Mp9V0bzw2F8T3p1mfkrtBh52g1kBP4zQJKpf9Q08t/Sh7dk0N8l1eX7p0EzuHCEa4OgfD
ohm5KVRDUxdx1tQSn/64zwy/P42e9yXXej6BmNKYansWe/k6hthVlkghsBd5ds7pWn6Ex7OTuPB2
aLrEd0RLOzIKLK9xM+5rkWS7Cnsss78CjEVFzWWWKiuaJ/ma6sxSaQUB+X3Hh9JQRd4NscU4tflK
AH8yZ+Z9w1feloBUTA1MbnrI+THpXFVAgDyr6J91u5P7rd5u3d2VpIi1c7uwDi6nvLNeZe1ZlRW8
YrJQ/D/erPzLYst1vChNUyvCDiVxhlItkL65ajz5Q+Wwab+0tjkFLGLraXWr/JVCCW6NTJyTTCMC
XW8lyUZtjQYZJJOXPhs/jb2zZ6s99MpMY4hExX5MWdRVtfwtO+MfQcNAmCFphNYkvdOc/u6KbDpK
T/+V6YAMHYQKrHB6WDNxPoydZCzLbbCk92dvLHc85mDtGNaIx9q4O08R0y1FOUU3lmg2GGhtyCH7
ZCqzsKfxgbiO7R0c2MGEKXc8zHU8TsvfgVzxWwdTFj54cQSiBdKuXej4aeRjNvF2NRk6SmqxEGeE
ukGZlV2Yk3SPVe78Gq1ehHgNw4bPe+zDaGM5SHcc+ZlXLV+9XmQEHe0HUn46uDC103TFM0Ikl3c5
AxiGJyIBVbkClZwH4puq8T76bH1eXN0N8lzFTXmpehPGBcMyFtYi2UGC4cDPe2F5M9ZGhm+B6egR
AGx2oqLf5/b4VvdANXyZfqkkI+toHVOJKQBmLMzn6mW4t7z7uox9LneDGOJSn5GPmAmNXu6Hs5fx
YdnkrSIbDIwQD7MLGjdWciTrnbocAeT6uPFZygRbpHPf6Feikqujx/OSfONLs7E91QARXe9sjL0Z
cNEoOD/V0UDh1J5j47ur226cSezDM8feXmeETFBAKdEdGh85jJAEMG37cbNHSrcml301Va/lh5W9
J4zfLxN3YmZiPIIotUd/2PawVHGDpv1ruuhbkLAf74wx+3bLmtTTInZLAjNFNdYfGp2/Ae19SFg+
QZOuEpaJ7x1JH9gGKXTBS9vr4O+dnDGNLV9AYkmeynaMtuady9w/BlA0DvWcM/pEHZyafbGo5j99
x91T6x4cGNsBnJclbu8G1ZwNIp2Ueyh8K6YKajj5GgS6yssRAaZbyg0kwEdAyN7XrHO9lOd5wMRt
pGRhTYCDewccDqELvw4gA4I6dUDKzCMYPV0H+GWq6lgB70TJHJDTymSHLcKhJ0A7CwLnEVEs4rQ4
Gf18ls/jSNLRcMfqsKDRca6mFsPnIZ+KY4evzuXMVYkShpDgc/szmyS0XY9sBrT8husEU0FKXu59
YdNwwuLDIUfdf460Dfmjcqb02j5ZHJa2OymvFfSADBry6ArSZPsyhPmVeCATzQmCQLWkD3eI+pK2
T1pjUmdjT3/caeR4lakjtQo6TsZvvXfVQeNMGsJjI5WurnZjNfvSus6Ab04W7o077qiaF6If1ltS
Vs8QexAmKBPY+Xi/w5V7V5XGlUTiQ+i0sDJ719RTik+lSct7CUOCQPbDlNdrVPdn6LHdWfjl46bk
7Y4dilZRv+Uja9osiahuNPGElYDw6oHxj0HAtDGgSqQ6P1M7Qg5otjSEuf6HazVgyWrWQRLhF0AO
X/UCA6L3v1SecUWYGmhBWH/NzbjgaQrtYXZjcyRSDFLPasfuuetGE70p6XdOJV5MM9Gec5bb8yLm
z5RKNq5Xa4RBcU8A7y3NoU11xsK6jHKQGvN3IlieWmjivfcJogaLj2m+2H3/1Gvmk2Y3N6C/DUcC
oPb2dOkr8ah19nDwE3nQeQp8IGmuo78tXL5xeSUX3kf4dumwu9vVi4K4QuG8OA2SR1nMz8pnd8XV
Ejjp+GxzYuckhBbHFJl9RKeRy21RMn0o4L4WcdMk1s3GFtGNPH+s/GaIlWk4sxVmV1gafmA1z+1Q
zQ8V4zpC5+pkmK6D54z1BPCrdoU9fKlLkp6KzBEFX5Z9GemeijzT3QLhJDu0BfNgZ9NjkmyPlqJD
Ug7DQ7tdPTtM6wkrW7kmD9ynrlKX08mrE0SYcqUrALJAKn67g9te0JXiyurkccLEQideF3v+HbHU
MiLI5CXDTmwNDXZ6jTPi7L2Xd293nyQUOzjjBQA3JtvKQo9iF26tdF8XQ74HhhdOgFMQnlEAp75a
AiTvOcog+KaGvZun+hGWdhMaHEQGWb5NsoDNB/yMMXVLwwuaqe92r8yFFD5lHy+AuvvpsDElGJld
YLUwO3jqSmwSGGTorhGnfi6OYw3lE/UhWMvZOQ4o2UWleCCRk05Q6hzH8IPCHa1AmeON5pINpatr
dx3oQnoxAg8NUnenaztZfF8sHyF/Xc6a2AsgLkI+tg2m/PNXg0P+PHOW9vW2fvJGHr9hjroOFtO8
KEymVrvPgeWA/YfZr1lP98DENDKQWOCDwUGfVJDkDIvmkvOnd29sHqD3BZpseB4K59APFkesaqS6
CX7mwrfG78SAY3CgGLNq+UUagdPzuV7R4WDYWNJhW+wYNxT7wlCv0hz+5FzcLl4v95W2Hr3BrKKB
U0wkeqigLUzEiWY4hIbfLmvjyrUB3NhxyQZGbE5JVQdl3q0q9kteVhEZH+4+dMVUuXaEPBq0dBJc
qomqs+KnNISkNmyzQrNtUvzp218DugUPpgXrraN5Q3qCYm0IAtd1qZ6xN9nvg5bAJZ3wbraqeTAH
YbDyyj7Kbd2PGb5xjEENe5H00g1zuW8ROI8aUdZQuQ6x1cG49TBpgzsXadcXzi7NR/+Rc+t1Gdcv
WAgx1v4PVfQ0pdTVKVtzQKe2JDo9+pxs6ttqpr+1hndZg4wMo+uDs2Sg+OiADWmywywxokNHDdjs
UNS6sHR8HHieTWbBYnQBwF4O3avpMuiU0HgOuaZ98rHyvZteE61IdGaA86G/Gu9FlaCXczLx+y4c
2mSO7Kl5QDzn01g00WDWl8xh7JA5L9NUoRsv+W0G8eWthHUw92NBd+ynaXC+Ld3E4TbvMTtmXJnh
kDKKCDD7IY5q+RlMRrRSb6hlqx6sg/vPrJsnxlekp9hgQIYFfu79eJ2EdMAHRmnWj11tvyhCesJ6
8j2LO9IY4SmYVT/v5vmyrQrDlf9cAly9lBYb8WS438Tp8KVA+EC+gSvCVRiEufWKQbIi9k7NiOjp
q6oJQok+I9WU9M9Omzzlir8TsxP7oS82+zVjcOeBPxKchg5ten8Zl1pFNnCAs8U1AnwS+SpB49Cz
ltX7omRJ5Sh3ZBLjHd2hienngnFWZ8v1339CIV2uMLi+tbFID//rN1NTmRTSUymDbAXC+H4xKjk7
KGsDgmLZJ5k3VQx+mvPrMqZPfaayfWHO3UM1byKu3U/bHtUZW1O2hyqATWqQ8tg0XI4GT5+e02VQ
z0mSHkwpo7JPX+fcHa/1Filpm3swOhAPoKLoB9xqDp5knMINTTE9hk0QCPLmE+2BdLd54TZD9GSS
wPuLg4sxsqQyaZ6Z/yoUT5EtOtonJ49BZQeLPF7sWnN288yDqDXztgwyveBiuo5NZ94qV7+089pf
RGr/3Hsr9hMtGO48R24C6EgBBk58ke1MBsr1BhuIzpDD5JYs8wbVNiRiAtTyCKHm2jT1Q93IjNgO
Wn8vWCDx1aFu4Fz071jUGcxHlm5vhP8EWTxfPg0pKyjTHos47AvE8zTiTUDEYF7EWzH+MBM8arUD
ErAk/gUxx14KevxsqDIGUuxQZWawMVuPipVDXFFOL8NQfFLpsPO2ouSVQY2Wcv3dDZzc7bZ6W7vI
1pIsUPkKXXn29CONmTGVH8lRtvoJiGzYtBS9dbh2JQnC2IY0wfbkHo0Jx1w9pXN8L+jTG/chm9lE
5Pu2ULxhCyh5WAqfNMUVOmuVy5pYE5E822JAtaICjdjia9sKEWPQS8NJGg+eP71JINmxmC11YKSK
OaIFe0Dt4PbYT2uEQPJgOfjbjHXF3q1Pn9lcPHeFGmKmbNek9+mftPKGNpGZQ3WpTsmvdU6SfZVg
tFjHrd51aW7uGl+8wr9qz6066p58SWeIySy30P5xOnO7FgTe5mlvrd4rRsuXwh4Hzo3txMiEeWY6
8VB6vOba3DI1MItiZ5WivGyA2kM5ac0l3WyKJFyLwUR+4Zya3BbXVSG9BsOeLNYp0VqMks0vlXXl
8721RrnahwIPfVCbflsqnbm1s3KBdInZ24hhVPU9CPQ6mjKXLdwSagVc7Z3pP5e31sdi1vS7roRY
XtVnG1Ms4ap0p+cd4S47brn206qoCO6vRP4XJJLqzjDy8umRYmBKd9P6d+6Dy1KoZ6u3hUOGFJrj
GkPv4caRp+VAAxu2CkXOrWClROyeY2DT0H8MQ0Yt8L4gQTYK7giq+zWfZiAfdXfMsiMMfokh1IlA
PA6Xf78M/dpSaU4VbtpnVdDkTLqaTjyNSqrTlg9Hjv8DOizX21LcqyzT7wloKcbD7l6Q2GPl+y5E
0v6kbnJiHPzQLRhL53r6xEBA4a2CcuDbH+vCz2GI4meE0hmUXPYj2FnWfsiL6TqrrzxFBRn99cYQ
bE/OtMUpW02cZShkmvsZ1WM4DU5ln0A3Bo1XjPFaqABkKj9tcl3V6L/MKvnrrk4sUaUD7HROTH7J
3uXuz9CN95MQfsH63HD5cobFDyC9UzKYoXuaOXMqOoJDh2BQoPeKhz9P98PIMUxkVypBoK+kMAIL
zeIUAbRXye15qysag8d7X/GdyS3x9XTFBiUwxxlcUYMYdw2/XPuJlRLVuFg4KFDNxuWw7oDYjg6K
kI0msDDhKqzmW7f0rwmGCRab7rff+E8b8F1kg/FlzhI8LVP6QTER9g0r1HhZI/ijf3hpZdQUGqFZ
OjW8lnfQsqe7IXi20AYtPeRfoZ3iHGfPT6ejbrwP86hxEtv+uL2/URKDPbYy7IehL18Kx0Wpn7Cy
lnUaIdBDWK1R4hfxKOvyMPfu52Z+Glb+48zEMxg+IwAwtwnM3n9wJeMDxgLJnY0b4+q9mi07jKXA
mLU1nbV+/wFxBDgIytgty+ZPEiwdkNvsIjMBTWXzYV/6/0xc5wJYQLcuz94L95uqM+5ttfOt6mzY
57keFZa2Z5XcIiaiLXJypCYHaLqCu29eoKruuq2/+1qvuZV90L3lB/3ED1nawDvzjV/ac2ohoSTn
dKQITyvnb5LWWHSGmyeQsUgkTla9SxxY3PgNj5iJzGojBVigoPPHD4N1hY4pYbb11xSAXNAionJD
ONzL2QaGslSE5acc0LNJu02gKD3Nve7d8d8cYszUXGJtRsxSGzs3qfE5S1/LLIsnVzdDQV4bEUE/
1ulwrlz7o9y8M5wh+ihoSdSnPky0c95tz83sXe8DoZxqFQc0FlqbS52h1n9hN/4A8krLuEGAPId9
D5+WbUZPv3O64jo/doxmh7K6q9OC3gStOy8FE2YmYXJbo1kfj2vS94hX6U9O2XN9pz7SWfLgL5ey
dIZo0xFFFRU/Usdm1ix3cWUlNV0v/hHf9KGX1KbBjM9p187xkTB5Szhvid+j+Uzw/Doa7aW1Mg6Q
VBDNYSb62CiJLbq2iIphOWCueTDxCWVrdaSZmZTmRhBSc0XcTAazP3RPHxJK4JUJhqS73ybTEnwb
NI/kAMxmo/yiB+HSisTfgWn3jXBC32RL4bEWDLgDz7TftwE4d/tL6IkggNdnYSIwbdPxFxDHwgjO
PBPIABMtbtgD0ZXV1Q/Dxn2aPfHoT86+SNC/9DoJpVQ3CuIfZ2DvummhHjOYsWZtB+73yRzbgmU9
vQCaZldenqTH5BOPSx/wSWdQlG9BP6bHoufUoFlZuI5e7JnNrZ3gR+LT+847JR/GTVjnjf4fxFVy
RJqRfC/0C50dl9CSKevXiZ8mXtNO7mCrR5PhTaeFCorLgtf8OOj5M0s+k6Deea8bbzuJbaZSwU9o
xxQ/BGvNfT5aZI+n7pQztWrlxE8NVI73pLxSujuHbFP3qeWc6q8Tow1rSblg5dz8KwpqRhB+U4cm
a9XnzWBCSVwkrTiQroBMe49sAMd0Y1e1Xc15ZZdkmLzlEGqJquGY18Qhsb6Ew3BcnA9Bv/tBLHNz
EqtCd6T+AWpx9wbwKo9bZRRvVMJ91/TTht2AZY6CFswI7pAfdOG9Nmm324g2n4pl5DNfrJSr14UW
rIsBLbVbi90KxDpQfv9gLf80lWG9gLpiIOpspzFleGUsQBuoCzJ3HlGWnY19Um76dYTG9eAz3KAi
4rlc2FmS3GSeiYttKmZMCs0Ny9MY82aZPx6o87DTdfCndn0Zkw7PWn/rufedKYjI9XvB6EDRRtvl
+8bkDm7QHYS9UHF5JCN81uvTLFV/KRlIIC3mx2RL91yMtTivpldG1drjJNujA5zroM+k7HImOb0t
jcfKx40qeFXaNf1pi5IlZjMP3bCNVzffuVMiY7rDXgysh6DDuRy2jNxlsVQHfD7YHCu1ID60Bt0j
G11P8MjZIkbQCU2gzxyyrXrwotrludMMYzhJZc1obDquAMsf6PTCwlT/lVV1MsaNHvs1/1ky77dr
5ccG1YsRb/Ni6yq2SH9Yai6CCoryITW8K3D6feube7wR3JlSjC+6cZzZkBhav4HcvNTthcLWed/H
a+ecFd1oJAHf1YahraSwunnWbHwFuATshyVDWF2Zdtx5+T2a196qrXQn6Dqfuo9ZYOAr3JnGdtd9
JsQU/+tOXXILiqCDqmrl5S+K0okgDNd0JN7UqLXalZ75DwkfO2pat4wcI2d6UansqAoVrvlSXtxx
ZBFpq7hZfHFr9PLqgSEPW5N5gu3ywRMsqDE5z5KLVf93hZp1AQh60keBAU/aeII6aj+nMnZs2wEQ
3i/7RIABXt0DnR51QBMcB0L8DG+25IEzpiocIRp8pkp92AMTVyLsz67MwSP7ecwQl6O3naB8GJIR
PwfrxhXe41A3btgiBx8bl/eTeUFJvegL/jTukE77h4RbcwCjEmr9XXcZ2UKlKP6T0vb/zFb//zuq
BwP8/9mAj4/51zgSY/z131hUzn9yfviP/8uMb/2HpXMupEVJQH7SHczu/2XG1//DtG0fe6FuAb+y
779TN//SqEzrPwzdxGjv6z4DHLJv/9OMb7j/4VoQpDzHMvhPXVf8X5nxqZX43+IaLsAfDPqmQQDH
ZPbs/3con55IVfC/Zb9MdApuIPbDlLrzKM96rgZT89mteEJW22iO2aPRr/ZtyeppD/00PVP3Qxm7
AmuSGfINUg66xizgg2fi0cJtsA09VSDzjO10xH5Gp+JlWZp9axriJAkF4m76SxiBiRyl8fyRmTiw
yv6UOuep3PJQl0rzcWGiKigruGCFAr1u8cTZ8j27PwHOr2RTHldM4Bj9I4r+Q8ezGVkajJ7aBkF3
d1sjKbjeW594IGpakrzQgro45/4G6J6+0o03ulpTFrUwbZwnokNJ0DFfAkgrvnAVcfj9npbk0pXW
B2DcMjbkkO3q+uosVFMVK8dbsp3ceJg31GLZzVw8d6gnFxJg75lHd3m+4T4pjuaabQxTa1wkvhmZ
8FeJKuYo4FBvy/WfhQR04EOZM7PxjWlIeRjKmLa6BJmyfXOBMLZDKWI3T+ApAFWgZIH2aDlSqzrg
KdDd4lcp0ZgBcYIercyzfekTB5HYWakpF+MDfVRZxAXgL/F/qjv6XVln/5juhEQntj4k6e3sZ8Ur
aU/ai4fqmJS1dy4SKsCZV1z0BCVFj6i5uzWC41HjrBTK5WS4YNvoPSCxvin3qaAOvGrbPeR/N07B
eoe2T4MDGT7OUqXLSIxhztr5IRo3t2vawFzL3nC7kkMsHPAm/p24IPBuDB204iTVgzbzv1Fpg7wo
fhF33wI13Oul9YkxAz5SPkLSfBRcTgEX09c1bjS/TMsRBxF1jUX+OVkS/GoDgQhBn3un79MCoBjz
9bqS0dLV/nGqnM8spwo98/XTgpxG+rC8WosZ8i4vBGBreimUMA4GRo/IzNyLShr1w/PxKnzm3ULv
38DDZDsOAs2zm7qPheEzKtDKwKki/D/t98ArnnU2dZGctH8N6RMq/utSTjg+pldHN+UPHrBQt5vu
rHe/VJpYzz3VB6FgkhqPYirO4IV/OnKEKK8CtCW8lrBkbwjUNlawR9Nkz3wBtqPQ2O9TrNblmj8N
1saHPHWzp2GjtZ0e7oQavHQ7VFvRnrQ1J4fsLuCXATfFA975jAgJY4v6nQrRwsVlnPkySvWxjTzV
XAuJ6Fn+zkVv7g28VaFzbxVKSsGhs/87kTkkR0S5F7fOnmpuN8GalZNRCgvGMrUzAQXD2noPNY81
/bwt3AJagw+OccPjdpiM9D4IDOoeF6lWDa84k5kROfMBS+CJ0hbM1XxAGa8XfA/nC9Urf6bbBtSL
LyJQQXlcdhwRRFIxd5hcHyds80jXB0w9dyOmmbefCu9WiH7zCVU+C9xxK79t8srcvfW40JKa76Av
N7rUXvz6s0Jjn0QmX4UcQBA7GxM9qp/OJtHzIB0vAwuD23CfKbo+9nrtVyO0Myjz/byiqLoVbO/J
r5hg4BsrxA0FQAvHjfneqLlx69ekQe+Q4yThTpEyZ1pIMG9SXmvnmLsNaDQafKnEy2KNpD2YmPfO
mfqDgRfw5LjdTbP09JKV+RrkVkl1bhLDYbev1HI8YyWtGHlFqe9OtwSzDT9dzJH4t08Z2W3SyrPy
LOPH7TuHWJQOsXLZDsLJQsFBdJd5bhakUD2PTUmV0GBDLl6mF6nvONj2D63bEeF3q4cWOAFU/3pj
XebmrW3JeEQ5uojS+g0V/+jp9psc/a+1RXQeM47WGTO2EqNgk2LIzLM/YsqAL7mgmjzZzPdxa9Tg
NJVkXANK2yEfZDFshw6XmiqChZlqkPePksLiXeN03j6pt1Prl7+9yXyu6/a7V4o8VnHtrq1d/J7S
Eec6JTlhl33q4tRs4n9Qdx7bjTNrln2hRi0gAnZKgt6I8sqcYEkpJbwJIGCfvjfvrVp1B+1q9aR7
kr9NpUQSEZ85Zx95tXy2PZio2RhnmmVj4ROYwJl18pvxUgF+OunB4ifPtLkmCZ11Z8/bIG0b7Pzd
pjIv4hDF0Vs3lMySLLaYZF6X24AO0Y7TY++CmtZd9D3gBoORDeSd4Xxs4sjsUXJiVFDlPcH5MMy+
tx5cqw3lWK2wKSyUlAGS/RWmuL+aCfFkFeSCiyfarX4Hw5GwLaQFjTF+0WzVG6+iDodQTtYyjI08
NgA4IKKJTTZWluu/EuMmNwzGuQj6J9kRO2RZ/ZsR4I3P+4mlKbooHaByRfa4zXv3pbxnsEX+dMJi
EoSeCuivVfwYp4N5natcr+mDmk2VpPZlyZwL0+AWJICDr6XNTwVaQ6Z903cukefafoNHq7bfrKRq
0QFN8a/78okuuRquGpnRUzsCbidNd2LgtzxZsxH/OKV1IhRFhiKSemsa+timtjz2pHwUozHeGp3O
e9zIkHaIlz4U0uBHjjMQHugQ1w0Nn3Brh6k3vyCvta+St3+uPiLS4140OSMD4sutkXNXeEIBhLDc
m6+q4kT6JbER7H4PTVUh9nAYpdlZtRkJ4zjTAeZrBchrH1l0JJZTdG8MOollU12yrWvX3hMRxB5T
ml8J6r2XKflpAkOyxqjdq3OX0SRFYu+wJ87buIZiSOjyVlh5fjIKkAIV+nNGqGNP32rKkzc7ezNd
9NaZyvZUG/Ytj4LghO70Z1gY1SaqYm4+GHvQD5xO8ywuOEEZ5tRPxOouV4+xHI4a5C/Nd58F2ZFr
jhxadavYyWyDOP8q21+zuZTP9cB6XuQXt40ful45+2rQ484sXTK+2H0sRXXh0sAsFDsw1Qwmerp0
WRw45g1K0y+ZVJ+5IlkOfQJRcogEt5I0mXv0xLNwA+OhQFi7ZlIeWnyuUIczZyV449vZWtYy7cGK
M7bJpbEip7j9KDAexcbAa1I7TNKz+CMVTRvSK4ZRH/thziwUgJwUm9H2gIn0s9ohxfLQaAsMoo5r
nLpZ5zukGBaCeXX2eljxgoZ/PQTzcgoS84vFdL+zEaWddBBzlDHeyGjhwkB4xjWX8jYafnUkYS9+
sN1zy850k7rDruePOXOBxUcC1LYpnxMSh7NpNUfumhdy5Q3eV4b1TBf9Yz3XKGcWUvCyS+l7b46o
GNt/5choWGjvtdsDQ3Q/KJNyjg1zDDXziUFvPPsnzS0Sz6GpsPmQzD5db50yf2JH1TYHlgz+TRDG
aaPowypnFavMZSUQ2KV1CwxB8TfE55K9wDorp2e1UOwptjlXomae2iFDBIKy6VjZzJ/NAqmLTZRP
mBt5/CL5V046vjqi+41MaTyyek5ugQh+kXuz9zKrxKUrCmKtuiIUuow2LOx5dEfD2CBr6PcoQIM1
oB+SHYfoeXBS98YFfpSBdSUmfHgZ4viKBqo7t1juHrKgH4CDzAslrM0doPxu55d9c50CXm9jYApA
zq5xI/nwKybG8yOoinOUDN0Fk1x3UUaqL7WxfCPLCuinjZDsHPVYSkQt5N2QHJ/XcE44Gp9igs7W
5HJPbxFPxKoqJ+towelRY/9SNEMf9oq4knp+Eq68DoHF+WgUWKCG7sfn9Q6FM89hNzPcjBt0PEuG
LQAdSA9atBk+yulubqBgMAxqycZABDtggK2s4BWzDfKdMvlNiDiRomQm6tn8RRTzGM4J6cBOZidU
n86b8IfnBZgTsVotLeddg2FGNzM1r6NuXqNg3nkOg+xpyd/yKSzMoofYVOkTXE2xjjwEu07BvYJ0
jmlZWVxjr/4ECBdyKf14mW43DFUV6UfTBVzStlnKOJxBLix3pEk6/mUSgsjf69+Kcjr7vk28Bw0S
JA9W75X80yV3NZGwd6nCh2THoFiHBd65b7Foc3GJENGOGGzOPgyjS29vgZPG587Pkh05JZjhujs1
cWLTuzQNUdZd64ZJiqIm8OcDuk1E+K29oq8Ie7H4V5S6HF8JjCnrlZi0aivc4WKm3aW7X5j3lWXA
WGyjJcVuTDsxyuJDR5rHa0D5qZFKVLiAUlU+Yee2gIhGHyx0qH3dczqXL7k1HQsvRx49PlP5JbsI
0seQiK0RNRRGVGr5hFDe7X/riOCTAP1yw+f/V8snwhBG9Y4+iKQnI8uexjh9tFWqd4TGYQUnmGdF
Ac9ZsgwuRrTc5JQPG9/vzylR5ewM9IsztlO5skoCv1EC5OvF9sqtz+F+dMHMstGhTbUZtUKBVtCn
6j6+zSiZeHUEJ44S46l0T6ZO5Vqx8Af86A0gUtWD54hVVnfxseXK2pUioCCI3eGhtJObanJj3dvL
eINRyg6t+1tWk3uqYIsStiGOjpH6IT795om1ZPPUiumrxobOmLRMyLLFdD5Cq35vlmVPqEbPxtl9
UcKHTBZkD1nOU8wncDgTlXKQanTO9jCPRPgixxOlNW37npX00sT1fpoQxOcm6JZhMrYetsmHenCQ
tJZfkizUN7gz7NgvDCnYmU4aE+fgvLR3sx7KxdETb1Mn+A/0FHk9v2VO8tmIZhMspMUNif0RRdBL
ctPbM3bbje6UfWQxiNYSISH+BHaXDF0I3toRb7oc8RNeo7iMdv44kHpYpGeJIrSJ/WZDaM+AcpGi
2VbjNc9hlYp+7PaVjdB4IGscCFU7HCKfTRjpSuHATGfNtWkyDKXfr2OLZXkVDZwWJv6isiUsFrHz
iuYwDTlKphfDKX8lCftyZSQf6f2TqaryJDwQwGNh5ewA6nZTGF12NDpAyV0r0BUpoqGbJMd/bTbG
Vx838HEy981xLMSDo8esuc3ESpAAUxrTHBZZOx4zWtwO1zxGTDydTiTaE+FagOQYXagln1eCGLKV
JdEkT4WdHRBbhEZeJM86+4U7dcAGawwcfd6VYFB1kGj6tlaG53lM9XQxFGvHJmOT3OXj0ZeofZem
Zq03jpcMpuZ6JGLXIELxXHeIhfBSemz/W/2ArX88WY5xsZzoVrpzdXUBGj0XTtJuorTPto2XfKao
x29VjE1vjILivXUJtCsp73ekL5MYOY/uWZD4hOA2+Gwo4EEj6Owmm6k/OAvCypaenympwlswkqlG
fnt6cjhvtemgUWbN0TUjjYbU8YMpO0a+kmJBC/zxGPX1gTytS6vTYztFCJlK5xeKYfQNGO7yQl8W
LPQ74MJVONego9qyZRkDUOrgD87naEpgBXic1o4JZrbyEn3w2OTFdvAKn8zc2lEGpAk8Jl4Q0b/3
FY+lYVTqNwHvhxQI5EHYjr1p6+S7HAvjqFi5VBTtdrBpS1Itad+sTLnEiqbVtl1I4CUeV/CgkyE0
Ls0DkKUHRBfzLptJaKshgx5akw4/KRiFqBJZrDuXw+s4b2bsV1POCIOuBe4bGDfOxIcm5fDBSmhv
Y8L4uFhjYp0D41LOmXWeCM87IuSFv3kf7el52qeCVxJS3o8/0ZfUGnV85bkPse6AiJUUpRCZRuQt
uKcZrMPDAueHGq08Mmsqt4uiyZQ1sVzx4pcPzCKeCuYLZR6QWW/lxFJWjRfqCE4WhqKOGMRooDpN
TMoFqdlIEEZTzsJeJzZCMmzh/irV7luZAwHvUqYCkK15ubMqOLeMZiArGvsohiZt2+4LAJXyGebu
ViDI6If5uewzZhFgq/CxPlo81c9zx4DPACfmybZ6nMbiGBUNDkQQaZsuwp+AteKpNWkryaqz950/
/tYksZ50P0pQX7NfnPh49bq03lhExN78acEnZCaIGCTx6M6AHy8qfyGPybnKfCJxnMP/DHXaJ0qb
czrOzqwms3NDmi3epyreYd7KnYpBQuSri22hgPVs9dzbE8IHJ36c7XsLJ56xbyNNEvIj1kQ/FZKr
al7yq0uCFaYxOt2JvRJAle7HuP9EzXDuLPMpg3S6W9yuP1Vp/zCn6BOSguVtCmWgHcpyQ0xXu24c
Ex+ayFkf54a+QZTZe6NMDk7ZWitqovlg+wkFcjsz8Stb/t/UA6qYjbfMEBnB2Yp4+2B8HqMasgUO
2qojWTTyBnRKCVTwwMSGyus1xuVznGWfUe7l5ziavoRpHzVYlbafTouT/e6Xg5qCP3VR9Ug+hp9p
gBgJSiU7GK0+VUXBjlYi7aYQbgvYzGlk8yP75FOkH0tv3OwKAmPrYU+WxEauNbAGuxof54xrV7Se
YMzkCerr/snLtU/0FNOLzGYZKIEylxwDA/i3+zefyjlsxuZ5Ed0zNoRjEQf9ejDMT4sGmo9kjPWh
PAujQXwnWSUPbvQlW+N76Jt+4zLGSqO8AGJwqHQLGiF6sHTHxBjKTIEfZp8kHeFaf4D8saEl93I1
VlsSj819XOuHJcnPWW67POxgsweIAZ5HhKjpI0LuvgGK4V8ZUgvtcuKGlrC2qatMRtvDzJ3SvgQo
NJxg+FoSszyWv73GuHlZs+8n9u4YPMmLKBnA5obYYgx9xorPWUGjx9QD4jTxR+j44KuZbYRF32Xj
D1N68oOb9V7FLaDe2YNIX8sDmLtxmzsFyJnoxAxmXfTfSfOnCWbQMfFyzY2/PcR75ebeesoo36WI
33AavJMybWCJbdadrLBBNf0nIEy08xj7tmD6Tj2QZS5Ty7gz3qyLnbVXElq/0Y53t6whOTlvmLzT
4ypkttwDXCvJY17d5T9Zs4byMIM2mW2c7QaqEG+ej+r+C+bUgyjokP02jEq61CHJ7BM+BHpxKxTK
qRGsvzuqaJB/uCZ9cfMbW4w6Cm/gevbFNxHTErBHlJ7aYNj5nXycBsnjSmnWM1oZU7w5Y+MPG5uJ
i7JzemR/wXQ0k3rpOSB+mmw8uQvBCCx0k1G8Bmbx2Tfz0RXiHNX3cDnb3tMnYVUgZDZx59+Rox4q
AXbETA6UgFct/bfFyp6HKZvWWetdpn78JOJvl03YGGzvho29WPpb0/yBUk2RBt5yhviO/cnidTMP
pGiulCM0OXbmH6fM7hqzMdjDbaH2mgFSqoQpO1LEhsRatC93zCaqdcA3QF28L7glHp1i4RLwh+CE
cwkyOJYCpIFik9fpX3xBH/nAPsUjv/itNzy+mHgslmnTtegaMdOhn+/4gnYdPwez9+KK/Ozr5iMm
Rxi6tL01dfZKYvxDkvnrpBGPS+y/GJIu/US25Jd2/PdyrD/aZUrWmqxt/A7sajagDphBtxjDOeGv
zA87q/HDauQ4gJaXTNHGREQeZu6rX7Fd0g5QSEA9od+DztaS+PHRqLaLP7QnYFrQ703IuL1vjFez
ZSJYa/rSuOiCrVOIjtme7x8QyJ0ZvU8vbfCcQxFeCXzHV3IFP2ThiHdWdOgA4+5P7ZQ2IuTxO8Z+
vjXS/LNrqk/Xt/LHXwAf6e2VgvEQj+617XEKuuLTtPyaF25vgWm5qz5WZY8EBEjrshsTHho/IDPc
4lQ9Fmqa+SxRLLA6/rZ0LfdBbpJOZ6ls4xVpj8yKViYQdPODlMRu9+9dUf6evBQ/4IRGRlY/RkOZ
pjt2QSm4vZVnNAgzGJ/tJ52iNrl/UZkpWEPZoIiITlYLHKeHRKCi8LFZ46pigBnlki6DTErNanJP
Qv2+ixdxZuG5a43ShqDSGkQxTvcuIC83Czcz+6QSpWgX2qD+H5ns8HLM1zalzRx6A2hvC2AjKlmE
YQWCpvBWBtUGasYGIqV5WKRxbXLrsXKS+DK385mtSHaZ4IrTrlm7sWPH4tTuFqSMf1IdAjAPvlif
eONj4MtroYSzm8iyD5niv4nRyB6d+S68yZurS6d0wt7f7VVLNCsOtDUeWqRpGSojFXDFUIHuke1G
/MgzjA0XNmtkO0TGOr1EbtTtbFYseza1f/RUh11133AVJeNVRvfroOwsjn9vO0kSnfVofQA/4FIw
gyfXRZXSFKK+jl3/2hJDeBz7CciqRuUzN+aFizd7Dmr5TTxgACMNt0xq9m/Y85O30PQK3GYWCwlw
AtSPqR8R+HNv2UzOdRC2f4PIY4ZHJ9rB7PnOc7pi4NEW/ONXEqc5W9Mhp+Exih2gLLnHOETJXrIC
jeRgcdXWxaZcML7exyMTIIU9Lx6aF/XMKD+6icXBCc3wvrGmh4ZQ3aNB9AISPxJO7ojrZMEGBA5m
WjkFHUMx5I9iGP1jbtKggS3kkfbMv0tc1xu3ZlkQFOlD77c5usDiTckeL1ggkcA11t8O4f+JRGSm
MPiTNCsr5BucOAPRDvW5b5viF0j+V+JFNnPr2O9eJN4aDw8MY/fm0NSoAYVq+mPO8n9Dq7jJx/ps
xxlkoKE5G9PBm5ET4l3ZD23/VN+hLF3nIIZSFjzcYhcxT774TXVqKvsLhFx9xESIMS4/5mkkb+D0
r4wQ5dEeghEHyMx6obODsAvQnrpZzvzEEhB3SmWuZaP++vX0U0Gg2lgyWQjo9N+twHurRbbcjOOc
eOx5SC4IpXotG5M4nbMP8HSlZ7vcgwDhIeWUDx3tfMaSToQs+7+TW1EpYbxXfT3ukJn8JTGWZWTl
V7uyMFHokje0nukEGavhPQpAW7O3CYnZeHIrL945bEdWy1pJUpVJFBh28YL9Hh3BelCyCxvNHtEQ
dMY1M/pyaX9yd3A27DzxZqwcN5VhF5OOMc71uFLwBPZo6nfmXPZn5iHwROJm2g59u80tR+17FH9R
YTIRL+8FsvjWaqA9JWc1XByYx6OAb+k7rJRax6+2Dm/4CvhvxHpr+LEDHDOpn25wKxyKLPAOhnep
bHiiC8L2DVPKvZYPkEqDvYld6Qmamb0rdL9AR9ouxQ9p6PpZZu9ObDsghPxjinxnJ2p801YkkVUW
0EjmvAPBNB2WemiI/MiIv07m0GCWvXF8t9gaQomwi9oJikkeYiIAZR6gES9NBlazmB2GF220L8nb
XC1jDAILm65zH0m6pnli+MBqTCdPVk7b7sCBBlxh2Phjgq8+5d6xGEOReh5vWpdw8loj21zmOFpF
PLRBU5k7hGN/l7u2IcoEzS46ughRw2qCFcxYV+OCDVbKtO13iZybSu5PM4wLw1HGVZPbvMdBNZ1H
1k0jlAPmdcn4WvjDZWOWSj7fIStHhA3TGk7sKZ1tqj1ttjuvV94rMUDfBR7PrE/ZgJjPccz6qUS6
l5c5lprmrSJhZNP36BZixdAokB0EubVdV2z6JLg5UrNPegJM2+mCqHDrhqZg67dAqqbZGtai8D7r
7SwIqVY2DusYvQaRTOka5/pwaQodjrP66hceYVBvqymBUqfjCG1XDufWKMXaAG+HFzw7+nVbrluv
fYYzRtlAPtyqJeXGHynOElW+3j/7K7Rh+ARGVBv+l8Q6F2b4EjFuzs+NKb+CkhBpATjNTLIhnLR+
rCegvbk9GCSSF3+8ucHYCtBIpNGb7WcjvHZ1cWseAifmTekCTaXFULAhien+mKHsNfmmu0PSmDP0
eOp5TDSwIHO5y2NpX8rBHPdjG6HJnRkOg67yKFC6BuU8mJ0eYz8ONnWy/9n18Kd3nv00tvBH8n5u
KbD/QmLB0DxiJJlAm8Epnt+dHCSlMsc+nBu4NNMSUC2RoLVhYHqKB3yfef3Bbl7s8Az9wKP0NhPk
4zCdWdhkAKCL2aWYHPeYtqOLP3yks+PtrNKRq2ig4DDqJDjndwOvydg88TlKdIPoFDT6Scs4Ohqx
/YntFx93ZmcntkGYF3ly97FrJVuj4niWVhNtasb4J2doYWF0U7oZsEe8ew2QRyTsSVqIDwoac6sU
LcPcSOvDCMxbN7KwKtN8DnVvdM9dKbb82F9RwsfFZgiAhnbispBHxoX9i9DBtbATg40HtEAoQ8/1
LDGi55mN24tkaSZd4CIKce3sNNiZOcwpFM7rIOqm58Qok9CvkyOa9RqMZxZ24AVuGnmTytMY+pX5
wW/nQtF347/Lx3/sEUr15I/bNtaN1lP9ZeF8yYUJZ8bAaTRnMR1qffcgLNPlH7/YedavAbizY0GK
/MDmTgccWXMq/HPrN/UagD977ZEqieSFneQYsC2xPM6R+WrmXR2aY1PtVMwRT2zcWZVELnSi+Rqc
KD0m+dA9Mnjc6cH2LqDv451aNGNPrE0r4sEBkdrjUwdBvxvZh3XmlU4gocbmlFc6BL5nnWXePAWJ
u1ycGE4pVUgPYGDS28iUP743ZJeZ58SbOdrJoeAQicew0E5zrtnHuthUL7WCJ9hQkxbLgumugxDA
qJtkowBvsw3ctFpssJ91rw7gV134j1jmgjL9wTX2NjBJPTtxQti8EvWuX1pMzoV/7HSsD1MaPIJs
sneNxILnOWreKDT83ChjufeGkjAGLvhhEfJhGZKdJk2cf2Ob+wE0CypTqiBiHtS2zGP/ZnjdX9QI
4k7u8UIfK17YGcBxbAqcTTGWc1gTV4DpRLUbCfQ7S7PmUQcVM7ES1W7e2RsJvzv0AH8fl3rnAkR7
GDNB+d3HFfb7Pn1AijrsebPfM7NDUnf/hYyJg9J2t/cBHrnaG5iFmvH9k4mqRJ3zwOv2BSqmbTKi
EEjEpYRu+Ds6YJuF3gq7brOgx8LHQ9EjdQ2Wi+EHvLzfFLP5Pp8LPD13HUxGHwEcwOXuwUbYsqZ1
mxQmeFSywlUwBaIYra3TNry03keBlCpG/fSiUx6TCVkHidxfs7qIPHhFcZIzZc+sC1NOb28EENGz
tnks/MR7mCbHvvVlZ++6gLy4Qn8y9+wuFZlTMDzUjyjNkqXWGIQ59JQVZ0hz6bl+HjCJhswSs7Pr
Y1vBE7HQweftwZ18ShMvoqfLyLYPSACLIrdaCx217x4PNvpEEEyNNreOxHBY99nJNY18P5msDdJy
BkBspnulSPkYYRetpGoNqnwbbFLaX9pe2MzDi6ckpVrurG7YqhJamuvMG9lTYnYWUzTcisxNFosd
trFcoE0x46rA/BsiyjeFx+J7aLroeA9IfrPhG6A9aeysQ5TV2+CwwOmxzIt2OHWOZjehhpK8e6Xj
NVhzi2JrQv29eQOCh1QPl0UmTwab+UN8N5wUBgaloX6qLbc8pt3yMaum2M2yJ1CjLH4xOa/CwI+q
nXCWiuSDYKctHBfLUM+71mzKsFnAig+qJty3WeZr1UZPaB31qYXAo1Bv0WGaZ2W2SAaS/iVb1F/n
UUdLdMsS55a17r3HadsXux//VCl8N0Z/bl2FsTPhoKcY2vZ189egKNfCeZfonPYJqEgyyjSyNuON
d5g+LEG2JH0BsQJtQGlE7/Rx0Cx77xgxDM7ZS2NcEzM8dOegWEbOVR2tXC+r8Ty2l9aqkwflOZfs
Dogd+dRtuicMH9u8xgiedNcIvOWJVxjF/4hXW8ErNfrWP+h8X2jMa3r4GoOSWSf3J+k5vBwsPZNi
CG2WkGvfQsLV+R3FIQq+1lnOphlzI3kkNLLoGdetii08qpWA9Ym8FDcr5WCOXnxZLlkF0E7QTT+4
OQMha9x2SXosLe8DkjEUglpXm6Yv/oqAysGIkGYaIr7lS5We3YAqKUV6i3+vwqBIv/KUYP6UFXzY
xiA4dsAm1Hvlm0FmSrakf6rFAsYzr9TIPZAsfneXse8hVVnh6GQvgFVrvPuM9btoouicPgONBbIt
RlxG+CiIPhR1t3Mb1Axlb1QrZWEoGQZcpdlsYFrsTymKLR6vUx1jzVO2hbekfgtam17p29ZpvlWB
/D3Jdkum7bLhBPa2fMQTU27hEKEO9Yds2zqSM0hNWHEQYybpFPa8wSHiFMpbm7m/k/NdMR0r5rYl
gyX4lgy37/qCH3P0jG08o74nqD1kja8YBHcptKkFzoBH2qSRWX+dxSFL0zHBdk3wa0x33GwA2I7b
ueACEb1cjv58VRbYExfnBlI/3s6OoqoZ2MHk1W3EvrWh9ehVvQ8cNG4EVoaR078qlPmnoNRfNew3
duZbz6mfKM5cOBBpeWGHSWW80MM2RbOJE/+cZZG45MDlcKQ6+6IIGJUEalgX6v7Cj2jSnI6Skt1E
QaPN9nDB1uonWrFpQKWssmG1wMYMrcHbxoP7JNPfwxDZp36kyi9YUeZjP26KyJkp2q0I2zca3aDF
ZFkF3q1wJeT5Ovv0cvQ0UjvvfdZ+Wnm0Nb1YXLO5jZ77JUDaBYoMIEBTudmeQMCBQATzj7wrLa3U
Ub/8iBuv31HXVB9tSzeaLw3aryKAeFdwVTjBtE8Gn5W41HqT8waHVlKc8iGbdp0zOIzbGaQwxJfQ
EmgJAETl2E0Spu2xWzI/HubHpNPYOwdHhP/4RxG586NUJiOiqDRQqbFf8StIeEjzn7tgl/T+8I0/
iVUpOwtHiqfJdE4GfO3BnvWz52mGxO0pbZR1sprgacRyu3PbsdwACoVnAZmeqSgVDQN0R9X5p6TJ
IIVGQj346+BX4Rql/192NWLbkzP57b7OoggsenEW5lDtEcqvfEx7+2amqCZ8J14CACnMB9d94x4d
y6g3o2bjYuDs9JAoMNjgeimd12FBPGbRzxrd3/ROIKiai5DyMKaWeIkY2JF4EnPYT1UDQRiki638
k6N5ZGedlQ8QvFblvDS4tn1/P+eucYgkEiMfX+booahyfJMwyH45T6RtPCxFPb5YpQf8Zq7EYca3
vmI9yhszK+OUWKDuDMYqd2CXdTUo4lYZs/WdvkPQTPv0j1/QVFa7RA3Pqe1xLHT+hZYXtmBxnxbN
bE7/Yb74L3lV/s8yo1/+96Hp/9Mv9P9gUATGESE8m6yS/7lXJfxhYvavYRH/+Zv+6VHxPGIhUOQ4
ro+i5f7X//Co3KPULRtbiIdBhOvUJ0riPzwqPinr2EnIew4s23QFxpLun4npJErbpribSVzkI3xF
8V/yqJi4Xf4lUYSfDtSQCGzbciXrbzLd+e9/Pp9YeBKwbv23tAK+wPendn3enYJhqW9ZwLI9zXfd
EjXI9F9Lp33uEFWsFp4TKmlo4lGP0z9j9cy8f3wZyJ0JgfAaVKqRXkFDGK9VQksZRVW7g7d8m20o
2c7Yd69jlP2MzP9eWTC/0O+v8ZYxBM0cmLAMdgKjfxJti/UVXZjlcxdNj6NLLnVVuDAj8Q00RXUG
kgp2Uoro0MZxRbrrQykXzqwFuTB8hEwNwcNAEmaIvgOVxZ3MY6EnKLqQb+HOr5hlaMCYVJnOw8ru
aC8652vp7e7K5+FV463+6piFJCpUVvc+egUzJBsX8xJP25TRGu6QOZquU4xgLel+oSy1zwJ7bp4q
Dk3wEHUxnCrinNApvcM1AF4vR+AUiFQ3JvDlpNgkov1TBRg/k6AP3UGimCSX0C9/Za770TeGXFsj
oUQHSZLfBk0tKjvKhkafzXsJAw6enyCR26KeCAd+QXt7YD1crSc3/hQe4YS9pEALIGepLwTBy5qE
7X5VtthiGXglDFeQ5XcxacHkAq2SGF9+N+KkjtFXrsfogbWpgh5q0OD5zH9xRZwCQbovR+9qaNGD
2T0kSZjIpLz5uJakPg3l+KyT5SSdNnjwmagiOQv60wSRbK1w1gC56Y+FYAKR9aLcWeYst76cq1Ut
8Y0Soot4F7byujRy9q5M69hZUCxSw+96hwnRXE/NztKmWBnADDZkaNjQBlgMdnF8Y5D2xp3+4uL/
35B20m3j4CEAhBdDLr0gCzAvIrlLOuPuQERk+t4ky1HI1kWR6s6UPFqjDEjfJwuKZB4/wvaN3oOR
d6OoWH+l+oVbib153R4hu1SbvmXfzpPVnbSqBlCq5AjcIwn6BcJoOzjIOgAzKt3ngLZMagcflbjU
4414u1f0dCywYqfYIQoRF7vvd3E12nf9onuaoqE4wA98BHtCOsVMwgD5gMf/+pn+f3Na///qP7wH
95rCNTlwSe0V3OP/Syfi+fP7M0/+9Xj/H36Bf3cjmv8mhe9KF86hLTm8ieb5pxvRE//mSMt0sefY
/M39NP/3g156/3aPcbI9/54N9M/f8+8HvRRcHB4+EZP7AzGt7f1XDnosjvfkn//MjjIEf4pNGqd5
z5T6lxPeLjRKylwn+2JEF4m6IGBsUxWS0qXDC6a4GVCNINy6UU2QecP//TCbxnzUDk1MAzFwSz4p
EFk5NwFheJWPIpYYhu4ML778bjhAbDSXU7Vfkmkg6iEb5Y/JLOS9bLLu0ctNJDReVsJ4lB77SIUi
MDZo05G/7bIWbQgsK/av2AxLlgWhqp3+qRPMBbsIG+MUFWy3WlQNnotpZUO2a3zK89H8mZOUxaAs
Bvs6QuzowmSW2clIl0xvy4Yg6XVFJlGwTVivxogYKjqavkHkdYQ47j55VaAYXjqYeydixfcAbSxz
lTCNgJUBgalZxfadlR9ldfwQVGNz9pw4/26ZPxTAk2zgndJuszQsq7hM1kGuvScA7oRVO5kc/mQk
HhyDrLSPRZn0r01M56X8VDyXMjJfbLtVj4ZXxTdyPKvdKAjo7kYPSHvRkKRucsRQGM/B3uNU/jvX
jtrkSfTfmTuz5ciRtLm+yv8AwhgCCGy3uSeZJJM7izcwFovEDgQCWwBPr5M9kv29qcd0I9NN28x0
1eQGBCL8cz+udjCbErqdBw0dJnGG9NMeSoJddtyXzq7E1csiX0zLtYKJ9l2HUbHNy4LoXFNIyrCn
iv6d0LLaT4CU9luVDLjKmol516oto+UFuSp5VlrwpxKOLfd8/OxeT2P7Y7LYDq+zTGj2rB0HmjwZ
p+d07rNdZyZzxI0D2tSfAvs5HAQxm8iHNbCdWqd/m+PUf8iJd+yBUZYbeAUeHK7WXBs76c5lGkIT
4kCcz5vUFdYLaev+lNeppo9Sq37vOxXTZnDl83omPkZssGuyHxFNgz/SZiHamKtcgflIw7UY3PgV
A6p58sZmYlJP1SNVO70VrgNQQDeN0j5H13bkCejVxYx+K6rIu/U5J99RIdDGa8aYKKP0DGOZzvzO
sq+nJcDYWM1ol9t8rK3L4XkJvqQ21L7HqHqIAVXuqb3fOgR8rai6aBiIc+8LWOBrsKvdwa8yU0Ok
5/Gy6hwHUi8EmYroXegp/JtuFFtYUBO8RgMTdwxRLCUkf0NwwivD95lvVIRyuao6N/5GywzmK3xX
MRGoTt0uZbYQA4II4t+0VDx0azUQHzqApzHPlCC4XF9zzQO+UMMXDtiZBoY0G1+pX6/jlSjNMK4D
xRPokAIWtQ4e1Xa3wsJKvR2HIXrHU1WJU4796yPKrehRGnSfUQoiq1TDoqks0Wkp0mTbOjS9iDKI
d6NLIMokRRxiuk+D/UgGGTZ9MOEdY6oT6jFb1Rlc5XyUnzCX7uuqxTPDIxbqrb9tItPcXnZLN6Ej
km04zR98mJRdV6WSX1YsKF2ywRK1qKI7GnuYE9k96bGa91SK8uzWjoK0LTtSBxcztzum70ng9PsG
zylH9I4UBBXAuprw/JUjAoDqaK64SAEkmdoN0jL6JiP+FfXB8IHsAjsPAzplWSybslGnImUj2Xq+
g8Df3CUqp2Szmn7Ay2sPcarkrskAos8OHayOkngCl5u+nA5hWkB2GDn0jf7IYB1q2ldixdUpLTQm
WO5ROB6g+GdAtQwhHtAKabOgrOtUFfRf4myrOO37ZxcOOWCu/s5BZLzu4oi6jdoja0fwstk3Mu1u
OlE4G+n4jNzwDh8rvwX2m3budtJoKNqbGhCtSFF6gfjeOJWEXjIP9japvO+hW561i1BaTOY0dvJO
hNHGG+TV4hp4inPB1i48T9lwggq8t2oMgrmKV31xadpeUF/C+2AOMKFDnTGOetNR+iu1nFsfb9Uc
kog1njiYLr2C/fw0RharA9iuMn9DQyaB3sNzK4Jwh1nmzUFFH8MaOhw3UB+aewEppJnVQfRslaaV
mrID8Glmjpepfgl5soboBJhn37YsriH1Z5CZ2zZ6m+Zql8CNKYL0gMx1cULqFzdMby5j60SRgfYJ
y1MaSqpwovu2LojDZRstHmL/RWF6H0y4z4rakAIWO4qxfoniBsvfxmNKvVJDfwWoGx2vxe5kXXkB
Pu1u4iIdQ56vUlx7zbIpU1I4SVocOt3guCd8vV3kZVb+5gUliQSL7pnK3obYWGCgg/5AiLmt5uuE
eKKlHUZLe+Dxd0UUvjEG6HFvvTtxNwN2sYDnG9U98Ii+b3T9oKf2QOUa47iokqtqQtcrAyJv7QC2
NMXdR9E4EDC821k9fFd58SRwFRjvvQwuERzNjBm2Cbok2+aV3Qtxh8APaUnx+aoF0WSoGH9EVRNs
B+/yNKc7eMODpKTjAPrt0MP/oRmrXYPTYNimC3tLJAUiWhi7N1k0l59+SsNIXJhwHc7kEeI2H25I
x5AWnkoCXX5CR4xt/WLdgR8CN3RljZwi+fV+UpwzU1A9bI1nz+2qmJR66/KY322QERkaJjTDh9Pb
841d9dbNEGBMijoPWXaGBfLeKW1+LtSsPIAnD/Ye380V2V5DTrduX8fIARlmufF4TJqhfmvAl28D
Vzk7luzhESA7fKuox13jhiIDgIh1/9oXI7rnwpz5PYejco35QWfrCs77a51W+ZMoFjJtVujN+Cxo
6g5Wo9NBKcjchQmL1L1TbrhgUn0IOsIsa50C3rULv/0cVOuh1AIjfMuL2a6Pri00grkbLZQBCMMR
r0grEE8MUaevGPjbz9Jz/adeDj7YXvZ+KJij7l5FI9Wb107QhGpnLn5RYV7hG8sD/dCSoNTon7P1
tkRJPOxg9XHUCtz82OUiLx4WplXZfSq8dFmTSwLXnOYz+Tro5zy4mrJpHhIg3vNzXtlzsNP23Ll3
qlWaLo3a+wEks8QcrYuMPU5d3qRN0f0waZJ+t06lbsI4ah6GZS5oXK2AGjqCZTwoi5CeNJyf6zLh
IouBQSiQyEF2kLU9JBuLKTVAytzR3Ro/dCs3dhAV7SEPm2xnInoTJtW6F7xpOMPy6pXIHqUa1J44
N/78RvOaJVZYp+ndg63cdC+1VeATDvyvmeXt2zW1OM1ggDAFhm4H1wBk8FVv59MzRRlJgjo+tveF
ZMoGYG30pv3gCO/kJ9BH6ILoKmaStWGvEyuvAaxnQiqT7AtTfel7F9wyKKl70ApYFJkJsJWYCNQg
96XZOSM8A+Epw5g/QnDYK9LYcDpCbg5SlvZ3VIQdWnABAk5N4lhKJz20dRrvi2GY32eVeg9Roulh
4Fryjy4D7rcsgdoHmDCBMZj4y3FeWkaRUsrirMfa2zncwB/4BmtE7QycwpTlLP0J7QDIyGP2MCMq
NBtiVNYXbqBmXpM5sAbankJwzNk8undaBKRQ5Kh++Ibt8zpxCnWz8ENcD8jDtIeWY31XZ51z380i
JDPlJOMjk7vkUVZl+DCF83Qiyyb4UQnhnwl+mINVhuhIFlYSXE9DbpEMUSxiUz/f27Wd7adhXE5N
RABd9FyFK4kl5H3uB4SRYUhPNbGyT5H1eL0MsMGvscjzPdDD6L51uu7TJEKd/Z4EnyU6zgLFojue
L5gWjZjHm8T3Mix+forpZdHPi+cE79Xi5vOazjTzjEOQu8abquQrTtv0rootl2y9okCTRsfwBCSl
4Rrs4Xj2zTD8QAlnIRnb8NGS7mjj+oiTH5WaJTesUjWqRmq9W1WbjavGAi+sopxSi1AFdx2S+EYV
8ELLEKcSpQuefxsk3fwzWgbGQaHn0i8JkpeCj1GH/VM0T8gveceuekNVd+gA3Zzn+xBm7Y4I9PSy
UMK8CwhIfYB6iNjmmNI8DM0yvXhuHTzEuod76ND8sgcENp1EkqCUgUfR95l2L8H4jtYtCEyDIE7c
gHliapbq7CrIeef7AS97TAQ/SmbGhyHk/x4K7FNhDcNjgTAPk3+p2eGAHwRyBo90XKcjqhLU9bh/
zGiPQReUpus34wTqdR0uNr72wWn9aB1j9/0x9ZnON/0YwVaxZWyuaNt2G3x3fnrsRA3XsXGy/iNh
A0yxgxeKh2LE4IFUjqkd0V9ReB+yOkmZtg+TiOR7SPz8wXGzjqvJS0+ycBu5zgTQj1XndTVsbm/C
9BZQ2z6wz0m7x6qgIeDDU9aEzmhxkD+H8LBweI+XHhOcow3GJ/x6YM/rkBKMsWRazHaNfVI+Z4Ig
17hopoddt+zJbDB1Tosw+54GaK2bGevP80Ab1k/cbdnXyF/rD0Zn6KkagBZrfjs3TA+petpmVlre
9KNKTyA752er9bV3itvJnCF3zghUdmffuE0IJUwa4QBwjyH5+n4Xf0Sczx7sGiVxyyEjosaP01C5
Ncpnm9clsqAENxsXKnH4QEyp24ZovawZjrUFKTgMSM2HG7XKARqRlNvCSefnoaSrk8wOrTK1aiYe
Y0rD9eWSIFVbtem5N0Gxxd3SxpvZ7wIqzjLJSxNo94gVJb1OTy1kTK7fTPI2BBtR+jSaRW912Jpb
SCXOQ7E4LMDQDktUuNKYM5S36a6l5gxKX1OojznRNv2rQ4yBiGw7PE8SHnFK/WvZOFxSHIvky9ho
/jy7t/TcebG0NrFVgWwUdI8+jdaIRctLXUiYDqLJb5yY+Krhyvucy2jA00if2gNPQYpUAOJG1zkn
tK2QffiLWGh7sq1uWOM/aT6qhTogu5gsDAKFO7/WKOc7ksbyiuXKfqPLpdh5mTfsNS0UhIhrWsso
1ZnNTTS2HJHoUd0YMqEPPsVM1zF1IDeajDsGsrHJaF+R3m1gQ4VnsIZ5ICjz4DqpBcwEUD4Hw0ly
D/Kg3DJfgJHWFfqdXzn+MGFO6xOAE7mLBnt6TromuE8WQcKAEFpyKWgOMKSZ+DynvfiRMUk9x8RK
t7V2E0IjYajPSB7h0fdVcW1mx70CRemQaQoyb98UtvPa6oXVO/GV6UjIDexzW0ve2SM+BJpUZpqa
xBjOu7AYSMpwq0Ng70BpRibvbgqxqMviipN1SeoDTxt5A/0y3ZRzaGsihkt5JJeXv/p9MXxhYAh3
7H38s+8b+cjjyN0tljc/gVfhxIOJmdLP3B+fWkvhpmJFdI7O4jR6xbYg/uGLPHyjT4+ywygh09cN
I+ki+BHVLcbu9Io6JP88cpiCHhqGVBO4vl3ceJY7cJJIqRBxFnRxMD+0cZQtq55nVxZH1CE4xlUy
d1AWcpytSZ28pLk13REb8D59UCLnfsjEN6gLUFaQuFlgRnjo/Iatu7UmKV4VhngfdKnd49VWcjjK
CmqdS87j3vNzgDD1QNabTRuUaczSbJrExl3kcm3ZWALizNDmyI7IuwmryNwyvKb3RfPkwVpaO9E5
s/vyMYaE89SnAx3S86Aueft08ndtQYoHJIQBH24JWofLaaDUkKZpTJhyzM+NdL6DQLuXM+uSgDTx
2oWwiQleikHq7VgUYQ0pUk4vPo/HfkOqJLhw+GrvvZCkJf7Hog18SMcpD+gc6WYUCfUHxcBqv6qN
w7mXcNxzq1sPExsufWf9/1YD//9wYon2LBCX/8/jytevrv+v1VedfJS/V7X/19/7t44d2f+ygZr4
8jIW/IOOHXr/AmTnhGwOgsgPg//WsZ3gXw5kXgKEgQfQI3DRvv/3wFL8y5NMUsPARuX2CJ38X+nY
f1SxA+mTCbnsSRh8iiBAUv+jmg0DNGnL0A/39A79QEG6YcT5ZHzvEOXq3epAxiag4p351qKDDObT
Y9Pa+999Zed/S+b/VQ/Vucnqnimod5mJ/reS/tt7kEI4MghCG4b2ZUL8e0U9d0zsRiRI9pog2055
EfeBjdGdyFmroZlFn+PEuahju278y4TsJQhoETTzOG3GnC6lusUq4JIVckJ32y+TDdgcKSpIF29t
QLnQTO4eCRPiAxDB3UyKgBMEhr8FyImL9VD3tBumPdUM+cEjordZfP611NUBQoZBnImhDWr+gWnP
jUFGObXZ5oHkZS7G6+by7MB+t5tFfpY9Wlxset7RkZ8WHLO0fv7zF3ZBKv7lC6MBJ5Q2t3PkBZcf
9XcjiKjjKJPPMMF5yj4t43VqQVWjUIGMWbRqanmYrXlcg6XGfVLg0QgTtU0n3r8DPlZFLEl2VB56
VdIym73/hzfHmP0vb84VnmMzGBKuw0D9D2+uCFs/NvlAotWGSsAUFfkFqq6TfoopfELbAPG3LNAj
2u6K2qZqTd/x0z+/h+hv3oJ0Qi8M3CiI3AiPwO+/n4Arg0xOHu7dxjt4xfRqSohfo7ZfJaGbKSsR
p2xC70NR/XsRZD6XfDV/cy3/zS/joRi4XMyeI7lv/vjK2tHCNjlbBDdIecwgFeHvfjWhIW5UtsGa
C3T1z5+VReLPX3fEagAJkICEHzp/unnwYIp28mJ0l5RGzhZO+aouMf5W2ec/v9DffKmYJ+B7Rnw2
7DZ/eiHPWvimL3dpEJaftSQbY+XfPVcfPj04WvU5UzBunbt/flXxN4tDxMiMWR6GCtuz//SyZpBN
E3TAqNlLfqKh3JVzeZXM6jkS3hs2R6poeyyq9POY3D/884sHLLN/+XIdBomuZI2UbvinnzMju7Vo
iITE3qjBsPoIFx3889AhrN/5U3w1dcvacjZBGZH/NJl9mHuV7bXNLO+Z6Q7mryLcJY58zC1ys2lh
XkfR9mvdNVSOXP48Bvxq7drYfIH/aHpxQaugmKdG59tIHgUH6X0+hgRrsc1iLF1rqNmbgU7CXTtm
3jpYuhQHxPS6WAAklC9/BpW6taSgerEnGc2sex3Mwl07ftxcx256yogJHZJonEnAWwMLBHp13OBL
nGW7t228sI6pfjalO69iHNSbuV3ORhgHDpKTrpOFdA/UqR1OK9heLhuNPGOxbOp2QyoAKrrLLZ0O
NY4OHL6dE4it74k3NPcB3oyhw7ER5X/4ndy/WXMi3D08TG0Z/vW2m2roDt6cQfH0i28LwPwqb+nQ
TLzrymB6dMazP/g/wrl4l3b5PTpmb4w5kKS6movmDMfz1DTq7FQzkRWfajX0gWhKqOH4cpLsu5Vr
TQHgqsjZwRP18dYyIx8/8qcZitAuNgPJCerzP198f3vlRzzfZSSoRgQ68ae1JJ9lTVtutIdjdCXy
eM0UJV/7ergDi3KLypDNMcu9xIvjuN7mn1/98n/+x2dyZNtsPFiQQs//y5WfMtq4ROdorG/ap6AJ
zlZUnFvlP+mmeqeP+SYlSf0fFk/WEfdvXtaxmbYTwoOC5f5p5W4rOC+4QLjhoJ5uuwrzPP3avBF7
bbfVu46mV0BMLKYM7fg9wPjNFhKmQ/E4qNJbGwcOx9J838zlvHKH5AaTD9c7p8cQ7D+kbwatPJr9
y/AcK3HnhqhJod2u8YiuXDOavSXblIERFuPJ924514LD8JnFTrV7lRQ1aD5sqSONMcyI4b1SY7Xq
kyFd2w1Fvvij1pj6qbjIfxCQI+eG5TlW1pPre0/L0u0Jk33D1lIrUA80AOvxwTMtAX+g36oyr0tb
W+u2e/D76DMb+z0DmM/cOgAN2HnkuIeBFSIgqlB4XKhRegRO2O1tF0NtQ1sjakYZNW8L3sxBgaaQ
Ve1slKbJw/dOl12PgJQndNzt5ATJxOdU3Qe4fgKkwlVH84CdmZ+YyYvNQk1a7TBBSSYM4+xy7tvJ
f73sZLQioK51+V4lkmd4dKndSl6ZxI7kdavbUhkGE+5H0/E/MFp6b+AAAdl70FNxCL3xaBZOUK75
Yorjk2wQ4/o3Yl+mifONb0hsEBxcjEg+JNIJuoVxFgqI0+odQ3e+w/ydIfVRV7CJJYiMbnytRthY
ENe3PbjglkPRuqvL7yqed5Rab5kuPJb9ATkHIEVZfSIdPEZ+QpXFgvl/Ng9+w6vpmBeZsWyLHouW
Syh38Li0YOhM2ND4c+X3MlJXnYx7ktwXYeAWEtOy8zNzGjwtNl3u8GVk7T7OZhShOHyKDeuJ428m
JGRcYMABNW7tgc0v+T7rrcgTpmEsIG3B6zOwsFdV3O8dm6oa+lY/RIu8VrMlpQmv/9lZzY6FGRJA
DB+RNAto/Cf0vHsgWfmmFKQUlQStRl/wSjMdYzvw5MqLvxnbAeDq4rML8peKUMrKls3ZMB5ZubaZ
uAD5G6AA+Y3nX9acr1VHv4yhsMBa7HXYtNMGLzRzMUYUbU0+K2yjM/WpDVHPZteHFE6Ujm42U4Sp
LeFWaDy4cTFiCwd7JiVMdXF94T/v+a8bMww3BJrGsFsJ3Ak4PNyt7cmvtOqjlfB4btD/V62oObtu
hg412s9/FDy3uPeq5CDq9IBzOcNFvcp7zMEtQvWqNOSFnT55vlwxgno4t0sdWoyC12aCmasoQcFe
icmttCpQoXa0VXNAqVrcbjLlM6ng4IZFun+1BT3AjAzAnxZMFyJmK6O1K7TItpSjIQePMK+1EzE0
mZmZu5zmI3YtazeLkIORbKzcbJzSwv3np8EuuzxRWcEZsOG1myq24e54JDIZFo9TK3926SU6GMcz
M+txJ6D05/AOL5B8jiNe+CXJdqLxscyU4l7n3E1lxZ0jiHLCjssPbcwFzFaTgVk2ccvTmWiri/rO
Lh/GDq8GRiYnYXEQgdy1KS0lIhPZgcZQatbFWlY4JAaUsqji2leWemFcO6wYuFvrSLVnO8Q6XrDD
q7iQ03p6pfrzMx7UuSr5igq7Oo8d8T8GGpvLEW2ijyLuCdXrI/rUTBUdwboxXY6BQNDw/HraqJrt
L/OPddv30yad+kNjW69V0THXMeCReBs5H9pRisPW5dlaWSMLUM1JBgmUkWBL0p9qmUq8wZOA/bRY
P5Xil0FIYf0jjq5b1+MvTK8DwLG1R0BTzIq6xh6M4ZjTdzxVeAi1uAGflKwmoV9M3bb7hcoGMhiv
ruFWxA4E7YCkwzi4jDJRRaHC/dbTg07tYEJXDDS5H2heLprvSKPhAHkMVt1IZY7tA+doZk+voq4k
S8AzJQ5AfMu5fvdHs7I9HBSOJA4CPPSWC+ahqgDeMMhuqVQ51CGNMVbuPFlJd4/Yex1Pl1Wq4x9J
xBeShfmnL6toO0UdG5vx6DUlhjJOM5OB6u4MavfbRcKDiVQuUG7V2YdYyf1gz3d0V+8dqkdWihT+
xmnye45JFo/DmbAPTEmvANMl260lqpOMsP1GKHrylnKcsx/zsI3ZZLH5gZ3Qmo3t2reAl45Ooe98
0LgMONdhxmo6TNG2KPJ2ZS/BS0RfzUi+Z47KO3sS4kY5BJnnFtNTMzYomYB4touZHxlLIfqT06AR
0+vWuPemjTGQeRowbmNW/SoYp8io/pjdlIJ4DGyZe0nYAl2xnMpd+U7zwZSCJ3Efsv7HhJkgZbqj
sjjwV2e2FDcktz6nFmRYYsQNIuCrzcxvk/jjsXYJnOHtyDsemZPTfohkeawsSF4GdhlVYacQ4R/v
U3WGol+uWsmzxKaRzZb5DogylyW/5g57XDIYgj4293vcXFoHk40p7PehYAn57RE7jlxgbbvwA7YQ
T8IoIM5Zw84Hp+UrWlwagL8o65S85az5Up7qOsWcUAIsdqYjsWN2OpcVPbBibz0KLrF+ht88uMSX
NEsEwxOcFNZ4Ksg4TeQzENz9CFNACUTktrF79NZAHmAXjlujQ0r4In2ap55c+WUHM/JGVRI5a8CD
9J/jzR1t9SgTRAxvnq7Rst/y8SKAZnwOz30sY9usVIUpyWf6v5GQuJA2iaKRNvKXJNj5aPE87ONr
A/9rOzTxF86HhzjMvxO3YeOQs9KGqn8dL4K2jy0GMzp95+GlBp0ksq7I3DScb9yUV5VV9agbmGMy
gQZhwwQiPDMBnY9dG7oDPMXRAjI8gyuIQsvHEZQ9K588Nf6XdE9afgrVbajcV+rY2k2uh45JeHWY
rKR6IKZN2tMHMptBfqYE+Bioxj67PVXDbKdIDrdpc8Szl24WxtqrKjQ/Rw26ZBIh5Tv1dOVRaLAX
uulXflG8qhHtClheRsnKtBZiLqHfWcXGoR2yIZ+qbvOC1lKrmV8Q6nGsXcQ1u+Rxj8XucpBMuM2m
fg/Q9I4zGwBIy7tum/pNtFZ+Rq0m2v2aIkld9XgL8YCOHBtxwgOH2YS4U3eLgWgD9Ogoc1Ag2eMi
UocvIrUP0smPHJkBRznhDeRfZ13qES+jwfwELqCOm/TIL71sevbNu8D4O1eM835s7R57EYLgXPQD
xyUWc9p+Zr/YBimjA2ooWeuokxhqko6Wj7N0MIoEMZmkQJa/Mri7hIWqcl/kEda+4bXQ84PFbZS7
5nZEjYHUcOaO20d1P+x0Me0nO9iJWJwBtQvc+ckXNbpbOI+rHcIK9sDCukrVfKbs7nVo7GMR0rCQ
9cQKOlqp1ybbsWvBdFKWax9dHO8WqSQXq8FKBvAiJyoIKdS572V9pqOgZ+tagCzxXhcXu6fnfsXZ
RSa8IcJUrhgFE5GLujM8nguJgcXfgWiE/SrCko4Tr872ZFKpz0s23nCR3GDyS/ZP4FZ4xCeOTqgU
7+885ld0GEdbB+/KVlxD1PnuOE1tRM3Rrino49J4/1eAKUEiz+a+0kkK0evkaqgMFk1gdOmFTxOU
gsuwkkWrWDvAzdbd4JYHvbwwrfYhDrcFxXjTTQqUkM7qm1Ckh67narQlDmBS51U/mq0dEb1rWnmw
cu/F52C9Nlo8MwNkOjT/XBjvrCIBfj4clV633nQaMAlPWGF8Nz76mbyFdYUWUG3yhrxZD5Z+V5f9
deou7VbV9/EEt9qt0p9lD0zA7qLrKAC5UkuO00JbJ5c0a59YZ1cVpHNtllDZLFe+77zYDSePIOFb
WjLIi+lLIWHtpnyoJRheXLyWG9fr6FyEHE2no1jQYsSqt9LsOk5EvSozb9x5wiaxuKl/hYZehsqh
eXGECePk95OyaGwwRE9GASFs2bpY8a6B3E8BDCjXBWkhcn1efHOaSbruks56mr2QMQ6zPMtrg02k
nF/YExkbO/FpZIFcYznH69huIwu4LGqVv9IMjZyWmg4eKWyxH6kyo8U7je+DMaMR9zqI8Rab7lG1
zgAjKBfbaXifEpc6yBrLD6QBdiAIDIL+3JCBfkNzQ5wBnYPe9eW11adl6VOa0So/1Q8M0dgl9Qub
K4izgm7abRuRF41V/siBgDaLydtFNOcVOPVA5TY5p95qH2EyAxw6wNa/YP3djlo/Gn2PjoHo4al8
4wDi5umKhbJueSbkg151KoOuCDV140QNuGzzKEV477WOtfVATiTg1a1SDlCILoTgy7YMr/MF9A80
NLkPIvGY89VQFTKwxzq5Y//mjSSWudsQpChi5izl72o9iQ1NBV+enwSAu9jiLF3gbOhQJgXqIsOr
2KdbLX0ehLebLkfWyCz3NQ3PutD4zZ3gprXtHdFRWJz6YugOb+bkdpCIb5mc2p1gMkyhhr0XuJcI
jb/Nw4Eu4AZi704PuVzhk69wdrEBYZ8ZgyNcDV+//QuNxLcxdSh25A4ZyFnh/uLVYl/HMSxlJs5R
gf/UWIclu+sSgu2RTo5jtqwzjvWrAgUgb6pLXW9/b8Ug9MxPc2luZSFBotB0J7JzTyxO+E43/wJH
xGYqJ8zTZxcJQ9bBFtL/Bt/0llAR5EdpT/yQw4X0iuW0mE6jtVFtwxl3cX/JhiS629dvwUhNzZxe
lwRgWeY2pIU6ZpbVLxEdezUBnjfpyc7VjxhfuLuMtzZCw6oK1HXr0wyMAvlivAxCY8Vl5RRJvJ7M
ix65CS17R3XdSlTzF2PIbVNZ6IISj6isfzHs2bujeDLgZWlI0m95YP1sU+hB/nAMcVwAUnBR0/xs
Q1vMOrTTAoxe+ghJ5g5Oxk5rO+YE1XOQ431tomhfGk0RZA6Y0yEBxXfk0uuQN9yumbqTLRZo8hiH
xeAvAE8TM/sUKQd7FWRnyYSInGm8n2rOR8V88K0q3uiJ1QAeDx8CpkQNN1sP6mLB+o4x/EWFO24L
D2d6U5ZXnJb7VQZbCC44k3uNNgBFVa1mRuUHk5Je0XPDnqA4LilXoWu0c4WD7AZDOem4JilWrfZc
Dpi01AfOkfuFTAfzWvYB9/QE8HCHFDYxJmj1KUhxr/tOwrNSMs6voM9H6E08JhJ6lEADHZgHU1ED
iCez72PyMHiF2yMErDsdXGTM/i5vYQdHIKbb4VmAdFn1BxWac5+OdCOmbAZpG3p1l3gbcPnIxrvu
mxpbkgo4EA6UHUrxMeWUMhd0+/CK1SfVV4fG5dFeGfM5pM1XCnRyKiSP3eGT2cEq7gR3U68/Wy/f
99zEOO8z6L7k1/OZ7onJ40yeiupmMuUFI6AEksaQb8Ilp11PVz8DDhJ+A6rEn5ovJv/ZLorZg6UO
e0hcPRS5cuYPO2bmssSTLfN9YRAIQgVcpg3st76KHhh4h2tdeJwo4oAYfUDrokd7eE76t6EzYDP5
6tVVPxg2ZPSae1DG6uSTRlqaxCUlzYJ+RZiEK9/Hgq/8XUbWv7Yv/qosNWygvSsT0BERAEdbtZSm
rStM94NmZfIpNc2icqPGIrpyQbJvnMzAI2yXY9dVdxHYDZ6QZCUssAhBSBKNdtCsv88FSJKote7T
oH+PPuf4kS9r2fcTyKx4+BweRLmgICWs77oGXpYVb6UkNNkVDc++qea0N0FTJJlwG/U1thJ6t8No
PCVa3rfebVM/27Xe9SSjSAOWAF+TkIdtC1+35SvxWXfgq6NJNsvbUBb3oNrk1g3c9wyUS10vF8h5
sTbG+XA6IF11UR/noMb33HSHgNaibUoAM68c4kC9dz3U4KydiydwJKdHsnLl9vH9CChlpUqyE+6c
vZVIY/sYMMG6t23q3+GiNxEnes5zTJAYY96MTjFf8QzZ5kAMMLk34Een+Au6Dg+GSHFw7lxOvHZy
xCvbuDcW9hc2UCVB8CJ4z3QGurGOnkLTeCeqbqlInO0DhG2bhyDsCGtH6iVaU521wv8i94AJ5LWD
Q4ttBh2MxgVXYZn7QS3+ioL1W5+e4MiU+F1ceR/x0oM3WXAGGvyvCXQftkR7SUkZTq5yU6KNrpXg
LptCnpjkeVLoR0KtunUlWebSGs03AQsc45o6FiStYKBAM4YTN+Sk9EWaAns05XM6wCEB42uRp9zS
Bn1pufZbDiMFS4OpyQwT4NgIO/wmFXYDmIK9rwo/HSsxLzS2k4phmd+GKI9wLnpGVknV7HLpUedW
pLRTLO2lM+m9cskL5xyWK8tZTo4h8aIlA+L4UgmVh9C7BqEAIi3xdW3bJy8Y5mv29eGxC4gW+PUH
o6CDV6vwuZ1AI9vpALUnzNYFsvyxbUJW+MVKoCmsxrkd/ydH57UbuREF0S8i0CSb6XU4OY+y9EJo
VyvmnJr8eh/6wQsbMGxphuF23apTuymXdEEI58BBAl0hRKpNpon/AV0S61EP3Rdojl+hIBGitAJw
fFOZaw7RVIZjigD4a/7EinG3Na2LKbordSiDVu3BU/zEI11fiQPQfC5u1LpfQUFHVNAbXBttUJ8B
HDOeAEiSTcWDNFUcVIv4L98jymb2LoIerdiiAEIDeZVmlkPA1fhp2XqMEu5YNBB/4NOh33RTynYD
6AHgl+b4eQnjzAHOviMnfMnGkz4EO90OWoqMXWp3ulcjbJqjo2Cn2oTNVnx8ywi9a8DNrurWrrYO
hwWisBBaFmqRJxRKkMOcSwhuGQjmbngRbS+OXDe/sJyYYBvO7OhWLAzyHhXGAuWEEpdBT1rJtjsb
KeGQ0rAOXiSesLfvx5xMUSCtyM9J59STYLPRmE8Qvb90Vl/70PyWHefmyCMfblCdIop88BUyf6MH
vlzOfppeftJE+JHMWA5xr63jNj2PTvNhuN1rImiMG2P896X1oTweSK1CkCW1XsL7KOuN7ELeroBA
LYd9Z1Fq6cbgBYJe+hz1HNYpkwa/Ox1UAfx2qvqnUUnqY/v0Hehjt5lsMt9RQQu2tqkx3vnTPIBC
ZUAd7QsLQBYZAdxDU/5SxBqekLzPNrcDMGcBTy61/o1T+GKnTDNO/BSFLcaSKi7WrR+XWQ5zrmuQ
pKM/LNO3BBgpNW9MzPgd2hduhnTTZ8kziYVl5ZoCZkmKTxBhP+CVNADzmr5x4uJCPm0waN2emAih
RCF2Fo2V+qwuv+slpG8I6RtSHNCg8b/jO50ae9pZKqR2ncuxdb+Udctqpg0++3WUY0OX3es8e2IX
FxV168baVCNdqprLwCEt7HDGxIm/+Rc33HA6QuuGBRaTY8fvXSaQW9D2tgQI7lmcUo2Hwdd1FC86
ethUxvN3BIuAPeYZyudNZNW9FWFPCn7AoOYOwGgbjmx9TEBCAI8LKDQ55HrpB7P2hJUNyq4bEMEu
CiDCTFTsgXsC5mv0i3u0sOPbhOmIm+MvFBn9CUTKcapJWvVtpW27fKmUhnRMOft7rkOSygZ+w+a3
7CG4tFq/btw/6cKICWvu6tpZKPau/CNRTHyZ77jOFZkjJ+W3ZZ6b2LX0TL2Wa7zPuZqXNiZKwOr8
ahA3hICstqZAX/Ws6qNnAjjUo3FDhN9iOOdljry/SqxlBoUrQte0jm0zDN4b0pMYavnP2cn8iVcP
JnRnu2u+NVRB8gxOeDcHr0BnjLyTC/jB12bT2Skw41qpFgmdV6wKKTwBUIKm9ZE901YUnrhDX5wh
e+XF+8eSUh1xsnLUNpb9AfytQzg2myijJxzeO55npFhkIXEhLfIq6gqDFD0FRprSbWmAGcgYBRup
+n0dKrEjw7EDiFQ6o/yg2Jh3LGU9bWAM27TNvgxoj6xqFOsdKD2mF75Vhf7seeGtieyeOjOavIMB
JZIIK3J4sdMt+TK20tg6xq/nDa8V4DGohyj2iiiNHlTxpu7t30TqGNEB86z1tPgaJaDeqsg2Ts5i
NOqhKJYZL4xg1bB223DyZDnXSsFcWKCdWi7BOVat01IvKGh828MmL7hBoD47qzAjcUC73TJoDJg9
wHmlU3kfbNAN09jTjTM0zwZhsHWETBFjqvTxPhwza0JzoOQkNg1n91cyJG85vtKeI+jXFOMH2vy1
p9vbsokFuqN3mWFgxCpCI7E5oXldbe5E3f6VJVOjooKLlyAEo7RK7jOCAP/BSztlwcar0ulSpDW5
LAPZeK7fA56BOxcxiVrNraVPWxvyBQZ/5JSiocGOsXwDh+kH0puxVqIV25SziO6kKUgve81thSXY
GEy/pUywN/0qG/5YUfzopiaHYGhrm5iVdxYY6YVc4rXLY4hoEUe82nhJPfS8RW+/htmMJL58rJbQ
/DL0foj6zqvcfrHHYUtRS40+mb5r0TQtPn9Sy3Z28JpHHzGBpwXcEIRUnq9myIu035FQs0Hx8R2O
wXgYhtxgFB9+i6rga4xyLlNPXLkUy1fpsrQu8HRb5rBFpKCaCqP0CkUaLhRUZHZk9XthWn+nXr3X
BK/9ui/ewmrQVt2Y33gxpxuWWPd04GRJJJjZtufNXdkG5QdNfhmWV1+CBb3Jrb9uREJxlBs3Kh66
wZHCQdBi+luYR9OW0YwNTzetItq9uiQo0JXnp7ZAMLSxuOhTM4NLJD8kZpzCeKh2Ybqplp9R0m2y
yiNbo5ZAvkBNQgpwGmBN1ls3WOsiwRvcCJ0VpHZ2NMkC4dRRzYhDsP2ypPXDMIVjPR3eAn1649jp
DkSYCJpqrBFdQqky+dZz0PQRQLg8NJjmrZsmoyOoi13OhJHXPCXnkofLEFUt8MrbpNRh1FsB6zX+
cLWaRAQxghqDpl5k1FQBkcVAhe45p1sWOHD4oSRziJnlN9SCl6rkF46M+TUIjZsbgKCRmfwT14Fa
D4J9HfzKH83hpMlFcZ+86muMgXuCXLFDLu3CDVfTbANsFjA7tB0RLeE7tvMR9A3IczYBJfARYRrn
qDYAi5vlVkI3A4yydXr2+lbCS38Oe86xDQfMStF81jqxTxD4NSvRANuKuVq1lA7WRf0h4JJXJg5P
C/LHqtDcLxGM66advvJs/OJli78BO0eckHSd4EiAWU5+8qC/JE6xVbq1x1FwK8z5qx4gBNtmflQB
moyRxPoubq+Nh1uOY5zc5Fp7UoXgLY9hY91P/NtVQk1rXz1Dn7JWWoW5Ms/M5mBRD00lTnGaAoup
jRGtTrAtuDFlyS2LSAfW6X4x/oWWpW2I61ATIR/kiuKV15QcRePpW4Q3YImNPyGS494/aMmZ3noE
lppG6z7/HfhIDnoBhyrFl8s0517qlArjJM6wVA0mylXe2KTMo792Qk6X4otDWPT2KrNq6g5pnG7S
aRMO3bytZ2fiwmB7GYni1RI8P1tVJOuhyP/ZduDnDm0khNUk5EX2mVS70KOInuuzgWET1vU/snGP
jqwnhqPkqOZwXqX83UpQTrcKOLFjt/BV75wbiMx+WfParpiu0kF/0gvnake8wnvvpHrjUSXECdjj
WV1Cfjp5sMyxVpNovtqSegKHOhaR1nz7cfCIKgRZee0m62BYL8qy31kGDdswzOm5ZkkHToeR1FDH
ln76o2uoUygg/+VkIx19Txgd0FqK3wXHyartuEEgCK2DovgTDUjkEc4fL5nfUQhfR2YmCmj3gJw5
AZM7KhL6wAb5SNtOPffqc4oo/y2H9m5PSOCWhWpKxzS86szex412hSr2NUTaAPHwptWe89wgQ0Rt
9At7GIycSfWQ8KhcNV+MMR+PTh5h1LA5G/JXMAj68ayNtMgMa3BVUdbWDnjqQlgpzyCGbUM9k8oH
2D/coFr6cTNkvtYKPmFrH9tvWd0N/tCgflCU5AfLQqshY1MIu9iSy4BcIRQV4EFKQbo9r5rSAoGQ
EceoRELhbzdalFKi/MI+4kT6CpZNW1VcNHSCOcyhacYKiKaRucPpoGXplqfktIPndzEpqV65ff3P
GRPmyd4MV4lDh9FcLXi1+WqXzdXoB5aBiDxdzWs/+r8DRes3blZaK2MKD0WHrjRwBDEQcqiAaLdd
Er6I0YIbXgxvdeLEZ10z4nWnWBGond4BSwQ7MqbANkK3OSwpV7wT4ytllxhrGg49YJYdozxUeXdO
zSDmoEfKY4BQwm1UvDl0MYQBFk7TERtacjpeQvjew5QVe2H+avVyac7TM97ef5j8TB4MlbvpAHKN
cfUKJUrfpmb8PY0Kq8aI80SPXlxqNVd6ys6uV9i+Ey//mnteRTaQ7CBETi7FybDUc+wk8y4Nwr1m
eKAl9AnfSGNhuAq20GvLfVzRd2a/2Rh7cipVmyD4mpulRqqK8C3HUwZKMNyEvUMq1HjLEqAvQ8ar
Jg1I5FJviy7rxc4q7gMDAwQKdMijIahLbEMkXxZyb8ENb5pcfw7DzKqsAFHSXTVwm1hcj+CkUzRu
tNdlVzA/ZZQ9st+T59DDOmN0zsJxleuRre3aM7St7KKr0fLfhUBDoqrAm6H3uN244lNXi5cA3y8d
vMcpNitfToMAZVZxDsdCYHRu6ascF1kim2jH6+WJHuMaGcaBJMLPPtrrUq+BuPKDrAbrwDEG4mks
P3ItfMrt8t2x4EqPo87WNxtyEow2eqisPCbvk7c02/ShA+99mrSN5wzbQrRntlviiuR5wmnC8SQt
N7kd9vffpvC4+IBKhqrcYA+dVk4zVRuB+pewUIc1xUtsZLlkDgB7GofLHRkS10RVuv5IE6KPeoYj
iKA+Z/bhgyASR1TrTMHBTwOV8OSY351Uu6CLHk5fPExe3Vatr5qC5yQ9DYBC8mGTO7lCyFbxOquA
LA79zOhpT/4g6Ses5+CttFryv7h9hUS1JYjwm1vtrprye6eiV9XCrTctF1BCfUn7lupw0+/oGi1O
PU4W4p6NWJUKpknq8gomHYzFh9oZhAQxh5AbW+PK6LXTiOWueMHGK2eOLoQvkTfnym8SNkfOB9VL
mwYawHEU7Fmr6jh1x5nGlb7m00zD8jsWgEJ1VW9akVisa6Z7L/SnKmxeIMhgVtWo3kPnHp3h1FhV
tAWbymzI0zijKoHt8YQeB3FyXodR8VxZ2nYMCkniL+aaKehjwFpI/yi1QD3QDqPESRJU3b3KydAa
5nsfert85qVidnRvm0OxcWEszAbtSSQh4cfYd4XEs0JvXBnBYggaxYYkfOQbNB+xj0BjMWfQrqFx
HCN8ZlaqY36zRpfFC5gF3HI+/B/msZIkWoUolo3ZIUePPGHe+nFG2NxNBBV4qMKnhka8VT5o3lbL
PhGy2FK2l8S0vtOMTZZe68UBLs6OxLl1yuziX0jfBqfU7wAedJl4a9itBwrI0JmBu2Zu/NlF3kHV
r+M4nRxRsWe2il0mYND0eYm1bYc/QrL/695J+HV+gASi59p1FvLbYdCWCSBa0Z1E1P0qnod+p4q/
vfnHRdSGHWNiiKZPw+5pQlGj5NAnYjg2nKU9gNMffZJ/T3LflvRnV5AWIOmOnHjUQRf6jhOj3GiP
qeFgXI4V/PoGnG7qfE66A5MuZAU8a+a8tYzsMGYUtvLKoP6X8ZHUobZybIVO87DlZB/1Zxvdks05
syNcwW07Sx/0Rfhi1DEZdo10HcvV1ZAiGiaG4oLA2iFYpGIrhH8EUKTy3tJ8+KN1Jap24p0Grw5p
aLfuPMUynn7yTbF/PICLP5oG5+sk7PtjPQUb26zfs2kI9hAJ3iFGfRrdyBVLo6GvczslHUN+G4R+
7JkHPlTtnFRLxghoQGvYy56OtVONnxdmxIbqPrqYoIJYoXrVvZh/j1Yd3xsfeqKd5k7WL32MSq68
/NposI8y/VTw6KUN+RX/DsSqFq7DYLAYrJLjlNXpAdvYM+AIxHLJ7Yop5RyjFq4kRb1HbX5v83wx
RPtlfhfUHm8TYqxnG1IXLjSHKihYVzHLnb5SI2BZztexyq5Ja/6rc/FPsbkMdDzNRYGKqR+MfBNN
mAlBouBbDfN8W3dj6LfajI3BXhwUQbnTIm3bNnr/qMvkSedhUYN+QItB/bDbrZk5d057HwoaMs52
76gV5TEPICnbNYtbwqplZZdnvaufgkg/AjtksV/fAhkx2QRjwJuVYx7eRD6f6SMze8pa+DWjjpOF
N9sbCmysidM0nqN6Y5Yp9ae1XxKRp9cAOglCTpjtIzVybPd+uv5flXvOtU9inyzVU22352acKRGh
EAEURZ3OIU9sj2+IYr/V4AUXAudoZ+xLh05XC1DyUffxSQugVIO4Atk/vMQ118hgoy+10cGRlrMa
CZ8z8E5sC5yeJDUu3LQwv12p2WucXMy3EcK9sH9cz0TH4iG8wuuOekGdUhYFNA231i1p6a8lC8A/
oNaXraE2qjZibEDbJnb75QYBvzOlb4HKcEXbTronYM0hz/5g6q+eUeDjqfEOUxkvMqA4oC7VPtsO
69AbiBphdEOSyU9ZnKRg3FpBHXq3l2mnPUUlcAZHT/ZAW8Qhw/++D2Cus21NNqZmOGy8M/ZoS8li
xi93pOXwJRrr1znzdAprAfCqqhgxMhgQK5c/VObkhzIICIpI7+KWvXdJjP5IB9N0Ssb5l9hhfGiq
fNgPo/HHZQw7MbiNJ6mN84Z2Zl7sI7620NVhk5Bde1HoqTc2bBePEsHFJLjRJnlPeS1u66U0iRi4
onnYeu+o3NsleTmfI1kqDFtV7CdZiWJoRg+Rfc59ik3aBaPAsLrm1eptpR2DEzUyHE3Q76bWQ6aS
848dPDwZ0JTZFUebJgQLhlsoPE42zV+35/ErBDSfDlzZOk8AwXRBe54jHaE1JRfMuc3xK2raMSBD
jtdh/U3sSkUKFxtoNh1FIXXNvEI2ZdjH59xF0WZoOkS6vGNUgNHC14DUWr4ksIq2SORyE3M7ucWL
1/J05mP4bCdYA/mk2Amqak0gusUHX7xH4k4Kf6khdc0j4tQaaoS5pBK+lc5qaxr0yZ9j+1vlOIPw
4y4dXAbvlRisZ5I4NzlYTx3ORFL1V118RjXP2loYDph2MmZNyXNnqI51iuImsBzD1wF/SisDPbYC
+aovsy/JoBtHvJAx6Dsb28U8Ddn9nAeAMvIe2FdW1CdRKXpw5mcLP4lvacbTqAc9P2eQnvSYxA2p
A4hXUPFovQ7OPJQ5UXsMosaA1JlXGPZTdqqdw/8LQO7SbMDxtE+8V6/VKdWi4eyQUWADycveGnJ8
G2kv4XtmUy1CUP7kQzE7UVu1MgCZFXQs3szWIH+dwSxLs40Bcn6dzL3a2pKgQ2sJk10Y7vQoDfmJ
ROzL/lPSm+0bzE9FiU7eMR9uVNAeGhJJfmUd0Dbzk27V58Gc56O1aG7S1M+6maOCKrSRxeDlBcmm
sJylGjLItw5elnsVsN8E+5IlMDecsffWWPW8mrdAn07bKR68c5vOz3GEEGmQm5/4zaPepAwisPdp
GrERCtRzO0b5Ki8iPNaHwWC6aEcJbsUeD3J2VyE9xCb7u2RS2toaiacAens02cSLt8/paKYStSFg
uMpmgQWIbZf0xleSZug8dhpuaenFb9HSXzDW/UYTLUUVEQj8UXH0MT3XD3lsIXm1QHtYXsN2YnHZ
UN+DzLNHBkbhURhyiIuC78C/yNea4xyNKXWi/qiZ4ILJ6l/ABmmXL7tII+4fnhpzLhWKikIqsG2L
pxLvyHQ9SFkcRB39taI6v0TJvO16Kjsdg6NE3Mhk03TeYWafu5/NsNzF5fin6SUFEcar0NOnhL3A
Dt49AE+wBzyys5Ne2Oh4EBToefqTdMM6sSTRNgEIuA0Gakzr5EHeA8p+RgI5+JKjhfj3SDWP+El6
jrSQhx8+xkA2T5xfGHBlvs40gGdCmtxixjWQBcVQ41Vra22rzzeO4uWmKRxqM2iAyKi1XLSrVFbp
bojFGSXpnI2SkwolJGvba46Y1fXDrP5GioVZXfFMaUl10EL7nNUsL12e1L5MGUir+cmQZeyztMPu
p7GZsaY7+/uNlDGervE2EbJkOiiOlpvdW6p9sMzRHWyUPOA0c7I2qLAjTySVrmW71AyFp055ztkl
GUeJDVKPESe/qiHVEJiUhZUuWdDilydmfHD5aBN8fZYDSUoJPGLtm6m4xwppvs1DdfHcQNx3hoO6
Gg72G8/1XQE+wbcnJ1rHBCR5jQIoxucYQdbaIQDdHG14zyj13JTDcIxr+9qM7puMmAL1evHlzlgl
AUeS4lbY0Djub5rKXTLdX9bcrSW7lG1PAAxJ5TdP83ZLgtBaKYmCMbbYLpSXHVig498t3XQ7TUvM
tN+HLor4EiWKUjfbOlUGRdQOfvMx+l0m6DHjpIjhmu5jC1NXENbQNRKm9h44P8UAOLS0a1kaHzNm
frfxpv2AXYOMKHsidvoSY1dysxZ7UW/oBwg69Qm/NYnPqFpzTeumNR3TMXslhaLOOXp7mabxq0W5
Qj2FNz2v2qMhvfeU3aUyKUYEPs1kZWsa9tCVKYAVhbQ2soQ3XUI+/1yBWmC1WMm9+aNp2Ys0LUOj
bVNTjSPpRow4OAam+UTBx512J/D+qfMhBuOfJ5FbzBZTqxHm2sE0nSuc/JqLaCIdpWGkalCMwfr4
Q909TN0bz1WpHh39Yewi3fme43m9G0n6t8MbePz/n1w8VL7WAyYa/p/pSszfvbQI+GE93iUmmI+p
cj4m0nrHlFDSQ8/gYwQRlSfZcpfN0Cax99DFFGocH2gBwcrUee4xcYPo0uvJ6Pc05DpRfKNyAMQf
Me6/0eLTFFQxeVm3rVqOPa0QCuuaHe5I4sjjkFrNhXDGKwixr9Zl2kFQKjI87v8K0b2NfS5+Qqdj
TBP1E4/+etHV4DOZLB96cK+PdvlDr6+iDLJzX4dXBhFnn2kMfGblvdIWt7KquT87yx+hEV7itKV8
sekSgJUZzN4CvgGtuM1qhmAYu92polRzFbjUy2rqeZQdkacmtXHpFjtsm/p6sOKMjZrmbhM0Hb/I
MciVLu0nzqKSNlmG3gI5K4AqM8TmRebxmyicU4nJVbd/Sk8WF8imq6wpEN7YV7W9cXDaSPfHUtdY
8cTRptXdf7OT/Cnd7pgW9dVhp3wfTPpKRBhSQkvABL7MTqP3yoljVjAZ3VrV2nJTrrV8cZqOJjdV
FK/LqPqqJ0wIdtGvBQ6sQDHZTKpn/Q6YE1t6kQBk1XvWztEjrNmo1D3vWtexs1cxzGxprILa5ZFt
WNKgujPZpMxbc3Tva7diHq0+SttITmhGwbazjOqptUDB6lrXfydJsdebOr7ak/WuLnYoL84yPuqv
ZN2eZ8/YegPapj01sCacN5B389qt+jtGqn2iyWcjwClS2YwUc129dq18REaEoSdSu6Yu9pTobiJL
+aNnnnDRaGDh8T7QAY6Eo3p/nvMvyndOvAdHrJzmW4TGR32eOe7Dos2pb4U0CMaKhs9NY+QYYth3
wY3eYWbj8MCHyWOCWpVrG2D74ideeQqDqMljwQL22j/HXHp+65VH/FEsMw1xSCJQyxYxJgpsTJyv
hLe10j0Bw9PT9Lk0dD5/Rs6iR1RQRv5kuxitRo7CXmV+xBTEtVR2YuYZrqZm/yo8yyY3RIrHb1/A
pwroKuNOC7XLHDhANzR5VoA2VlB+b/MYe747DNW9mtIUTm3yd2i4AnwCRvWB5XboQeYYWaRrZKvD
PtB8K68+zRQPRDuYFEIuc3c/schr2W3jLNGuddzaB1bMWdYLMl1YoFqIZtVIl2MCDrTPm7cWY/yH
VqTVep6r5miwLXSb7FoZOkaXSWoUHLJKzOQDIoWLeQuTZK4vqEMbkJppnaa8+Rtxq6yZefFk8YwM
6HZC4FnagudHmbjsUxziMDmX3CYTYbexMJ/rnptshM5mvB3vfK03u8Uqwm78zIKPUhrD27dSPZTi
sm0YCTh8Ku1kprpLBhcMs/l37HlSd00rrvrQsCGfGDg4Q1x4p823E3Y/tbY0+dFL9V2Dy8XprOXP
Cfs8KvnQEUv3kynP/U74mzGojYMKinwX8cw+E3+J1mq0PexL1mnkfqENonuNHOzSVGNynAnPrFm4
i4IRX3YV+p1ReGsxin0Fco8zCtXOLrlpMFce/hbRPSZQLduZfQxzUKVO00JoMu3vmKAi96Krv5Jh
IoKDQmIJHGYwJlaTNLNHSBp/3bpsFOaR7kUxkWtkldU35TYjXbFucrzyIK8Vr07cOW2M3SxwOMma
HlTvTgu+OeUNNS+xeUNDT3QF+6FvwpbFKCS/B4MpqoQ1Mlei8Fa8fACg98dA97C7UXjmOK1+cml0
pHUiuTtxha6ptyBh5u6Z4h4pnPhaUni0EiXopdRxztTqTb7Q+2k/zhjGjdkJD2om2TfLUUd+Z5CI
ozG58EY7ZblZciNwfOXZo7EDJVyuPJmsxzxoTyIcTXrRNPq/5tI8RRGyK4EdoGSJddYXdlTMofbV
nm1xsTLxj7q2+BjMdrKhkvvT4phyTZhdSTaPnCOa6SithkdUvw5sNGQjaNiczHsZ1uGRNXZJejen
N2+Ru0UeDOCr6gFQb01svj+Atg5kcmvrGpNVtKP6GSkfKOixcSC/OzI4qolHDqENd+1QDbKeKFny
u6pId4bHbO4haq3Sps2uovrUi96E7J7Wx5EgkNdnw9mKg/DczdkpCb2HZovh7Ojto8bifshynfkg
JIEWRzsOA7xymEHhaGefjSu4W/LmVg0d8zjAxMwb2BGM+nDu9PRTEYU76EEkNqZgC99ip1qHQ5iu
Bc5W5QSwRSWTUVA6J5x8AyONTA/pP3TfCDdq/THlUfasXXQ31I8tkWaOnfg0CINiUmq834b88i01
eBtpJlb6PP3Euv0tMzM7qwkoM3ByUEP6eK8y8NnjGAdUS3fsvtPkAnmLCFPI23sCkgyTLFxHbdZs
24kFPNvD6ShscQI1hkmV7D8nR+WdTJMkkWaUA0MHjyG4TJ5v9FCvdaNPaMPgAdvG6bWeuCLSpSgM
LyHWTv1SLj7hAI7ZzugnImySxjQWOlkd7z1jPEZA4mm8aj+7DpaIqpAbWL9cNE/f25NBDIsWGYO2
cx7Lte9Q7mcp9WXVw8YxoehmldHyJCBtx2lwhbQq8NJX97n5wxSKnDth/IpsXKiJxXUAR6kDGsl2
f/zARs1xuE6e66F40ikR9CsjYcPI+sRLiQPEEa8GyclmCh9lx5u01kfrhFiwGkiRf41C/va2ZW+b
emROYJwarjbe0kUcPuFG+TQdG9AzpgzBhxfl01a2LMYNl593dAiutuFvZGd70j68ywAfuC0nanYc
n0BRX6AGXTv6jM1cx5WKAw251laHtGFk6dv6x05JCBd6+YMwmGpITODys5VwmjPWgsJPIaRL/JVG
bKFt6OXiB2ZiA1nIfVuzpnVNrhBqZ7lxOMgt5EKd3ZfohitQydfIc6ttjQl5TEmxaAEWvMwBHuC2
pHmqmmvHiO41DtWBEA7dd+bPbMkbHYefAxG90Ix/ZWU+xg5cd2N/RRnmC29yXmzCKp6jnswyILMe
/5mj4Ltp2Cmy2apWjY4voGv/6PLiBf0tKQjOAhxm/1WNf2azpO+n/FqwFxR/YknNz0FDCdjAtn7V
1d1hBjNajvaB5O2HOyUweg0nxfMSvMRQuomYrgYqj9YRHsGVpN2M44xrDWfuz4MQQcn2em01S5lD
9o/e+WxJ1/NUwp2OTRc2PDX3dUBBp67RZ6OREjANG3ll7GgxHsP/rxpjxnuugDCPzYvLhmbGDVlJ
SDz6FNOIp/YpCS0kI4dtDK7ouu/ohg47X7PosqbaQOGI2WBI5H0RxGAUamQIDUssBRt+wU4IUrLt
+iZZh4EJ6E7xPJh50p09QfIKUO1KEcxcaZ61LYHpUqVMwsB7dsouY6nHMraFXQxmwH12jio/TLXk
ctOJhBXWA7bE1bUsnIACVa6iJGoD8UEPR5LgdviiN33N7ose48E9GrN2c43FxAmFRnBGBdzzJVnx
kxtZummVyXbDW4rKcq5RDNC7PH6CFHOWmqMfmjmJGLh7Y+W5Y/ToGs8fYugCdUEtD0ThjHOwYQEy
K19BpOR3pCThiuXFyVmQLcoVFeuutSauiKiH4BnM9RZgxm8jEPfhfjwZSc1E5mgMqcm3PeApMCqx
TAWZjtSn5IHJh9jOnmPpvBxDKXeLJuz8XCV0cYZb3R67l2KcaTfpHsyUbz03TYjHFFqBxYxcyGzP
yY460kl1FG1ifND6pEJXhXXQ4Dm9gFEndyXWklGVu1DsIQJ5+OdYTrhBrz44/tHbpPffMjQfdVT5
OdWqB8vo+L1Ufuyc55odLOz9ikBImvJzOxjlNk6I45H8gTasePKREoNmUKElsmnfJ3noXkSvzmZC
zfS/uk0PyIJkBU20AMu7GVRvrKyctSIOwLuDUUl2hKCj0nkF8Ihk67ibScrXXuEg6oaoPwoyLHeW
d/dRm0a/Ipez7oruSXMppzPFNs7ncTNfFAhXbVL3iLbIfCvIaJRooBvHIEI8HCyze27V/CLR4tYY
t/56JqYcvX6lCoENuYnOMWbPqk3wgtGAO/Mmx3yjvfA8K9nohG9m2KbYgAV+97gO13SgzDzhV47Q
fr2Kwx5KwXcv8lNE5C8u6jtNYAennv96zrQzcYxCGkt/RZVfQ6I8u7YhXi40cpDsy+rePXUsaC+O
Hd5cNOV9r5dXt25oWMa/HcXQSfrAYQhFMzrpnyx0mf3VYG6HuQ8uaVpsWoM1UGRJF/GcH3hu7O4M
u95Ju5sGbeeVctNkN1Gg7NOJTeaM1q0NtdLyyvOGQQX3J2QFEdwSWhNqThm7PuSjxnD0kbtjejZQ
egk+eMcZ7OEedMrZ00RzdCnUOBQK8UnW3sVhtxtwbuPU5IqTZXH6cCrjecqEOCAjftdRs5lmL9+E
SuLTw9WsuvECvPdFLwNyeZbCLFCa1Vlm+XxUsk6W7dtPEhYcPVm5QS/4U8Glf8KXT3lPbXDfLFs6
HHUD5bNRzQldF7RG1DjajBJjUGvyLUX96PN0RxbtvfTpP/bOY7lyJMu2v9LWc8Rzh3AAZl01IK8W
lJdyAqOE1hpf/xaY0VURkWWRVbM3eGZpzIxkkFcB7sfP2XttXupKeHPRhmdxW1YAUUuZn0zgAZYb
RpdRdyMc5e3sOuWaHO2C0WJi7V1w0SSGkcFWJYR6jkF6Lz39TVTuPvX84s5CoWc47shdinikjC38
W6HhnShOl05I3JGfPgsoKwsnsNJtMaRw7uNk3pvFLqmSaTP0/lVhiHAX+YE8TOO4m2o+C8gz1jq0
OOaN+FkPiHw7BvGXrqH2/igf6TJ0G78xyYBIct49lzNJN04srSjiZhwlNX1r4vL1JnoO6C1oDwHu
/zQisW0JN1p4gsUTHdNB1u0yTbEHtjqkQa3devMQE3JIAqGjgerPXaqXJENPZ72owGMEjr/hCaN3
qqgcRAL0u48662I0q80A3ex5MsOtAvxTtfaE784eDwO0eyBob0gkhvvCjq7LSr3Rkxw3bpI8+IyF
zn09BMVfy+uBxXpvuNrnYDYvWWUPx2Go5cqfrFtO84iSyDS+GALxYZucTho9Z7zVuQbSfTE7nvF8
V2gV9rVMFyHrBfY45zTaUl+biniBMjDZTLrw6Kb2vdZZwYU/XgyzxEYW6pLzH7sc4Q/oCZLogs2G
/Ko8WTcFGTPBXB+D6emRE6YIzYSmQDbQsBexsZ/aKty3Sblvy868ElztSzuz7aXT2BjFw+TQtVb8
x5eMMwCzca0/021g1+in3irE+Q9qzlFNGH9jr7UgdeK2b5DALLs0T271kDlcUeybsh3h6Z3iNA6u
wvkL3XY9LceD4hrdYOIKlq3nsU/EdnpyG4a/QIoIFDEoGwvyl5bSy5pjXGPbzVWzGvrqXY9VvKvC
C0vzsFWV9UeQNSC/Wxo1+HIMLFXksWbrFkB/xbjulJnz1GgwdlUVTxhASAuH69JcxI3/UnLJOx2h
MaaBFBuYQ5vH8lw63l0dEdpe4xioDWQQdC8RtRFJk7nGuq+1B/BHYSSehFsRINxMT8ja3vBZZjOj
3GiEu+qsGikK9WXa0rzvg4YUZZKIz5qsw/fcVslS6NwOYlog8JIfiGTmmcCeDX5W/hrjR9oZ9t4I
fVDosapWCRwKvPtGd+VGUb0VmOLMQFQHoqGuNaPmWNUGah3TbqD3XF/paMfWaeTeeFrlHkafAAVu
aFrXw31bK2STTr3u3dw/WnZarvuO6jgpUe7AeXb868nFlpkwlVu6soD1IJPwaLLgAapft4HmHHRX
oOkTCUp7CC2Bk9LRAHTh6oNcxhk7e4bJB7JBej74uMVVVB+HCV9eLaM3kTEXrOGdctvu0Uw5e9dA
jNuL4krmyHLngCVmQADSkWPS04aU02Y+BkwNkCzTyYOGGpMWePJm6fGtywEgq+D9NWa8sCQORsro
u8EbwrXmlW9d4cRbyccI5xGytynhJivFFLNxdjVTe2rstluBcSBnpDasrRPvDG0j++sgvKGmGhe8
IlRdnm3tdU0dWk7KOI1e9OCzLqdbWVVXAT3aQs4vPuNLUJNayCeJnSVz82dVI9d2EHXcLQRNgzb1
tS2Ky3abo5i2l1Rp3pUZIXgDarouU5poYYjJQSAHaEZdX2fq3SfFiaHmQ46JZemIusbhKfa+iWq7
trEBBPRPitY6YGzwrtg309JgjpSi426C5BDqGQ2cUw1ZjVZidGFP1sa2OTkEylhQtV2V/oyyGmcY
xUteMZNoZqU8odOJD2F98j1ucqmXV05PhxoEQY9bkd0vK5bEes20mZNZ8B0yY5yNaT0yXKbkyKwl
k+/PKEBfhvhjEZU6oeo9BdjAi+iizmUt189zopNHRcVZ4k5jTWYu4If0ES/tTCG6CeBQ6THwPX7X
WvjEViEM2xTyZpyYKJSDwwFPWK83YtkKngopJDgCFdA2Ec5FVe0wDPX5pSImqLX0N1XBPMfrAZ9U
IyJnawAQkbgvnQOCZ5D+Yz3hO+orLtqytB9TibvRG8Q5jJe3PDTQfE4A30FRdHYLEAnFX6QR8m22
mFTlkN0iQVq6ZfsOb4zRuwNXAhSFqpOeyTY+TJKrP3PfvqpkcmLmgropfS57I0TPCBGilZTbJoev
JLA3HeCGcxLvFCXLIqGHBcgv/NRrhvy2gqmCbTjDUNg49WtUUHPB24K/62K1Uw29QpO0e86zXsaI
xRdMnEN28cLm5FKwHlUNALhhQqlO+jUtATqko3qv0+HWykcOnxyqx4o8kV5qiG3zh16yxI12nJ/5
QfBCkdgOfJtB8KWvafZKkLvWDDqrFw6n824cEVgk95NOiM9QkaxkMmqzUs4ZGRSos1rvIP2VnGQa
Pb1sdCwENtpQjwkNzj++pGN2YbrBIfcR1fkkyXH+7lZp2N13wG9lwTvPxD0Zg2jr0udS9bMfkQyt
QytA1VxcddP8IyM0ZIuqG18lVWvT6NhrWoGIwFyZHGb8vMElDBJS0jbuWu0jaKODBPoKtLjX00/u
mQPmfIBmGUQX6o/j7zmcX8TLPBn9PNu+/+2/Zzi2K0zaEbSbdRMn2Mz//YH1HOB/KoqgdNadZwxL
z60BugHag+7+xl1+PrpMZhArodqbAVi1CA99U19lhnqEbvE+K5XP1YAEuq/MnU39jYx9rRcnw9aP
U5oUO6zBR3QQpC3lr3nQP7FV3sRxBx07za8FgefQUCgSkTKws7iF89rJPWzO+i8wxtL4M8OVF+oo
XUDF1nXp/AL6nVgzndAlE4xKOznzGnCHhY8PcSRdzUEOgFDvsatqtXbI1kHhWQiEGhjotdyCGdBx
bVfW0W/rDZMiJp4zCNllBTPog3Ggy67zjPGI4TE5h8lGi1FfqKl4RVeRFDngFbpWkbNrfBy2Ff18
GVcZS1C+N3K1Sxpumqq8TQokH8NMI6mJEuuM5AmEzqOW9Je9ps2XEe0TJoF4Ibz7iV95xqB2H4ZY
Q8YewV4clBuSCfF5yL5ao5e2ykuqjZ2Zr3UBXLE1rJtuinnwwNiRSIUwu5hXGBYMFLDE0vn4ObWI
uUfD/x2NDdXeAaauQBTju1yyjPOd8P7rxiksQIxgi3bG6DxgXIA3tPKrNt+akG9B2iwqTW1TW5G+
RnzGWZ00t0ljbBF62jQ+8a2A0lJG8FCr5mKK4k/AOZ9ZGb0VAgdhxO1LfKKGl3TcCp9BRamtYZHB
p1BciXqUXCbuuKpV9NwU8xgWD1U5zzz7btgw0HTPmKbT/9D1O1sCBEhOhM3BjsNL0wHsKjVMCkN3
3YfiAT4eCkpaIaxr4m2oy2LppIrqRjd3geARDV5xJFe/v+u+YNa/3HWuKVx4/fSZDKaJP991aVab
XJAm7F3HO0sn6oqCJiecEEGXBJU7Zj8FKSN9z+vKW2NSxRbGlu6gy8YRWR6doX2f7FRfVDZd5NkD
6tnaM0cgfM3JZy2rGlOZesB7DQKFDM3KDTeqQruhR7m+CEACpRhfmSLzG3I8stqMPBgSvmWVn5kw
xmWjJXtMFNNGVEwo8GvPJqn8XkU+D87mMFjeoz20J2+2ohQghM8ZEbFNQNkE1cLLqOqdmOFqXoFG
3M7T+Y3dElezY0q5YBaIRCGFOTQqCTCFwvT377D1L273OcbdNR2+ghme0ds/rGth1nmgFCt3XdWP
QRc+yGKXaM1+VAzbooDWj5SqQ+SSbGEbgtY124UW+wz75SgoHs2nvuYQbHcZ8sd40XQk5daB/+Za
NHVajQlnHsFwKIp7Znq00YaNHXZvfsgdmrxYNQxR6R+NytxAq9sVdfOQpVy5rrQfHL3f9Io3BmMw
FjGwAJbwULckZEbyfyn6MYzYyYIuypZn+5YUiN3K6DnMqI6csCJpvfv4/Zs1h078SmMGlaMcFkZw
odjFf36zfD3QlFSpux70/JlU3jeJrBBQ7f3zUM8lBUNj2ODJ89h7n445MMYGCQxsdumRCLAQVvfw
+ydk/wtOs+uaupgXaylc+csTKiJuDno+7tpGCMbwJnxxktskhhhl9ouy73eZ0J6mDoDnFDjbzNu1
RXVLnARllo6ID/08p3tuj9Ew3oCc6lFAF6DAL9Pqy3jgFmDC9Rymxc6coZymDtXUc6xH4p3OCRRO
GVHH7/FHFJJWOSTdQ+rkuzzu8dmx3y3a2pVc8jChxvSk5x6onBJT/2ygS/QjDIx+4QJUPOt00iGO
Q3PT+3Z1PdXesU8BeCqNAXlvVOfae+bMgY5e90C8rn9EJyjkLPz2E0qb1F0YRrJOs+QwL3RGyfXW
meGTP3D2syUJB8HIpsQnA33uuS+s26CYHn//OZi/0vFtwWzLQncIphZepPFL2AK6zAkCPOtUzrNc
pGNBNgV424H2WGPHhyK+McvkOgzDNwiwW/IOXyOPij4hhMHso/J8mPHKDD2yMzzAZ7rGKSCCABuO
XOAsx2ELHhrlgtE7yNwda1E35jgnGSyNkZNIN951inKayIu3NMH9qZX59UCLYAFXdYn+zTlXoX9Z
zzcnzCbeCPK7vt6BOQzmn4kL9d//hz+/5cVYhYzXf/nj3095yj//81OAzM8/8fdj+MY6mX82v/1b
64/84iX9qH/9Sz/9Zh79+7NbvDQvP/1hmTUhUXmAwMabj7pNmq9nweuY/+a/+83/Yv7BbzmNxcff
/vvlPQVBEdZUO2/NjxEztisMaqUfLpf5Mb7/7Pwi/vbf6/zlX/7EH7E0tvlNd5UlJGuwUuTPkPcA
oKqh5jS+KXDz3NigKACxG7Dhv+erSxJr5FySSlvnaiOW4R+5NNL85rAySSEMk4wIRVbC/776qz92
1j8+tn9+qj9mwsg/LTA8M6HYFlxLwQgW8/bxw/ag2z0piglEtggwFjzCk1f0y9YFGZHg9MJb05+Z
Il+R0vRSc+MRifZqZnDmGP38xT32p7X365nwVCzg3LxVcy7GD88k8Y06Bs1DO96EhT6Z/meH/Azl
PhSEHz6e72/Cjy/atP5E3ecQ6pCrSVQQZBdLzN//4bGYd+qY9IJ+yfY70w478NAm2RcJXaBlBpBh
TXvaWAG02UkmwtsmMXfYCrsjEQYP2VgGFM+QK20VXAz5kxxsXGpBk14qGghlONgbzVcJQ09sIWII
83UwOhs5UlPbQPHOFGb/3dcXQE0bKOZoRWOp9qXeL1B599sWeON5JGpmnhx3Fn4UqGVWtccQwPyF
bo6gf6t249U07ye3uLA6EKYxEOytY7b7KWzK16noP4TVQwIlOEFKN7iUmGi3zeA5GyaSt1i4EtLn
42L2ZqGDRLawiqL2WYo0OGvdEIlyHKE1xeqUOYi8wlA199hJ9R5akC9C/P7oCK8d15m2fY+aMx7b
/DohzPwKQ2yiRd2ek+t1YdbddUqra5EFGoyKwbwHL4EuK1LvBX7uO3c8dKo6R4NJr7WWBgbiPNhn
mFcAULO/tgWdn8E2Nn2G8ZUAQKz3RZgDvw49zJa2sQiI7gBpNphorTQByUjaN52itWKPjCVxUIyq
vMsbl90jr65HfIRbocx1raGZMbGdIejgy6Bbzq6bv6jehZjr5WJteOctfRlETI5cjgOPX0dBsB3Q
bCNxdPu136Vosxvmx26fzqx1SX5ZH6G/soHm23qkLxxvFIuxqsKjDSwkkE6+kLVbXdJw2vp+1u5n
rBHIAbe5wfu8bBwr5yUUTEUHd+U2tbxNA7rjqkNnBUlo2OI8aoGu9fryS3rfe8FdTCbsOqr9iUvU
GudO0SsHti2C97k/gKWOEhMR56NmZ4dsZCbvwHZtbA0zK4kJAxOSOgmv+yD47CL4gEGVLemi+Ks+
vY4jw9sVg9x1Inpx21EiNDWvxwamVAF4j8RGCuAB6rHfc6d29X7CDYnUf8bnUwM+0mQ565h1nTlC
J4fXAa7nUZv0iDtw9w9AuwywHtEgnjt8fU7uv2YmeHkjAi3E2NyN73MlXgGSZv6MtY3gaaKh3IIK
vycNeYnMqN6Whn2Me8PgQkq2nl4aKw64wNvL8NXpPhCNvKW6wUEGM8qslrM9H58je7AnVplh3tEv
egxdyPzpQLcSvdVWD7wDfIqjm/e3Q2dfTHp8ZQXFe+jJhwSrWhBgRa3Jc44KjsWW5i47LxvXeIGv
W8VnqLKLsexmVh8iu+plfre+HsBWvGXSTcWiKuB4KZpgyCKjk5Ua185ovWWaPPqYEJJquKcz+Wl3
2klI49pqORJGAfVAfVXGYjwDccbsX2SHqeOixC37MDmEuwa1wPBEvaorHmOdqP7aDPFEmsFLm1f6
eWbCj8rP7cz91Av4IrzBuvJfQ+JeW0vHwM67a3U5nGHIe5pzEsG2sO2jM19HWmefCiuBmUyuYswl
YHEQ1vPk0NfZg6Y9yNimiXpHUxGmJqHJoe2d5iXcdaO3/H2wxDWovit7F+w8Sjs67uaiAQXfOvZ2
3lL0Ei1Ehmqjy8VCoCIhF716tET02XnOBanxn7EbHrBvbKHAoQ2U2SEdZxBT696bz3hUD5nvnYCo
XCiPN62E8my4wWrIeoQKOi9UG8cZ5FQXC63FiG7PDrvBGjvWMhVdwxrztnSvfZqTtEFcU+nrKW/a
q7ZfpSy+aCe88lLCIWQs3B9JNiyKCD1nY10U5Qcyt0vFCDyutwiIr3zHue+QvdeVe/Ii+n2uRa6b
uypmoVEahp8yYFuLU64dgHEDQAngBFK7zjwkFgYNd3ilWao2HqOHyckMutIlngzT4UKExOR7eymx
rqVKXkMisHxS7cl1fXS8c2kDLZzfrKbl907JdFEPwW5+R0houRr87jlTzBRBuT+S7Y4CI34dY+jA
tWNe17bK0I3GT42fHnjqOwZ1jLgZoBftA5Y8ZGngj/rwtRbTmqTHikeRAJWLrnqMx9vel6dU8Dwx
JaQHA9VNqF7R42zTjFiZXj1rQvtohxLCq3miNY5WxqQnYhFF72T6VWd3V0AafGQCfFjgjmCD+DmN
h/S6Eu6pS3g9mZ0eOtngbGyJfED8HTceczS+02X5/f+vdv+daleawvhtrbsJ05e34CX5r6vq5f2j
Dn4sfL//8Pey1/0mhGPR3qRHANnxh7LX+jZ3IxjrfK9gKfS+l72G8U23LKpbY85o/B7EaIhvBomJ
+DWVtDiYK/WfFLxoXKnt/tlyUq7SafGauuNwwpeObc3f/6H2G7XGFE7sz/t73AIkwDJmKlruo1Pm
T10mvafGitu9i4D8aPl1+BxqHsc4NHHmNtEKk0wPI+Xoqfqqe+TvV3hSbPu2R2BxpcUFB1mgVPGm
imR3Rjr8sKzzXBH4AaaJaRRaKOiQ60FF2mUP+WxD2JsJy9zkah+C8gBTESepFWAZaf0ueAI8jbc+
6mDcMSfh4I8nPVobfVBfOs4o7pXRqfexE+RkqCR7Za1rL1SMkU+QwbKasrLb6Fkz3OfaHG0dFOZl
PNUO4mVsh2WRarPaCpsuJHeS2ifohaHXz+I07LA3qcSRedanpkJFVZanAH1pdxYnmA2HBP5gx5u8
d2o3ZmUtpm1ixG3DEGksVrWPSrrRYYhWOhxGmpKZ+UnAZf80EtB2QflCb6+tdeu+HYiGEJhqP4PI
C2n2lMY1pKXuROaNfJ+IP77Py9B84oexS5apfYm5oduJKZXkisH2Fzhyb9yS7dTOqwZUTj0g5Rwz
9zpEAHQ19Gl80dFYK8kMluE6MLuZd9ROi6Hwi5uRz4sNB/4qVuf4DRyhdSJ5s7LZ4Avj0sg6+Aes
XauhYzp3ltauuInMgv+cqiZYozIb9pnvqIOu6HbEWTJe2RYAZnZlx1h5pirpAJojFMd8SthOLLkb
RRleibLAXcGEa9wQyqf2bS217YSvh8SOWH80oGHN4nLIyAUG01UQBLCklSJDJOAe2WVkET+6U0w1
0seSpPbS9+1l51f1JUOlhD1f9hirdc+h3a7q1H1qi7r/JBGcWGhwd8nIBwMMrwfuwrS9L3ls07y2
4tpft4i2bpmIe/0GTFCyVa2a3PMxpksNMm8A3mW6k3tR+nGobWx9ynDE6yHyLz6I7FoPu/YpKHhv
l6PIrcu6SEyPpIfCbM6FqJoCVgb8K8AbzQClpULonhU+AEJhkcGcDJ0CAiKaEdQd6sbzoknLTdow
NkNCJYIFepFy4xTJ1GOmclKKGovcsrrJihn3QiCJYqDAcF8o7PDcEOTOqX4m/uO7OoMSwxbrCRKG
7brDOs14BLEz+cNorEgi7lw6nnWS06+1zSsLpe+5mrOLsyFvER3YmTx6zFs2RpM3x8hP9YfAYG5L
ZxWsTtvOicgkulwNSW+9hZj/Lidt8u9R1TW3Os9CnXct+SqsJtqwSIWJQQrH1hzCQRSz0vC9VQQK
HENCn7kBTZ2ROMuhdUW3KdgVHvKv5ivfuejt6lUUESjbpCz3KFPsx9gQFuyavqC2oQBZRg5J0bBg
/P4sIGDgxEQZOkcxp0pnfToRZkrSNFMJ8xajA8gOmqHnCZLt9gzPePSQiwroxldidTGHV+cMbY9e
mmconWtrWTs6vS1m1/VRFZm/VB10JxHm01Kfg7GzGEHwWaxXoBzSOTobvEG8gdAMxAvY85ytLXnz
RhtrFA3CmQ08x3Dbc7pTrI3OltSp6spONGQXrgQATt7rhL1DE6BAq+gWinW/60bd3wckaGBCZNx1
7c1h4ImXm6vxKyGcOqR5RUZtPaaNkEvmI8OCU4jaBHO8eDAHjWtdbe/1r/RxIOzYkMeSdCWpcUEZ
c045ssHhOI5Zu+v9yL4GsoNHozeAfQV2fzF95Z1zZoVwj2qjW2PJYK5qEI2eI1Hd5cx7Vs0cnC6/
MtShX7UH6G7l0jEcdoUOnckUpMaiLV2cY+7IZCtGdrG0K8vZg0FiHWvDKrlERuFvg5HceR3lPqHS
ZqE/etgalwFThjdY39ED09rqI4ajyFzfbZYToR1sQ/iMVGQXr1FkqS3DIUZvdJvIVmAZdXW9QaE7
BkG4FN3gGtDU4I6vvLLrn51SDicB3muHsy9YZ1HTbwuUXOsQM8gxZ9aA8qwcNpwfJFbBtj1NEIOg
Y8ygKkOiaWuUA7wVHNx7nWkgARI3vTGLHAZ3GJN+QGqGxyCOScqN0jr9NNlJvac9jEy4hLGinSGS
Mi6yMmvmrPeMNJAU3NZDhId0hZ02XoWiTzY0R6GAE9ID196RgLiBwg2PndSZtNuzDSnMUm6Fet7k
Em/bt04EA4QEIVHCPCLJxQY8WLrIPJIq3nbF1K919pk1zj74x7ZyrQXof6wgkdnepizE4bLyBn+D
dmhAoM483eI7RyGgPEERNkBIac78zmhQI7wezsY0QubvkhbdRglUbuNXXnjvk17GkTiss3RrqKAj
x9BS2jqaUvtCFjheNfJWF5OegeC2EM5lZWpgGDGGtWhVtEDYKO7HFBr6GW3jGjNWmh98Uy+uIUPk
lPU+BKMhyALzHPMzNEEn1MeTVHaeMyJMUw6QwHlvw0nQWtLGnH55B8+s7cNmVupVDnJHQhdvAaVb
J9KHy8u8b/ld8atHXM3oz3z5stPZE4BdwCTJOQ/VdKuOSZ7lZPCGxXXa6NFqSjVPW2Z0Gx6kNbQX
ganVa01N6DbzwtmqqXZvKkvhCio6gt27OIVOVFtVtSnU2Fz2mH72sEaLR0a92mos/GlPojBDXmwX
1doJhMmaVVTmEzz+6D4bsKQ0oja3tSaiXTjUwUExijt3AgQHCAbSZabV/XkU+dswa0+JN/sDm3E6
EnGpbpK8B+FRTaZHr2HuI9VwIBYpA/sbMyEH6owmnHgOy8E+GyoRHzuo9tAy06n7GIEpL5kgI2ec
igB2EkFdpW5buzgM+7WYWufQGDUH9CZGMapFsG8VxpYwlUxb8Wf19N/CpL8pmRjvB9W259Kzqk8x
mfkqqysw2D65AQkGqiPnJRfrsyC0UGlVfFv66bTsiiZ6LDuO5EzEwoyhOLcwAKbQwFfjZhStY7GL
TXJhDSSyl4QPVAn2UMjesBzCF82aECTDVy2Wbm/oId0RU986OhC2RahFCgN+kjNV7xCiI9+D8rEm
djraj1mIZNyc7LcmA5MIA5D9WmtDwrx11KeZKMFWwhdGk5MXBVMOUhI0XA0XZD00l/EI16rlSV6y
lkKIIiN8N/lQ4wJFzSl0vztxxM6ulOZBGYh1sof7zsZ9q03LcLACeBYhZInQA6wi9D494HKpKasq
hlMaXKdsWWoeKHhtAkl4LuFi3DfKQu0XacK5xQwQ7nLyde/Mxmv2Zmi1WzGquiBCrzbupfLH82SA
K5uyglFjEGCOOwaICaygTdELB/9c7S1wdITuKq2RhZOAAsjB9bzbpkzTq0ZDRR8aqbshH4cBjh3c
l8KyVmZHRA0+CmttVj0ZW7bM7/Vg5n6D0irRI7rR6++b3Yg6/uLA80uzW7cTusFO41CngE5qzGAW
wGK+wLGznZIGwlUFJa3qYH+x90tMh2O3Mtvu1PFYZyWdx8Yo65vOkFQwE0w4pycFz59peIy2yNEx
vYmKPz9qssCyER/LkUMQM8lhW3XZMSA6flMXHp+gVoL2US6SPTddTwKdSK2Mjd4Pp26wHyHWBCvc
T6hthiYu38oGWKhblzQ5bGcG3nlUGiW6eZTK9c5xgSPlYd2vRpe09dxwxcLO++kIX2hcD0Ft4xM3
0udBhsF7lfUDaQxsGWMp080wtRj0gDYcGxNNo8rbrS91gh4k6NAHcxrGlWjDchOogcZ+Zdo7yKzu
e6yplu0oGL11pXntKk1tclSqWg+RV1jeXcjs71GQ4rRQIewZ0jxWU5WjoDP8/tFgl9wyqMzW9byJ
+3pydMfQuaQB2i9H5AibPABDzeYPgQS1yjJs6+kKj9h60qfm3I2GAOOHoca1l2TEC05eWNx1YNI+
ejRZF1jz613psBETjPegc8a7MmzUJWe61YVbTidoMh1KS+o24i6xpQf1CNAV9cPaGfEvKy6/R7q+
w47ipNnJlpxZiWwmn/pHtFcEK7SkkZZppL8CRAy2xlgTp0bui4UZRDqXrpkSdqp7Pm2xsDYPEwaN
WyU7TiGGpxFhFnYJpoAono6agEE0p4QcFWI20rTs05RosD1Du+awEmC+8ebSvYrC7C6sU+O9rLLw
BsXoiDs/cdpV4ykboVgQ0nDTyldtBnMlk+cuAqcVj51PHwrCMiIg2plADsd+g9OvO9pTmi3wnVhI
YYaTnzFu8TgIAPguC3cFTYMNPKjh66O0tUKZnrDNAmZx3OfcMrKnlKIKvhNYxc6008uQCYh9XkFF
pj3f+GdpSGeSNJn3NCGC3B/QWaZW8GGHun8XND2wQSm7aAvoAF9U5x+LRqREZkzuu1WY/t2A0ozT
3kzoa5Jc3ziBp05DP7PN6UzU+zgFVWYYaXadQUNqFyo3K/INqrZ41wpMpZUWLGTrF6sW0cDFZOBj
IRcCFxewvXVh8CpR4IwPSucShm6U3BG2M5/r0vym1AeMDWnQ3qV2lJy8Osct37MjGa5Eb2qWI9DU
xF9PXYonLbfFfdu40yqfDOhx7QiMDsn44PFpSWd0L4Io2+UNlPFzS+umpRxl80iqFfrSIPIvIPNY
l7zrzoJY6faAV8RceUkbrOsp74/VnKiIBO5cNyVVIiALPFgEmiZ5daBGjM/s1Mrekq9FohhrQE1x
/pxS9DmWvTU0yNwVrWtCF2PI4eDLVQkBOkvCZWoO9gq/1bFIhoL2Nha+PpIHw6jXQ0xQQKIAQWTq
LesxF0Elu5ExC7pjqfxGnw/jf7Eoz6qbfzahSPQxdIQmpqPPYDakeL+syX2EEc5jIrymMV0vLbRJ
bxVIFsx2YTBSyNvxJVdQ/GTpWUXUltvjUQkKDcyFbJ6izu6dZULCBIy2aCLbRxTmm1lpaCBaVxAp
FMF2BWHWBFj6Aj+iBsTUgy4hV84OU5KJsK7qLe38L17VPKL98VUJzqPCpIcoLYlsxfllhOvZkd1z
evXWYYWUZg4+wEOnu12KADlP68uBCxu5j74kAe1RJ7F2uDAkcpNm6vpPyuuWMSHQD1U51R1dAm3f
NjHt7VbzgoMbl/CmcVYUYAQDM102zRxaRQEX35BDRyEKddUwt5mtTLWNyiY5SpPj4nnfGVQDLZLh
5/+8Sfzv6R3+tXDi/1G1gz6LW/7P/2oK/qx2aKOX6uVPGomvn/qH4sGkrWrSrjXtWXWGaOkPxYNy
vjEMAcogLFc4OtfJP1q/uvkNHYSFvsZGAcDP8CS+N4B18U1K23CENGnIoJk2/5MG8K8yA6QFtuMK
6aKmQnph/yJ/dWlQIQAf7GUDZG+GS4zjgwuVbREZyKZ/eGeu/rjyfxQazOqsn+4H11HoO3TG/opO
zdxa/7HVXCuGS72fgVLsy/xVK4d8VYSTA34RZ+7aT2kB/v4Bv/Rgvz6i4r130Cu53Du/6MUImY4d
cjHVEgyei7OLLGuyQrQg7ZmfGNmitTv7ATzAzKiILDlz4jFcZKMh15lJoTBopr+XnO6WSeaLCy3u
cdnIIS7+Qm4tf9WdsOShN0FpbXEp2MKeF8gfuvDk0yEcHgjZQ6/pHlHgoDdWjaMTxm7nSKuRb9JN
AOVgi6qep8MD818+zhtYovEdRv5mtqHkn79///Rf1+Wvp2UYwpYmSnBM7D8/Ldstaay5o1q2sjCP
TZ/E+XkPnOtT9U2473UNpGkWd3sRR/1d2kTOgqaFs4ELZj+A206JDgiYzxEhE2jEjTHD8lwge2RQ
zkTg0I3fNbMatwbu3g2LYf7a+jJepzDFbn7/SqT4ec5ho6FxEDJy3yBlMR3+/fNLcUJYHw1S52XR
JsEBzStRI4Mrd/C0IR2PGThYkSCYbbO2utHyun8nvXLGoaWZG+M0QmfYBwdB7FgzJ9WhBmbo3Pr/
l7rz2K0cS7vsCzUL9GbSg+udpCsvxYSQIiR6fwzJp/8Xs+tHVwayM9E960mhgEDGDemS53xm77U/
jKjEMJ5bh8TM7xoiF7O57skwcsadrIFFRzrIbuZ+xkCTzlfC1pcp13PuetZT4eQHUWcHYwrEKh9w
C7Qe1Bsn70jJxRzDlnU9SJgFbPDPPaGkUp296F514WshGDznCzemmexH2fvnSdWnMATGMk8MTCrY
zzhdO0zjVrTNCMbUUt9mMnmidBRE57LIRBzcxeeyLv1VrcWdyMy3wQpGchHRskbTz0RD5qejoOKq
GjSmfGlAAOaXppXnNPJ3OFp2QeB+Yob6RaW5UXP6lFOaEaiw5qa/OE22m2xiTX2Z7lpsQevSdMjq
Gn/5ms2tdrx001nFZZ7jB8EWdpVWNcadAJOfnDC/26V2bhwpGQ6xd2LhY0mnPXvQXG9EXvGepgwX
zxaYpSWQpxWS2BjAP/9wi/+hZfztDAlMx3Md9GCW47Nv+9Or2QY0tN4Ais6KneqOhq4m00+bl9AO
99AUYU1h4X6MGsKZtwHAnWGLdU5/+wzRPseuUji9lPErMnVxoBxOEJO0iO49Jk+M6lhwg0kZDrSH
zVsy16WzS9pq+hVJbT1KdDfniJyPNwuv+sWcp0W+X2H+Bn7rbQOX7iIsZL4T0jf/6YX5i1efc8jh
IgsXURi3zJ9/7NBsVbC8+k4XTTde0Ytkvchvjy3byyu5d9GuswAIx/CcWHP0/aWKZmKXdGC0J2t2
w+dSDf23FxvW59+/y39xjYTL68zq0/dxEC9X2n+clVgWK1V62ttCelmA9s13qqZjZxJPqpHL/v2H
/cWvATGgjVvQdEKLm+vPH9akrCrCSXhbCtPgLVl6xckxy8Pff8pf/kj/8Sm/HU5lmGcMWnpvy5Qp
+0If31wG4nxXPJdMz1xRT7u//0BruWt/e6rDaFmmLp4X9r+//RJ5QvO2tTsP/qdjn8ewwF3iDTIn
bHT2XkJqYjoCossxBVTmG6ib+sokod/83/8zIjcgIgGZo+fyf3/79YLWbrsUyQeqXTa6o/9ie2D/
Ez+q1pDQWra+kmmSD9jarghdAIf5D/+C3w0BXmhRS7Fm536zzTD4XfE5JnRpZe5vS0JIFpbpIG86
kaYQ95uQKkiT/ypRlvi5cu7BNmdUCdYQ7yIZssL++3/M78WYh5TVdSkAXCvi7Fpkrv/5ZM8uEW/S
5xFLk7LY+kuANdtA3BconP7ho35/4igzKDhchlSUYxYigz9/VDrHdhlIxFpB6ScnQe8O6m7UN84Q
ywO/peiffs/csb89cr7pcaJQ93GKBh7F5p8/Uttw8CpLA4mJu+k6JC5Ly3jUbwabsgG8M/OsSjvd
kaN0Ekhq5JnI2X5TTFZM1zwGe2qLxZM80uFlvT6IojfvGBECv4+KGW4qdwKbe2yKHB/5PsRuQogu
Coj1ZJTZT7stIRQPVQh1xRBba7bcU5xE08uk0GiahgVwNgwd3AGNPXc3YG7SX/yG0lvh9u1XJRz3
Hdikj5TH+xLKnH5GBmhSbcfVupx9ALgGDqy+GRuX4iDhqekDtc8FWUZj6WGcSp3yFp5OfXKdFBsI
+bGLAQH2FePZmXlQmD4hbsSA6BRgP6sAppeVWBvRVi6u/DknMHnuBC7z0WUZhycleMZHw2KrIKQS
12guKqDFQZ6fzFL3l9bxx+8gm7ajY26JReyO00jip3RCtLQUoi8ZXIeddqfpYnppw+RCqBv0ghYh
KLlzryBT4G+LHfkT1glWxsWMh6TOvlAwyB26kHmtCjBSBBOTVhM1Xnibh1V2sObSuwoVVr/qYabH
HQYMaS0G19tkjocDBIhFVjfYp6EMrTfAbSiIMesTp43G/6ErC4VspJTklyZm6q3xZU6btFcLChPx
rBNP8hmgEwQ45F1P0zw2Bzrj4tZosc/OY28ATMN5L8HFIBm2Tez3VbBPZr+9jWeSYAo9YsZ1Q+uD
eTjZSn0mb8rZFliIwUBiP3V+jHigSQ8Jhrc8YXOVTLN8R5VXA/4u4pPKg4KiqmgwkDTqySZS7tvv
3e6FjQS0clzVli2MV1jH3c1MfPSj0TjqvQfS9XNEFGzvptruyK9myIHDJGHbwQTe3Gor+Kp1bBAl
3y/YYm2vMFSm76NH079yeWxvmIDJ534qWdwaqty2cW3j/A3zix4ZvvfAIw6mGsJjwMBq7TmoU7Gp
ju9R58znVhJeHvjOvDWtVO9gaUwXLwnZhvSa48YbSDQuyfWBgT0DlDIRFBhuG+/IdE0fWYeGWzWC
GSmcMLyLh7bYTuR4QZcavRtRglPMKkE6dUOEUN06M3NSNzkNSDAh1IPfPZMKX7zQHdd73N0Wln2B
iCPSGgmA0d02I6yCyJNwdf74YLtqX5suVdfODcV68up857nDRLRiRFZhNA3PaWImJx943ZWI6/Ke
+SPsUX8YL3Yi3voynx7SMkuPjcN2MlZFuI1r8tbbEN3CZIz2T0fnVMRhhzEY/DrxvIO4tY0KtEzM
b8bfNWz1TmLWKQiXwfPUqq/Qx6LaKfe4mRnTmCMQgymzfxWNEd9PgIR7hKpdcq44cadtWHTBkdVa
s0uLCRum7PMNg0PgtGnhs9K1s0OZtRHZMKO6ISw2gichneEutUbIa6rshfeEWHjg40RqH8aprG8T
GaGzt7W1TrWDNV0i5cCkVpH7CcDOYGstvV+NY/D+WFm3c1NPXFzSdbZN7350NSiIOvYkrkCzP5oM
4t7TyOwPVhywgWWLu5cxRxzLIqhu0jays+NZYocxFn2j36YfkWXkp7Jk/RGTDXMawcnvs8J0Lzby
ECQlFsbA2SECsegXIqayIG/5qImfAHYQd2tYJG3bDTbbPHEe/KQIz21fTufJqJIPc2wguWAlP2Wt
172NCzI2skvrQREEcDag1m+L1M5ZEonsR9h4M09oP22yuq0esVRHxwpVze2AnPzGDpR6rUWdvHmi
V7clj/Y7S12mZo5JH2cpu0Fa6ejLWMG150KhYbNo6ki3KW/CDkJ1aI0c9GreqKm5yZTZQrvpsjOg
KdxjodLxWVmhsY9SiPv4/SkN60YtKUxGCKaiJCMpT7T70ysd41IQ5rdFEZZdZmuqQDUqhJpamvZT
gK4c87bXH4yReWTUFc6+qkyU2appapg5piKKC/HSeJxyJBvrOSnq91rMEIfMcv7Fl4X/MjHQg2wQ
FrYIcNR8rEPzta5DGylEoV6N1hDMyH2HjOYk8KCm9vWjz3ADNVFavBVVFnwrR5mwLitxnBJgYp0O
0d/jZeAuLHLzucHIcCvEkDzTJ6BFsvweXjmvEF6zQfW3rhPFL0EfWA+9o+aL1bTBiciKGMTMOPwa
vMysyJhL0yddz8nVYEf95Yxm9BOzQ32y4aBtG1J6zlYcQtH3awLZEs9HqFvo+b0bnenDgSBzH5q1
wQqX/cjNGIb+0TLGeQdqHMcZ3xZwctbEIGiN9pykodq7tSu+sUVCjUPnc3CNqVzbweyQdElUwU0i
YCLCmQzfaF1idDzgqvD6afPMu4QqXhswlbwBp17fBcl+6hyQXHVBfbIK2sDY5G7Tv+dOVr+oEPXi
ZmId3EO/NRYCc9x7j1oK51yQ0HtbpIVilaCrbTvBtVulCOre3bpudrOwmrcprosTfk/3CQO9gm5I
mpBXCWT58Er40GjOHfbZBix5wkXnu7FgwLYhcyE/0Y8tyah5eQKcqo/CzhYKWMVGJQmE3PkOGTXs
jQMkHa7USNlteoxLEZbjLvN0xw02xCe31kD3UaR0D+NYVD/BXpK8DqblW/iVfCHXOAbNC1EeALMK
C3CZRarR5sTOd88OqNkXgzFegtLmrg091ofwKx4zmSNUa7P+VKIVZ0GoGNcTcS/ZfblhmFeMVJiG
hNqWVz6rDvE0jQXbSZMHutdAjitT66+im4cPZutoV3zJ5r9tg0MWdnUA8K7LaZDtcdO4dXNwB82X
5MVRDyh30i8WFfPWafkO6z40AphAcfEAXrP/0Zp2ewfThp9DCH2tSkW8ctvl/c5nr/drNPHHIY3w
0aQP/A7nUtqgl1p4GlZEhA9oAqkRfOIYeGCe3/4RBH3tK0/NO7+fOgxjjjsfowyodw59xlhlbuNg
hhlLuTLGJeHSyir3rbac/qUUgYnJn40cL3GZPTVUvotgYdTEi2Xxt7ALENVx0V3nuHNhXHIxrXCI
NEdvNp2byfPIGQSYJJ9Qa4rvxiqbfWQIfnJqu4e8CsOPyW0EkswufXTRl251giaqdHGaxqkKrsDk
qm/aLPtWFrbNucn2gL8l+SlHw/hREVH1KHXVEZdoWPZp7oh/bnMjeg5mIZ5aozcdDvUR5G1MBmmJ
0veQsuJ+1iY7GHZZJByHmclhoFWx0VPdHZ06LQ5pEs6XUmTJrTUn3X2D5YYtoTmHryn1y02qg+Ed
sqn56sox/JlIY0acqMZmU7RxCFZVQeQP3ak+dip3gcpKuOpqSNRL4TI1GY2pOg3TYF5DCcpyMvvu
3pq5KQZ/Cgn/Q9J4ZpxpfrdhVLPKIxjuHtZ4e58agQsfXME7ThYpaAerpa+xxZAEr4FGDlX/3uUu
wjnHlEG+ajoSFjeLzedZYnTczNS3x3rqMQUEVUXxanWOuuPLjl61HfIdmgms2LBgsX0OZ9O+ARa9
HKFxGPA6YBO70X4x/zBTpIEn7ZY5KcyWQM7rZS4mVFPk464KnIpEcjFJUtUqFmBJ1v0sqyqut4R5
IQkNO1rdTWx51HGh0xbxNkSkYG5w9ol92TmpuSFOSXZkhVuUlzbS6gdGA/E4knVSDQwajIhY2hN7
eNJ3QQgHpI1N6Ec3RUKBcWd6TKTPulVjcuG/K14y5Mko0VRDatDsE2DBBjy1mw1zgoT3ubMOgFw6
gD3zTOFVNiMOQyNorW0adTF5wjByiyujBeKvsd+jqvaSYNP5gXqO46G6NaJ8eirNUcC6JedDGwAD
dRdEZDeTDQV7IKbhafx6vPRN3D8ovqlLrOt2WgdTMGONYtV1IeRufkXCM3ynWD5vhJLZyJFkeTcp
fapJL5/IC/wwdBxRMrAZm2QV9rdeCMWsK6aRitBsmpPylHnpA3C3B25SqIsAfts7I3PTO1Bp3TvU
Iyr5QHch6sK+YM3H2fQK6qfKMBDVaDgblTxWMKfu5pQOEX4ifmiOp+h56CK+TBzIz4nkiWOMhQLR
z5rHUeRzuUmdyfswcqS5td1sHQ0LwFQZSBZXRTvTat4hIyK3c8W4155CDpJF2BudSEVfoxzFjlwo
4yRDkVwLrwDf2Sal167sfkT8Uc9c+9Cqtz3ZQzXj4nm+yHRonoPGVwdSi51n0kYE5S/X2nddkuum
reGUu5336dtBux1CHG1aNwK1RlYcpiwLrmbBKItLx0ReU8sS3TxhocQGJY41sKBna46hduawHNWi
Tgm6TzN29IdZWM1C4FyoSgQDdRN5KxVZDyd7IQpBIHJ2pRkTZd7m/KuGqbuEURtd7Nw3vroZCtnK
t63xkOHt2QWGaHd1ZUYwZCncfwpYK6dpIGQMomP1yaQ9hgE8DzgS4qwxPuH5csi7LDWiB1NnaKFn
fsXOymevxBmAexYTFADhooPZF9mNhD0YV68440kNckganlwElFFj1zRUbJYfQmmRsuXxIxrkhSVk
KeDmclaOIZAdl51K4q1ssLS5OUGA0ipRagXOW0gddhp64iBCK+M1wje6DfV05ybNLxV5B4kZfwN4
azg6mlCXFbxJEuqGoDslFWFAUw3lKg0WSjLYuQT1GCmrXofEA4+kifDwhxPi2aKB7LdcZcYeDTV8
6jFv16KsDeZ9XN0877JAatrm1XfVhwhgBfJ9nnn7SYwGyF2ZUM074bx2gljsY4Y3KHuSDiENAmnK
jNJxNhl3PhW1QtjTlQFhPeR1yK3N1w6HpMN/FXKnr7s47G/A1AyHPnQwE0SFDV7EMu7qCuXUwKFL
aE+bvjZj6FUry2MrtE28OnzE/J8ebZf0njafcqIcQyDU2ir4OtkWkGsORhND59IvVMMzewtiKqKs
e1OWnxPFaQbnhIdtKwCrhStJggUaKidloSAtNNYrhX9nYfeM0Z62WazbZW1ulvZ0q53Y/u7RYT0m
iZwfDCMJXliYNoBU4llOqyYsF3aT2ZDHxA97iJSFacMmZd7KfOu1xxpxV/rm+OwR+/oD+2ayNrCR
kzDecP+vrKrhp8kCk+a78GIyT9kXrBHaime8ycLcGUluxXu7Qn/H2o/vYBowrez6TKtbWQc2+tA4
hnVMZ4v0YbR5KSJPG/cZeTC3xLLGpzIjvMks2uRqBV1wsnr+dZQpdgxOi/fneVmxrNqsanZdM6GW
T0TuXl3qcnZEBazSBOTZQ0vtB9mdOJdmYi82tE0tUKkY3V1qt9egd92nyhCo9msnkmiYYsf+rLVv
f8UYAB79uar2kAdgpcSKBDaYZbp25V6xvLmYU5Q9xB65HlgdSAarenOXkx9pGIgQV8zEp/OcI2Qh
8CKji23KLRHa6XWoGn+5SEGO1tXkfk2ePW/R/aojAa3cUaEUPc+uH0IVIqbyYEiPyAg0ly9+FuX3
ICnb197GC7XWTrHsEZolOEM6JB3CrAOx3ijv2EbRMo8eihv+vQmPb2LeE5E2rcH5WXeCfPC9Cth5
0YviVUjzaFznBIA+jZa1SHE99mgwOd8rN3a/eTxCOvYcljnNui+Q/Gf6EXFktDJHprY7HdbZuKZd
HRL40XV7jLHy7DTaD0jfXnZIaC127jx1txl7lx+eZTiXrEkZ/gWkwG3KzPtsuG4eK4bInwwJ4HSA
8bSM5AM9rgqeyymyb8KZTQqI2zkHDBTXGaVFV5ShvXji9QvNW4RELZ3Fl4RHAyBujFhJ/kwK39Lv
Acg4eRsiuwu2VEbDabKVxDVmxGo5MTmp3ISo793Yuf2vjBPpXbPdumnjcdqQFIVQ0I0ksUcRbZES
Iwlyiz5IbobBSa2dyn3n3cCg0u16MjXXkp3LpqWzfAEGwPnqGh6WzlCkT5GB4TmYUNB4iU4+e9eW
VBwNyGB3NHATFJWLkJGZK8+RSSCk1yGoxWolj7Kph11EKup6cBUcz7BL/OZeoMZgRKzmGXwAMUjo
jEH55bbHHCeRLXBpRLtXIZLhDnM+oYZxEL/UEPDxUiuOEq4vrE8e0XpX1TjiR2blQ7XuCcY8T1Zr
WdhuBneHCih/k4hv9w4JTESRCRAliGjTBxjszVunIzLINIMToKjWmrPoK7fJEo04npgUqA2DlRFr
jNfzS3EZOZDmbT+PuUewh50P5ifEsOLQLby3FQb7Ylc1y465Wwi0EabXcyPJGjlznJS0VstRWQ1J
fOdM6fATpZ8+03nGtxkaZ1gt/YSPNqsgYtwbxtjgdhtdZrpDF0wFdihtPExsSFkfKYoDxPSWAP6v
KoyC0/ySdxkDE3vMf8aNrqrtgP92Y6YZqRI+dyuHYXKXEbSCEl7LcseQhWw+TzSkEnu53YEs5gne
VJURUU0ISH1zqONx51YUud3E9UkpEVwC+uVne/QHEhhTe65w1Dgt/wDo/0WWFPdwypYv0Zvh13pd
STvsVnp+KGK3WEzFoKqA8CIyLCCsg3GVydqe8vxNk0uwKmVbPuFAhL5Viw5oj0njqXo4NH4VE0Cp
6gj3ZBe4tdrYVuPtJgMsNKtobvUigGU/zpjsYNqU0FHnsiFfUNCEbmSsq3xN2519eAVyBKxGofuG
Ewf2OjdpHa10McR3TTHy4oUVefM1enA940RkyTDv6z5rtuk8KrLcRvuO2Ce1LlHWb7GOWVevtfsX
s/SdbcieYlOQib6D18Tjl8aEjhI6seblx/Vc+dGjEjkDLUYCtFlmtK1w36yCorNvCq8kIrvpad2L
Dr8/eFwOfdkFOwbl4bZpKw4tEIhoSXPjBT+R2hSiGnmjs77Ya7RnzlYkcV5uehIDH2fRlSTZGcNF
iSzEENC654m57176fsMpIjwKr8Y+jcICzN5C60ZZXE5PeS9quW5MJ8iBgqEQWE2EPYsV1A4JuniZ
43bScB9IgKId7AUp1MyaE+KnVWtfjLCklICEF36UZsSaUZpu+eGONsNhzJSFSVh8Z0w30cwyAm2o
xhpAfsCiz4e4RFaENVydP6pmXYXp0SL84TnoTCwMJVMbc9NEMGvXRhQEV2uco0utrPjgUvJ86Uk0
D40dGA+lbuEbWcLy3mQfONcKi8uj2wbmu8Dw8OqqIN+4sd1vzNk3TtQywdmvGwqnKmuaVYl7cQ+G
NH8wAq9/BVHQ71yyVBh6zVZ4TEyjOghfWo9RMoebNjaLbeTP02NXK4+Gt2w39qzmtXAisWHARxgT
4U9ECgkK5FiU+iQKK1mArWoTQaHaujlGEdZO5UFmrjoDphWA43oOAyMbjK1RR+p2VPZ0nNk/fRRJ
4r+YBeBTgdj6LunnXz0bOA9Hkd3fpa6hB/CEchGzJHOwm/qA18tOEd/Obv9ez4b1nff6cR5M/VAH
A8U/2ZPVtAF5AYi4zpgX60DZ4lxMjXldslY0ygl/tph/mQCcJ4vyY54z7xVzvP9panjudLQRBlmE
079SL0VEG1KXkvtJJmmdQxQ3fYbWq35xHhTI415VH1l7OxhGwjfj97I5EK3ebAbdY9BMp36TNfno
rxzZKfT+/P3HSSbBkzMW6qHIh+mBalS+wRcdrgR6UHxZKY0NllVzRFBPQAPjY2JvyyStrlWdYIPp
uvZTqXjYdXpBSJI4tGPR3kKinuPNKM1yB7OepnRUnSrozDSdAYPIc+H7xlXyDtcsyOZhh5C7fWky
6Awrd2r0mhcYM6sniJUoYnlPyI19diNCYOsqQZ5swiAgncL/FNHCLevTZQCVZ1wftMu1wwqKuK0p
G6b9pMS0Z9Bd7ZY98hFPVHoHPJxIh2A5LHCI0eQFXvhhTAbQfEu675iLx3uT8ePG7claWUTjASba
zP3uHBm9BlGUfeEWMchsJU7mEHDW790uKvckwAVLz0TcdzjmO9cic1lFuQELJEETrBBJcSrn7eMc
C8gQVjW8evXMbqkgOr50fX/7P+YGF3uvyT6L4PX8gHRj31KiUjMHs70Ro+//P8hd/1rI+p/MsP/5
/xHby3K8RSD5f9a6Hj766aP++BPk4H/9N/9WugagDHgYPBaWnu+7Jn/bv9le7r9cfNsm0LgQucEf
f/LfkAPzX7AMgH1bTKPDRfXwv5Wuwb98fCr8EdypPyAI/y3D/bfY9G/RXqT//SZAQI6ECDTy4B2Y
f0GtKyybkwA89z4z7ed2ZLKo5cEMhX5q6EL3ZVy2e032yg97marnNgROOFCVWXyS4aRvA5R4DlO7
2IMbI7rn0b7MpAkMRWkz/h5+yDY0Lj79VGjn4jIVuEjixt9WuFMjae1x6LrrHlsYE6TkidCxaotw
3SfdvRFXa9LydlhyM5viph4Hb9/3Vr0ZMXqV0AM3fhvABZCYLRpL57uQ8eKaNVxwFCbq9TFt6BhK
P175TDuxDhBxO0RBtdVjuOFnI6xPfhnRuHgJatyJUpDtm/reyvYJEfPHadoVhmvv6pEhRe9780Y6
/vBhBnLbuQ0WlaF/kEKbp5ZcsrVqpmzv0MbRUCHeMJxX0VdE0anyqgOrvkN+D/WzdALQ2NF4YvT0
MpikITENqPrnobWfSklFEDJHBkRN8i3DVJS4ErwE+Qp1718hemcd0ewdIelAsu5snzGYM6yl+FB9
QnAsrrh1IJpT0aBXnDvK+BpeNX/HtzvFjIX1sOW0JJMrw8jbAq7IcGCz81oKGFJ2DZdAZWrDbjwZ
jjfvMSlBYSq2WkVvUTaeqOjgN/n1piLxDfpwQJcW1G+WHR/z0r6wBbC4OyrWFX6HOLGlO45tfu/F
q58Q9uMIDeHChXOoXQfrGOEB9O9XD4RM2QXkXoD4Go3sxwR921hGRG10Z3ltcsK+8hXnmHT4bFzX
NC75iMJisDRUl8T4WRn20fWWJDBzIlVS7LqCSi2Jracsv/KDf/aO9doQIX00QOjQ9fKHgbsJzIjg
FeDxwMijBBN/yyam3usQ6bU/ZhegBfhdc+MejBqUZonRg9mKH844IrM104XpHNjZXQJLBFVL+ATH
/t33IoU4uT9nbv5riG3iPmT/y/3u+5s6beHHFQxJq8DcMhQ/t4y1V45A3BLbyRJrJpHMRicrFHd5
0H2oLIMVGR3LOZ9PksCI2GI/TvzxGr0WSUYt97cRstLjm9P8+hewcU1uEFFVm8GgRogLLDYt2+s5
624NB3v04Mv9BIA8dYxpp0yXAk7e445tV2I2NmNXpveE1OHVcn9qUeLvM1B/4HvctqF9YoxvYWAm
mikW7q4nzWATsyWFGEQlNj/rzLtaydwvUdB3IZOENVowqAi8Tqr8gSixOCHaZjvDHApjSX7NHRGi
1PDvIyYXygu/yzi7QcbI2GkU25KzZNfNFv0Edk2WIax5OqhfFl5voJnfrpbDs1ul7G5wY/khcxAj
z670wv2+SaEHFCbSXgBukHhFEO8Cia0r7+WT4xkwwWY3gtivyGi24LbhxYaDsQywyufQMtsbbVJT
K/nRyqa5xkT/At4tToxG+htKiZ1Rom6IVUmlN/nntNYLnEXuu4zmwE+8ci91GtGtp88uT/21D+XD
EJvxpReSqImpIVNCgUowwKtgy8vPspEH6HrqgBpvOKvexprmQVjDrdOdOmKOIOWKJ8CHrP30e1zm
8WtXJPeT1T0WVflakaKMLMqYNnI2fTYV5qkGRvDaKnGMix7yXOSbN7pLWEB79lfSXBWvxS5zUf6E
bYCDDVJanF5tu2VoGqDDRQFgbm0aMua0Y7tXHjTd2KrMPaSLW1UF8lLxo1zCucWEhYIK1UjPVi1k
XjxCANg5CvOAJ5Ere0krT34U84434XqsK3UOOcVWPZff3WiZ576fHqMykeehvjK5CFA89elZ9prY
AG9EYG2zsTFSUhlHsmcslF0p+7+9bq9EBOAU1VSsSULJzsRn1SfcH2xjF0cbO147LdWpGRRVoN9S
6Xuftls+ZTJ98/Fz7dWQBmvY44/drcR7Qdyr0a0qz33TsniIE5edwkBWgXAdzFPRm8itn44ZnftW
k2uZwpRqfOnisSYGjyJzZaasqJG7fAruAkZELFnnGVj48sESNFaQgwSMgbGNBed/fNtEXYbxKP4s
8rpfI1v2EaqF37n/gzkg8N6ScHLUervGcdo97gtmMT1+qclst1yF80oBSrRpRfdycjgckesZQZ+s
mWF897n8pj5kFHxsmxQjd1a9wzB4pG3A2I9SBMdYSXnKRq+eCGDBJYe6nMxmy/v22PxvfDN5Gyfr
EThqf+xH7zlhz8afto/ceNglSXKbbh2RvGPiYrTc+ruyVRjRlziA6K32l0FjLtYDxtV1UOVMWoDa
u+1HaDavnmF9tK3fLWovgIgzfMoLOQxXUsZ3xaz2TZPx/OtpRmTQPQ7WWafVJVBvbubexlO1GlRp
b5POLrZB7XFEi+DbTYiQIHiUq4HlZuIQ5JwU7OfTen4oCQFZGYCAV5xgEz+0+sF73G1mgxWfyTRp
ZZQMtUct5j0LuT5XTAjCn1gI7ysPpMHslYQ5AHYeemdYKcTD65lFC9l5xBHCSkGabhN7b/evgtx4
nwhYPQgIAn22Q00AhrhVdx2Ioh1nJwIeo37jRLN3oUXHWYh+3ZN3usdcyuQuzhYSi3DXyqQlcx2S
cs28x21hVZ+IJcO6jtfkHJ3xvN7T9oCZZoeZpYTQANhmOXTKcm5+oWFp9G5zZ+iOvAQTzbICV79l
73WBZkFcESZcVjtqSz85rjMnPMeNcZsumBHE0iRnuUOzUYz1V0B8bhNlnArfw6hC0oFQgIjx2MMP
HLODo8Zqnbbpex4JXmvanHjwLmRBEeRz8kVSXgRocVqw6N5t2884Z0cEoJ+oPlhZdZje48omPzae
aDoBB7mN8UWx2EAM20vSIbZVj4ecAu08+LVzhx7y6gxtugsamDFNORxT78sN84KpO4YDIkfLXZ0P
T70kOoaqel43oXqj/syJl0vgAwDct5CjAr90hhtkDffCx1OvKsM6xI3j0RQdm0IFj+n4GCSiZoMy
8z/KeAwi2K9G2f8yxnRi7BQ+DOFbLSsIJAUwbKeIv/NoVuTTb70o/er1PO/ayjsmrnfHMC14CfIP
Q47FNh3r9QTYaJKBuyV5aXqf2QyT43zxAbA/tmY+HiDSYmrFdp/Ta74jQT+MxTJ6c7wRmitSpQqh
a6wpjpaqYYSnRYIN++SFjJWlPeS7aINX5eQy6FzBin5GsYjZszUPJV/VLk7Lh3zCh1Dem2RRrIOY
fcgf/1NSXLPsJ2+FTlhrXlgCYTL0hdPGqOeW7JJ257ylWblV5Vda8tg0YWuv8KoNN13cbjsQF+uG
ReDmv9g7jyXJkSzL/sr8AEoAKOjWAINx5jx8AwkPD1dwzr++D7JbZqpFehazn41LZElmhbkZTPWR
e8+dhiKI5n4+tWTaFmZaHUQi431hLWewAdI3mOT5Q6kiTOuNIG3kGyVyRCJutu+WoDD1EhTZ/II5
V5zNyPxR3XxmeRRfs3RO9mU4677MpT+uCOJeGNFOT8FPtktGqM2mt8z64rbnsJqcl2ie99AaUcWl
qNhUK/sVj1lzciT3fxYpnV8lBiF/FpGk4MHCe0d0DZ18tnOFwcwKvcUeXGN+MgC1HGcyqA6MtcJg
ysJj1OrVIzYeavPdhEp5moaG+K31R1IEoa2xl4ijDAHZGmlrVx+5cJrtKLTs1GuC9CwDokXpaL8w
38W/2lh9hDUyl3YBvqUiazkgPAP7BNToYdPcbCIlWgAQhF46M5SptfSuF3QiZUY3L9DhkiLZxZvU
VKFicZx7lXDzfbRC+okT8JN86q4jLKzV7x1uenYNbMxKlWI0Ss+hhZwj65wxGMjUfWp9450N5QeK
pPmlJmOFlDlvMsFEDrIamK6RPDX0TPq0iv6MRLMroIIHm7XkVOc6xY2ifqGjHxF4IOJTO1W5lLat
ciI4+6lne7DkYt2Zxs1p0QkEwccwvbnT9NJExd5gK/WiMkOEnQSeaISPGzktgz78hgEXbuTno4s8
h0nTdnGIcSjde2GG+t1M+iVgrsYZHYF9G9bUdqi2fqOZeqAmTEOVwvzOrBKqjM7ZUo7VRYH9wxSr
oSc0F4nqrr1HjlXvSr2ytlEkbdTcZM4YoyM+2YE96cqBUjO99QmJRFql6Nt+kRVCPWomiw95P6L6
2hlGtxV2KYOuoyRNCSrk8av2ZRove1KVspftUjHvBrRV/2H4x7/hNm90IqD4eMQOPZ6Xp2XSCR0V
RByYxvhiTJq+YzpNcaOqSRC7BfNoM3J37OxJHQDyw+rWucQ5tB67mN+zgYB2rXb30HTNwG7aB6zp
G+ustce8sdU+ZhUzWRf5/UVfcJSTYAQL2RVP7vojhvUm4vJbr0wk1AyNERQgcZXOmoZm8h5kojtL
7ZRk5LJqMeyvMCWAwRyS/H0wJbI096QOpn5y0QB7OiYpggESij52oqwxgBfZ7WI9pGTGB+86G3Tn
ATOnDIf5DpmILQrbAQAy9kztjDKL3O5zHZe/1ap3Lgh8L506iOcOE6LHHNTaMQ0kcqvWxIEVNvEU
qfLMMaX+7myOQUGfZJsi3C76NJzgziZ7sw0/m5QDDqsxEmejHG5WsyDrZY6B5Ef9VdvKB9Ws/d0m
CNxTg9Mhm6xdNVZ6YKVcBuzyND926airemm2vUwKr8ozhvQh6JvMGNEhALc5jQqs3CGu9E+XPq+a
TPsLU8DapiMoZ4m2EmgU5VGS7mo00w7bmPWSW8v0VDuvhXZkajddyTufr2WMsk1QoF7H8cEUP/9M
lBiEQUvoXKwB88jGh4yM6q85F0eX9+kjsuQWodS548QfqSwpMNyyiAM3LqsLOCA7yCeyfUo5VxcQ
udQ3wH333BPqNaLOtET9SBGWkSXZv01z6wSuUZL4Hao5gkep8QVq3iL2bL+k+KPmpnrkyrb8vCo7
P3Rl/sRk51SoLbr5ivE7mdOESYzYJcYBgTrfqOiOd2jYwViwdyrrab/jFHqxDWTTBmKDj2T1lwB5
+qNH6n4uM+27SWhhBzJ3ynV3Ilx92CoWIVuJFs9vUulgWwhDIyyu58UIo9qHvKQN4cvnTpU2nzPY
Imn1fgyGjDcsRKpPBcC8qxR7UeXvvWya69yF8mnVfpbTw1xE9CN60h3/ooo0Poy2mAKnnDLu5hXX
mXbtjeiXYAERde4NjbCsvNVulbMAqdRlfbOzmtCWJckCBPq/9DUGcimSXThBVFFbM5g4xs7IvmsP
p+NeyRv52tcMrQsnhTJaEMcDrWWXoLj3hM66bKg75rsYbm4sWLNTTbpYLXdUfeMbUCZaYBNE2Jy5
+zkz4+2YzgSZqQzW9bLiHUEQmo5eTvjcedUpeMwz1sr8mbFB9LSsZBaLNUOjlRDMUkXsOIRx6jYh
h3YWn8FYpjusmUnQ1KBU5Bp4bItkJTyPFqiXythMulH5fV8ipZ6L6VC68tpNTOOoZM6ZnmbgyDkP
nYnJgmOgdSomiFBxne7bWIlA0eSnKo/eYsxXO1vP9uxj4lvo1NTRjn3udKPxwQLkflVnWmDh8gFh
ocCvGva8X+a9iZrkrArr3s5KdR8Zs7EXdMW+H3UEZGWc7yjf4g3WEQHWo6iuo7UqoTBZO4vubs2m
DwNnnpJdHRZIdmahvCIvebVC4gZqVXTbymwgp6Vzt3dyN9p3VPYbyRDzpCRiYgzgk4cqYHFqJX7c
1IUinVMszsIrWfnt+sxoWciROjSiyb/iS9SZ5HQiQK1iMvVRcfwbaXNS0ERvE/RvXDDJKp90zmDK
2V+ZGRd9RgJbHG9C5pgo8OPuFRnToZbTxxKGyVtdoJ/r8t48NEbrosG2pn1tKLuyTZatkxD71rdW
kMwhobGrRJKWvGwWiP2mUW5L6Gs6uMpUaEcZnWieu6tb18WKGymOi2poT239q5xD8ByxVWwr1VBO
//xo1j8tpZnv7HFoduIX4fHpJWJiw0C1HLmFeBDYqTxHaMp7ydwEhecF+oKNXpGBopBz5DsLhseq
4tWQSKl5PBb4z0SrBnpRu1BZykOPPpXxCV4u8idotW2r2zdstcDcZccZjhYvcsB7n6jfimtBSe3V
93zsZ36zuKK1dJ6zIT5Oy6TdehCK8MMWz8HKQfxeWub70OruRtaN1G/CW/jyHOrW+IP+Yb5XChPC
wuXqnVutDHrNLq+wuDzxnBo2Xgx99uBVILTs3Pdea7yy0uWugYfrNWorzlXPumk2sUsoeQfKkw+Q
jY/wWa0lZ2MmuVEGidOp3x1KauJXSV5SOZgSj8gExtCIjNAigz7+Chmu+IhLkAFk4pAZgw4bcLBP
eN75tyjXvQn0HsVx+wm4cQjs1CCmvRu/sEQUO0LX/LRWtJ05z2uYEi3XqDrOAXQTDK2kVt+YolWw
NjepJaMAd8rGMHpY7QXOORw83buL43JZIi9r63DvFIO9K9rIwYlZB9go0o1ZDSV2pVndipwZNhKA
T01WX0syHBa3EE8mG48trDEqdvsICHgK6owTq2wbxlFu97W08PYUq+jP7gzUfIShes6dZ8IF/HCl
KWtWeMsJ1D4aLo1YtNLQUoMYvc6sKU8QZ52HiB65YeWKfmtOj5z7LU2ttjAywW+/UTd1U1t0GeUd
Xenw5DoFM3eInqPdD7eIJ51PTPdQ/NPm2vGdleLkW3obAVDszXNt7seJqS2Yq3EH6vPTZDhwmdkE
P3/L0IZqJ3JxjKMpSNWaFIo1nliXoYXvcEci4A+aR+gPg9LvTDkVO+LrpxeBxq0qx/K5tkbydrPi
eS7dI0vcKahcZfBhRBGvqFfP9oLIkIwBKo1ETijZJsYDiBw+aSC2COO+9Rx4KCtM+4GihojdQQdp
uv7jHJXutgOiw+MURgFCy3ofVtHyq1s+3GkUF7m+5NzawZ6IXv/5oQMP0k/wI4lWTlK51cZK+PNI
4SwbB/aCJFfIUvruXGX9SK4IArtJks8xEWt/tIbK9vSOdpxHZMs6YPQru0+veQjqXYcYsmTpTayF
9D9/6kBoYgmSezuxrqmatidrziCRWYu9S5f+jVw/UvVYiDxbX3ApOppM2d8p0b3M5ONDuua8Z5WE
CWyXxYV9OHscCE1MG99dkKFn5qTtjiyql0VR5iNaOuT6tXoL4bUFVhwkOABf8+VpZrNzxeSjwENN
W6bcUOb57ZKg0MrIN9MlPGRO2HpJnzeBsIMWzY0PSpAbT5vXfHWNoqm8zUWpcPxaZxvEDIt56HCh
qu9LXApHJkNoTZB58A37TAiCeKCC/tJAct7UpPTDbDzZA1inqK+aazc0CDExq+2JHqh2PDAV+nf2
60nIiTXrliftUvUUhOmBxOazNablMKXJsFFG1/1YCu2zQ4BMnMd4XnrDPss6f1/iIqIQsfdFvvxl
Ry0fxhgi+loFdeMgj3leiQ9XwoK64BeCPyLSZ8GM8PTPj5Go5Q1YGm0bV84pnagFZZR+dznhCosY
b/BclfcEBy0i6uYniatj1IvntrBfmWcP16jszD0D3fmgpQ6WrnrZUpZypBhGcuiV2h/qOb25hKds
DBZ8V8zJp8qojb05MS7slNShDfhwpBuf4pw0Dqcq6pMRUT7RXiCU500vV1sQquLTYDRgqWsOAnVM
lD0yGoJ0EQx5KCECE9DyCSFcv2U4sgoJOK6rCXtXg+eTLwJPUBW3j37OwtvSJx+amURnMyk2sNC5
5NA+edo8wwikZLuGBao64+LYMAnt3rwY+iccqXFnp+pLGM/GU2bxJIHsss5KgwIfyQrbSVVhjDNN
bXYwOozEk8n9MzSnQkjUYl2GnxHp6a6A1QYfyNgM+TQ/WWoSBpJVHGItxk5mR0a4pbwpRq5ALCbk
m72R9HFDxltG7v0hSqCYNe7yW5/PeH25JIua/f9j4f5Cl0TY2JiVN2uyw41I27dcowowpAE4V1da
H+VLfhj7gRpk1M5OrzypZWEd6kpTyKRXQVeyU7SABoseK4+qszxwYSVbClnMltr3QTi0BNI4RETF
ejoHHNxXHB/iESM9thu995Zokq/lSOnnkNQTp6guyJGNLo2m33G0ZfusJ4AT52p4CIt6y04gSBGb
4MgoP6MFV2VZDtohdZkSV+ro80+zB9hx3jLvQ6FVRwV1N1KJMSpQauF40buZk0DgN4YogbQsIVR5
dm6YyZX3YXYGUnh0/YqK0jgoXKQInrIsGDr320VTkmbypdEqXxh19UB1rjzTWkwes292AfXW1nmm
I+TBHBWMN8um13ydStJPwKH7USfSaSOwzDA9y9lmrZWKU+JMIEkl32cJ+cOVSUacOrzY0GqYr+Yx
VzdiELuNun1suKeyMOUaBM2NDFAqCJVhCMq55+8Kx+rUZvgksNgzL5pKTtZ8wcvDZmiXRh1SN1wM
PLMhl06SvM2hM2MoM//8I3z4r4S1/yYv+P/5b/8V77YGA2skrCGr+L9rRC6/v6P59//6n/Iw/vM/
/U+piKP/yzHJNLFRfaB8th1gEP9bKqJivFFRCEPQgYH2f5ho1r+AZKESQlXkapom/k0pov1LtS1K
KsuyUaQQ7fz/xEQzjRW48u94FOIrLGosKGUW6ChhrviMf2PMsGJ0ceigr7KmrD7Sp0gIYERdG6UV
PdnReCsxfaElOeVmddcMc3xYziyPESO8xdIOImzwtlfqDt/EfHSJQWqVQlztVO4y5DFeZ0xMAXoM
VnjZqnNMInIgwTKR1NCrp7HJ2BZCuA4aqLReZvTuxsR77hcdPn1ihq3tuMQj1H6A5jaWG4IwHI/V
6heeV+UpMTVowG9Z9gG5tUSfJkOGIllLhYE8uQ1z8+ygtT1HhNOz08xeGL0cQuTf4CNaxwMtZuxF
3VZ7JvZ0vy0B8DmTai8HKMggFPJQHDr6M15QG6NKE0Qcg5/mH9XtrI3DDPWdYLah+OUq+amG5HjB
cmDsDS3zW1t/C6N9207OvjDtP/ryG9nJFAjLHT2H3jhkuZFNxN1pB2kJlRiI7HcR4smljftZ2jL1
JLLyvjS8sZjfuFAvtRF3PjZEyJmWRvOyc8ZY+HLW39hBeURH7VUXRa4ElWAlQt6pssvcnPdpydLF
RdHSSH4L/OyyNecdLvkzhCvXS8hg94TGqCuUOfO2i9k22tOURrQpw9R7hJdbB8dimVzramCsCawy
ajwN4qhvTFF6yHlQ/d5o6mNThNeoJT2eMbG6ayRn2hz39wgWVwDf/W41jLxnI/2ZJmagRY86V7I4
9xeMHYlIyRqMmw+RVx+SIQYTbu6i8quQxa9orOSWOgoNxNy1vjYlxgX+mcH2riL5atlX1dR88bbc
HC0yXrVOfjtzHO7jlLJB9CVZa1UfZKDlSB0z4ivikmYTd5Lgk/UhxDD9DlpVOxVJ1b5oVnGxV1Qo
EoN3GiTn2arDh8NiC8iwfVJ6RTtMFrTsPg6LGxa2wBFMpDAASL+MKCELogAVdjqjvoijQTWz72Xt
J+SAegXv31UCIvZVINj4A7TTrPfHCmvGBqcgU36cBNs46eZrOvTPqPYROwntF3SI6C4T7vZQd8+R
ZWVbsqFo2QH+XItZvjPSUbmhZ4umD2Ccy2ZJbXfRYAFUiJbX2bbPZYw91Wzb6uoswPRELAinLyBd
DTDmYQLr+yZ3MECihWCTHDa3yhzubHhYjE7VeVUVtGZzbChxjomz9HtybIIaV+0FCDgEiBHtgznH
z73T0EqZbDPsdYmRLtolosF04lS7Eau9b4rpt6laIeXfQD9XEqdu8JZu8Mt7jQ6MX2MxjvxoAQ+s
jNtmwg4/SV5iUVh7oaHp0pjibEdjsnGwOLbfNPgR3EG6J6fMVK+MieW21hGriM9NZpK8nGhFYBJh
c3Uy86i6VR3E1TTuCI2BlVCS2jqp6nA1MTseR7s8tTji9gmCDXamPaOFGefNLFsmGHm/R4SKKmPS
7lYrsUoVQvE7SkHwJl16nQXGPlgJHvM5uMQafcvS/2HWQIpDOHodLfG7Ptq0NOONh6Eg2R4Q3z7l
cD6m9Vemg/+oknMSTcK341Df983Se9ZIKWcRGLMzSG2kaTxmBwAC1nmR4czXwr2buNI2RWPS0Bd2
51lS3nhLzwZOcA8GvscaIUMZE1o+PiDmQ+ux05OH4eAMthrgxYy/zwqzUci01xKBEBpia1tq+gMN
Ghov3omxvC4REj1c9heNOR5I6bVvk4fFZEUZxujCBKQi5PacpskY60+lxcSxFPoZpg72oNG2d5Wb
RBfbTT2jtT9FjN9qtIW4s3Z81kQfM1OMxN4W4xNCRZa5dSL9CEScb/ezfXUxZ1bVbN6aJuPY0nwj
NbSTqtaMYdY//fOjraRRbzKn/QHJiLknVTdd1SS3ljJKNsK5NFbKhkDXxjcswXFiujtpouETWUcu
+5BcdBm5z0xRkNewP8nM91qiSUCVS/6OsYpC8NL6/XpracvIyiAksW5yRkkQIpLHGun5VCXdtdQf
wrXjQxJHKrLKZeRcl0TKiRB6pe2SN1rMZ5xyTLKJefdtHjRvEnoRiB4JxqRv9ab8Gy/YZ0gF4m+J
4d8kDQIA0PoISzqIhDU3boaIKSW9LWskhydnswFQg1W7wz2A4i1U1cOkLfOW1cLzKtnUpHOYO3kg
Lg4x+RB5iuNi+MW49sQIzFuGF75CCpRqyDudWx5FVWqeWxemDzf6FGu64i8zu2nMr5wi8m0x0daF
2PdaVJ1sh3Vcc+2HUjI6g8WDq8B8hyR0Zo91HXC1QdvqAEcSR4CBxavN9Muw2HUkCbuYcP6TQQnC
Untuw/G9S9NXVf5u6TA047IU862JptgLc+3aZ9YfsYiN2ti4g/r0jv4dfjcTpk3ZKoFlTD8DI2Er
75gWhNUHkqXCL0Ubb5NiYi9cQX6XyVRvRBTTcxs3Zeg/U569zagZxKIWzM1WOkaqTOTTAGlpE7LS
Wy45hOWYfpZz1aQXqSAtjNTTMNq/dWhAqPeRUrQF2Vts2I4cegACO5eprlqGu7kpv8oO8WkI9o4H
q8HUjZWTvZ75NinqC7M71G0TqdiaIDBksda+1r7TtODsSNFvcpVnpFi6GVvPJtm2av7EUjnCz1Vd
VTgQO3tmVtKlqJW6Rn+JhWmiIIAVgijty2ariDJMPymN9ioHtnBph+goUrutmn9PRviiFXxktjoj
r4rNkyOYhFYMu4kcK7ZId1e9nYg9VbJSJ7RoRxI6a5EGC61TYiY1ax7fHJMOkqpfnQLxUjJUXQz1
WkbQTytoKiwpNsJ9Qlp/ilT3pVjEJwvJfJPr69kfPhs6gjNDyiVwevcxRfWzEb3gjoSU12ZvkUBn
OWg9EYnjIWpDQrryxXONGQGMwY6CzeGyq7L2HRbSMR2Zx4rRpVfUn9iCx1sRTe+g3avALlDduqLb
WOBp9lFy7/NJoWVswoshQH4S6OM0+qu+zNmF7ypNKbsDxI/qZa50wHj28jLk47SNQssD1b0vdKQv
iGMru8aJL7xsRKQ4JTESImQ5Vb5fXZKbwbR9ZnQxyiUEotDaR2vVG6kxWWJ8YYlRqBkdh55cql/m
BIylz1u25IR6wVKZEfTgVyfnpsjQ9znF2/hlKxbPKMysrWampzpbvoTQPxziYseo9lVN/3bLcH2R
ziZJ5rdkfUPKrpuOrfY7jwprp1JfFpmJ/i/UPuAiyJ1VhM9m1H07GHc8mRdvcWe8qOOd1w/WfsTJ
DTyKDBIrULT+pEUmlSEq862cf+bExdaLUB5KUZYgVal5Uvv0OLgWunAtRadiRIEr0aVZpa9E6oEl
xDtGsGS3TMmT1GZc0dO2mDDP1C7rG4zW95wwSZvxOjJU3aW9JaZmakk16oV4S8zsBi5LoAvrAMVY
i6caJEqg2Iw2SrS3jOidCumxKHzW1W87d079RIylXQ65DyyAiNcBQLJtUrzRJMS13xTLh80SHQ+S
9Wia8JfdMDRnhEghpxVXi6eycqLcU1mJ7gxsMaZto1fO/jRRS2QBi+DJXQ6mWoVHMvJOk0HBoakI
JftOmrgHXY81lntWBqChem6KTa1g9kB9GBN9dhEjGqDZsg6sIXYx2il3WExKmNzepkX6d2qFvsvK
j4hA1Es2EaAQZ8WWFZfr1yoknNnRyATgkuVLN7+jKMT3PkbVJu8ze5X+papofEPHK+OEFriUIdma
NoGxUQwewxgaFr8ok4AtASZiJf5Ruew6CDguCKN2RtIIHONSgGyCp5ME7N60AIMvzD90qDkObySa
HAiZcouSBE8OdaLWo+IncmiVvdWXsR3Gh97J91U2Ryhhsq2X8k9L4bQra2q4rh8eWpQMvMQeCVSe
rmu5LytTn4ep4EggZtF3v8wRXTe269j3k6Lgt8heSV4GkKO5HxrYcUanpuEpSvecDtgVs3YC7zky
K1Ep45zaCXoZMggCu0teC3LDYSEqYK6/3LhnkzAOl0hhMmMUq8YOK+qiW9hNWX/Yv7vIGnBz0VWN
rMuVTNyVVs127ZS9ammBGkLMW6SJTgA0hmotIJ+agEMXD/LCybS1AeC0ev5ZLOolksRLhPJF1ODm
0L9gv7dBBwr7dZqw9RPjjde8nE+RvU40QcAd214XzxdTnS6J3Y2vxsSdw1QYDsUEC2r1BlklgVyx
uiCXrf5AZj/WaW6+W1wMYwejiSw/dnN4GgvQRdiUe/1SoAyxQu0nWnp1x0hzo850zVUH0hH+BgTJ
tpdbNA07Rrpu4LbyT7UkUCEGZCMmCz+/ZFj11BtE8FT8+guIf5wc7ZFkSoQz3G49vq59POIO6SOt
38SZsq5VynqXSNYyyII2CV9qH51KHqDDBBKXRTNh0sn7jInRm4bpgIeg9eoEU1jVAIOom4z4uKzY
sbI7dmSQecn0bupJ/1xof1kBRyrcPwVizq4Ff4Kgh/SdVty0pd0zukPVAB6IXLALV7ZzwF1wiKwo
2XLZbHGFoEdglEyqARdUmZSB43AtjZBkPNK74mAys96vILBwdZvfRT8k59zSTiGq4pbE7P3C5KTR
BqwOJSg3Jx2RUbOczQvoTqjYxzVvASGwRa9upySBJF+JNZjbHv+DYcSWD25oU3chU+rJaX3FLLxo
gU5Pntq4q3Xygge/GzlK/vmarc8+QSWsjzCKJ83EqiMnB7snFEXXTNN3qqRkp4ClQU7jT9Oz0NIQ
NRFuL1aJyA/499yjCPxNQSD8eqolQ3ZZ4AZOwXrFF91VN0b9yiMQw+62ld1yZhW63KcyfEuc8J09
zfKcYI/dtpH6t0m6H8vs2Va4BA/WST1sVYRxCGdC168yGweHQlzTgO372JfZta0q4150RzRA2R17
SHnUbOsrdcsTFuTy0lb5zpkmLQDN/WrgaL40/fhEkGa+J+fEk/MBfCkox2Txnaw+a4mLhhzJZSjn
/tiFk864Wq8OWbxY26Ey32YSQ94jwljobV/7UmS/5LUP9Ry/kv3WWqOza+eE/xLhsTpUK23B+CkK
DDCki2hnRHNvg0OaSJjFNxu9OWVAWW57W/3RHVTkGSqYrRhIkM+H9GFlpnKpoQs5DcqNaAEXAw5H
xYq9AQI1OPLIhH26jQtDdOFuUhTi93qu4VOIYE5ksycpp92g9jvKps+2ihiQvORi8itMMHwks9hX
BQrGbG3iW+LENrpdzq+knXhZKvxuCJdvomnvYWgrN1hLPzgykMqiwsTy6IQ7MjuB92kjxlw7qzxq
P0Reidq/qcVceTnSfh+17HdiN8nzUqkXrVt/GdR/u5YhxJE962ud6eUVzUO8hsg8VQnxW003EgIo
KrQWTK5Ryey0lROjJZFJNB657pOKkSU2/pSjluwjpd6h1BE4dug4EBtIL2bS7euS6LV24lcsa6Kc
lMQIcPRyULfATSxFRWFVdPvaIZ8ACc/VJbHRy506fWD5fctaW/MrIldwMZjXfsKW2Wu5takT+zyZ
s3NijMkiLdR3iA14fQsbtV4kwFjUsz038qJl4oEq5GqQinfIsn6buVCmxFsLo+FEl+VuMI7ROlSG
wp5Kg1kbz9d2ZJEi5AM2gd+KkkcKB5RY6hyyg/1SLrrCjkTJjRMu3V2qO/qZDMh9axv6XpYIDEva
AN51ItnnWSMRqo6D2XGmW8piPu7N+mprq/usacUe6iHVv5NV+6LqaFcIdt1MJFduFh3lQiP+5lOV
rmvtxku15HNUmndqpFdHj12PNq7aWBl3nKrVyTaKLRYV6/9pSHaQZDWxTetp9lRXBahvxoi18SCw
VaCYzl2KPh2Hw2T2BTcWQwoUv6z6flPwemK0rOtQ9uGGYFmkMBjno+yBVvK3rea/gZwmQerM35jC
DQq/9o9t2nLTYbh+HxnxhTO8wFbAUxLVC/3O/DLn3Rl2nXugzWK1Hy1uIPXR3aoLbRHcuulqVixZ
U0GFgqWtOWkiR9XYforqWLLcRP9j7uZx+e4TbTUXH2SPoylXXtJu/JDV3wS2Gqb4ABHyuZzqHXmm
v0RuXNvGxawwiIdDQ2vZyosOGi0lp0Dgh4jViflk+E0OfIDx3QOn8lgmrIRZctaUP7oNtcPZUYtf
kdyd1cHaYXBDlo9RslQ6CuHM9E0uprE2Hg78E+SG5TYu9L2eYpGQEf8LV+8PaaqnRsn/FNR3m6Ew
HjJ1ybcv649Iib9ouBynpKkYuQq6CfCBMOx2Y8cx82Wsh/GPDT7cDsMNsRXXXFYekV0fucQaiKT9
xZ3i3/11Zo25YYu5U3r9kUGE3aiQZvHd8DrswmEhXeKYAG3xU0CB4/FKvJpLK8ytA/78H45zYgeE
+XBa62AUMSLHJfmSE0opPT/lTfI1lzZWA8XhyHC/a7MPoiT+24JmCmvaYAIB7E0+xl85Qe5tKOje
U18htCeQ7MR5pFW4EL3lsTpOgyStL1W7J/EDT1Kcv06GcVP7Wd7M0lW3TUXT0kSVP2hL6OHLHSiU
5A/LO4aOrBsBp/Er8RBt5Nh+RJJvTZj/hv6abCDZPAySOD2TN2uW7hEr6d1BSkJWCu98kUh+6yq8
DlnHSczsri/DfdfwxrgL6iA3W0eWDflYk5qc7BhAnsOIkyFCUt56JLqaEsknWk7lAV602FMVM87I
qvaWj6XrVbGOLopHeTW6aYcaeu3GNJtwi5h2OZUcwhrKSd+1OM0j+BnkdPODcO3fPO72sSVKy5sb
1K09bx5fd6pnQ8THeAC4I0JDnAi/wACiZ6VPqRxB7rQR8wyz6iNEI/tslSPqpb14JoDi53EGIZmz
Y/fJYbsglJ/OKbzyQFtzvMfeYW+LbvZ16FvNQ8UPAyDNnmtAagASsGaR3vITUjJcw6y8i96xfDeR
fzu9D5H4JTQRfTJssxZraFMMg1e5z0kExiNp8gOZgN3WGIzFYw8/H0iBfnEKQQMVYRwsUXB4tW0x
6FMH9cLfRQQq6226sAy5XqhXu1l3/kleu3cRfqw5TfqtrJQfbv4r84f0sLAtxx6VulS0cR/UspTH
OAeqBRWRBcMCMk9oi03WBJbLZhG7qIw1PLV5dSrGis86qu6JrpfHhpE8yszuPMXxZ7Xoxs0tzJpP
iag2eHRXp3jmrbjA8hz3jakdxswA1Dr/IExMj3Xbt5t+lEC4ZTQga1RuWWkNZ81AoszYLZ6dYLU1
w2a+WqNRPxxYVKnhAqVwRjDpVnYRNWBiWNzhRl2jb3s3+Q+izmM3ciSLol9EgAz6bTqmlTLlqqQN
oXKMoHdB9/Vz2JtpYBpoYFAlZZIRz9x7Lj18I/t9QxuC7S6DUMxCgHpm72dAFAt/fhUjGPG28hyi
b0dcFCK5BebsXxuvvZPrOjPjBp9TV8em8cQeYpO9WwrxgFAwn4QJYCIsAFZQEfwyhXvK6jcXHtO+
NeeQu9S4SDl5jxFSG350AAtpcU1AGG2sVSHEL1U0dnJl24THzzMZpqT4L+PJPISF+snIHGssmBJf
ym83qOYN7vpTzYG86ncZ0gU8YZty4AiBOrlfWv0Jspf7gSlsE9yxWGdbsxswuF70TB5GCJBxo9LE
Pbat9+y2lsXBVN3r7A2p2OoTIyfWNBwYMy353QVdz8AQDa5RBYRjZwsec+XE75m/QGhw6yMiWbVz
+OdAY9WRArdJJXOa2tLbaQyPi4zZXC4cVal5cDv5ZKWe4usbqbGcH2ZgQFFvqeG7Iv82yx+ZspZN
MNGVmS5LwPRuWklxii2dbmczy2l9sma/gDWN/II07nwmnGK0FP2mKW9T7nyJUPHHF+a/xh2HR0EM
JCKERXzYvT63mb6UWR+iflFYZvr2JjsmnX4AUiYncJOJ9LidNPu42kEGE6vJPdahQmjeg/QD1etc
QoZeHC+fcyDMt8IuPmz03YYo629d/5Sp6Vyy2KK26MszerT3FNjomc3liUBBXBcaf17CoOlU1eO+
YK39HDPc3cOaXZMer073lYe/dOvjjJ/Zyo1G/RqIh5U/iDzcSFwSR0ieBsKOYmJMwNg8i2vzWpv1
L+6jZs85Td9bIF1tAIR3lfnuaPcp7ESHkSs8dNjYRqTXXINv5sCoKWEZe1WNdcH47kRIkPMtg5j+
hXCNFLcp08QKm9BmZfDDhmmzg0kK+9mE/ralSI8WjsYIrxWBiGV7B+WmcLW6Jqsm+7ODOnV0gzLc
eXONj8jBmyqD4SDHKd2HNA6bVjN3GZgDXMkGiEwz9I/dGN8FlexxXr39fZC8VIYeiEBcwjtMUtbb
4xNOseqF9m/TW6N6zunmrmGqo5bO8exOxrcdluWbIL9hVGo8mZwsXkUeOHHYbJsQwKSrm5hsafw+
pgNeEBoaxgOVHElftjeliwpZomk+KEVIelnzOw0LHu9eNhTLPQzwScOcnBKMRBL9HyPLCcM0xeg5
huJN+PkQdV5f7bw2VM984vzah5Ts378e0CjbXhdEU+ndUXKm22Gox63XuVNULs1aQrbWOS4CJGUQ
nPeArUJkUgM7Ki2uzj2zguVOUJQkjZhBmjOlT5Bg717DklnNHsvpfyrV3K0JrYBao8LdnNpwcUFS
luawCbGI33qbyIPaxh/i9g126DxlfJhWyzNbpoQfSLTRhDOi6ZYiGrV+aPZAt973PhiNC54gdMZW
cqwDW34j3cc8WcAFzybYTCWLVRtRWRN2UZLyVgRk3B4sxmkeeYs/rFjyFF9BvttPBTPQnRaY5RBp
GzuPoIVjm9pXIn2X8+D3RDRWY33sOPaRKP6kC+5+UquGmwXMODcIgdD1jimBvUV42p0bDfwr6Lvi
5HJFrzPniMtq+BZ9dUEmRth5GYansJXipFKABAu6kmc10uWVLITQPdKBefXZMW+O7+R7HfhvjgvZ
T5RQDLL5yTJ0jKgRtlxAkOpmwXxBIfUCyxawPxPrLMCO7+nfBgFUp7qwiJLvGChPfgLFgNRvLHgp
aqbpsR4vyQIQg0GO9qDGBohHtjbCL4SahyRgHJ/53jXO3Z+FgJY7QvrIE3efmvOX7zjvwhrghmj5
VTEYdBC6Uyz8A3dN0oZ366pKkgBS1IfGghAgzJgrjuu0A0fPskax6dp3vnsa2yOpgVeQUe5utlhz
BgnO4ZrtpmEt23E2dRSaNjRk3tY0rG+NX662aihSLeWrFOoPXWAe/VcuSkpetN3PVnJHyrzTZr08
SRamubm8e6L8DMhioOK13h2EEbHpyR37rB+J7+GnMcyTbqYHiCRckjHq7zcLWy01qQmXzQlOKkn2
c1apCKsWIWboJkZ/ZNX62+kF74WnxGVcLP3Drj/KufF/ooIMTs0IqOu//+yF8V4R6XIiX9O5Dp1D
jWSXCHQMj42X6D/itJXnZqr9XQndkbuflWkQ5Ih59FnC9L1i+ccheikshCtyaiDbjuW2R7GwE54z
PjqIEJe44FhqmcXKJUs++t5/wdeEAS9kBdfYVF81XGubrqjDTbQJKVGOlJwdsszYR9sYyVD0TAwo
XDJXwPmc838xdfDdsBsol6zuU8JvNkYlf/jqmbbO2jRwMPaOGN89Shgjbgougn4/eATM8P3UZyO9
NZ7hXyavQpsc1KR19Ib7wtKHz6yjAiOA70CP5Zws7mGm/M5XgytV0WoGRITvvNr5h8nwkEBfPi4G
bU7O2cwtL/WnSi5NvTxSocpnpvvuK6IAxMbWJSgzJ3KbLGA95twK1TfbesQ2b1hOc6ys7tgotUoI
2RE6SqOnTEhZ4I8SdyLN+WLTP9Dz/XOybtXLthVnLJAsRqB+nmpLdqes4NQaCyQ9Nlz097jEcN1n
+hYY9IRoAOyHERwtzSpNFW37UrXzhzb094CA40j7URw6GMd2t7w19AznMcjnnTsPYgvxd4vkerqk
qTx1ckhu+PqMTWuYmPaQlGZ+4ZFYdktkkRxGF1Ft3MOkXsI3qQnwqMzlJ8rK8thlfGeArB5mQZQv
64dzyx4M71z6QEabv5bkBZFWRMc07Gp33aTimphHFd/lSBk1UmREfdc/J7IxLmC4kA+piG8BU6Ui
ClCVJsqx4DbMLDEpsYtD0xP1OOPpO+XEX3la5ZHHqGdLxgSm9STdzThor63BbCXzf/NbEGybMcHW
ZXbJCMDZFVPYsI8ysuMIIpYVe36uEL/ee+vF972/oxFCmKiHv24bbiHtazwpWN+Fax+NfLlW86Ai
f2r0pdHTqv29ZlP/1yr08K4aOtAyiXfVlMVPWWeJ7Yz8f/0gW9KvBXRJguvL+Q6114uKpsp3B2WL
7iFkTxZ1GPZHL+sxyiykfgNoL5C51jYKdf6zrZCUplNQ7FojsG9ihBoiJ7lNGDkfF+ZCXkDmVirz
aIjLU2E3/iPv+ErHOjJzbCE2Q6lTSzLR2Q3rS6DVj3hZxWt+MF4GDr3dnC8BxGj1GOeRVoHSoCF5
4pxkhY+xYvlq0Pki7kGhkqCUYq+0/AprtzssymOgtHCiI23RKEwNfRGkUpUZuG7t/xGJAWWmVcZL
wBwh0rSVZZMGJ7/HhV1gQd4nVUd2Z+AykiZ1a1+XrDkZjIbbQRfN3mW6yIaNWZ4IjVucoRVOW4sQ
xSaorkOV8+xbxzLlbzJLNwpig2ygHmaAictvrmDKx2xZsFngoWKof8MNQU8Q8qiZdX3wys7lIgW4
xl+QHYhRAgcaiPFMWDEDetdCH+GLvQWeZT/VCl4RsBFfh+Sn+8kvleJFx5a0cH1oew9gcSQTmjZR
jsO0zQcLHUaneoLSTPOMA+BR1bXe26UhnmcRW8/+phdt8Bg85gx1IjEJV+IvqMTiyXOdi+93Dt5q
Xd9WWkHlyG/9U5t9fSKXJWapf9WD/UfFiKtHNVEcNQe3z7NfcZM8RgE2Y/XAnEdVP4LRKk5ziJEK
z9M/H532uRixUQQ97Xzp9iR6gM9/CnlwDiEvAvd9FvxImbZhiJzs+u4NHSY63zefmxj9E1GXVU9a
SqGEvniuJV9wPr2ul4OKs/jLqcP9qN3sWlhoEsh2uCiCRbedb+RXu4DJY7nxFLEqvausKJ/+/684
g0476OyYzxwgjD5mXmetrj72NJB3sIIKMOmjNSX0nha6JsNhp2Ulb04jx6cJicSW7l4wVUwpoTuA
ZR4kNjyX8k9Z2vCZk264N0O5DwgYfRRj+ZaP2Xuj8Oba/pw+Fof2ir0B0ux4uNdo1dNQIDYVrDgC
acmbSu3j0NcXp2AHVsaB/URuMBT8Z4Rg+gRWE7Zyz8AlZ8MtSGCB8e6gY+K0LBgrOSXzUDwlJtAy
mil5JiG1gsFQ/rNF/1ygLorIGjq4SwH4OY9fqE7F0BJwx4qLMccXOCQwP8GHwRN3GnEbbRTtc2+T
+qBT5lFdmgTXgoTHAZ9cpl+tZvoklT17TZwa40uZPwcGVWGgsVdbpMyzMd2ZoIElWoerRDYC/Ji4
JwAR06qbJR8vZntbR4IYAUZSJbk6bNiD2nuUzISw0lklGqEBc1HuT7cqVj9JadqOlUi3KKAY1yTW
r3xy6xsvNdItBhFFAoYmqAHpe3F41j0orfV4lRKqse08bGTNp9L0jm5bD3v6yBUY7IJkVPfZw0U0
gh2h/4bIX312sJLxEMP+ysfgjtbsMtlUGrGCs91lhyzzWKx2pLunsygA36vvIZuDh8QrnsKBar2g
BJcK7yHxfAwGdfPPR2l7oaH53bipcy0y4mmV22aQkmv7DJkIXmTud/vYbdv9VI7GMbMZBxjYvV8T
vKu9BzC7rTpc5oV970fVEWvK2oynxFvd2Pt0yBzySzLmA5MiLWYJbq2LBzI1+xkVjPhrQzsAoFwN
W8+dnEiRD7EbEKJsFOuLZpgAJJSvjWDbO7nkJ/gi2RkAdr9JBd4xKrKOuIjpyRw2qIkxE6eViZeu
o6ibg+nae5JnMrvCCHkPqUZZvg3HJQ6/V0nVgiiNmYv2n/r27ov2i+U9aCNUcPW0p8e22AyGtsEO
kAvblXhjGfUCPSYTu/K+uPJ/6QFIeTrCdm6mSCDjfQHsGjKavTZWw5eV3mPd/Wgtx9lNvvsX/fbq
nnV+c7Kd+wpHnsnX1bzOnv43jUwj6GQ39eAZuxLD+60L8pN0m44Ukq1bKufXIOM9aU/Nc9HOX2h2
nW3SBv7R8iqmGqQDzEbCDrrpn9wp9LlOq+QR2gCi3Nm5LDXSEjwWxqHqCfpCg0hk7px/AI1H9BkM
/vsAygByDniiZko5HEVmHsB6o8tIe4603Df5YGI3JYdkhHhk99FE0WmYTbuTrsly1WYLM3oFwfO5
Dlnuigob4iEP8vTJ68cXYyrX+zz2NuQXFHh4ecAWC6dQzuQEozVPSYCsK8hK6uf0W7XJV+D9aGRG
ukdiDycx17hthmyNPXaemoW/N87ngXjhYFUvPSVG1e5756+xzkuHWv4tKUrZHLBaRM7AxSAemeqQ
UwbOfSCdBnpU8MGTFIBBUW/BAkG9jFmdwYEmo8C08T8HAxi7+Xug8uibGoF/PDub2ba//QHNGSkn
pAyF8tmxlp9Nq//wIfENblk8MDyDihO69ntlpI+Q5xotIr03nyPQE4/3ByhQaBjb9XGnl0c4DKyK
t4JMBaLF2WLgDJKvcWz3z5ma34neuZJOvhV427ZurZzILgCWKByirQ8yyXaG4pDbyM+WV8gd5tGS
/Suj4V+W7n6m5sh3wg7KCfllEVSiJszZNBTLc2wmO8+e+QsdwA99v9AaTcp87VzSmdt1ki+89JjG
8fJpQKImWZAZuDyMnRifYnkTrZeiYiniSKrp4C/Bu2gT+zT14H0X6zRMWLRx7p+H2ie2mtp+40DF
3LDUa7djjTcY/TR3+qxK1H+rEhhoHhj7a5FYaUR45tZp+vHx04HDT1hMl0GDnKzIAVTkUthtKdF/
w6h3DwuEWiWgBxk87klR/aae3M0FneKcorpIWf7UZXvuPHkbld+ehdn8Q6jZH60SJ22TB+jQtR9V
PXge1+q9rQZFhta7Ute0sEEqmpaxJzZpObqlW29mkDTPq6PJmO9ZXdRXohnvFWjqo1Mk4hSAIspK
PASdMbK1k2G2zylviPbCeYpF9DtQCl2EnH83EBM3YtViir63GFVMJwVQgrW9+TyZvfnQH/B+/rJo
nfgjyO3o0Ekwfq+ixnXYNttzBn3Df9hEYexHxniOVfcnBlX2hfc43Ws1q83cetxoXJcQuBpqdMs+
drTyq7O8AZPE4lDM3m20zGUn1vFeLM9qYZzgqDyN2PbU2BGN6yLHk9FQQzEvusYgA0gapQzkyWip
ZC8AB7gfBpyDQEioBtMTwvpXRjLxMes5DzXjmnrN/QaKdHZYS7F8M27ORD5IH8DK1H093iokpIQU
/GhwxW1aNUDKMNuduyzepgoD5mSEJ5ITAAy7Q+YbyL3n58s+Ba2uJKcbl4+mvebN8mz/UzE1OQyY
oRE07gbWgLukxCGHvRGRzfQPpa2AUCV+UDG9LBlbL65N25AfrVOxDgHdsqkt/yBhvW1TZEZzRVXr
O8diIfqsMBjiTAlEsSbA42tc2tkiDjDXbynZUVvp0mJU1I4ZoRpfiwXtqy/fF38+kSmF2HfGcpNR
09kmSOS0M4CEx20EXeuvYStjZzhhNNdWZCb9ww2XM53ftnVAhX0Jsxp2hW1gJm7kpU/r/CCxgBDg
6U/XJF5oHDFnY7QFGta47rPVav8MoJ9IkXqvZZ/f5yk4tzhL98qzVeRByj+41VDuiEg0drOzWBHc
ca49nEdnkxQDgQP5zGcTbv1B2wS9LioiI+ZuAyo/u4Uocf/UJw8iW9Uin5ikvuQ9ewlCQ/coFX55
SAcelT2y2LYj1w6u9TSda84sRoToXubSOIel3rvO9CeVPImN8UbExMssugQRT/KVm+kLh/Z7iimw
qOdsC/Cf1TDRnApfP9arDhyV/PSXHfSOjyyp3zpzZUM5r7RzZ6Okf4Fg1hvzj6r1rrVjnpE/8wPE
P7pSvy02NNR64kngUvhjNvHVc8WH76Orq7va5XRW8qBA6Cxg05HPmcsxaYW1Ieajf9GeTI7CKpEf
pR1jEKc5AdcnHaRmZNywwDTzCbAGKBBAnno3pEZ5XLzybWK+OEn+9LQAJU7Y7koKeMFJDTG4fnX8
+ZEHzLrjYdwJAktdsHq1117RpdVbPQTMF12GcnLewr+OTwiqnSoj908SvaStkbKU5DxGpoK4Lfyh
Oc6f26x5L6Ejkj+JNorNFFSD5kv7zaufaqpcgTqEyWNojX9Mv8St/F9uX+Qzedp0RlbuXbxpYgoe
ROwhCDqXwi52roF+vwv2vjQE5VyALwY08TbT5Na4+fhM8fqSCfXlOGyyeA6i2vcvcANZpVX2iu99
mSQsZczF+6akWVbFfGy8ABGFsA56Cvcocn8UZdTQ0hw7k/1EsZw041ekZO6q+5uHDQJ8QJdmok6+
SR/UDkG2awNsrvRaAiHiXB2cLt426q5yRAkAEbPdHJvpDSNGevOW8nfwH7qXcY7NXNPJoR8ZiJjL
+mPq/ZPlkJBr6G0eT87e6SiAOsKucKTbW0HLrKR3qMsC9gKbtTJ7FrAwmVE9BkQVm3EisJAd1SYN
zrSz0eAAGEzMbzYwF0uX59F+LUbUuEoyrp1yYKkOATNOEd/ENIsnst5BOU27IsiNQ9uO35Pjv4BZ
bzdtx1Y1zaeSChVTF1Sw7dzn+SmZ42tDeiDf8sLtJzlkSfchLOow+A6lw4jGlJkIODJxrZZqV8xV
wCfDM4gQCPhWdV7/F6/RQuZ/AgwDBZ5YlX2dekdOwPU8uV/TYP31rZwIJl1/0kBzT6/5jVS2B9L8
QDCmfPMIV7do1D0MAQmaW8h4gVOEUS4RVLBjZhJMLNUIW2SPSHbS5IxZYFenJDhWY/KyRrNETsxq
Suj2VmTO36nGaw3/8wRBkN+4lNHUZJ+Iozmb5z9Dkv/SjkSo3UnQvemTiVR9TYKbG+OUFMudNM12
22TuG+FsuyTGP4gCKyeEiBe5QS3ufVUNj9WIQmHry/QzdcvkMHiCkaZrR33PaZrn9TsqQwZ6BUPY
bqUve2H5rae2YaQoCRwdwzrKBsT27PUQ/NmYNBBRUe5xGuK1D4n4tXYLWMsNtCMeWjaTG5fYepSG
u6rJ+9O44NGWNRljcU+lY/x1kAxtq946jwRAHxMDxWOVVD/awW0iy6Q1IblYE7YWw1GnJvEuoiqM
g2PiVgin0tjyrhtUOVvPI2iK2u+j6viC+hG3lE5pnj1rV3hy3xGyuyH0r4yKh2tA+iP64xw01ZNI
lHccG89DOmKw0V0FmQyFD+gwMnteRbQBrkZEgRBy/mm7SI/MKE52m/QEJDCBqgpJfh8zblnk0KCq
kOQdeOCuW93SBeHXFH+Mq7WiEsgLZjk9i5QGSyjnYfrqbMbr4ZOh+gtpdFT4jNUNCRgdKpQ0+pyG
Z5AxCaLnAlMP5Bc8GouBGlkxdu1C848j1aOfy8/M9v9IUE9V+F5WrEqCgbEbWoENQbnbsOO9xweZ
XALD+apcvmGMT962ZzbX5O0vbyqQ+wp1qBse81jJP51Y/gEFeSmeUY5UVN7EmPV8qPVYQRWMmxvy
7T81rNKUhmGdABFVRWZbhbjRKtwHQym+ljm8TT1iT9cab4ONLoruh/QFc8NBu+tXzAIjcQTZElYm
fiLD8TkegTyR4IHalhzVzOO3mNeNWTGxzh4yNEJOOR8akx8naQh3i31WS5pTPWP4csgYyjVUivCy
GIYDakpN19vZqFPpi9j6M2RoN2P+UlkwmJEe34gk63j43JH9sRl5FuLsBglT7vEVBataBgQ7Ybz/
mEC+pwNCXMcijyKE5wJ5ZICS5gxH+JcNiJqhYpiCDFEka95pvDreyPJBlEbOfZLjkSEho3WKnag/
uZ8A31fI0EXbUqJa+pa1PIAuBGp2IuxxE2MZ92aVsC53W0g8ACxBnPEWX5N86ndmgJjJymB2W7BC
unLBceCKuymGj2JwP/2+XbgbYBXi9NugIc/2XX3zmuamfOuX48D49GvGF6xM75455pe2SN7t5Svh
5QaHxIGWc4vPNpOPAThWKc4ob8dtkxDNJmUbLax3IQHy82tf/MVh3W5cQ58WX/+tcGFFxNPcPMoh
IA+UkyWbmiy4wUEgvrzZdaotz/FbUqAPoKeyUZgX5wInMQLd4J8Vhw87LwS7+eWkeqJ1Bxsab+F9
e2bbPRAjHQzood16whdYNMjPQeVlp9lBxOnd6TvQHTx8+3G4AFd+cU07ONbtcKEf5VCUqPR9wzyM
iZvuMyOzdtkbdH/aJiqgxu9f2zpBW+0zgVGqjBHjQ2bpB+LJ5a1uDcKOrXWNWdCLArW5pqM5kNaD
Cm/Mxn7Xoszf2QwlK9P/9ubQe7bIeiOMhCIPG0piuZ9FyXGkEwuvbfjXshXF3eA8+U7/yH+NhvWn
6UNMUpyZXmD8RjX4NNlEGMoabYhh93/MYM6prvI3XzlNhNb8kiieCpLeMOhwn8CB8D/TuaXutHS8
j2unP5TMgZbK/Tn3qDKFkPx4XHMEQ2kWwbYkto8RVKQK58uEgcRzlHyadMkJ1ORjY96rQpx0bS2P
AVyIznjSUpIiNrD+2n2L2Rs3D3L9tklQxZvDzqLTTevCPerY+t2X/D8ZiiAJBMYXILWZR3IGaJ78
nZMzjF+Xgvhbxcj7YBIWt5H+YEBKtJeTH7kc9pskpzDRcfghEvefDrviUI1gC+uPLsGvpAYc7gkv
ROxTYvlY8TQpaLt6qd7DJgzPcU9mIrg3lBb+T9+RpC1A7Ogp/eGk3f3e5h0IJ/MpFGOL0trdd06u
D/zK+3mcsIouYcT4pD+Bb5WXyhf3XHFLkpHMqZTDER0UYjhw/RGuW5AmvkBe53+3YxGykQ6O5kLP
t5C3HSkPN1itsY/MRCoY3vLd5iRaFEO8E9b6Bgc8lGLWp+otndEjKitJrnnSb103YU4GBwEaq8sa
1atvgB8JtBS4OITVv3aSqaiT8iPQPCCrpL6Dy0DkrLNnl0R7h6ybjxVbc+5in7KL10bZE/t0g2Eq
YxziBfkrcWXxJSCL8qly2bs8yDhKj+SfXbAjfSVN3J8aAQkxqflUwNawEBqa3NiiNUDw/O5IEyhD
AXq7ktN5qro7QMt4B+QKPySe9CXtl1OmmJ7NAo9ekpCE62UQQ31rX47D/LRk1KgAy8zpj16AyBOz
SdUWugMScnLmF747xJoay6wcnnMqlwN+cbmb11uJb/s0x3Jdoj1IO21TBjVxZ6m9ztKfgfYMppn2
eFzjbG95CVrSW50kFUOmgw0x7NWDoTDlTf7UUnbVaHdPRF4iXSjpN2oEyVMJfa3LrZkHA4IblFnk
oSWwUTNPDlajm5NVxf9cYQavNsWcsbwSuGW+Fj/Y3kx3xrnpHig9h0+6HFyyeF+1T+jfYsbyr48R
oVJvvZdjAusz7xi2xvNYMAXvoIfsUBwnu7BPMNEIwHYUZszIur2FBOBNYwR5ToLpblmJ+aLKTJ8z
N/srKjs7dHJFq7oWgiQC7HkgVpQOAJGXVYRh2e2xHP3nsYTFViTJsHdl8Q2sQODT0qSjbhrh9RhP
x/aSpRNfEsb5bRPE/jORsxu7gQ0Ry07eXc39AOxKR1qx/2ZIzFzf180xTOY/RtplZz81tjChnNc6
9zbYTCLLQ5zdStIhUoFKxdZAjDuXdMeAEPEpBP7ASgq6EcinJXGgdSu2coOG6zuSUbyXHpT8udXX
eMbGY2lM6MhDp4vTBvl+7CANVoxMSC41UNxYxjYzuYxYtpfbdgoAtBfK/j2ZAHE0BqEKBmIkUX1v
lyQUr4UBMDxeMF4j4mEWy8zsWHkkQZtO2z/8maiKpmlcOBYUtCjm2N8H435BNLvhjvZuafeCS5hi
JOmHq8tgYzMZGdJKG6FBowpjN4KiD+hK7wp8G5uDZ91roMWK+tXChovzDO7/PH9LHXJFI2slLM7r
5mJbdl5wyPMKIj/1cLu4vzuDYho6XcxS/FCJ8YOJ4rGWzuqwhpJRFwTgmMZcr0ucJDJPBrOPc6OC
IwubNeZ7PQysggEZd4dFiuNhViI9TuINrIqD2RmNCLHq03Uc53w7TPSdLGY20oLJ5axtshO3O8NX
w+vEkbdh6RVclhEWPtSFkjOKVfqScK7lACFy/6ESkz5K4OgMrWcaSn9TLzMrBswiTcPFVdfEWBW9
9clJBU7cqd91ajeX1p+WM5OBzrbcSyXkMXGndcsU3Ft6yEh01ns8/BAG2uJYjJhPSGCT4x+L+7Q/
jtZAR4bBq7IvRajtc0ETvtMIAsJCMKIJUAwyvkI/UXi/h7qk5seTzZAOeRdrj3cEzvKI0R1XYEqt
uij7BJ2P4WZBzkRvFHsOGo/k110TdK9pG/y2UA9sdAg/3G7OemSiiW2NQTytW8wsJ84q1C6HrCSy
sRsHmFWIdDdSsSo3UOshzEgPzOevpoG7uWiyhcuCWIWJlQl7phvTmOxsWNYb0/Np33XqgSMuO3h6
BEvSFXuDJSC1VbMN5no4q2xeQVwbNLzlj25M8qPTip9mxvrZYi7doJ3EbVJcMkNSZ7n5sIM4gVY/
dvcJCUZoWPnwbIGnLIv9b5tQMUOlXSSgeTM3N80IEVt7IhgkZr7BRlkazvAylTmxoC/N4qS/xz59
6wT3em2biIhxCpfJwE+Kv14a9aFgMbSBidRH7LusM/UR3QGG1n4y8G63fRaxgSNfpnfmi4N1Pxob
g0XXBAk+FcwlzWZ0blIrY6sdzazMHb8dxs9AOuSIKd6PmQlBB7favNg3hfseh938xoxQn0qrw+c/
o1G18asywLXnsyHoe+jSyVXy3O5i1AlHSO2oRwjwMqxmdCXJYuzDanA+6A5fLRmeUsszX0KN4rNm
EUAJ4940pnX6LJ4YxTeOeyLP9iK3ppcsSH6H5NROXvA0rKnNgijBvY4lqBSXlKCAFzWqDdRhNo6c
k2KQk64f1xDQnAXgDdmyEcbd1TNumsFfNlkq8bbSqG0Nph51ORFoWKG3txATv7Yp4AWkez1UarKf
EdC36/YYUghgVv1UlkEBsAcirOFXXxzx7Y0h76q0PiZjY7PNbRm/aZb8V98tuteJ9NfNMpBgQTu2
6hIIx2JQPUcIDapdPjAg7wKDWC4zzV8HX3Vsy6wXO3dzdukZq6baKi+97MlSaiOP6MA3KtjnIP7r
wpQ4lV23PM3tUEbcmkRor7+2O9s3Gw3jyZL0D+G8PBeQVnYkYrBbXRnsCy9OAFfkdbSxJA/EYrkD
gH3tDxfid5N96qesiwJ/PLhd8jz06IyKoDNISq2Ncx2TYqbH/m2y9cGbumZrqmk3eeF73CxiYyAG
2oZSddcucd+yurr6KvPvjCuYg2P3lVUO8iGEydHx62sLmRgK95UxjxrIZ3d/TfPhbyz3E6/J2ZxI
eaptSX0l45s1VlQz7RASMJFcjWzCsSTp9xKjVdjfjPehH5sb7V65kyEJZRwgb2PqxGc2iuSzAgMU
OIPtlVeSFgjkrXVH3i2M6dNAnw3QiD5jxFq2NGM5NrMqQHTfkIhk1JZAdQEulWHQGtiWPrQJrXmK
e0EfIluqBC/eUlaS5qGXS1d9NiIcv432QKmPZxngxDlsaHX6wTV2bRqq3VSaydZC3vS0MNSdJtAg
5DafnHqEv1e4Z8x6d964POrn/j0OJv1sdtR69Th2G9nr9lDODLEUlr0tTt6HXqNtBxJR9oM1FzvH
ctApu5AuE1Mu11K9xRWpSuCUjKv9P/bOY8dupe3Ot2J8c35gMXPgyc650+4gTYgORwzFYizGq/dD
/b/hANiA5x6chqQDqbt3b5JvrXetZ7mENKdQ/Uyj6zx2Nn7BIGY065kZkJIyYjoptfSsFg3TvRcV
rmVsUpuyyX7wBPLsdmONPbUmHzb9UyPGJg0Ns85SRRP5PBXwXx45PsO4hkwPwWSfRSMnTJZ9sLTG
9zocAtq9Wqp78Nc0po98yfrr77+qm3E7tSb70Qp6KJfJp6P73+jAciMXO6TZuSYZIC7rrnZybmM/
5BfHj0YEzylH56kmwAEKe1dIukCI9x3S3oBCWkHl6eGYGxajHOHmNsjYDQVoJCoj14DZjvLhkA6J
PmfFYSUGy0HORk1T9tvJBm6MA3/LPWfVwp+E4Z+D2f7goZweLRYSDzUDiLKc96jcYjq0cFVO9YNX
DZ+2iyhVo+VEkebv4w7wJw/bO81b+JE1heO4dr/Iux2zrjSPZd+G+84KzhXw9PekoDSla7s7n7i6
tR40zbBKp/Mw/WKjP56GfLmnNS5re5W+GAslikw47fOdc8y4G/CczsEMWYbEhFeTrzPUvs/bdJeY
myopxFamNKomUDnNBh6CaX7hzyOU33i/ZThD+BE8MnBddvu4+XFxF3vYpKqO/oXKHwEVeGcP099q
sKhHUk81RMp7HI73uYIQwaaYYjfi65V0vdNsxG9GV8tzwq+ANrekgrtMvTa+ffYcqIvSF+e2McLn
IVJcIjBDWDd2UGEbSAaVCyfZsM6gd9qXgpu8dsKlwZQDLcsq6SX9pZbMbAqtP1YjLeY1m1u2ep8q
ZDALnJAS8pYknwlEIvOX24weyDJn9S3oLcZRzI0b18uutnLGa98l/2RJ3B99uM0MjvXXoPkCMLuq
65RQM2WkpG81wZ0TAdpyUy3RXU/Z2Y7hLr+KOCU6lVGzGNh5fHRwQ7MXjq942WnrQd2sBGnh3G3F
LVMkj12VUGEUgQOPOU9fioGvVdrO02SO6tGWCRXIA0Oh3/9okTW8HeriBbaRu2fjYBzmAaje2JMB
VyijYxjn2wz+04WCa6auNDoGSvrrRuGSSnHxHkv6sED2JF9O0EQEtfSfcMZSCugcaqgh8CSG2cUL
f4zYop8F6ePa1d1/fiC9sHbHUZ3c3vLPDVLuwaqtC7dX+6RpFQ+4sKBVNS4gLaN+T9l2GwNMCOJf
8WLTuzbp1iKU/M1nhDhFql9SK/EoQ0b8jm+0COwCgxdKfYXpyp9K8yztCmsjVVRbP2qAZKEO3Ul3
Fz1KZpXjpAlo4EAybMDiBpXci+9UOO3OrDvzQysT53ouuTmBDSGp3x5kA9wTZXbv4OjCYFBEG3JD
rMfqyj9yR3gjDPaLRdSEwE+fIfB9DLtTt546K1oZ86yfLPoSqFBg+4z/sVpPqvgKsKh33VA81K6f
0f0b1lurgn3HtpwsQHUQsJPyNG8RlyYi+qOgWAwSsQM2t4wEGMOlw57X30cmknzSWHMYNGfOxwGz
m2GYet8XgV6b3mL1RPsTc4mtKNOnpkoyrCF5ipkTOxDpnGCf9R2m3bba28XEBU5hi9xiSDQ2fT8S
wlrC0HYq9/lXh63wIK0Mi0M8czs1AfGshpZl4JBwX9LChkszJbjA62E69iwFT2Zym4n27UbL7lc+
XLOdK9y1o4OF1lMBkLIj8z8+xIUjdpFOyMxwW1grCULCLNhBGcFCCwqIPFHxrK1ovI96Oob8iG5t
QQ6e0S6rc29h1ofI0fD9vLKbdrwc09qqnifoMpcYjNuTk6oRKma8hZ084kYAFdzHC+8nhKBeoXJy
g3PX+bsRu8SCKClmSBHT2eysl5IbypoEDm1WcfpTklRZ+2FkHGeChWtEJvMKZIMUY9e8UjH4PtBV
QSwW4o1LwnyqxXy2o8VeRt3JQ8e7F1m8729ohRnENVXv/FYPa6er5OPfP/v7K7TZE+1exWXSLVid
LIx3aq4Wjkydw2kk05WBwsBZtx1twE2sBocn4bn+OtLNxHkONhY5S+JjVXmeYBK5dq3POtVnGkYM
uJ+xQHpli8F5Zxrz7mlm2WR1JgUODrl2ZuH8gUS8fJBO9D6ICv1S9+0F1NJjWUz9gZjnsLfnEV0n
ZrqZ0+o1scVrwtvlqc/j16ZwR3KoMQLkoU/76saFrX+NrX+b5G+dRvEl7MdHTqI4Xct8G/dTgZFu
GhZer0sfTmJe8i56bSCePTPEOM/cJPp1QdodyXLZOykAR/Sh41ZXzXfQFQTdKLUvJxghSUket7CE
hU7SJO+t+ePWKrlGMeEP3624JytCxqJ/y8PgPbIxZ/JKPM/Ey1aZx5TY9Ea5ZXj8cLohA1tA6SH4
l6lZxd742KRu+FBW2bwGj3BENHfOfz+Mne7XDsfcc+u1IWYrooPzhiM16KmYs4470s4W2FO+6wKI
DipkYhw4mT5AbtDHipj4Jm/sl8D03Vff7S/E+El0eXQJ9S75N4ApuzYe8PL7aAYA8HbVtAW87x9S
U3+wZuNAJyXwqGoNT97a1CCVkpaMHIeDIvnost440+cQSu1tgdI+EZvO0DtvQZjdsTbjb+SxUNgA
G3lAZlZ7sWxpnTHb/faUE2Alza995mHw1Fcl8MxVtM+m3klC9/ospbPLl0pcG3P+HCt23eYPmJkv
t8EubUSoIZq1z6U9qowmRBGAa9WL5MXWVXE7YkZOUpk84CmLdgPK9go7NgQCq9iQLaDHgZKsczlH
1SZKml+ctdPHVnOahLbzFcjBObtUBnVcQyeAqd266HjG9mPH26gDnu3lb1mI0Jw54fA71+UvVOOV
Oypx8iPlH/rRe05yZ/pJkNlmkPsHMrzRekx1QtS2tvEDhfhxO/EbNdd/BLp+I5RKHqF0uqVnXiKy
5MXGDUYOwE0wbkRYjpQ0xNQHiXKPoii+OC+hcfJsfGhUVFO1AgJKa4c1Zu+41wWEfRu7ufmlAkJz
IbIydwS2kIlsvmaI09cxMe6Mk0wJ+C6fAfITvmnjdoPA2gBqSqoHowUECWu7uFoGIaqaPrZdiw1z
M4h2XwXQCWlEOGLO5YTSL5VsxejReYN7iMeLuXGGNsDriJnRawyaiKW1HdvoMsXzfJC9N59I5QA/
yfzqMBlBeoGP9BCocqcZeH5oO/vSLmACbKDuxg9xdfbIcVvvB49esqK6aq1a23jEHfei5GhvOUQR
qxvSU42SgEGMbFon0c2imkNzVuv51OTVp+UAQsVvSGpXnLuyyF+M7KWJdHprRQvzTMiJDtVs0WWb
e84jWo1ARFJ7+fa/h1m2pKWA1ZcuV6NCnV8FAOUb/TmE9fsEv8QjmFP2fxwHDGU7lahtsDdYvoWs
KpXzvNyx2X2SGoMLNa15/P89CQdHAFqT9p5CYzDP5oB9KuzZx6c08z3aeuPDGn1qq/A0FaijPc+i
X4IiS4Bo8WWi3oeRD/Nm5WfluSSFsZrb5M4L7D3wbKAsUrXJYaCBZgNGhLxPXe36sFb3UfGaFFl6
CTQkWEon2HjMNCYPM2Epb+t2YOWE1OJllkiN04zFW4T6nVjqsUbwjodC/8egRpOAvLjtY0D53DoN
3BHnZ/VUNoWzmQJ3uFNFQ80r79ltWMBIZCXIMFB60XlSoD411WYblY3jjvIZqmSHiZ5PRddaHg7W
1kuJg7dFke6FvrXSgAA7q44nopeeYpV8y+FkWW675p6No9rjPaW900iUf8PZxsMCaVanGpkwq/mr
wqRZ2eb4sxFeHZAIwXzUJIQJ0hp6ij3ciibkbEP5XyQ9SpIaLDNzG8+XBhSfetYZ3oqqIBZaRJiU
e9zwY0OI0gpbCIocwFD64pTbWsI5mVviKBuDGZ+MHj+MD4l327HpkW7SxKdvJHmVbVC/4AhjcJgi
TTXQwAG9906l1cDr8R6m0cYZlhlPAGCTfUwsmVmrGE/MBQdKTsS+ohx5z1SBNj2N0Xk28rMVQkSo
sZOtdeQVBzGE2anOTLXHgwNhojGOdFXs0qLodm4h46Nrx68A8+EFIp9vKtx6M6P4xbXcGdgNR7bU
deK9qCduGpz3K6++5I06GRUexslgG+2F3bMZpNtptsNLWtJJ14pCcQE1Ryubx6PTGtiHqEHZ6Yhu
ocyt5KWJAT0V8hE8nnoK+3qhzC2t5/nw6fad95jEU4A2w0XX1Ma4TXlL3IXbY8atscnXaR6TToj9
FflRUmQpBVi2luKARxpvixcvKnzVrkmuMIqzAd4qt23YN9PrhWWBhimjBpGSN+Zn1V8p9L4l2ZtO
cF61tvnUkOVfmX437OCIurQ/Bm5wmtQ/9DXQ5kolGIQ6KuQ6OfwemQ0kplZTMuKV7TsH1epoy8pY
9zSAVT2wTAqdGACjjaqo8q7ZCYAxGfzNILvp6LnhQVUiP5r+B0ILj9Ah3BFZYi+q1NG00m+Jr6Wt
mhKdJcleFK8cII7sJvHzVa1/hYLz2C+ORrvX1tEE8FFZwkbUBvk3JVZ0Guvo1im0Tlqu4bHiXUs7
hi6Tx+jVTeCV5+13RwXjOjhnrO1KzpTsXZOa5aYaZHMBwuywvQ8pcYR9/Bg2lYCwUK9LDpeHiJqQ
jYPlxSXJfqww++GcJ0tgOAAJ+6gJtqFfRzua1bmNmOThQ5PYQUNlYAh4JiX87xcaq2YDq20mE7gy
FIQHnAq/Kh2tWVMH20xExjp25fTY+v46CP34kYqFapOw9UX/TndWPQ33KIZGWQTWtz3BySCaD23T
k7vSdROiTyrd+O0EKlO27kdZDLRi1c4fTGpiB5QVX2Fgmh8hwaiNl7ft0Q7Gc6+97Bl564XSo/6R
Ip5yQzxVH1KRH6gENx/nVn96ho72nm7cI8meaeePCI2FknezfeFqFwe/xocKfno9JlH/MXUCX11M
NXpj992WEov03TH3GE7n49CmHzDID60w4M1V9Z5oGg67IKGSdzEPSnx45MaTms264Oe1tlX8nLUT
kwVbRk9vPQL8WWjQg+1hyAHzSp8I/n4gVaVkdGHhgx9wUMDhweMhODdNaKxa+jDXmSFezCBKz2HI
9+jhJeryGi+BmdN9BYEzsUOCNSnYOD0yA1byZg/qdcAC1XBnXZVD9NG6sb2Rrdyay/VisG5w7ex3
b1IE6rgpUY/mu7asYEt377av62TXZViHZIQL0QdgtUHNpK3M4asHNPJKBBib35zSOJMyj4SlfrTd
6M1MohGHl2oee9faAnPfov8Y1HuIilJmd5fD4MWm2ABLzxoIws5LGTUkLGPDP43LB6fJKvQ0Eto1
d7tbyIpu73XNH6OYaEFueHjL1rpMXvSZ1Bkx7rmr95hu3qUAGxbnEYSTtrgOBjtJK4mMbafQlUJr
ujWd1+x4LFHIp0k9lrzXh2Q65Q0nfHIQl7FVb0aV5qt+ivdxzmILYgtaT2K8tn6kkezIsEA9gruY
ms6aAH/1WPo2l2JObcxIgTgNlf62CaT/EJuuu0rIqa3QKjjIVzpgN/OVdYF+1C0CgeYflALzxopA
1NboI2hq+SVsak0/XoDbdK7VKeicX7ldJRcgZC9+ZeN5z/oXQqXf9NZtzdFurryv0qbGN23iJFmy
0wPbFJRBAmMNWDcs1s5troGJ//3VmJ7/fyVJwSkY0Fn1z3/91+ePSgtyjbpJv/W//udKEkxpgeWY
4f+tluSUfDYy+Sx+/g9/8z9bSfx/h25AatIWvv23feS/t5IE9r9t23Qcx7bdkKTe/yglcf9tBT5P
MO54ZAYD61//pS07nfzXf1ni36Fv0UniEuzDZec5/y+dJCz++CT/aydJaAe2FSzHTr5Gz/7fOklM
ZdLkYVAWz7mnLykBCZb52Q7nhyBLu5tjcEvRdMw3peP+ab3wEHNU/QfP+tUtyl3FQgg1NuT2O4nh
tfT1J9JFcRKJH29q5v1dyroRXy/+kKpwi1uQxL91a17FnE1nar25VOVGEYfbzo49P7na2nGooHad
MoffRX03hWN/TkrnBFBROFMnf3Y9508larUeJHAddIijGRKowPXDYOwziUggEsTMLimR/hKqKpwj
I0dkDRfhmJOFoyrkqY+gaT76ph7WtE+PK5e0EZl5NnwGIwxVzhpt/FrnEjd9PAlcSMmP8GMwVx0C
b8BxgxR2VBTO1qJ8bk2Ju2EspJgwyNgrsxEZ4vAniTGajCkjGrVbNZtwGhtOevTlptTxqxN82Jb8
lhG7jdTw1n4FQDWS8xZGmbpbZZ9snbGnQ4OoM4jZcTuLNvrIu3bvkFPdmVo0Bx76v/vAcr+YKK6U
R8RGZr9Ebjdf51FhsMc645UmuntdnCw7zx645VIk1h+Ir68Tn/qqIBqcJ9ryrCtVgsdxDEDoLX8E
Aes0+mzvusbxHkCPsQ0qldjhnKP22nMUFS129MQ5wybqkA/veU7+qoLCdaSGLN5x9sKf4CT2q8Q8
tp38cIYH1L0yDeUXiOWbJDDSkzJiYt5T+WCwPn9llaeYvu5NG16czBwvZdZSUVJnL9OsjFM3MSTM
CQ2jTlN/+uGbbWPUBsQT/lhKbCggVyvRYcfF74eFSz5lNQQMFFlv76TEp4qG2YsUowc4IToY461d
TpvkHd+I2aSEepWzMagMNOKmxreB82gZHhs6RP4KRVjIvHXVwOVtrdJ5/PvBmRgmc8kE5bFsuxXJ
jG3Akr+mkT6RErPFVU3emxSEVicSO+dRgKTxxAQ6HYUvyvpP6K3lAYRTvKr97AlUxUhdcP6aN/41
Igx4SWUxP0o1nTjc04Zemb81DfWuOboPBNtrHvH9jPyC99Aas4SW7KHcG7TDku+tt51rezTb1wvS
ex1w7Ch8HKWGYZ8GKKXCC/fN7F+AjdSrPsqbjUcOesBouEr1nrJhtRpD8Zh3DvaWGAubklCg9BSB
WxjzAI8zZX+JdkB8C6M/4PFGUbOp4BMF77NVivn2AlvZRy0ZXQz2+B8LDYAjTgQmT6HhpnAAgZAO
6sNNTkuL8TlEmWepNB6ERZsam1P1GzBSwZzN+jV/a6TrHOqCHnemrulJu1AYo7h6NfsefVvnqyRI
WI3OPQ30MWo04vu2hm1J/S6dBhplfa1UMZzQFFZi1NkD2YIL7sTqbgvnWcPiOIolp6nAHeZSty+M
O8WekijQjwp8k13KPZUMB2rOo3NOtOaW2EZEKgtpvGkvBMg4tToQMk2odbMtoL5SOklglNWsxUhH
yBh6TQecVvXkQ1O6icIBGSkXzls1ZsO1SKHOKmtaORHRPyqHEfJWM0yVo/Yr60XkCLI6MMElTDap
j/QHQS68+qR64Jaw8cZxcaJ/72ISwjo4mRue7BZuUt8bbI/xrffxBEMqTWo2Hv22D3g/MiNPG2FG
AV4XyJYpoe4NYNeMGzjFP/Bfsn1MqTEY8OkoWvY5o0guOXk5pkbGdGAX+G0XAxPWhOvMCR8D4ETe
/Vc7Ns65E2Ipz/RgJ3RMpbTS34BT3sIs8w9GFN0Mo3NufRTif2KKzX1scAv2CcanqNRtjtQfUTff
xnJajq3vtO6pT28fmyRnsVKy+LQ/OToYq8A0/swa9jzhbwsTN2wOhrOm8n4aNXzODVDzVBv3RE4u
ia5mP7RZS/amehkRddwlPguJaRXZoOmTQn47doUtuR7vZle98DkDS/6uhsYGMXRLqDtJ8VDNj5rz
YHieRINPL1EHkEJ7rP7PdYVMOEFA5JQf0zc5uw+6zsPTPGDetob2VpJ/qwxJnt8zXrHNQR6k0zVu
nEf6brDYjBhYaAgEjwhBvOfB5kTpsVsCeCSjw6vErnW1GXVnKHdL6AmdlXB6CQjR8OpTQm8FJsGS
Z7kDzAOsyRLnn2Zxcou7MFx1Cu0GvxzacpRQzpOyjKab6rfvkMLU9fRBtoxlhhOEO9uR5sF09Uai
R2R4smguv9iE5laZ0VYXDl8FvlNlbly3NVZ0h/QHSq5cNBAgIDV21iiKn+bJfKuH+AxLV99FTasq
vksXPct7wG3knzkdUtltTPSXbnN2UkcoJfwoUnYdiW0NsCHSu+yiQ9Ol7i6pg3/KCl/GnHCbUgp1
TCXUv2PxDA916Ly7YhZXDlQW3SpJeGV52dpN/agwLyOiuOsxszhfRmOA5ULk+wGC8VhQOUVuhmBp
KVzI2jI+hYKyzLfe807IShA00gwnshtikunwPAYRW243Kn8HOLftutyEFpsmvyc7lGMyAF6XxviN
/Ti70x/Oho63NuFfYpQtFTSuCy+jDLkOkuuU68NUsh5vXR96mGORvSReTZgyX/ursFGA5oh2RRSO
Cc32RoQW+TcDTHwRuhx3zNeu6MpHK+d/1VR2+4mcNzoY1rYP2koQ0OK90xMyIYOI6mrQNbQcPx+A
U5nrwWOly0NNdl+Zw2YhFai82nbHjfHA4tNaC4vSHQdu8J4xBmezZ95jt/8Io/aDaYEiCEn/vJum
RxuVliRDBr7Lyr5cyG2AE1csd7DNyJ6EUd1je/PubmkeRp9JithWL1n6OE8t/w3mEGwK173pKf+q
mIVGSKwo8BKQXvZBlOeAT97CoyVfBMYNr3X6dabblC8AmrqLiTgM2mQz4qfDPCLgBLJHosNgb4je
hpSQfxdG8sIM/DVhvclH4Fo+ae9Jqu3UkxWTIRKvhAG/JlM+rhJ23Tvq4aY1Opyo2bSO+hKqZXHh
F3Jn4L8nfvljeMQlAlH8uCZ0PhqWk5MQHiMiKEAzJFqo7UM9GRjW6g8XDBBxe/sqowldvD+buj95
+c2PrDPRzVMRe3CEK/nH4tU3F9+3SasNBGCkCuY/L8y2TYfTjwj8nz6BeawTjBzQdFaVHd67sP7Q
TXiX3vQOj3SVjPO+ny/Tkkmz3gjlexuNdrAqwBoiGH+VvrFNJ37YLpjm0WrTNVoT7U0r35fVumR1
45f2tmMMnMeI1qXgXtlknyE4/jEdj8y2ccRJjfFhqbRy4eyuTVPca/z0rGK3jf4QLBYazRk2SemU
S1e2YB3t2NkfK/KOpeIAPBrBHeLd099vzx5AI1Nsn63suDrQsPEP/px2Zfkwyx2CUlkb3aNRozeQ
m8CvdvLH4k8Z2K/eQLZPp1/BQvySN2zmt/ENJNJvSZcJtXB3xZsq8otL0qgXBXHacG9pZj0RiOAf
tJ7cLvvTdMHR7OoPJL6WbdW851WkA5zvzAHvAaf9jxb5l2Nmf+a8+zANnqItXLbKfipUdJ8z+afp
p88y2LGiYU3px9HdhQBdeeE9ndnqgmKO8+zLRD/FEuTeRAs+OovujVKXpDf+qSC3GyTCKuOeFu2H
Ij8Y1dkXLblf1A4/p/wciZNyTT3K4NTyl/CcPy3faQ7oObStp6jyjrk3buYu+Mc3232NozeWQK+9
icfk8vlDNnuBMbMIwVdUMRYzx5aLzy9YkQrdO5X/VcYt1zssbAT+L5q8N3n6QVXjhWbkj2oUTwUU
Az+0nkpComauH5dvr67zPzoPjnmDQ2xhaANOvEcDX3uSPCVyeDYdkoD7Gxpys+E8dRopce0ykuwi
3fAFEqhjdYGr061+t2yJvMh1sWynTxwL2T+271YNcb0h6IdSaQDIALNhKvCy3lg9txwL6t6kltVp
vsYaTjuWMyKEdGRaImNByB6+jxMMy82XCIrHSOOxiBUW2BBnhcTcQN0wow5WewrVzN8w1C6jBN7c
W5DiCzP5Hnw4oqN58MZhvIZFu80AbuxDmX477eycAphXrpkd6MfhtJG/J8tuusha1n3K55HQjOKa
h0QG2F3VphS4XRDtOrvD8IgxPDSRooJBQ4ZO2GMFqkpOjmwaas0K1qEqk/tluc/IBKew76ZTY+Oe
sDHv7/pMA5ruST7kyiDqT3xrYq92qdL5UegRYgP7wQ1h3PERQN1umia22X1fnw3sNSugj/IXB+XB
a79tw/UeQo3bW0wGvcNjA/cgX7xunaxPFt2kHCNeuN1+4G+unmikznjJuUJDgsPlBLaL09Hiij3B
i6QiLOaODXx9EzoTSxtzASjIKjziRvtlZ0Z/qSzQG9qd5EaMLSuroH4c2vIQVkP+yyLYnPsCMl6F
fyWpgAtO/ttUpeLoifYJt8NwIWS5NgeSWAh+4jySD7wMFXgXM8TYNJXyStOJrwb3FoCQpU9AiD2N
FhhUBLmYWIdkPmTabwYsEUia9XDk4XSjT0yemoDN2FTuKyw6Wz1l8oHfBIPa6xzh1Vd1f0Us6a80
ngCBsLro6Fi8SVMTLFNN/XZIk7m02GyN45vrNv4bWwpK6zvab1KvPLBLqx4gg7zFhCXZ0FjpqerS
9zBYPj91jq9hN3x1unmRZF+ekYa+VcIqmRhduZlcJkRPxtHJH3jVaD5lhxSgTgddB2d5aJyrHdbH
DC3+GuQSNd0hQosNuCRTEdjH1NMpqYvYOFQClLfwWqgxZYrrCD6YT43zre0vnkg8mJu8rdPK2OAQ
fAx8FW4MYiyXiohXKEJg0FXUkSg25Z6SGTUfamjjGOmMDkwb1UfspbYSueRmN91G2tI8p8sHQxX/
uFA/9hCtyn3TwiJEvJg2XWnw/hj99I4ElbFiqHdouKuB1eTeKCPyiLK4NtMC3oikfoxZM3mmNV8i
wtdzbYqd0QXiFUBbszZs73OkIkLV1Xie2o6FrV66TlkNAFlM4JdUWUX60IEiPfnreWAMqQAIWjH1
z7bw1gPYznXbxzwN6dshbL5TuX61RczWI/avwo2jbTv1lIk1U3AJteRHIEx5NCOXdOYUEPNz/2mV
3CBRIcMwThFg0Jo7ufmZ5sZrbg7OZv8XncuAcsV9DP49SuJ9ESbmbTARh0bSdNwAV44UdN7TD3BW
PfQS2gjzXW33T90UIb+5yQt8Wv/it/Ino34SD4CW9JdZKE/bIKKULB452kchhTdBHq7KLJFgenaE
tOngNPT0tHBb25INkKzps/Kh3FGTZ7tnALmH2MNrUBus3eY+2Ez91SrxCZeBcRho5EKiAAyQF4Y4
xwAUxgbPTGA7JQVCYXnwINoEw6kOWAmVmNsJIgXQoLPxLcUAuhMNQUZGnXmrM22svbr+5dJrR1IJ
Ekwr5S5GvFpPAZCTlh67NUAqEEdGzD60GU45R5tr8m6SltjHFnFzh/jLMODw8819BENv283JLw6l
8ozi8h72DrgNngA26z46TPppk4w9iXgSOPSeTM0eXzjKUwhAVKn0QHiI0T6aaF3sEm4lg/ng5txT
l+UKauRo9esgrokEWHnAYmgglWLjsisXPv3fD96AiZSG5mDLdIPTqh3atdnbUK/MUKwJUgxrNbfO
AXcXxw+YbnKCAwhvtOLQvW7T7AooRR68rr7WRlZukz5BEcqWMo9kSk5efMMy4108zBYZua5D4jUE
DUDK4P+gDiUgFh4x98YPk5/dqb3/FnMab+g3WhvcSokES0CPraDinL3/QbXNq9MvmU7TAFphlstW
7zMziAxlKYqq39NaltfqjGUTVGY+fxtGQ4M6dW67jAvy7ASRyeA1vTXaq34LFkcb3gzdOdBlf284
04WCBz62Q+bjfMYzw3Xt6brlDoT5MS1tVmXonjQo0PxWqPwr71zGHhnCa4pYigdTc8KNwk+t/mmD
Vt5zU75Zwt/3WKGe3lNZ9Zz9iYQr4kaIz+50jCzKKgfJ265Q9ipluU2ygeunFyn3YOHcHeS2DV1/
3dEV/cnH5Jkn3V2I7hOqo3PQLsyoJpke0tYm9NAB1/Zlfu20nx3BQgPKwaX4CE78SfSNs1dtea9z
BLrmfe6BJA8ZdBs9E2R1pzl68Wq66YFfkBBrFeeQCfUJa/G+yPGbu6x1t8sG4ODById+SrCV/c0m
NHX87BsvjZ46NPQC6rnfXNOIwCY94QRzcDWtK81618VcMyUH6fISDEV7AUPI6tiAzNs2/R7xkIQ0
eLNIVSTpUTV5sR8ntKcwTp/qJvU3U+xayCztBUogEjZ5mAlL8can1swunzMN+blKdQooIr32uOQq
rfAcYC2/hVJ9+rwv1mYujN2AvKkmOrItDgcEsiG469nSB+Qtl4sPNTwwvPBKY92q0V8Ye96FKtRz
mY3xPhu9nyBO6xt8re68SC60xeXtZ93JAynI6U82cubAjG8VXvOjNbNLX4olJWFc8igaD3omkVkk
mpNCfq69TF2HhIRKMlGaUJnuV2GWDn3KTIawLHFbBg+lWnC0A4i6MsaAkvdmdKU3kn+azT6Rj0OR
F/OtpsBVVq04NsuCtFJttzMl3APTKARIaxbgRKkYUKHe7Ww/vqQYvrZzbFMZYOMyEyF5Pz0miBgs
N88ywAey/C6nH/xiAW1ld6dcPkQPPTuHFQF3RUkgo2JqugvJi1JCvNxkZuaKwyBn993AGX6Yy+Fs
xSG5a13zkC+srzHF3D+pID52soe8m3C3TJdAWQh9nDWkOviBtZMq8leJaU2kmcMZR5yCMFD2l9xt
aO1GS4ewtUsjzvMexwgC0vUfDgLTiZKL6TRP6Q86tKSFtsN6VOCfcmwnO8whg0aUIy5WAnxvngfV
HufSiwTIDk1OfYx4+rd+X6droAicpE3lXelSRMxK+7/WV8oZTVjUGCX24wg8ylNhdKgTzsy0kW49
x/p2J1M8QhEzH4Ff0iqe2DTCFf+NvTNpzhtJt/NfudELr4wyEplAAvbtu/jmkR9nStogKJLCPM/4
9X5Q1e7o8qLdd+PVjYpSt0KUSiQxvHnec56zb8ocQ2xa9hualO6xhpY8YJTa1zbJ85qi471yNUMW
Dq2VIlF1Ia6LUayawWxV41eJh+fsDQu2tktbjEJdiGUvhrSCckabmhmcXFo/KN1rYDRJpBYYsdSj
iEVH4SJhG83TfLLI3PMh0dGbmCgzTg++Rk6B4A4aNRrWWmK37nt/LwLq4obIOthzDQbZDUnZwU9I
FJ1P/pLJ6eYgXauZidNJ6Xsro2JnI/vex+Vd5VNx0KYUXQiBZZPcqi6S8uD5+HisejvndFWPYl/o
Ztz2Q7SrMk1us7Ovtl+9qQCdjrXZfW+00Qp7o3mnKVHwoWgo4SW3ErsTKE8T8RTBsWbvbxa0aBTj
9LPwQhwxnXfISXIdwRduOWk453JqnHMSjV8j+I7HjAUBUM5PIbV6UVH4VYXAA4tivrMXWloxDzey
a90xSdVOCG7RXGJXIPWwFxG3iYbhfXB22QsmIkHSot/my/SWMJyfayTBsnbqY9ASJhzA8a4rwFvY
U938rmlsKoV13az7JcUFnJRQcmtzYBwTRFb7fpBJwGDLTID5ZR3GymCvj+FU+e1l6X6KAhYkjYkn
kmXmQET0gbVZcszb8C1o6ngXkDLNc7s40P76Wco2W6DL85Pd4sqFrFyZQXls80Lj85PuPeb/rRAx
lXEsoCjjCYZDmSIFs0DdTl0yPjpNw/u8f+tIfXyzumyNu4Py4EZkL5oQ39oxgPdU6YQgLn+2JVml
iTYzPgH0ydavDyTzN6KVXGRhRvH8JC+x1/6iNi/FF+bSKKuX85Tf4Npmtl4PPHSVmOQtA/PdNyUl
OGaeXuqagvOsD49aRAlpC011QdxiL4/NL3xKUHBLPzuy/b2yMDkG1FnZwre2xKnN1e8XLGUte0Pr
x1SjaI5yeRpzjYUY10CabZre83ZuxHp1QlCbQmjRE2JLQI4MHuwjeGJrNcwPLDpf58L6OVfOudkX
sh52RXlpECL5IrwUyoNdSMNMgFzvOLCQMTzBYtwNnc9qpHQ5R1HKZGNJd8x+30bFUykopHWX3Vjo
fkxT9NNqcf4nGe4Kq/pVhFfCPsg6y6BD5oBsedA2HPYcf6WM1N02KThJDaC7SFOWYgZlMFaZXlIQ
LztD8/gNTcbWfKRhmBH0K8dnB/6lXIph6icXhz9n7Q2QvZYLWAAacDGcGN57LalEwmR3zOlmvp8s
JCNF75ZD1+ShE/mRQknjHuzhs9ZUWBLs3mnOyMewxdE7pfVF5Ke4nepz5vSM9izDV+XS34MlKWKT
1MTrPDLrHddvr50zZSU34EFrn0w+7SjTvTnWC1vPFT9J7zT71iPvQGyqCo2jzxJiMwZqecPYPjGi
RJ+Igq/TOsZp4swpLD4S9YPV3fg+IkSHbB/9/nVKaTQClwCmRxuEUOrB2k9+BJOnVvM1mGxwn24d
PQBl5BSmdIcIYlPIzi2ji1B+96B/wmYovpl+x/Ll0BhB9502zWtfey7A5/AYmIt0Xsh3nwaAVSci
/w7z1orW63Y3D+wShilpTwsN6zBA+2sVrRB8DuOtNZ3hyW/ouFyYMFlJvjSCZkprFhH8ggBN6g50
BRH06RekUDUYtPfoN4JHr0NcABBxEjQJR2LB+mWDrRc+YcV0Ae1+Up69bpV/ju305jf5sJsLjtMT
zkpMR9nFfBsYCV1AAkMZlHQpESARZrCtAzAM7Ly+q7Ib2N0TBZjx/jNf4ycEaNfjVdtkES2+UuUH
o/Tu0x9TaMJB9vqfrsABENbPFNuS83DYtpsw7cI0dKhIicQGA327mryP0cBgXmkNf5o2nmHhwSYK
yFCYXIyc8neqoQ49EPCAXQtt7STS5g/ksD2tN+SeeFKXGNkpkfFvGchV7RydxadlW873Dgrf1qqN
z87xf04S9xduSpesAVfXGD2VZRBzkjTfk4B1qhHEJ4iLTyQSnxw10vAMUsOd1ylb0FxSPuHQnkQd
mEtGZoSkpbrHxtVIjTWQg8gc4M/mtGMwYlodVCss4uZG5hC/Zefdd8J4yyf3M/TVllbMEAU6DLda
cjhP3T0BsDOW3fiYzrT1cuL6GtgFbSvtfGT1EYrvj97pz/ZsA65XJ8Mbf2LW4qsTxe99kD3FPAZn
D7QLZeyc68EfMCdi4KbMpPcLnjve8ORA0sGcYSFvxgPbubG+tBkuSjCB7HBcANEUP05HldWCzaPk
4eq5Bzao7b2yEqCwbAYwUIS8M/oMfBL67qXVPt5PqfboYTeO0t25R+3cm8p69NRlNmdxRwnM11AH
7tYRJaRlRb3fOCd30NrbvYEKgfXCkt86U4FitsVT1Dy7Zhc8+P6wtgCzPgEQ2uXBXF1dz7VudAgh
HpHRMAElgiaJqeO0okszmvaZb80cVMaFTh7K5mRn35nYF54HKBlIqi+BO1CFMDWvhgNCg6KhNhPs
4DcNLd9nO6UmboVe1p4xdvwQjqUOhl3LUxUWj26AA6iuSziySwYsDRAXZZ0/+F6FEY+csElM/ylw
H8AGR+e0i7Gydv30RLDPKdLdLO3sSSrnOXO8fj/4y2SIIKji3LvoEAspZ5gc4wVUjLB1Xs0CO0Kg
avhZcFbXaoTmjCTYHuYsNJf3cr/PTEWDqO+R5bU7veGb2J581tb7JKHJa4oejcnNblDwoN8TF4Le
TvtTxSd8EsWwtRbrHclNzkADlbAECDy+E028Yfl9y9tYr5qSklFluF9T1gykpKvxEI3QWStFFGou
Ka/1bPPSx/61wRqKs4fzXkCqDAkX4g/m0PDGOSZMUSRoxero5TaAr2whsXYvlV3ovecLrIiotKui
bxVPoY59ZR9N+zrMbvSClLeSmtFuHK17MDosyUyd7WxsZz/s6sNoOI5ZQnk8mxpWMfmQGqemCD9h
vnBrEY8/jgRcZ4US72tWfTnvuDcP0tRaRQETE0r7zolq74UzrDbtBs3f8on6ZJru2668RKzxNv1S
YZAAnSTHSagNjMTGj1X8EAy9+VzF7XVgV3dqK+9Cq3Z4304Z43sSvsXp1gZAe5vIL4KsDrq9reU9
KSONg4XvRZpgIqONFHICTqUVKPRl5BViTZwOAlgJriIR1LBNSQqMy4DKF6YYFYA7zEeHbTU1E4W/
qTrTPvSmNaxEIaDva/OhIpZ2pcBpXXo8IdKJv2VZjCfl46wMpXlI8vJNUrJ7wXuKvIuf6mSzW0Uj
3HHZkvTRLAexL+m91H14l+WfHW/wIA/klUPOuMZeBpIuoOQwspO//TA2bXHKlpNS28l9X1rhFdAx
XLSjiY+BgJ1BFKRvHmbnkFq2ef39B10BHxk862x6wTojxnsyyydnLOiltDMeof2RSoLsiA9r+rYc
VnQ4cE4isbGV1VX1zvAZpoBT82M4T/09z7ptOsTpqSdCQ+Y3ly/WwHomwla+5tBFOQlVORscCi9F
6mWHoQvOCV01F+7enGXoMGyS1M1PDkXN6GfNXZ6wTyhFL44FvWeyGdIXBo7ifhbq3GjmZ4884aYa
6QNtZDoeHbJkT5zUumPUUrob0Ra0ReWbt7k1AfCtwu9h6QWXsrRinK8CG75ffZ87vFk0UyTXkWVb
bDj5M6XQHUkjcp+4YS+gPeJd0zGYjrLHTJa866GlCnrKk7d+821oiDYGBCaAoWEQc7lpcNES7qM3
lAulAYlJFOkp7XoPzlkyYKbzP0w89oAggw+cMi/moNOXUWjNWZVxfBIuuOnkvSlY/KNty+WKXzUZ
KVAszObOwFi0kZmBXcTEDWAHwr/McTU84iCiQD0sWVUFwDLaAUcguoONHBaH28IgAUoZa3vnlBbT
C/nPG6zQcG1yPZ+6Kj7zHzfuy5yyCY8ho3WivbKAMC4uwW9Bz/g/BrB0yBKfm9KF6Qr05I7wFvOj
hQTpZRzyQinpn6wLXCm+tSNXGqARNqdmtEhit5RNwa+uhwGtobd+JKXcDC0gFguCeOV0KL8l20XV
orOxxVw5MU/tZeHq3pVt/msCOAQcRCMr5x+Mh/dtNY7EFoFvh6QwaiI0LMXYbwlq4dj9MYqr8FEt
m3d3jE84VLByGvLAiwCoQ8C0aGbxJcx+pnAIvZh99lTf2ASNuy4wTVR7aTwbzojpeggHBIhvQFXT
S1x49yqBgzzA4hUuGUuH3V9vtu8gIcYzhVTTjYs6g3/VR9hJ8GmG+KqCMd38l4f6X/JQm8KytNT/
zEJ9fefU1tV/MlD//bf94Z/21G9aSbzYEmevsqXADT18Ne1f/+JZv3now55NtY/lOe6fHdSOZ2rL
E0pY0pb2P1io5W/0h5i2yT7DdjyJ5fk//v1j/J/BV3FfpFNAy/r/9fN/y7vsvojytvnrX1xb/dlB
7ZqOtm2bc5rlaRu8q8mvf7zDhgv4cPHf7arJS8NMvEPnAtj0qPpZL32h3IyaAA7ks67iCc0JskBm
c/Y9vC1WTjws+KwoFPbbc1xvtcMWRjQD+Du6OgPew+s6pf0TRgR+FSncY5K/+Ub5DANjLUAX3YWG
QQuDoOgzB3eDtov0a5BwJsVABa9Na4hkGyDmVG1y+rQBOyNB1wkXufoc2cds+9Qzd/G33wE+Xq+N
k8xdcBRzffBlel+XeANq9UpW7TGO4OGUiOysMLbzAMAp7lDKSPh/Q3Ug+4KiRHQX5TLh6d1bFcRB
JB2akcmAxbj14u+znJZ9FJNE2bjv2G6hqNE3KtvmlkfvOg+NW5YA/ykz49gIDc6paMSTTdYsF1f2
wQ99zkJhiurLvKSJS/Yi0CBAXktcTD28TMoC0k1t+78SB/oCikuLItIF676DY551AmvyxJtmdkKT
x5752NRhdGh789UxVLD1JPVc0tvP9bPrd+G9NVW8s4oBBmSGRpo6ydGpmehYw1WrwfqeU+N2TyoT
taCc+OKPNQptNYJC69x9mDArtTZfv4CW0t18yXpYJm3NynGxu+Hu0ob37BkNIhYEiC0Fkc+hoXu0
uKVZi4N6OoDOBXxcAG+t4XaFRIc99EpalUKM+sRV/d5mW617tCQ3Po3+aHDUtXAyInKuXHaBsEqY
R6FJ6B3132/M31A8pdffGwVdBYNim2CGgtaGzP9IyNDSRFb4Fy9x6X4vRH2smbLPWVJe8b14K6Dr
ktdC+SRglVIWN7srIvzNIZpVTMdufu9ZESg1aT2NY19gQl6O6y+DX1pnS1n+Pme6DfEon1Jed2EK
6DMSMeTYaMp2vKXKBuCp49mnAI2XNndsnDX2492E8w2iXr6fJZ83wWG2iT1WfcBycZLdBfFSleBw
pA1c/rBWd1sg/egzpTHwd2BfOTjdubNpSSnVwG4zBLuEnWsbeq48d9W589zkPvPUT3eYXg16FvYS
x8We71q4o0vS5hrzsYt0hNq9GkeA3b2lsRywBXS3uSbPKwV00CwkBYSZVs9gX8MW2lAyggTrkreg
zzPAT7D30+WnvlMS9azUd20gvhUs7I4Ne8YpA+BGJxdX6NLoPdivfkMDHuQUN/SSdRBzYHRtXCrA
sfU2gVq/tegBJr5IWqzwQVSk4fg5KNddaqGMBQK5mno4InaWorlwyJ8LIzkP7aWyeo5ayOYsaCbp
P0NGoYYWpl04twdXQdi3Dw2+eRbaAeZFwqx16T+3pmxXYyfBu/rjq48jp83xC4zOXVG2byk1grHO
5DHOmMCS4tlMOPlpz/CPTh7uTPFVITZl1EqvijpjJ2a67tEI14JCEV7ujv3oEq2CpXKjVnM65X2L
w8EdV4nI/TPDsYIWx1udZvhta3sfrH14tEIhucUB1DmUeWyoXqxfPYJapEtAvk/h2TEFZjC7hwzk
FZI0q9XQYqr7E1nd/mRbU3KMByJekayNlZ42ZhyKsxWiDClqT2Btm86hyENCcDbrFmPAG5DmiF3U
dkaEEtp3OI3UjmGUwZbOKSV1Q/sq+SrPVB350bYGw8DeKLVOqWNZJzxsWD7rAufvDFfQk4qrisaD
/MRjCGuFi4sDo23tcsnhAMrWmbTRcg1S2tmT4G5kwLoS2HtJQNMptzmHHaRsI5vPpKEnA/NVxq1A
ZS0+/TAjhNptag83mlElYu9a+XsfSrZxkefuUSi/Y0Rrj5Ei7FOiW6+qapyQ/kBFB53/awKxVmdW
diSqvGaWZoVCBvGjseNDyTPclzQzzXawYLLcj9bsrVUwmsSOk2CN2/qr9NFnw9SYaD3l22rW4zlw
Bn87aDoepKHMtSROQwa8xGhf+m/Ye/Sxhsq2KQbpvzl5i2A/bIyGI9SyWc7wlNcT3nSLHdEaAeUD
dEjxy433Y91/TlavHz0eAWRjBAVGyBL0zg72BbMRenyAKG+nab4f3eJFx61ASjWAH1nzuG4Ym1eG
R7ypDsDWVzFfKcndbC47d7WcTwz6Q30Dzk/gwsPLWou3TOBXpBwJYKjB9Zkh63ST1AlXUljD5s/E
80Bt3Zr3PA6KFn5ciQ1BUSyxMksOG6ZrAgVx6Q2JY9ApozhiJuJG1hh3m9m5TxuXpsZgiZ7O7YM0
gyO2lWUJTBTY0kG9cpzue1bor/RFK5jrHnhkSzqfHOZLTOxLZbabnXLd31F5UHsYjsOWw/BkCdJX
/tXvmx+xAdtZ5fieYB54Trb2FntIjrXVcWImfFeFW8s0foZ8gyoGbSDHwyUxuh6Eh7gfQY6tcFMX
QDtN9xBEbDmG4FYbYIeQ5FhBSVBLaKXKeFu+xbasz8NSE1wqoHG8aDXLmC05pE+rG/cxa23ZHDla
X+cyO7btxe5ttoI20c1ijrcsQ3dUVLxzXri2hISNCM9tbT8sXWG2w71SRrXLqUh8b+V+HoBaGONC
7DN7rrJxiaV0qCVBQ7Ek+I58N3X9XSQVTZl+worACL/MYDqPTfOtBiVlEbsnxisVjx94I8FIoZ/v
uhLNBgXUVZjsvKjeEABCX2+/8VL/aIHlM/1wih3r9I7MebbzLIO3MwFNYGJofUtyU+S/clt+ptG4
jXur2Vg7owjCTVwp2n5qDKI4sFs3Ds5BAFhETBcRl8WOcDIUP9PNGCLnNxUbV2V307oMyL2O7DSz
/EEF1jbsRvMKiPo2B6jSVu/RQ9y/+2bHc60xznkxgXUwF5NlHx7S5UWb5fVVOQLwPOmFjtUqvHVo
s93jUNEoIfvwfi7O1FfTRaacRysVFB2EhCWoP1mRMvP3XK0fPu2pZUORcWsGQBhSoDJ0vcCDs/RR
Vpqzeq2Jffc/I5YvUM8uMd+rDQuYXTmXz32ERzmbIRvTUmuQ7KIzY1uUPaJXKzawZPgUq2lX3mWu
CUSFVdNOVTfVJ+NBldVrXtKMwPsw60tAEnk+rXtd8Khpp3u7KkmccKcKwXQoRmeTtjZ6h2CPLrmV
nGSNG3tXILsg9gYjSzbuzd5gpA1+Me4JpL/tUNsoZ0u4d5bpXdbYfKzF4Iec8tGW4XPuM2hQ43Sv
LcB5ZMBP/DJEgti9xZ3GS21RI1iKYy7L8eoJ+gYqpqBNIRdWY2yY7K1yZHh/OAUef4XCmJFeHHrW
tOoVTwq3PQchcD7kN2oaQGcMQcL6O+T5jIo3W3P1MyntczdSnxFUC+PZJTYz96l4Kjx7KX5/zWPd
XJNith+TnJKjRN3FmPNukdCKVcL0C1A5jm/pBqcy6c4tLeOlC4VyiLyf1dyf2dZinpXGEdQ4S/xw
gMdWvHnAQ07AETQbkJWqICtzAHsUDT1b2QxVzIuqbwzN0w7/xZPy82jVhfahEKl/S7DOber2hr2z
uuaUATGP7s1swBEGYXgJcr/RbHUZRIZWT7GNABVFwZ+SVLLQTGHxR+DT+uqU0bIPxDPQsiAEw737
fS5OxnezI4Jn6mFbeUSkXFksPQx0j/s5TJ4UjzpCIYUUcjW6cKKhoaMzdp+YH+ihlQ9VwOzM6WEA
Oen/GpGju6t2EEwq2BuppjEdHbkgEteuTDe2r5gZSQZYEGRYdydb8OfNGtDH28TZpKfUyQn13sDc
ugHH/u6k9hm1WV3oWXwD+0wUPDC2FCxFRyAulLyEV0EzxKospL920+DgkkdgjMx70ot0KnDbkF6a
E0VZk3+sVf0QedH3qo9ukLyAPKW0pkpSbCNsS+7Gi9nkp2hZloy0jW/MbgLfm8M5Ko74vecjxKFP
A8z8evStJxkSXmXcGWFfwWSvrHf+fcvqcj+1vE84XvHAkNFjXo48H7YW5wsIwHl+MSauCyC84DEZ
xv3s8F+ayb+kmdjSk/9MMDm9Z1n3b//tPSv/17+d3xsKKP8snvzx+/9QTrTzmyZFLj0hhLRcYRH+
/kM50STPPRPSG0Bh/geT0d+z59L+TUjPsT0XWoMntId+0/wRPpfWbxbZAuEqbjyT7Ln4zygnAHX+
pJwYrBs0/7iO+LNikltdILqumfe1NVo7O9PitVJheQI+3d+VCh2AxnqHBs/UxkXe9QnHCKOqzhMO
zmMRBBVNgNq+c/IRCLEhzC11vzSbc89vIWgQNY8t9hKccgAZeZrFlkHSmccB6+zBp/akKiAMZkhX
UJ0stpZRah4wbGpmCGfYWzZWG9FZyZs9G8bJ9TxuL6p41zQ9dicv8DyW+jxIZARbJ+NsfsoiHtsU
FIrvmKR74MaWjjZq6r0U1uKIKyJW1DtlSbajqTd/G4agws7iB8nHMDryDl8apcymr2kryFpX7kB3
WDDJjeJxpJQJTFLq4zvDwlc8z3Mz3qiNzPdYyNjAI+YwcCZ3TW2k31j7xqtC5zUUSrRT2k4cSgUd
mq6RK9rrPAPEt1lX3qEah0d0LTD+mFQgbJJHTHQ4PQMv1OYZ9BgFMmoKwwhwUtnBA0mtFiKT4gRk
4TgsjME/2/gzf6pk7jlz0HYVVV67jVuAah4vhK8iRnSnDyj7oOdr3pqqtL5R8py9ulbK4K3TLHya
U4/6XpddLD08DKjBLtRugmW2jOBJOy4gDbY+GSHq1maiJLXHvqi2bQQuCCPqtbdGXtm+KQgwFu5w
m0Emv2DfJgVnGfWZ67d4z6ZRi3Un6xZn5EgDcexbtCb3foD60FmPPf6ROwNnXr3t2R49GGnO+8j1
qjJ4yZrJhu+L8dZAOGr4cwq8cT6NtYKXHYmje9vK2GRjTKKIqizIB880fXTrPsUeiaPMPleDx5KV
P826r2OzeO/isRPbQATAxEGsTlh1F3nDns1vIUIproEAkNNUOjjzGzaGjNSQ0Q2mHKOgSGGorEft
ND6Nk/SNr7qWvMycRXa8cXA9xxcMoOO9DcsW36RHyAZrGZm2qXPEdZ7Kdud6fvQx+kxrZs2ma827
j8KYlPG3w1ppxGymk8k39g3U/C/fNqZ3WkKTV92XEgpUFVtfBPq5wcLALqpNDbeOXYAzsENvggww
VdbnrgSVo+Amu6kFrWfsCWx7KPr+zjK0q+4dxBkayrAIBO/s/sD3UpZHAqc0WCS0NszPLYYuetKY
pOpf4KaKI+41kD0twR/Sa0HO4tfAbX8Sk4aDJVLPe2TPz5Bv1HODodEfwwfV5e0jJyCONMItidQb
cQBPpuh+JNmcXejTKR86pfJtWvceJoKs+GQ4Bq4s59CSawYTvuiU3omzn0YZbUWx4e6VN6LSTGC2
ym0aK/lgl11+hWyb44OTRoTea4/y0xst9ysC86dXRtLGnDL5TBizrQ7fFojnVVAbBQAyMakfBiUq
Cz+4huISgacthBPfNNtgzrvJ+ANcW39Iq0DeLGlKCFokCv0YMzrDHomurgbIJsbgLWxwYq6plo23
SmQzjnc/BB5eYZFDIxzJeIdNfi7TOCfXBZcD65A5WemxB/J918sZ9GbNypoWg1o3gPrSFneHNwWv
Wd15XA2mi3KRPsw9lWC9xpJSj8oGtC8xRgw6z9/IMemjss0FfNupD7s0gDsVHMmxpjMrFvb8LCkq
3tpNBOxtLpKDFRl4kHpqZGFjUqw+4Ni0Ug2GwSPr6wSjIjGUDghBqd3vy2CmBMoZ1W0C5nEmawaW
eYb+kLgxLLIMPVt6QflIk7t9aazOuKvswX2qJl9fVNe4OyybExSLKXgKYj6SNneCF6s59uKDLevp
kIeVsa96naOEUODuKT+7cQqX28ECZwiFKB1KXiGIlhUAqqtX1a69kVYlv09qgmYWGm11Gsb2YVQ5
JbXocyR0G4q/Uc6UfOY1PQI9sYD4YNl9mU3qqDVDns/M5ZhvWL4yHHojvotVPBbhLyx/AoyxKvIb
8Vps0GoAEr1KyqDY2vNUg6IEKYswN16JJCCKeuTzdrmDLEDF/aAfgF5r8HCzs3GaRN9Z9Ww8wniC
jjfCBr+D6zDc2pA1M0ti/zOqGwOzuBe8QPInaVwtW3JMNfWXacsovLN0P7/jKnOOXVeR0k1mkwoX
FNI11RvtocYpuw14cKDud4s/s+3fKGGNd5U1mPdjVAbfy4lIhe83NsKbDDFngGiogDnfmZ0MPA7p
bf8k+yK/C912JBEgiKyZ/NrKZi/7pCoKB1apKpofFvmSI5kVegcxwHDPBVWQvFvcb/BGPSu4zYhe
gobJKL5gnqDNoHbksfZrNoW1GwwnjtSSUD0GVc8wwXvQznJ0yir7oEMXSKQIkktWGvODhru5a2cz
pvrZrU5B0FYvPvU+6yaM5lPUUR0khSat5hfD3qDI57mJ0ddDNBBsJyRJeAShzy7+97vQxPPX9Iai
UbbpeP3FjsYVYgU///+Ozf+DPdhHUVJlFuCa/49/X37OXmzz3r7/6Sfb32fZh+6rnh6/GlzS/2dj
tnzkv/qLf8Mt/T9JTMQ6/tlEfH6vc/6ryfufloiMqfyuv83B7m82vjUPqdU1GesUK7y/zcHqN9OT
DoYbvfwgbPBHeVEvpCXh/qZs4ZlAtfijNL/r73OwEL/Z2hIe5ilGWEs47n9mDhbLuPvHovH4+de/
aOXYLoa3hb3E3OVKF+bUPy4QnYZKBo0hgYejfZjYSjt+8ovE6o6uj41OHHJn2AicJzmn3yrV1qt/
+Gr9baP5jxtMdqIsQ//8N3A4HAhbsMu0bT6p5df/YYWJ2CBnrJ8dEPFiF8gOr0I1OldfkfVNQgFd
qWUvVCfdjwVxenSxY+9rjKfY96uXsqcYkGIqOFux/R5nNqR2E7Sv36SAbZV1LW3Y2bqCPA4Q096H
LWs5WJewAxlhd1p7X4We3U1WpgMPjJcoF9136ANvMTfJw/J/eM/NBxMYcByb+hbabDN56O6COrW+
8egLRfukgHNcaGg66eXxG6ViTX+NS0oy+nQEzD9ONHf0jEHEI+gx09B4omB0o2yYgZFdPVoAr3aB
05BKC4IrdVrrWeaCLHGfnn//gd0QwuTgHfxK/JJNv+sb67NIDzVIhlH+bGiVSJW7tcN3BFRiVU7h
sAyEs1d38WNnL1bVIdzVE/CinIJOkczZGm7nK545fbLwT68gPKBVZj28BmYlGhNplqEjvBUgbkZz
Ijfiq5UjNB1GiFgst+nMJf8Pdd4RK3CjzUbM4UE0gsKymy8YoAdsEKsq6dCOfezmgbnlRWCHgWY0
QyNRhHNW2VAJXkTS28YNTXjIBgfT37ge8WEF/3rj3DmtHS6VzAxk0W3usf/E/uVKiXtwLDSbB0ws
9NL0RzWK+56zARrpa+CWoEQ8HDLmxBO9ROpNR/uMR4ejGh7RagEeyvIHW9c7E2if7bUTk7hfHEh2
CCRnOCmccd4HqBARhlAi3OLeKmA9gHHCKxYFlPb1fFAIRVdXdUu0Wj6QO4YyFg4NVralj33ga2z2
5a7jwXtREUZOs7fPoGzSU12LdyuOFmg0uxIvnMYVRltYWc4bbNLXsHPBbqSvTL27pOn3Guvidnb2
bgIP3ejdX2HkX/CFVZiMfZtsQSKOGrrG2llOgkKadw7oEWL2XGuF2mMmfe8nTNMOmFNjzRQKIdc6
Qp/hq0SvAp9ruxXRRMdjzxc7SB0KxxfKOQ16LL/w2kb3qYkyONYHW2wHDlhri6JXioWJyyN375hn
5drMbq7I3idlpXtKD39kJNapWYs3kNVBEqcCJg52dfraVpnPCNQ3+mOKFiV8il8xpCK6x3uPCi0o
XtRpcmBYV8r9DGCRN0tDfTzBCQ0TFuuxBSs5nvKjJtdPDAbKaEgdB6Yf/6fNkEXIEDiaq4NzFr0J
9PwLFmQPw086Aw1A50/9VSbdlD4trE4we+nGnlkoEbUk6zpXtAKTSt44vfqkevTsZxZldh6NVwGY
rBzW+4qGWeMgUwI+oqGTBhv4Zkz0J3moFysU8RESSLRxjS1dbCz9M7EE5NPxRp/SeKus6uDrepdB
Hz7RnsbYXsEl8BhGeioQiX9aI9zyRhfYtlMWd/7YHLy3pYa5JkF8cs3oUhZN82Bhtn2Io4mAGj29
q1i7wVq6RXXo0hltwYzOMsnax7K6yprS0TSyvR0m94WBTwV0NwK2lU4yXiBpvPp0q51CO/3oSJqv
6KfQOw7dAFMLk3i7Smsslf1XotmueTGVo20vjFczXVnGNgns6ZHg/AcHerWxu6K4mCBCI9OSd37k
LX2Y12mcqA6qx69hgPoBabrY6YbevQXrrTwZX52YKHkf+q8yd4ZnR1D46oXQFsisnrLKfnLKtj4h
3GDgbqbrWN3VAHceI39flgCy/BgY/wSoYR+GJMJyh6isiCx2t4E4xFFLL/WUKdj2nGjwE6YwPW6d
06U7NuHBMVN2uYkW37xqOWQUur5ry6UYZ6z45lN+oLs6ORujc2/4PaN8ZjxU3mKPHL0KS0v21CIk
PYTle9dWxJD7qr7GqeNtqZkMrpgYmzPuxhOZ4v/N3HnsSI6sWfpdes/b1EYuuheudXjoyNgQmRlR
JI3KjJp8+v6YXZi+dxYNzG6AgqMSlRXCnTT+4pzviB3QoBZYT7sug1I++mWdH4q2UMculs9h01nX
ESYVqyBxYyjhr3AFlNy2DsecF8O49VN1ERryEaofdZGc+AWeu0cb+UcTFbfe6NI1GWj2amyR6yXT
e+VV03swwoOyRPcWZ/2wHkxbn4qnnv+yalorvfQiil7B8XPJWRFbVqN9HlRvPHlDfQpExm5YN80u
zQr3aPsDARB5mGxm2Psne9mgpiVm5n5Fa1n98BiIbBjiEKtCPtUKWFoNiyRoqHc/0cf3W5uakz3z
vDW841BG2Q3ud4HVGoNXZhktJmR0g4RCGXUleiD0VXquS4QgIlhPpurhkiLziPun2iwsmj79HDLX
KX05A2EU4hGx6GoeHfshEKx/RuIeHIKtNuMLCSpLeLePlSMdxQXLNZ181p4X0crZjBtgN7aQzapu
i2yrPFWeqyx/TYZiWvW+60H/J3O3t9v+/Oclyn9MKZdv4PVY7DuMiRGjD9I1/fc4KP0XVPNWJd1X
zhvrJQnX0NhV3oQ/hJvHe4/gMLjJ2QuA2ivr3h9Jb4Y/ajw2OCAQC1lQbM3UZktmfNshiGCdVrdg
9Ep8DiXDCAxvUlDJl55/kDJ9jH37GICq3roD+CYgMj2CSBdcOMQoN/hEZ7WZF2Fz5DrPuNzSu+cv
KCMSVhIrT98FXrSAqxKT5PCU8Di2Ans+d9P4VKauPI84mQ9Rg8/TEyAv+t5h/MIZvy38qGNx4KF/
oo3xk1LvzBZSs0OAoCJo/lKxw8hIxOI3899I79RrZ2rJZ2tonWLdpSQRVXT53dlyFYlSgtWbaUmU
qL32Tn9eJgIfMACnZ69LymsJS2kzegeWuc1pDLLHqK6jDzYnBMIU8XnS+Vew+F3/mF4nFPvMFbxj
6Zr6mtmRvjbFTyJEgPqnTH1TJfaZ1XoPuuE4b/DuQvOwWUdPvrrO1fS7rKoI1i5/H3truqmwP/Hr
GO1m8GJzLXxyjWhNy4ci/oVvDd8DzVUYqQczw1ZZIn8j2mnaYkdADJOnwRF/4nRoetdFd4EdFrKj
WOXtkJ9AYGM3ypIlcNVjAmMTSpRg1toY8Fo2gxFQEuPGBSKggge2S1geSvXtRmb2aHMJ3IiVRPUx
phYeHJQApuGM4NbZqNmqerR7i0SWSTqHYZ5+5dIMT4CHQXEZg79RYfbdRQEcD/NNZl3xalzrAYKO
NMhuB7iZrbsw4ujMJr0ahfc8JTO5Ie6sqFkJ8u2Q9aB7N3vyQtQN+KP3QkpQvtaZKF/7sX8vXapa
SbT8GubIeKqy7Mku2Dx3vdbMHIFX5SOABpde1AySV/r3loCuut6zo4CBYUbOEyJ/7K8uv5wfkVdC
jAJVP2EXmWdGR7LGvwbv51SzUcW3TbagvjCBSGA6pgQH4LhiJEcWTxlQ+zq439caLwplav7BQrw+
Og6LVDikPUk2a4vop2sEsGDVoN5Kndg7+1Ngg8b4iIhJf4beB8y9ih8MYyLU0hHhm5wraCE188DS
G355XNxrA505LDMLO7Vf/bCG4VjGjOQdhtv7erJIrsCY/tSQTliIHNURJ80OZFK6FZ3Tr0OVuRuE
Y9051rBN0cBTHAW8R0ipMd3M8m5AI6UC7tNzabstijekZSo7VjkBHmAZD6NpLjoSAEwoQtIrg9hn
6PbdXbk1jijb26ZjGZ9rR94cm8dE1/vNU1dZmFBq5CFVz7KPpfHK6xFZy7ZA6+nM5uth+JLkmXEC
ZNW5FGu4KObJnb+zHvdDUs3PYR+9DprKZRmWAfvGEsmGx7ilM2AykpDK82AD6BsmpC5ZFQByGlju
ueO8tWqHXYWpSNVJ4+yKR5hAHJKSUx1vi7jl0+bq3RZwvNYJdCLShYQ+E4bG4LGNevzLBZ4Tn+vM
ShaGQDb8xJfBZSRDVA4iPKPFw8dHOsBNFpwjEYvqvEckAAOUDeTg0rWViVhPToXwu5+QqI31m5Vd
Zr8izkpb/XFop2vVABBlg229zgGt4oBTmxK31U/JlN5DguCKXGRXQnDxpC5bXPiuFtIztuVunYiz
U1nDNqjOI8aaLXp3KPfz78j16+e4c2gDUQdudSEJ4yCNDipUbx3swU+2SeO9qDqxX9vGPPG5dMeo
C387L3U38OMYXA46dg8QacEl5iRwjvZZ6Rcbsu02NFV9COcASYEdxfdCEM4NTpeCrh+w9qZJtUEU
iVl74JEfe165gTKfPgJC2bm2/AkQvdvpgtCJsFt0wLlrPgpFHEPVOg/gwDLCoinYi7jDyBUH5qbw
Atzm0ugeGtNJDkOZAxXWZB85BaQFyrDhuWRmskrncThlS6xuT8bdvkclM9FAQMePLl6Wiqszl/N2
LMCzTyzCbjyP138c+AK1/wlzMqNuQwP3z93hKMQt6kp55vbbli48/25agJWYnYhkNU8l2OMixVaq
0T0WXhcfzWzW+NPtYKOBKR/Qdp9g81cX5CJ0kLk576agtd6rbj7Wswmiil3P3qRj22ewiqFlJfXj
mL4rP3CvDZfZGLf22wCVaiqE/iJu7dmJAeUB7Wc6bNcALvIPksWNozHoN6xT9bGJU0Icuy44GQF5
5dTHD8iEZ8AwPgaf2P8mUNv+NvTLhM06ZmXxEHHJPQPx/EymMDvOrN7/CPtY1X0aRpCfLGwvSwcb
bMnuMI52634zHPiE30LpLVHhWXEgb0meZZuRwSw/nDhC6aVyGp7caWChQxcicpfFjrOyW2Cqc197
exehwZMtjHg3ezgSCxJgdE+SrdvF1QmW2TVKdAjSxQ6ITpLxQaVOy6ZhBBiEYxbBJTtCu6d3y9wx
hUlsnus5y4Dflek2Aw67TjyTKCwz/Tk2I04nG/WviPOzOXjy2rf6Oyqr914b3mPnzN6jVqx0bADV
yHCHg9dy1kgOEvhP6qKM5IUUP+Oa5kT6+BSObmmNrz5z0coVhNWJtIPE6EebIerSc8GX2eFX+yoB
+d+hpybr2sE+CYprr+2ieQWbDLpy3IMQxUPaZdZb7BOLgr6SrSAZqttGx8VbAVwssyvz7hj0QRzM
wcHuaRb6MkYF3/GQKUbx0nZJdrJqF+AlWIGW4NKqy8QZxPo9tbiiESytWht9n+i02ChSBXZ5lgC+
qQhpEj2upmXEI03DOiWWag5x36IBGS0FxhjIclJ8ta2tfvLdV5JJ9u8mkSepZXzz85y7m8JoX0nK
RtJ3SICevavfEAgej92jV4oPsGQuCtxqITgnMNiRay98RnAXWflrXCJrzKbfhFjcdwgOk3suU2Pj
YrFE8XvK7eEcSYrmNhx2dVg6x1gmt6lF9GoO2l2VtEPAmsb3rCG6wsPJvWkn7nckWZssbb8advy7
dNq4cUBna/BB4qbZSz/e5TjOX3qp0OdOhEAk+hPaI1DO2ILbaIF8t7r+7oXpzfIxlelUv7O4ucHI
+jlaqH7ynAC9hpAjA4voNd4OHKSx3DuaMOIUD3DfFs55ErnNlG3udtbg+btc96+B4VKueqHvYEBv
hxWjIeSuSZxvdIOVv06afVIZD5bhuw88MPktHHrlNMHM2or8Z2f26aXubQW1/uAEqkSv48qdQ4Y2
ziDX20q+9LY2qHuUmNgOsHz0k7w+gsCIbjkSeoeVet6o5yQxjasaht9pZOWvsXX1Y0K0MO+PD5VR
H9Oe2M2kZnvo9YagTY1vrqveygghnzXQKhVqQJ2QxuCS5UcQqRf8TTe3jL6GMYLqBKF85g3dt34j
t42JdY6d+LCNIhR/pt3wcAyS5GDU428jW1Ik2zunruKpcmyb/OIJHA0GmjUUdBkJ0s6SJp9NPwNC
hrDe1U/C0l+tBqJvdaBtQhHcEiQGl3i0CIoaW1LlrJc2z0MehxTSisdIOOfBbgTOg76+RrmK7Pxe
NEiiKrbn60HbzVmP1boH/wOsltR7RU4ivXRAgmo2yw/HJ3pZh8Gq4oJmyVwHq7Eeww8jIlxcmxIV
BflCMI4YveVtXKy9Aj4GxuJ8UxnkqrmgCtdCUFqXqeHuGY/wLEsnnPiF+8ASiKjGyAkeJ4/EbD/W
6ipFR89eyS/QUAiUu+zuczf/wiK+QP4umIXsVVvjILDy7KSjzn7p5+notYZC/ugZZAZPW8dtxnXl
+8wkdUPH7cIZsQNCs7L5NLh+D2qVR3hHXHTnWpgkWbhWvnwU1qtr9uVzH2Vo8anRdUeRAmXNO9jj
XuCYG2vbh9vdIeVdZOF95FRbzl4G6M+pWMqqdMn8m9ydN/zVBKaDDTj8ClR6cCsq5nCSXLyp3tmF
/o6xo10W/FBgRr/ytJs3bvvH3kZA0lCHJxjopOlA7Hy0RlLIJMqTXQMschcFFadjgK+jpWu8gvx1
JJPVWMj6LhKwxyWIohAdH79T1/KTYHt2R0QHqdnHx9SGHQbiER8o6HpQ6/W9NkN3FXrkbMOfIZm2
NJqVP2iMoBPQv0gT5BUnxslC13sg+UUeCjk/F5aXnHnT4j0Z2Xxtzy8uf15kwokNA+PYWrV1tAER
bNM+23Dnfw7kid5DLKg4SY1zCqsd0f0ZKEJ3SmyW8vDt+00vM/M6g3PtymJvYZhEETAZIPnDD79k
wiFmq70k9NC7XnUFUt8gIbaVvKVYdO+yq1+gd+PgKmZWvixXkIyEOzG2G7cx7BuVsn0LQ5Huy0iw
p1/+2NaFgFHd8eiL44kIF3PbdHP+YNbTO3sRdcid5kHHhvM0eObR0481yh5klH0LgtH/TcT3tKvd
Xh+TqTohS1ismHZx8yLDpF8G6DLb0zFQVnLSYijPTVgPB4RTMTEOHTNbv41umL7FNuZUeSw1cW66
JXp59MSHMyXDA6FQ+lTF5bOte05JK0rJfYiHZ4bk09aPr25nAaXnQfCgOmvNFBHmYNL9DGe2vW0i
UHO7PetMdPah7+cPTd6VG6w8+ZZozuoec2oZdRne4gjPwmCrzySqQ1xSaU6ScFXvM2icSJiKqN44
LUzEer5IWQQ0d/gOWiIFd6M02PIG+fyQeew3WISgtILqV9W/6xnwl8rjq1ni+fKXDDpMdOlRZfOI
Twjauuz6asccoTuHOI43KY9gosGjbwzEP0koYebbVXx7aBG7QvmU8c7gLSnMAn7dhC6/rIr7GFm/
4YlNd6AVNVPb7KN02+LYWxNySx14jxl3rQ1sYtOBznF09rMANRSW9l6PWM6cIX01J7beXUV/5ixJ
EwjQ/cX73CKBqicIS8mixeVDqq26R0kOcwvr0ZZFvLV1IvzwQ1uyEkdzgaVi59jlZw7GYedLp157
IbdqWqt8a8RIfLtCbpDm/FS9E9MYlPs4Dp/naOoYNIFhyJDZoNLiqC7qECpT3bsvmeN+5DoRaFN5
HpiW82LmADtz5G91Wbg4DgB1pATA0hED4IQSRgpsF483lREEDkxbn2BUstXnROnlkBP0wsUfz2yK
CpMMW4wqcB7LsLyXfa6Ofje+V4FHHxJG5o40zPalJ552N5qtsYmFc48wSR2HwW5PhR381nbrnBlj
rmq/VycnfosjIe4EEtM4ibMrvOZGzTG+TOmpMfxgP/MtWa5pSKhxv+5rC0wesaIsSEoJ6LTgii6Z
GwW9Uz/lPlnrYM/fe88vXwpsQ07kHwoFNij0Xb0z+ooZXtTBuYrY4zjDQBrqwsg3QxPKoIHFSzIv
xnNi4usgVno98Ghjw2Ich0xWu8pvjTOabqIjWFDYQWa+hRo3HhfkrRmC8KLgv7qZOb+m6SLgXTah
TRHQoLrDS4D5i9ySNRAp9TxbjkE8GO71pCbHUYt5H/manAGU8Mrouidc34fUqusHu8gJtvOM9Vjk
4W4m1+6Ym/bLlMn0DNX/kA0ZD53cti9UmJgLmy81WiZI0rvSLG273PLeQ572UFEw1EgrpcYeKUjr
fPLQc6tdiVrmHlLH4IoZ7gCi3hNp+nvmrwZFu04R5KHu6Be5EruUHAm6IbCO7vCq1GdU+enZpJzj
sKkfIMdBtLLH28g17gxKcsC12Sr3WhaGYXOT1ANb3kmiQ6r0mrVZeK4jRufWgEswqbz65Jn6M2ag
u28itGEWzvHRYa2jDItUSDHcAN8/IXQ3PoQVbYsTGa10w4nfPmbuCrlIsIqqoD25hQVaMylvWkPg
cCVGP8BvHrkKuG6axFkUd+CBpSfRjg8KlAqWopUmw+Ccm7S5c9vsBqPCIxWZH6j9IDGb5nBPbC4v
QF97k1PiWmbsuLNiODl+MVJKqernQinrAQUPNYlpTOmh85jGcGNySEJ199GVefNCNdzvIsNjsZ39
yufCvQRsOddZHZjrrNQgTibqVawKeWept3k89YL4+Lia29sywpUZKfM83JOD6Lt5JwII9Mw3dyoC
okONDuXfQfCtvLB+CrvmdwEMoKid9skBHrCKZoC9YTC8NknZ3creclnV2/uI0ONNHipCJRJckdzm
ZrK3dfdpY8k/c/BSnQVZurfBfU2eHZ4GtInI+UndjFJnS1TDeC+cSj8UwF9Ee+oSpzuz3rEuY/c2
0AxfqcxZ//K0gdYhjV2ve+YETfJZMYnbRYzNU+qfrevG4VbQKCvp98AkHSDavvPmoLwZ0qo5MNjC
xkes+1Nde/5mkl1KVHZor13g+ju/xIosanbZedXnpxl7IynN3rkXxTHP/XXSQtpl1xACUoz3wrAe
ZRD/DCf7OGetAnda7OzSurOxfOk9+kCn6ulgTP+ROREju5o+aqnpolo9G5z8xcSuZbAUH90FFSfr
nD6A+BU8se5+KaR5b6aTLiz2UrGaaChY+7FkonOuV9Tk5GEFGE5cWKsF+D7hxvBd6+EvZkILpa0e
1irFZiPa+MSU0900IZk9YD8+EtXPZzPHhxGiiCTMmcFuFiSoBgqOq3H9Mts0XnYWq1Oc+n95YGCw
LMFoDrIrlmCJfOkh1fOp9Q1ko1Eer6jUV1nBDjGR8mJXzaXzZ3af7Bd17yqQh1++4bB7FiFh6FGK
y9ti0KzSz4YPn2ZdoQTI4cjZyfvs83lDwEzqfjiMM5rLOn1QTvq7cZyHESfWKu+lg5SXEWdJxLlI
OM4BnmDGHf4q4F6gr0bH28XftkHIu5uWv1xzwDPOLFP7FF9+0Oy4tsgPICMhRU2g0pepHzbOyGwb
W2NK2MH46Tbe1c4iUg4yXFZEP49Igzc6N8gP8KbXLkYxp9plPlethDUO54xdRoDBIcmHYb3o4NZu
dM1dzHbhwqkcUtozS2mO2Pxo6ULD48S2nwaAWDNk3l72aA5duU94SmWRuw7ajpKRTdYU+3cdeodi
hrCkHEEpFqzQSian0kEP6DEnjcwvEy7MOhu9Gun4tLdU/4GejvOaMU4S4tUPfPcK3+ZLmOWwjl3M
aT5eqiRynCtmKNXXFIwLhQpZLEP8QhAC2/b92sq3tYcdrEf0kLN+Xns9pvG+RH/bSAOcHUmsZob9
KUNUt5uoA4hagWzWmNT/K48oGRInonEf6oqOOSNrIcGGxM4Cty5+AXaUNTpWqUG8W8kmcqf80Ub7
SFswpGszHLLdYJoPfoKDpvDAOFcYYjYUKNmup0E/q95XdEmd9aOYbwD9MPf7hA+4f9EqY75M7f4G
n/4FBYj1kS9iAIlsOQurcicR8q7IfOiZ6JWHohqOfVGKB7z5ANVMonmGAKZyabf4mX4R71rtjIkI
qV43Z9MmZhRv+Y+5F5RD9W3kBL1MgQFA0Yo8qNTM5Jx2qBiCyweL+Kiddszs0hJsj2teGnuGsw9U
K9lnaTE1THMwfWNXvImmuLc50a9klRxrVZV7FVnhZogrd1VHRsRNVfzOtfJuTNAPomp4fOFzBYBc
s6cJw0f4Y/XJSegt/ZLoqMAd5a0SCaS3wEeeTY44mz+BjJwXUuxXfpMcjV7qU6N1tx0jMeIaz/Wl
dxM06knDFYYso2Yhii/TPluZ5V6GP7ZyE7UBKP72mrcO8AinwxisNfrnSZ7TSdsY+rnE2Ku03ygg
IR+rLzexuHXTcXjqynLc2yJwjk7dcOCjv0E+8y7gP51NmNznNnOaY5M5dz2F4jxE/Q+zDapLYATG
5jaIRhxIdhLXMcfGXV6TBmsrvi6Mca5A8KvnXTU0f3HZw7K0V0ACsOv5dUUiMCJrF8TtUE3fVKDr
iISCTYRcfxswecncodhwJk2fyv1pm+23UU5AjQRRGV0yMV82rTc09MF6bMz5TPIQEtFSqcfRVsEu
rymYgBbPOwh36Zqp9F7ZXvFRJM1T2uU/8sYMcD5grYzYfjxHPoRMM/geB5m/SyK7yhR/cmWD7kEy
HoN/JFFjNroG0NciN0nkK/BFCXu2IORM5a92NCBGnWV0AwzbrxWrSCIKS/8QT5KsKXJhUOCa3t5L
g7NIkEkDslp7qapOiO/SdSpTnsc5/i6kVNUe8vM3JZO9i1Kmn9CzYNNWWYpyVoXXPy9TPYdXw/G4
DzXew1aRiY5AjqXrqjW+emk2T4y2/WclfPISMa4x6zoYrWs++e3d1dgSlCkgBYYvDtxwSqmxuA1o
dljFdwwetHEeQ/XQMB0+OnYnDxgb011NvA5i//5K5spE58eevKw1fETXFXyphKpv2dZPbr2Y2ot3
9pHVIY4VBN8aVV+tp7uHwvcoMvFmLIEPXbiMYyJ9w+2+FS28kLju3wJUXqA7PXJ2hBni3CBjlbUN
dFTmPh079FxmDeKC8ZcyibsuAkOdY6U5fUpzny377RCptqrr/DMXYE3EFG+1GDkyVDZdS5l9jYtF
yNPuVlXw+c3K9EDMgvfHZsHTPIdHmzVld4dCttYad51OJHzoKQ9uNnPBDjnPtfGqjY9QnvUxEkrS
71ymN3DIjCqtjiFpF+t+8TKYowB11CkQ+wVxgcqIz2FZJeeksfDSkNa0Idd2HUwXeuLkVUv/C1EO
VvDRfZMVBhHG2dbCSOgfy2l4zAzZn/HGZk4CmXbqqsd+UKynQpx/WS6rR1JgJkaujQ8F9MiWtH0r
gjm5W20LVV1S2rmi3o+uJCpuqj/ZvRc7PiO8gVOmtuVc5LesLJ67MWLc7kTyaFoh0ga2obfZG1aT
Gr5JAde/hNudSf10j24/tPspVLeQrSUPlLo7wDze+rj0b2JqrkPge9upByrj8BDbFuGs17Bih6Oy
ofllln+OowCyqmsdfNYLZCbxUs6IwVjD+Hum7Gz1RblHMG9tZlYBG4XC5DD52GabtKD+YKhn+R+R
OSS3LnC+K/Bie7xZ73kU99cud8EzdA6aL/PUtIjYaqCJnAQQBFmaC+JDcCEVDUK3pE8VW23xw9Z2
yK1IpUlkJ4W4O7/4jRkRodh++6hbgdLHxcEKZqxMMlP49/n8oxlNVtHOd59sbEwNHRrT1ijXeGzn
7i2I6mhFEgRSxwSvC/GlgAJa/2OazBsD63Y7Oc2njgGy+xFGBC8Of/lBySBhkKsJ+d0wQOkxeQpz
O2zARHfkow+7ZYQUgl0D3ZUo9UaUg8cPaYBaxdONAhdQg76V0pZrIjpwcgTeL5OZ5aao2rfINu9e
WULiqsP16GpAOe3dCALCwYVx5P+xziVjHsKJX5PJvIc1CV9i7vjVljn/ZEIKAm0hw0w+eajXLLt9
MZgLQtsgXSpAX4wQYPL2rc5ws0xqF031G9I1vFpViAC1ZsCRZA+CSeQ+WWUIKzee3UbPDO7aB1i0
p1mFX20ZvwPuwoM6HcbK/cnc4nmquYu5RR20wLlJkMlor0uP954Qh/ufH9ANeXOrQBBO7t6pBH7p
Mn1z4vhiN+Mt6sEvWeGPPuHgtAZ7ftZ59F64SApY1bJ/iva9zTpl+STJKTFh4vJxilKdXCKuYG3e
FU+NKRA8aJUC0UCDu8NaJK6NmhmlEoK28x2CKoMue5Y+V5SJQWY0dfjIlO80i85HXFYzB5o1BomB
ZxcotM2fDxLbIt+KrHUDF+4U1kRJLTqTqRoAwPVVfmM6sgFU5TFzjfA6emjFQwONXNwyCOiaXZA2
FjOAzxrfxAF5H/ZELP+p7n9PJEPEunjlljqVJAzREVL0tSlddYOLCwditoqKcemvqGySJQq9CH8l
Co1o4o7MjtnJbFQN8dAl7cstuOJY3dbbkL4URRUJDLrOLqOln/lph0M/Zwc5hvPjODm/IjJujnVt
HhGXqnNrRiAVkxymNmysG6NwUFhdOG5QKhsXpODu2krZdIgOElbeQQJ23G4TlPX7nFITAlt/kAoo
epA9GZJKqsunmYxzMVFnjNNV5/W4NaWEn8KE8mJPTXEpeeSu5lSgQbe8/JK5ZEMECwyhllwpavDR
iESVPscVEh2bpRnPm3ljcMmQM0zESotGg5ELh4Lg5PXgbq21Lw6OWzinYpHhpQUrEw6rUifWSgaZ
5OPKmJUUWUsqZffoF2m4b0YMcEisNMPmJDm6FcYmMqHXZcWwOY8RBusqkg9/XuCZZA9tN/5Iizba
mF7/1SmF2hn+7a7KW33rWfiTJuWgFtEBU8yABVJUB/vAeirJM7qULBcvsKVfQtsLjrjO+hPRKc+5
Kd+qFpPOoH0DhR7vwchesZS9fHTN34nZNntVsxPEHovg1h0fGcy/pUnfXaHx7EE1zg9FMo+IhXfm
Y0JiwKYIu3hrztFiVCzdVWzhzM2p6jH9g5YiCgszmvNH50koiwyaN6H6geQrWt0u0WzfCnGPQsfb
89PMNF1WinzdG86IitI1/tdy5cH+u1KGIIkz63plFNZr24v4Af11g5iNIZNThvdkiObLbCWgrjWn
TFEWGwF+7BwJza0Q65sTzQuhgjEKlmrQxEAPz4Bs2oNDBi2b7TtG1UMLlvfLHmi7ghbiARkwxm4u
rYG+3v+rjFAHS6FfO7r1y1z76RY/lDyjwJp3LJraAzMsdWSBhpKp5c2DcSQ3MEbYlIp5GVQa9pGn
yclnJrnOknZnewZ9hQgfOXOnczrP8JOMYjrIBW7R9it0Kcktr1yeqXFAZgKwsCGs+x1CyRY521yT
rFqSy2DEBPyK+THKAucxTpsYGlRmwDipTZgpcXgIEXGt52bMb144H1t26GtHZi2gmkZ3F27Ei9s7
pKLNsj4uTl0iRhg8BH5KgBA6+j0T9GYnEyT5FikV2yotKsJFwXFTvwYorYHt9lbWnkagUmssViXo
2HncjQyytzUTlYLEkx1g0fHAMBeRhpIPY+JNKyowJFw2qjYU1+lTFIC0X4TyNn47wI9IIfTy8uff
giYIj5BTGGZAhqJNR18elOJgo3lFtFp80zvDa0kJFOiEWd/YGOJscc1DRbrXKkh9gFusok4OOQ78
jIcx6P3TOFCUqCnzN2VedBdo+G8Z+oWVtAryF/UE9dtgAWtlRYDK7I2kcr3JMkIf8w4eqwsJdcti
CVEbtsM7FMrHCcrrBatJu4lG71clot+eRMRaSdUzNwNFNVZoQ5hALwbo9piH08+OfqIu/OySG7Ig
yrNswI6IYVMU1q8hmz5HPADXAJmlyCGoWq58CIclb2dy4m0yJM1VYnqnTAPMluqMRTpEHgywKWj8
GfTOffAK98WSCPnHtFTbcTDvMgupi1JsR2HAhybidZv118DH8t7VSh2g4Ia0JLo9Y2f74NbvMc6c
2+Wlahzj9OePuEyu1DnxyeuXqAuN1jyDas8MA+BmsygDg1aSWhv0wj79MTX97Uf7F07jP/vV/tm+
9p8vVcE/fzxs/+fv/PGp/c+frunvumqqv9r/9W/tv6vbz+K7+b//0v+HbjkXcTAetn//Zz/e3z67
5Vf4j3+7/kx+1nAj2vpf/HJ//3//7ZcLzH+AjHDwt7l4VQIv/B+/nP0P3w0xKQs3pJ4WFl61v/1y
tv0PExyxF2BocxwRhNjc/uZGWN4/fMvzYHU6tu0Dq3T/X/xyrvfHEfcvjjk3oF+0HMcBt4kFj9/4
n/1qdjcFY0tlt/UBwa1xcIandnkZeJj990sjZUbV7+6RiGbHTLWPcUBypp+2r+nIgYFYWKLBWOVR
EjyR3WFtGltt7FhYV9urtoEEZevLik0O/tPNku0FE6q78wZYa8IGc5T7YNDnpS2slgYxX1pFlIpH
Yhu/QORNV7W0k/YA8yqx4TuNXv5JItNjo2fv1LqduU/oR8ulMSVOBDZVMP/yMKidlezA+hNblbjF
aQ64Ka2lxW2XZjdc2l6mrG9l7jYPtTK3MYuzyGrnk+TwvDh9+IYgIzj6AykQXuwylesU/WNZEa5c
vM9L220vDTgWAkKxlqZcFGOwUwDqtl1Llj16zv7qEKJZ1iLdySWoMnONGcetemiXpr9f2n9QM+t8
GQi4y2ggx9SzjAq8ZWggCOrrGCIs0hkmsGto/GptLIOGYRk5dMZXzgSiWkYR6s9QQm9iyFbXeRlX
VMv04s8LgsSUiDDGGsYy4EDnae/wmX0Xy/CDZfEyg2Qg4nlLrPvyCIAwyB6DsYnP/CTCVLlPPZf8
sGW48l8knUmTnLoaRH8REYBAwLbmuaoH9+AN0e3rBjHP069/R34bhzfXt7tKCOnLzJOJHrME5G8u
SywHAlZ9eOuRSNc1c5lED2hyPaqZmNlk/4Y3eoxj64HOgAHvGgksSDR71b+pGtpbcszex45sgIAl
b3XqZXKGO7pHQIDALz6Bfz13dVF89BGVRBmyk+gLGE2mD4l+Hv3dYprVU6WHUaMeS/l6QMW6euv0
yKrXw6tQj7Es5lncaUY93kr0oMu3AL5jjdyGETe+wkExyJz5L3AJKsDcJ1NY5XWyub9I6CRZbu4r
ZmqUXC44D/B14otYdy1VUSWl04zhXMP1rhQUeIffJJo4o2Ftvzjd/Cn93D9DOXq4tUFTpJ7xFSIj
ifMPYclpXIn6jqpF+0DfT3tgmuNzyWt7JXqz+g/MJPeX/q/u4YCv0ts4pbzknC7gg7LM6PdT6d7a
suivU8W5adLDSVuPKQM9sGxZm9Ani6PJLHPUQ81ajzeJ8VNMrUee0cjw02MK2sGSneXknU39R7Mg
vcFhL9cFZ35Pj1G5vAYk9yJwiGXbnGbPe4r12DXTA1ipR7EZM9lUD2c7prS1HteykHhm9AgXOkax
5z7KYYSjn2TOO+iBb8zkN9cj4FwPgz2mwp0eDwNV4c7LJeniznLY8Zd7M9G97U+edxwh226kleVb
y8wNcoM3WqF0g8bcffqj9wPugogAo2pPD63b71yPsGEGzudej7XdroS3kMw4Ue3p6NL+hCg/fgi2
jhXhRLaOfyNyZuVSD81bpufpEI23SYLRLgnMWUXlf88qvNrBbZh969Oa43rf62k8Uk+6K/SEPtOz
eldP7QfG94ue4xd6ok8oqCZjypSfl0WMbgj2w0IB6LQWwMmqxn0IIXPx0Amm3t0aRcYQV6sI3T9B
wdDawqJVhkzrDZZWHoh6pXuQOvDGkCU4IcR7dwSkb5SucWkRL+Zyu2gto9OqRqH1jUArHbXWPEbr
DpzEuUrQL2PAGitS1N4qj/+mprxaho0K4csONZDCA0SVGnGFiWmzsrTesiC8zAgwC8bBrDQoVqQO
qsMCYvuAWlTtHaiUA29YrQKt5gRa11H1szlbxb6Q+ZMtx4vEk8HiFsjDNdwbExuO0VwmrRa5ZO2A
hOJniSAbQDBdW0jI60mrTJl78LXqJJCfrKV97bQepRCmZIO6Rl+BtcnxNjQehECMBGhi7rVH1rK1
vmVrpWtC8lJIXyMSmNBamN2fYRPQdYdINmu1TCCbEYr5trSOZufJXw/LrB1hwhmG5WdWhpZ6jQ3B
ZMYAIl3nWpcLEISpAHPvWZv9qdV91AoeU1au6Yh6M+JeqUU+xD4ZpMW60fofuxIO5+kwQLohuKlK
OMSEnPvsP6QePrwQfhyUp52FsIg/PrkkSI0jkmP3T3vElMgMeDqN1q1WOGYzZEoPudLRuqURyx9L
K5nErdTqBbBLoFVOpfVOrO47XyugFNighdLyeYbW9+GTqV17yqfpMKCEnTfDak4Q9SCHxiRfl58B
i/RKac11rL9rPwdlSCho1/MhxhWHUxuhttaKbfVPu6XECSl3RNKdPPlcBtwDJibbSXMZkH4zrQGH
iMGjVoVz5OFU68QkZ9eswScCgti7OtgrWDNe+3J5iICewKCq4CcCyUZ+lsjQC3J0pXXpSCvUKVJ1
j2SNBdWlfHLYpFrNllrXngv4PiXPBi59JSBdM2cXuD03FabF5yhE/xqdoT0kNFhhK3He8okUi9bS
JaK60Op6rHV2TJFHp/EdJpzJb68mEjE6tbGLtD4faaV+0Jr9SExRa/iU7fVnE1k/63+D1qrvqdb7
A4T/QjsABu0FkLYR4EVvNkQ21V7Z0FDpVwzPvMR+F9pNEPzfWKA9BoZ2G4A93Zfaf9BpJwIWoV+G
9iY42qVQaL9CgXEhxMBQayeDlkx58+NuqLXPIa1BIhhxvoIOQlCAVXdItS8iwyBBCKZDZ8IzYU4n
cN/VW+8+Ju2pyLS7wgwja+0LBJWpGp1LJfJve/A/sY/jyrCm9rX3P8opXhgo1BNJFTwcg3ZzjKPI
98o8xqBHvhaPkr2CudMpER7AQfoMA1pVrV6fI11jfNBwiJOrFR+DdpHM2EnoFyA+oR0mofaaxNp1
orT/xOYmtUtTYJGOKZiZhtjzIjXSiuqybJVf4iiWHmN9fC2edrgkhP9jHC9Ke19YGBhhDEKiHy3W
GO6Ct1J7ZboJd/XEMMsPLaJraNd7ibVGaY+Nrd02Ijf8bep05HII+0Q5ZET2a5/wRn9zW0fdgTlh
P+DQdOpyc81Reb5JFw9vLpq7j/7KmFudbb7ycxDuIuZKiFMTV9wMkKEdYV+NxKA2g9/R8Uc12Z5k
6buYoukx2ViNjKZ6YIja8Up1tzTTYam083jdehNemwm3n81o7525Hw726AlYhrl3vf9kV9E3DFjr
Yop2OAbYnxbtg8oxRNEAnR4t1Qa73Io2OabwrWrt5o7edCj/Oaq0tyrQJitQyN1AgYSAx7vD54e5
HtPNCzCkdcoR1VYZ9jO38/dmSakg+UXafCLzV0AxII7X8FIO7c0dZ4i7zLt5xjBm0JGzLnOBO8zU
c4cgOpVe50NbBJfaRDLYMMRlcFCpFltd0JwcfRBJatNlg8SJ1mhPGj7hnufTqOlPw+i7NP4BuUoP
y8pXZKZ3d2Z5pVXSPkcpPAelvW9Ku+AWTbZr+Fw25M4HSgnr5/mfa0775yizgDgyvo4jP3UBewGh
GdvK6D1K+QvdvDoF/FCVduVl2PPG3MCnl7r9kbDzY9Qevl67+Rbt6wu0w6/QXj9sJe/e0uH+K8vy
UVRZucY5Ve+qIKg3g7IvTOgAfW9GplX33uTAE8XmwYynAA6UcfQxEz8KFyus15Ikxwt9DWjofZ46
9K+kuouKLr62/Nt0mGknlLB19MZ1SdzGKT91xBqvc8RJXBQpRvUIzL/dtJgDaevZmlU0v2J/RYUw
6bsn1u3kxbSd3d6g0btKzl6Y5BuuEti/WFVTRK163nCZowBOUm9IAVgw+r8I5RFBzVwq5pKSvnA0
w/3kIbhg9yhr/z4Y6BpGuktsXUcXk3YX4zH/oXbRWGGz4Rf3BmKQib0mHfxjOD+Lia4wTOl8b/3y
vyj+MOkx7kI+DDemhznsJzy9tngfrOAVG4W9T/h8nkOmOWVIWanH0dwlF9IzYE6M9KUzxncG77gu
Q0hRY0JcO/G6QwU2tWLIvw+yPR/kOspT64lh+99Eut/SgXQyK++zEuy+rJ/5EKeUkfq4ewOrvsTB
Ymwxh96UXQy3mYIdYmV0XFHcnB96POlbYivOTXT+vOL6RDd8PT7JbAEyG34u790UJaiHoMGBJ9Cz
mXTH0M+ca9Ob1yCmw60YyOOgWLgbHnN+3Fxe6En/5XZjfqXJ+mRNCRyVLk53RhiHezMml1n5wVsx
VuKppmCReoV8O/QBh9G45rA1uXTRWfLL5PZ/lx3HS0rssDBh0BmYmj9FtVJrlwbeUQo0nRpiRlve
iJEwQKszyuT1muy74Ni0UQFpjIL2bskYglN5mwz42NGErjaUMHr08hV1ecah4Ea2pUZwwKHR2zuH
LHKHnbZKRXYebHcvSRmhFHv1oy0WfIXVcgS6safBgW9R5kSKiJBLmDLYh5lgwt9UqzF/cYdFPGcu
dXpsNRJrex3cJ3cgtEez5L7yKuNGc985gVNw8LUCETf4wXB5pVswO2S1Bo+TA2ZTXHkQz5wKD29g
ZjT8euCDAXTn0SvLMr9xYR7YYbkXItDSQhkKTc/DMGb32Za8K3u+HQfHQDiflFtbRL1jMqv5uOWd
HB1Hl4xZFQd4FuWHS/vCibcdQPyPPq1Oni3GrwC/yrqzQwC0c/nObztdXNMPVmbVPQqmhys39kyM
othpOJMXu9ZZmn3R+tllyqVFbqlLDwWNVUlPFJcpevEyRmz1ws4wspRxcrX82j3UVvfXnhZuqVw2
pDtQGjbaZ+kpajYNrekG3mmQxSWu/kHVabUM8PBKft7Sry6Wq/KNaOILnYvxPp8Z4lhzuq/dMF3H
kTgOKr9U/XcQ+i9JFl5MPrhVb3l/0QGAI8bj08LNcsmAglBWSHoyjnZF2JDlHA4zotKmJtmfheBG
DGn9ylrBtcMBnyMwhhdEdNOx8h49xl2fyzlO0lU50+sQY16UsBB3XoQVypOURllanahPdTa0Wy66
CJfDp48hDGFpORTDS5S7J8n5PQvYWsbC/wTkp4gHRf8ZNNJ3lD0zDqA4ien1ceKQfRypO+6sdmPk
ZnDs224f2xPRypJIHWnANW0Ify0/xkQLbXDtUOy19lOmQzKtV60tkn1DXf0qH9VNcbrcLI5Ak1KS
ub/524ssxHU1vSH17+E2qy1oRINM7YoRxUuIP2sN2vDbn6qnodsMS/VRWwB32jx7G4bhlz1ri44N
Qp/AO8OBs1FXP8S/d1GSik27dHSGmvHVMuN8Hxbix4i7O1LuCjgW+36vdQv+A0+Q47BDCl5xMoCY
j+rsbLvOPm2r6OgY7XVKB/+At+a77CZyFIYX3lIddagKFBonDjQBp2Xyzp6wdgZg4/7MZtP3aLgu
EQHmhNlnkaX+ykgKAkZT3dMOuLQnqMwhtx4sCelddOXNCnxm7a55b6MAOyDZSFqsq2BjlTmE1rkm
8Z4lN00ewdFE/egZVAH5YJL4Z8+c3B0SC5UlcVpw36z/SpOsnoEQdjdr6i+NT+EBomS1XzBOv9Rt
6YPlsPEz+423FiNHoKrLeIZDUl1ph10CQx3t1sC3drkBnMmbAcyTD065uPdJaDBng/DcWZgL6Mxw
tlYe6AAMPRJlr56Zjn6JNCsuXWji/k7acFOSteLeD1CIxAbd3WHwCgXvwRn37OGX/Jz8KFn7oyHX
vJyoh1dl/Exbm1zlXtW98iLBZ5fVW9+S875nRnRyJrKNPR6IXvHxg+Z5VZ3YVa3jfURd/Gw3xnNs
cxXvkrA5NLJXG6ugMS+0PpMMKCx3gZUt2QEXnw8GaC4AkPRQL82Onw+0jgqp+qmmZT/Bo1lZFJVq
35HPAZBSpqajUW/oYb32p2GJPlvchcQmwA8EseRVVKKdQ5u5x3blbmy3+45U9QgbPGwy4SFa/qOp
rOLwTnQSWvi71cZ/BhdNhojBZ+oyxo18QV9aFKyymOJrVJKtPznVge+j2tReG3CYqtp1MTvRSx4a
H3lIfRnK8AcVCM+1gbWjGJPi4Iu7Ozr5rWkpvykowCMoKXgztPm65L39TNkEJIxoy0raDdRS75qi
fMorV96V306bRa5Lc3Q2vpBPsSnJyLjgxFimdJRL/zw0nO/9uIbkQCgv65poO8TZa+1zwFpMPF1G
+21L0OTwYVYN6JLXvmXGU6Q4rEbl3L3ZMx+KHqAm7+K9h0q26kYkq9Q9Q+qw1mPh7KA5D2t2XKJW
vjz7dDz28l2R4+HNuojdEqbZmh76+NNw3Z0nxMVqzC8evWIbwrihi9MIbr1ONS+AVKl2vqONF+xL
eykJ4Im25QhHnryZSQ/ShVFCdglyaFPWXpFkbRy6ldQc4dsH1BYV42WoOdi5ZVYcWN5sqpwCdV+J
u+4aa9qNPTG33PfTneXKH+A1867rst9TVNHANRc3P6QPpCz94EDLudd4tyZq8MbR3oJaHlYnAsT4
MJuJ4Jaa580cbty57G7wScHfBN5H1wyYp530ndM7OfTMwNqYrCJl/vGSCP6ew1xQ8LlGnIOVvSni
UO4tGqk3JcArYr2UCxUQ21OcZ4UjSFpZzHlg4XrVchnSzsJjH8w7ULqnKdc9pVRIZ1CF9lFp64Pz
LnSrX5NBgFTN1NmU2J9Xchhe4iEE52o/gZzflIzsVuS2EmJINSEM5TFBJIqMHemY6wKCnsKbdozY
BHFnQTyGNWxFDLPjmtA8UxkmFW+8EwCMWRDWmth9nlWC5LkwmQ6qmjE+Ppi+58FBq1xxJ6ekWeAu
6b6bMBFnw+1/cQEvN6HrAk+F6JQQfp4LuDHVo8E/fKDcGmeX2qJJ9Hv8Ps66ZY0UkXmajYztpsP6
dGVjmyAJsTSMnI0gyLxTlFo/0osJC0ZEtpKw1WXf0K2lMnB3zcM79yNj5w/OX6cE6A/O8798bpoz
50IJrwe7EC2z3dLK9ZDjqbRiMCLD9MjqiaTM4hNspq8S5DKydyfZdQMGV4m/sxzotBZjOjjMvx1Z
pjtP/jc57mFeqrfGsY5VhByV99WZDCTWqIHhLxFGE+DBXOkwD8YW8HTgAfMJK11X48zJgPKOFzjJ
LcVu5lcT6OopXOaym8v1aGSv6RhaG2nEVHT59HRxriJxCFcsLM+MaP80FKLlGUmTvk3I8A67xKEU
0nLTfYIU9EwAeu1SbmQI9fConlgKdUEFeXg9pl6bowxLovyp1VJswbV7G94nH+aUnGTOR4+hA699
dBcjuZupta5pgy0GiF264V37O24H+zAIJLfSYiU0PqNCqrphFAzWpfYqpd0/3cnssmvEuInxq3aW
TXj8eVGXhnwe82E+VuH3NGNYZvPxQIIcTRXoAzRlbHnIwDqTNt1IZI9KHh1GXu0jMlpvi3WAngXP
vdZWyejeaThzJeVhwmNDeIYwWugeG2WTpOUL3hHC3MyO8E5OYF/DJv7oQUGT+U/FvhByZZm+tfEi
460Aprq1pgxanFkfWtt9D6vssyurH0vBbzCcqV27aIkFbygPJE2ZLn9QnxqmFwbeqsgD62GEj+CF
GMSPnge8qqJluKisi4qYhy4EmSScrGSIXioRzLfGahvOtlS6wdLPN+bAjLvH07mCirMX7lJwsYLK
ZkhaKkSefdawCvcTYtc+bpePwpL5KR7K55YTIVyiHMN/Hhx54p9H1aHyg7yywNM/FjiRu8L1AEKL
clpb7ZTix1UgO/KQMZ6/sM32Dh7upH1LHUSski64KH8bqzY88dJvNpEgJR0Xmu6pVbbOWPS/Tiwl
5B7ZWfRiO71HmYp0522Tx1uOqcNOqQbKtFU8DzCdzrU3XA1FuLkxRmNT4oRfSaMVa1ql1SHJ5wdD
DzppTCM9VHhtGM4vv+rOZDfL8r2PuWUnurB5N0jHr6PQ8A6qSrxN7IX4Mhgo+0BtjrlslzPLSEdH
0AExqm76SYz3XMxkzRV1c5MzBhs7HTDjlsVf6jTUxmxle22z7qsLuPvmrbOfJ9d55AS77qJpsPZP
A69Kz+Po0lnXOpTpIeyMX7N5pfUo/qbPZYohjtMqXb9ODUi/zvuQTYVVBddX1KTs9WGennkizGML
LJuAzrTzp0huUoqeA7kkBxL0ZE/9NDsg+6ASaiGjscoDWXx4fO5C3tn1t0bNtxccMyfJfoObvEZM
OlKuZrskQLXNZY25x7v2tgBuDp56by740ZMIu1LfHofeEqd/f7RVQNSHFJCrXPI9FloAL5BkN9tJ
chdcjRtkWLgvEQaY1tlyyjr1AWUoqUqqJyeIqUoHHFOlMQZTwG4b1+cj6AwkrlRv03NqMCuLa3vT
qPqnSCP/YcAh2eFwEYfESfyjRankIQ5QVFF59uNiizsum+cBr96aUXhO8TrAzoGxHk8jR4bOGhwu
RMaTv5TdMXGCU54PmAG7oNxbQRZtFruzLmUdveMmUH/niWs1U91V1Nv1sWFWj5dzsrZLP53YqiFM
mkBJqC1ijk2b0Rpm9NWzLHWtkmI7BdRBswfgWc7gCnBeSIi6P/k2NBW7k3/tbgK/n8FZkhGYszCW
y9VJq2c4h8zayx5jsbmCZ6luU2EzgZbGpYMTuzjj85x1+4oa3FWjL0R2FRo7t+69a9BwNrCSFmKi
rU6dXX2zi4qzTyi0iZIAFAXj77ScGJ8X4peTK/MJSxr/E2+fU8txbo3MhBzRo92QCrvEKu1fpMNb
P2zugU+hoYsffC1Yddd/f4QONnB0lPVgCByJtjneC6dZ0bXaX0c7NeBEDpsIEimlRAkfQT+529Hj
ul5600edSuMQC/oLS6fllQkIieqBK771kzIYUIEG51JDAY6lR7sQx4L9HDm3oMpNlhqPSWWW+OeL
CA+ZwdSWB3ufow8DaDBurJX+VTbuyeFqwb3WutvxOFybsvk2W/o05qZ7yWEXbXwnCbZU4z0UpFse
Nqb71HaYO64k9gfmiHWx2HtMF8O7lwhFOMZiSg4H90wNa0gvwWRD1fXjXRtn/sHoERQFK/PsWF4N
c8r5mjHPGZX9W6D6rApf/UlDoa/aDDHgWnR2kFGrCGnYLm6pJ71tQcslxjzvU+TyiXxztmZ+9NFB
Txsp/wwc767ygYAWtV5+yebzr+CO2865GdovLryezJ4Arr1H6lCilq8sB/IXx/CFeCJXZZ+CZoIi
90GIt7m1iD2nJlDCkapmUJW6ED69UKL5IFvJq3XiBVLIcRtV6HpD/CzTKdmrrONfx5vLeSyqgU04
8c4jVkQqUSLq9OA1eg2tLzKKBLE4bEDq9+t4/jFSy97auKipw+rPdhrIXc6evC3gn/ql+o9RcNI5
r85QvQUWdwUZd/95RfjiMM7dG6H1UWauT8g+XRdxASvF+qq6bjoJ7pKroSOCrZXbqTW2fuv+N8Xk
0TDxeZX5UU/jt+2m57BrY1JCEtbuty9/eTjodwOQJ0FBYk17EbZ6Oj9ysGiZWkAJL9VnTQwGTQxH
f0kuw0TnnCQ3+dpA+C6sczaFjO1cj3ZLbg7MYw+d211mqjzykQXgzxhKvHq98JHynqd5jJdNKNdj
Pk5bz1tel8puMRaaV8bWE5NAQEm8WLNrmpi/SttYOwxhBihu0JVxXqrk4SlE2DIgEegXVGx0dcVn
378jc6htXZjPi/Sh8CcAXMzoZLnVu5+Py76PiPtPScdUvJ3XFtQUxqX9ke7vhxLU1Rpt9ob3I2Yo
94re9ZJ23pNTM5WP8Iiv2vnFjqB9q47hZ6Ks38SxX0czpsXkeeFKUUvKBGPenNTJmLeY8y7QKcDV
n6HusOrKGmsfpXAryhmYkdtRrXcX+ns45S01Oatl6IiUG/rkWOlQbpDf8p5dy5y5zVP/vp6d8LUV
f7KkJ/WQYp2M2cWj1vqVUF/ju3Gwg6bxHRaakCdcXZhr01vj9Xz+EfBMq4r2nYP6zp1z3Zk57q4m
2Rp8ZWi7LiFjIo3rSOJZD33v0SzseJMlACVNckfrL4MCh1aWwH5LbLuBjYSWb+cgoEZaInbKyb77
nCl1xEpaBbSzb20hTjxswS6JZnTkQv+egfOlqBLXt2Zs79c0XZhDI0BXndzAB9gwvPmgqStcuRGD
/diCJeDiJE1xx3Kc7397zt2JuTvFyUQ1LOLS2ihoEoz6WW2DCXTcHFYfHm4xSAUAsJ3pp2oNsuuy
4P/t0fU8pA/fjEb86BAPM/kHT/StpeF8LVLz3vfymrq7dPiqWhpO6+XdNVN5YdEY8580cdDGYYSu
Gzf9duxJrqum36dGc1+yhW4ymd+WgNuAfA9rbGJRxVcWR+2HmpF/rBlHD1VrWNKLfbBEb3Pu3grc
Wus6moyNWadnWOjuxql00AOvLVTJaVNlbGXm8NpRNeg9LzkXytqHJTfEa7/gBBjx5pjkETPGhWDN
y0xwhIqS5Uj7cI9U4IIELotTRr0pB38KFRdOJriq6nO7YEw1U8ix2KHWo1ftKT8hkor7JgZsvLOa
8m8yWDT3whgoR+Rlm+XrYpndTINNt+s44oiyeV/GcCzqGmsPl58RbZisNBRdEKr1UxY6SGxODUMu
F1Q3F9ElwyIEapfbyNBkJrhErNPKofS2J1uxJaaQbjEMOO8xNr+RfAQmzBf8XLRgZs6BAvpyHcOq
IoL77NjW+FbTRIem0/nXFo10InbOcYvcRxZaVErXP6bbsYDhmiCT6j/MNrb//zcxbIwx4qbdFUDh
MYz7/ewRu+X0ZQEp2wQAKq++IODJz0ieCyisysQLiTTxcFTiPNwWCQq9qQ6S+Joib+2JCFCeWgr7
UjE9hbJnPU8jpqRmyUeyOxy7BumqjR1Hx0DJb1sH+3FfXE0+wvU4llzJBBOSmO5Z+4l72rZyiOsY
IQ2F9fKkaBv1miZZ4dyu8bfIw+gNTCJmuqXYSzd2qZ2HAa+fpaLlxhYXj2T7wu1ojeGhASyOSJ0T
GRChmOnlC92Lu6ee8oRvautZ0bz3RsbuQ7PQ0lTYNqyihpSde3YrtrLW+0o5/J1aiVW6KLAFrh1v
vIc4wyc/rN+tdMTTAccwW/o/uVVQdBChIgSAUZO+PCALpQD2YYf7M6u9VrBCZZ9bjyVG2EU1PzSt
0xwDzplekSu0CtqjGJPy8i6LMyMT+rHLerjh0sc6XtMqo1RN23SbUDq7iFMwiOAmzF6vU5PGHowi
8TLhFEjAMNlQceNM+GeDbij4GZDkQO17a9ueBSnngkkgJsiZRO22nQzAzDPQRsoglsM0EGY1k/To
864rXQ8Un6zVJQiYjPFEhwfD7L+k3Rxa3IJ3mtEQCRbr2njC3A2utR/8hkG1Oys0DixLhUWhrww4
G4N8MNK2PwCetE+ssuYUDbyTpuqSRoxe3OEhUFDuVDiba4ApmJta+IFcsgS+VhIIIDsELSnes8TQ
f6s0IWrxvMvMb/1LMQcSwmz3tukFtHMRs3NpoD2ZHO/UO5ik4CZ5htnpZQb8xUbMwxRUOX78GIT1
WYAa2iH2vcQY0umcg95shdwbOpEHKwl0yuZzOFtzd4prK9+UTuDfUh1DGKJ6AzS25jH1xamZgLrg
r4EC4+1yp+WJghTJGVHtBkX15CxtxW5sWEe/HL1z4Me4g8InB2vDS9l57342VSdbFlfs/+1rCTz2
LLzl3Zl7dg0cjtveWhihhZ26xbSdcsaEpNlzuoTHRopukcFhEsEf0zXFL5KT92BQzbei6zpMzI3v
CWdtT4lz7fCibIwMpD7cE5pWo4LWouxb0J4eMBVfSD0jOH+kIi13ZpXv4mIuN2Uf8jKeUHs4//x4
DXNK+rUfnSjYYVX/aIkkMdofzT32i3DTFkgrTgPavATDIqY4JRrac8fywpr5rw/hH2k+nQA3UqB0
xKHe0ysLx6QbDfO5iaAFpHuvN/L1MKDqlz4DQjXHFyeZ572wTmC0qdQ25lNaUBCE2D0fHK5YWRs9
VKtwXgm6ZY3hsJQBc2fOh6MilWvsB2k9opkQC6G3blNMw7UMhrfRSZz1aG8GoMjrOlM/bD5gBNrs
K5bCPNtwuqqEHxl4TouLtGZQ5VfgxPLsq0ncP007+aSGDv5ovgkr20Afcg6Vk0jafvIzprPic9s6
UfLOoytX2Vfm9ulvf6x3U8VvMduj/eJqhrjdgPLPZ9Om2boKH6RXwXXb7KbUYDiHjse3D0XMCaQf
j5wgXiPXTrGt9HRFhbkLNawouWJl7T6B2bAC8l8+p9mHpd4MRp4UaRnPttl8RwCv1/MiJEvfWY2L
P2wn6cgtBwiSaIWDjVrWzD5yYjPtHIsdbcZ8BnoRxh3nxIRJIZeoorr0PWXpbtk6mwmT2VpgAkrB
k9xcPPMi7udTE9HqOACs6GC8HLEkkQUm/1H241PhVg8zTeMzipiR9vdo6eNnN29TvLZkaebAx/Gn
0CUW56YVr9u/v/m09DLuLpP1hKpiOb51Rhj7jdlS7QVAb76hq4e1OF+ATM3J8OJX4sW3+pdcVPGF
8dQnFRAU9JIcWodN3e1DI7tEY3gDpbglEiAxG3jDHQclV92JRHdnE2vs/Ncw9QA94OdDo2UQ3fqp
dy8y29vGE7ffKA93MIF0nX1WPZjQcEvAUbFpnJRTpxd2xOCMX2js7iYG+H2AvEwUAbRLoFLtz5so
g6WrAQTzKbQ47xSdQZGc+dL21KGENqVsedRgFQ2NbUQmHeFKFVfH9j4yazGPhsvZYSzqfWfwcM2F
/6W0+4YM7ntUzt2ZvoQfTWHfN3GW3USMxQn6ZEkxn+2dEv3HGKTZPo/sl6Vw61s5J80tDunLoaAZ
4aciIG4bO/aj7eja26DOm4cVh9PJccM3+FXdI7DpxC7mRR2o5WNFpL8EY5hVPnNPAU40bais5ElO
FHcAiut3FlU4qh/9rS2bP66rDqNZGAyR49/SGLh0ROiFHNP92rPpZfQ/2tkxdYnCyuOfTqsUCajC
eI6JSWGmRFThZmvH6TnPGQ30kitQGJQbpE2FfrC8dLpgZmhc5hWNR7Wmf5xiE/Ippi26TXpmiaQL
Fza9OWJeI8xVoVkPik70ym23rCsjZbeFBPM8EFH8siaENJTgzDFueUr4lY182QxghnE41HuQ782B
ff0wteoDx/tyJPI+Ja56bwWz1JTM45oxj852h8MHWw7p0oXvQC4WhT0vXLTSV3+CwCN8rFEdnUTY
dnHCtN0XRYeEsUhS9IbbQZomi8vUbHhwV39BkEmeHX86swG0x5DYKiM10/xYKsLVhU9h+jBaP6VZ
FKc0tD8MTAcgfJNYbaLEjLeBMtMdgNpg1Uz1tvTtP0bEdV7U8/jK+VXtFI31AhvWBl8F+77HNdJN
5wfSOa58i6aBuiPeMYvpMyrKB/DyYeWanqINJvVOymaCPTJOJ1u6ctRQbm2zfC7jhm+Kj2pHQxr0
YINYfe6zY9cDtkBp5/4RXA0O4F5sqkj19AHVPLaVta5mYYFaCeiLnTzNZEqbi6pZqVECryflyF+u
gvOQUKFZeX8yEU67lm3/yliBNcNRbyUXbRDKnbe5Dm8gO8ITAwU2f5v5pkUSwRk6G6++TSl7Pz9K
HdnOMKNqZ1RRpRfVxclLV9GZnuXyxJvwz//YO5PlupUsy/5KWcwRhs7RDHJQF7fv2YrkBEaJEvrG
0Trw9bXAiLLMiEiLspzXG1wTn96TSDTux8/Ze+3Rzg7FAFGsgyYitcnZeN1bjwPw4LQedWs+HcwR
qPAEY5LRJDwMf5oZCLZAFjX1jpCOJSED8TaSqaW8+kfra8gG+p2vax/m3H0MtYRyoXCxRJFbBIn1
ZWujd/SZx+dQwypm3IuKBfjiA7iTapukr3FRXOVwMXKGqMz50lWIDJFnvmR41MTNQ21wMsnxosJX
mR5YmcZDhtm16T4bqryVqYUJS3uUEBcF1LpHzKgi5LUjdUOQgTAbMz19dGmsm3r3LGbs0VFkDyee
y+4ZPG67EbYptwa8edvvd6nUPoTFYMTKXHB7OC18aJwC9oTf+eS345APrHLI9rlTnSpwoxI/7EjT
fTNJRY5oogY6C5zWGpPMSb5r0EggBOIs/8iEw+s7Es07jPE6d+42yrsldQ+6YxDq3aGhtjbLI4PN
V2GrZ6kGNNU9TdaUCoIsMoJKr4xtn5sQiqccvrLcP2ZFij430vH1eNaFFiJ/Xah9JAmk8VC/ZQ12
BAJf9H2LNy6YzRw2LAM+5vYFRHmpArP2nFtT1tuYodVGR9BJiwxp+jKN28sQDUxYI5hPvALbmoFT
vomt4XAioOJNcwVU1ose1g6SbP2YcaDG8hJtlbI6ZJk0j/1om0FaXVkmvLR+jF+wwEgA+Modti5w
rzSvHsiCRCqvWUz0JvfJG7pjhXj64LbjWhuEdW49EjdtfZ7WnJ7FtcYjlthe/Sixqq48eLM/zRYP
XWrbuzicrN1MXADa/tKGI4V41rSb/uajtyqo4lVfqgORNscW8OTVRbjDvAEtk2cZ0VVFTIInaZxi
AkIvuoVMr+PM7pkTRwulP1uwFQ5se8V+sJNkZRDfMva9tmmceI/0kzx1PdePjmUfiKVER2VW69ax
wnf48Ku4WEtLCUQwWvVsDVA5tInQXx87fcUI6QKGor2UPgOXbDJ+IjGi1GwHbdNbw7ufkMkp3Sg5
ekb9EbZ4xLueWi9H7ooZZcy1YynVphieYQ5Pp4omx6Fyis+oL+g/1+M7+ic66jUJXRJJ8Ioh5nuC
cuvsS2iKpT0wk4uih+8P7j/fVia+fP4JWjsjfSXuDnXaONfSPxc48TYqj7R1Kut5382Ueyi9Nhwa
ph+EW7yzDWxVUalXIQTEmiY/jXnMUVC3j3pYPdUmWpBYGbeQEWKGsPWKJh6Qk6isi2/SIPfmkfFx
5KMqG9Njn0fFTaMFsWVv3gMLW9oMpA7NcSLWGig6lJ1EdfmNSZDdxhURoDq7pqcUYc1AAmnQfEUn
OXuN2qk2evZ73V4zlNWeTNE3a6GGZjfibri7igfTqKBlFMKs9qLNsLQto3oTHOqYsUAg6Xs3WoG1
uzUkedz6tEr8yj2rXHPOqqNzB1a6X2lj158dUGbBoBJ/64/HGNOe640gQHLra5hM55LrxoK3ycu1
BhlVZ8hFA18zg6rP3kkxaB9azt2ONRd3k+itdTF0PQlq2W36YcXOAc+Z+wlPLF7Z9YKuD7uDo0Ty
WJDrK3SitpW3IQAjPORZDxEHXNG5bF3asGJxc2i5yxpCd8APF8EdRN3NMAl1IvcaMQpiTUbMMzwz
bT4qK3nyerz4EFmKre6AJlFJ7a8Gu233Ro5WxGqsHfli4EaT7hANxAawAhuJ8WyGlbsDBgUSrlyY
AHn8mznPHfyLc8gNl1jBeoZhkvLI68vkVNFSHSw2Y6BIJtkHwDZQ1PmpeUZQNGBJe545VHM32rVY
lGVtzWX0XQeFjtvoZ0/3SX9zxMHAeXb//kBb9+4QdceSF6t1g62ETjJfJmJ09pJYBZIn5iMYjfiW
jO0NedB04sxOi8r/Zc41UgirpfrSp+KU2qiFKjfoptx+UDVDZlDNh3zwfhV9px3pub52Lp5SDmg3
2wK6PNuDQpVk4/tP/Q8QLOZn3v+MbQlJKsx/dLjfUPPz+piGX70p5DWxbU0fBnk0ng4nORMxw2Cb
upYwiHPWOojCfSyZDLpFSdPdIENwEzuFuuaetI+LK2lu0vyqRWC7k4Ljr553yRlNwjazudWaovJN
G3tXk3EVuCK5TFTNS9DNHtwgvbr+LnqLqsXj6XbfC7PFGRj1l1jpX3E/oxUlgxng26GzSd4qKRkX
TBYD5pNyklvZorrw6OytWMPXVhZ3Oy2hpWW72mIt7HY40YpAZX+62NiZpHGtqZnaTc0aWKFmtzhU
19D+4Q1nn7Z0y2Au9D/1NOy08TkeozsBtlcki3hohom9qU6jO0QV7TZqUXxRYuEcdylnvahf5T3B
90LE9S3V90JzPhrd1rAkmst1jXe9V398d2kQeg2XOJN3VAbTfhwRgTWsSTA1kvNQ/9D0Fpmq7xEX
Ibr3kJoSukmx5i0oN+MgsbjFOBKy9Dw5yntwQu3dK2gpz1jNsT977NaGaaPza3HDgHPdWrTzL7S6
n62wiY6M5Ch9c0HP2wq9K7njOS2s9ZJizF4FRHxOyjUiTnqiTOuXFGDAkBi/qsguL1HVIm8yiwPA
ThP9V6Puycjag7ps4uSbX8bUITqAPIiDoeLFHmmBpgnL/FBLRlIyI7Iur8dL68kwcBZaJiq0e12n
LGlu91QXgww0Gb7NIZIzGYl6tQRWcXE2g8agnpS5VRm2rxB9vhqCdyB+kLWXctRFSLCcPqA1xa1z
zmRmLJEdKQYx65HGQLtJ/fqzGsM/gzW+9c1BM7ynSeETgW3xFFmIdzit/RJod11Fh4VOJpihjN8v
/eEytjNg1OFkoLmObp1mW0z9eJlHb0IaMj9VN1T7485PmA6jzmAniCjDekt/j2p+RFJwVrRSgC4R
Mb6qbCW5LgbfMprQBCI8BbWGj8pPnwwQXZ3w1t3gC/LSCRAYFwdgMdKpbIhPHFOQkOox8Zufee/8
LtLxR+SiQ4gT9PSdvq4rhGicz12vuCW6Q3fAM42gLJckUuOa2Fz02Zi/2jgCCJr/CdNGIXCqfujo
3MiyvxKdcfZ112D1SR4HyKYbOZbjDpjcOfYAL1WV5RNGs8JBITGjUFja2KZ2yzXQB36syh1REztu
jSyoUrzzy48R/wH5C2+ImUgzDuMpKkm11JB5+nl4HefE2XQdddJYpR6oK83FZbKCWa74oh7XVUGA
+lh2ZNpPcpOacuMmvQYIiGFdpdyvMVuyfur5qM1LekiyhP82zqm00xeffB062EyFAJuUx4X+3qcW
rWxb6mvL5VDauFFxAE4imKHLN1hMtd7KoEuJHFBhKknumN8qehGhvpzp0rhes0a2HixyV3c/a/WU
miD9sEtZUwxaJiJwKiLQZsEZBnBkKbvrntSdP3aJxxa1ERktRSNBnEW3Iou+HLsNgzwWvzoAlkHk
YQN1Cu7RAO2NrHWJQHB60iPIS6VjPXVNiUB5AXRVvb7mJBFj3HdYKv3qVnnPRZO/LsHnzN54C3on
+RqNENWZiZCYVoni/aHLSDeqo8nA+hiP6Zc9Jc/IaLG/KOy2PUFbm0zemMj9LATfLCAbkg55peg7
BVNrP6EILg4h8W1BXcIBHI1Hr/H1fda+0/0A1YioeZW0GaCyLF3yKQ1CelN9m8flzVTGU5xp+t6K
FEm2WCmQ4xo/AGTggJ45UEVle9do6q6x52Lu9Yx0ZUZ0YDyh3WJ9vNaMGNYu1dFm0mgvmwy1fU4i
AfeWQE42VKXr+47g+Sl6m/D7Bn649G8GtQBV3Z2bzGB0Cxg/MTnKfoaaj9HKmcbgpvbB5shk4ijG
xhHQ3mJABSDSfvHS9BeJmrxkpTx6cLqXqPkboW+/tLB8dpfbV0HXbFXf3jrnT4j1YyOVV2w8dI4L
yj4ogcv6RcifHzc0rUJWMjtLt7UlLjMUdSy52Y5MH33tyodItfWzPTqXmdy42S/cj9Q/DG74rpmO
fpaS5jPqAB9qdnzRCsc9GXTHCku6D1VxHIoqpWjDFlhk6S0HIYMSUBBPWHXBZOT1hoMR5hSocRaP
h9BtfY9SLtAXkA9uiHbDSXqjwYk/zBRFLqotg+iIAhi4bKpoI9wOQWIp12UGqRnbPWiNkBhGFSVf
dNIY4vzpSRApECxtu95DElI7jyXugsClIbKyO3fbokTZ2DpPR90Umyli7sV7Um6x76wkZe+KmQMS
mAb6V+9ALR5rpOlm8oZ8l/DJmXO+HjkP4+SuB/6UIFP10pwAnaZSfugkRbFa0ydY2NFawhve+4jC
wrYDY8m0ZGo9fW+AvkZSj8Jx7tpzSupXPLlHhWVkbc3ss7QMg97UxR5zYhPoZmGuQqcIkVci5ig7
PB04UbfKazvqBu2V/KPviJxsJzxBQBNSrKNTPibMibZJk6Lv0tMXZt+LSARrDyEfaiUNv92oLLER
OTqPg1/ukffQxnfZ+SwfZVidYkOPv2I4VrTKovuo4l9cCn2dsQAGykfeGkE+CgjUsAm2RvmxvDRN
0f80SI8a5sAvERIb6bTI9sOZdl78ICO2yFmSyLPwuxRA/t089rCLKwsqBF3Xzmg2sX+y+9h50Hl4
EWz7q6wCzCgcbaLmks1CHhLMvjdxIT86p7fulKvbqRKCSligu8JXXDs1qm6s6Tuvaneurz3jC2FC
rZJzPpjvGq3x3UBRusqg03m4vaahOqAneRodZsR9ygszhbIEOAHd1Le8Y6bbr33afWh1A6IwGXh0
5KcXhy9gZKyDZVifvfDvqhhIEVhe9+/HeXmuJUF/AWHl5LSREUZYzrRitt1uSN5IOUoth1vanRjV
Aqy+PyhB3+ME8pGefs2Knb3A77lOX2a/vyydTIopB2tRnzG4n9lDRc/HmmQ2OI9li5SRXhP1Ncit
lqtOnBGegihQciSuykPSFYdv4TiCcgMDjHpRf+I82gN2I8IOa9rG77n5ndKO9KbetZL9146XbBel
lnygudyWKA78oXuvQvWmYhwXsg5/E1GO4cJi2hDVfMuS+duql3LHYwJWz77VUzxtUqz27hxSXoxY
kuBCQA+wqXp74AiRSQUlEh7rTqLhB33NqBzvIZwfbHeTN9xH7LmSfahTqIobknoJUtcDVcCM0aX+
/F0TMKXNOY9ydG18thXO1BRtgj+KNIM4cDs8uaguDM/Qg4j2TZTzHmaa9ghNnQUACXhXOmpH874K
LJLeVrMTio2ngzjVQPiBL6CZZeVYDzbD77hRJDb0doRMY9p978pVTNTn1EDGIFR6nstwh+E0DYzK
eiaH9IIeiNKSROql8oX9z7vF8hcVxJTpDsU+TW6xMczmo/Vi7ivLQ0GhB4jjOKkULxUCnSQpvghR
ZxukVBwSFiOj1T8gIuwMdBd+b2HyYxTyfTGsMPziUPq9L2tp4/KSr33AMJvIMxlsU6JVHgQMpoWH
zEh2cbbIkNXcBJpQb6Y2Xkhk8R4XVl0vBu2S2axHc4u9d6l1NZaPWE7IqFiXmlR/cxSbfB+bzB44
odd75eCPCZ0IxP9yIjeHLjx3uXH7/gopETwACl0PTIvjqHZb1VQW6cbtcp1slUbyhndL8sYxlH0W
aAZ/ZyjG58ltUdssdd6UmTtfEKZKyxZVposiUVRbT9bclJA61qj7x2wu72MVfaG6BrZSaIc+pqMC
E4hNh5E0tvgMV3XNSVi3rx0muFUzGguu+JxO89vc6AwTmuo0UkSuRUS3IykP0sP1nVi8Em0VVdte
HFJ2ZiYQrPLIzTj4x0QrOVwee6nq8J4Td25n7CEVQkLd1W5ZlX9pBosTWH26oQbDZg33GHbOJVEb
jnEQscYF3yVepuuHDrT+ykLsvXYqdCIWqRljg17PKoujV+otBQfke6hMAw4HGAHrEvS4Lb2dAVk6
GvpVyP3MavwmuO03g82b2tkPnq+A+SAW5byqrVud00PHiaBsohZkRbdDEPJlC+kG/osTzW9EcuKs
CVmopsh/xO56i2GP9H01BfgEA2VSZ/fWUvaHzFVNGxOZ+5qCbMo8ugWEEAhPe7IkdbsmKF3EwiAV
mXcysEl2IzUuzKc4QKdNG9F65O24diBdNiZmJHbmw1TTzEdxt24BRyC3QuxPUbjVK69aQ9VjwOe7
j1LkpHKxmbMwpv5dVHRcnPxQZNlHZPRHhs5vVU0tH41gfCoRbyMtCbJBdd+ro0dsBqfIO5ltKhjo
wK8b670heoqJ1mqYBrqnDQW55qVfWoTl2eUtCClqv98vk4WBTgfhiASFgTHK6LBtlldCUDeu/Ey9
tCm6ctvbxUV3xsvGc+L33OSO6zaYbKZJMi5yQnoSzbAvYudXm1FZz2N318elnURmK0eL5Ot7h5Ua
V4HJO1QJsdTVSsJJGeZfbm0HijUUUSHlIRY5O7Gf/GKgTq+5vOgIOe6VLIpwt75o1IAQwApfD2yX
Zcu4moBe0Cs225nH0xCoipVmaAsE9O5GY6hFSAIPNvzhCI6guQXri6Ot8NgjlpNmkwEU8DWC+0jK
och00VpYomSzhP6UJVdYoRytuuIPJFGsg0WNirMM2dB8nCAeADoyoMjcnt5qIPShbV+lSXneuG6x
6pgczQ2vWMZvD7NNDpCXPJOjjEmhfwNDcQ57ptBjN/0u/fza1PyPYmB4WETqmPK0cW4Y0JtSXIFq
aTd2UWy1GBANYivAcbSRNxWkJNsmcm90mA7oY0ljHkfdNMwvKhnyS+JesqL4FJ1Ox7xklIkyTz37
4poMQt+OLISbMYo/XZ+nMTHAmZH3mexFlm14iH6VM/FHTUZqeInPrJx4m/xRnPouf5ptHqshgQfV
dqnztyMrAUGCPoyHPnvMrlLNLwVkudUs2ZzrcMJVDHMCKjNMWDLsVIh1zCJWChkutjrV6+0a6Yd5
w4rNrsmJmJf1RyEqmrsQUClBxLDXyE2/RjIeada+egL8bcOUCzskx2m9jk+8VX+rP1yP647+MV7l
fxrrxOqXIb1F/p+ulOCHteqcQsI8eBzcY6eZD6rGBQRIFEViG2vrXG/4UnfbHXEV5HKE3isaA2CS
cnoSzTL/ndztPKekNrjP+sjplugurmHbwTEa4E1J64/0ogwSBWtTYv4E0MfLhY2P7tkhSQy4n3X/
jAHFfwwpsGxenu9NisYBt7SfSpquLoNi2lI2MgDY1J47/mo9l8DnSqfW193fCL0uvM5L5pRcZVZP
KyzRfFrYRKLpSxVhc2SCvMqYpmqqHZbgF7JeDNYR09y0HLqCxPXUIWlIPyrqGt2nYRtPmc1MAoHo
HY8YwWe6ZOjKvtT05EtpWtGfems66MTF3SKDlQyV1k41TXJxw4nV3mTTd10iz2m7+YGeGtDmRrb5
vKMu13jet11Dq2cUDSPxFGOlUgDpsVMaG8a92dXkRBhW+u7/sznLLumm56mGsPn5VdBT5OFqkl/d
X/4O3zx8/cdfTEiV/w7N+b/b9rP41//hb0xO3/krljDTJw+SLrPrO5A3x99t9x9/8fy/YuLh9XIc
HiTBQeI/mZzuX33HZd3zHJrRtm0A8vw7k9O0/2qYvuB3DFcIIuiM/wmT01qIm/9J5PRsXycsVrcN
Kl+Pv1L/JyJnE4aMgTO/PXTWH/NYC2d1kUJDbOmvTFcdWqAEDsTnWG0EPE4FwVwdtSfjrX/136rH
5j5dHVTOjvzVoXOOyRWtXq238XV6lY8GO6M4tw8aJs1KZ54u7Tg+/ZcL/Xda7P8q++JOy7BruRX/
7fdv6L7PRUYWZ5v/SBSNfOL4cq9g8AJZgTrjjQiG7Wz9gf+4nTh/Mby9I3JcTAyv1asTA4F4Te9I
VlYLDa5gcucdh+mEOkBlWEiZXqykguT2P/82bay33G7XdWxLcD//AXxatHQfJUWk8MJiH1PVOJdo
NojETUnmagZxxEH1YoW2hVzfV5sTU7x2VSQ/LiITFpii7KHy01db78rACMkP1kLP3ujNRH86j8Jx
5XSiX09tikUrBfry7799n8f9n58S4duWYxqgu3Th8qT+128/olGQilnkBzMSCOuABK8JSMkQ1xie
HTgW2HW2LNpBpXcJo57DdNsfv7/6/vempR1wVde4Ip0/fd/kn5PGOVAUMLhdDSVDoYlHOCUtYsno
lNgZ0hyCKZBjdu5JkDrP+JRf1W7qnmx9sQ4l42Ex+J9JZxTn71/1oHMgwERdMFfDgrycDqVy8q0H
TWQcFghfWCLUMMN9dQI8kdzWrNgfIyi/ir42jeOJ8BGY/ZV9dBsb87XXwERB4WzV6Uu7t9rZPAqS
iz71xurW+tW+1HXD+Zv4n2vjHsQq1L14h/Wzp+ijRoM0JIFtK2x0VTxuTTcokQ/SNMGKHJvTU95l
6YZ0pigwB00x5tFw8iyYCxpYUJKMzN15gggEnOI0fqNi3VnesHqw5KKiwoc3Pw8q1PZpADXn6tt4
lqe/LfeglqPf1X/3brEy/eNdNwzT9HWfOTvPrVjWp3+464yWu4bwkoOVvzM3ge21a70UEAS9ZLIu
qRPXSDI/pimThObB+px/E0pvDskevE2ytR9MsD2Ibk2fEeLwZJQ23YxeJ+4AA8lWjFBr9ShGUJh+
RLNXEorQE6ZsxjQ+3Gz17x9h818eYcOwODeIhWbMz+L/0xvoEBoN5LqPD+bF9YiDQBW3HhevNEAc
wyftOuzXksY+AZmtfqxZyTnvt9WG9lx1ji0Gp7j8yx+DyRRHXZuH4SX9mH6679qz+fj/+FYd/1+u
vK7TrTIM3/RdUM6G+McrT6cY4w5m2b0B5OGeAdoakiP7C+QaE4SR8xHpmPJdhmvrup+H/STHeAcB
8RlrjvfScyeuQmPukzcYymbNPCkOwhgbCBHtwAHPJNimFcAskyc4GUX+ipQpXnfdoStt1CuTYeEE
b9QxitOTGmkT5DOzV60Zc/hzSMxFqK5G0ZH7BbqEYITFsdvO8O9H8oG7cPSJO8xR3padfDakOmDj
NLZhWDbbzk3nH8UMnbUCgzubyYGeZX6uGwKyv3/l2uHA9BuYzTRmPTuSudUsHPBicPNfanzonDHd
VBNJ4W6GYQl9WEkbAXEWZmyFP9gSsAwtByxNKCma7Ok+d5x67Ib+4UAHtoaeUOukq9XytapatYdL
6luwY3plswLcJzlBl0RC4eadsa7r4afDPGIWQF/Kaz4zZemTsV8ZonnWDUG6HQcR14nPMABxog8/
9Z5+CxPcd9d0D60NzJQFsd4w3+zXHTLUQMvgHWf+Lyc1MWMTQ4NsgvTCHA9N7HmPoUG3xUIb2KV3
Jclx0OT4iAyCwBLtLv0KWaazMJyaS7Yc7LqB7jHGcVqlKGk8oFM9q9Yq04dPA/PhFPEm+dZw8wdX
v4jI3JTlw+RUZxm1dEAqDooi1S5pbv4oXIi7Q6xzzJhJ7a1a/TwKhbAljU4FedN+H28t5S2T6Rzb
504z2CYBZm8qYX2hpPoTp/EO3sxZw1LBa0zDllzfYjtxf69lNx7Ucs4q8vBXpg1vviQdImkIo0Nb
4xr5TBwe4ZrYxAUJDTMGHJqBa7yfFU4s/Cdt+zZHE3ZOcLEhA66YWiBQ/XBFR1luR2/G5j5gFDAV
8B0DhmUwezTkLV2a0KZ2bKLvMmk8kgBblq6K38Y8Nwv5pTjNFszQYWSjJ+E8y7gRcTorBKor/prz
YJUH3NUXpBAHhHSMmEm7yL/II7M3bugzo6vtZ0Z0bIMNAz8J51D7Mcv85gLwgee0abUY4ekY3ejt
kuB3iJxpOxj3HIvpCljnHbYyxFw1nWuVTAtt92Dp2k/295gTYWrAUaC5U4fZYrQu6JvNAXPAQ6ap
PQrcD2BSV2WSEI6+f0VEer1hpkS/5Jp4XnHkSgSVzOTaspyvEAYiMOBmVbyUlfvbpd1sZhnaJxOv
nB3SzkuT5ACWD1pl1DBP8xDAzd49NGofsftorHwmQVDBaB+i0G0LTMRZRxYIFjHelzTS8S8Mx0LC
cRknHcJNZz2HMZAyjtp2kFpjviaITDvhG/HXjspQTPe8qVHFf2uGTohJmc0aMNlTq/nR8hdgktcl
TpW5PM1tQZwOJhGCQmwVwGuH21HOxsbImhejbMtdxUQMfTN28sQiMLFyCOGzkbLX8zztiwQtAQDl
gCjfYpcyKJU6B2LHHmP8DmHQ1mVxBZ/FydMHaoqCcMF8GZEWMRGY9kS1MIwr46NsSGpx9WdR1D8G
138yGsJzyxHJD2Hla4nKg1GQ/QDboFtnEl4tz+eXFuOfXTa1vkYazYM6H20HlR9RX0zBoZSxYuF1
exjFiK14yN7N8IORz9XQDMgP4ANjjd3XdbCSa59ZBvSb+dKBkRWBNWX6c2S4nHeet3cTcCI+rPMy
4tVFNWjGxniFiPeC/q8NNFXMTJPpvk7lfJEkrakO4YnbMfYaVDkHvYWYsJYiANBG7HUJFpVgo2IV
N81Rxv3PNqY9nSAmMGv0r26jLrGnrqDb5CVh5XLOcvTlZtZ/NA1DFFNn/llLbz+39C305S6PmnYq
ZupFjhyMJWVHVhLTsllFZ8+kR+6N3hqHZvOQd+hIRSLDR186FOqtmp+ngj9Bo8ilUxhXGAKk8VQ4
wxgMIYPAMDTlFZWSdQUCsytNV4KY4WlRjZzuNm35ojDjG9FIW93s2oubuQy0c6hAnRjT85jOxDUL
zjqNU1TbjGzehwqn+zpCDLqG62uf7C590FKYu16oaUfZRegLyAHexXNz8csl/C8tekgRfUd7sDAf
CoVysU68kHWf6tVPGWZpYzWt1IDIecha61Jlol4Phk3knBX/MKL+UoXT9GAiEwm6MCMuxS/QWcoe
mYxZhniLvbGli2k4x0E37GeSQjYWJjISWs3H2KWXNdHmRCaeHoTupwcaUTAaqvcsLRtk6bigyfWi
2JSw3tpl9xb0kL3eXLGeqHr6Y08F8yVIVHnESL/WjfrSxFO7doaJvi4j3UUY2N0qzTM3yFjOdtbl
R1f22A0Ky/6EmTWlmziJIGBoBf16gC+7cRqcU5sk06NNcpLXusc4KdOTFvPRJ1BpcaBf9FaDpNB5
/VNfmY9ApNsPKxs7uMMqP6HyGQK4lc26M+3uKtk/Vj2OPpflsvIXzlHr1MMNazaZmOLm1wPRPXVp
HnUB/IGANuexMUkqrIe2ezL6nVHS/VXYHglhMbYtEpUgNjOEbmESQpKs6ZV3tiuRYnbZKTWLecug
wX5qdJ0MtVloXzFp8Sm77Ch1e2/HSlzqBlrhilhvinsgYJC1of4ABFQXEkPVhSxJ4tgHtqR11XTv
Eq4bXcchfmio+9cEkbGkEt2z/Q7DmF3jyaW/zdgj6YFPChNdiCp/lfUNE3/0062JCmgm8Iu8wQdi
WvKzmw/Fto91/antuJs6btFbl7s/vGaUN2f50Co82x7RFuvayOUtHWYA7VkLUgm1wEkX2f/9aBnt
A5W+1aEwb1F1t0wivyyqVTqMkfcAjYCzTTvpHOHosY3AkSfwsBc1V9aT9PtDg61v71sVZyFkXzjP
VPOKE9QOMEvZjz3j37VtvheR1V8TUEmESWZAWxNHXG2XkGisuM/UlO4llXHHFRD96zx39qoj7uJH
FgLB6lRz9yTGlu8PZjHddIIHaJ7NocXbyosfTBgicIilRNIuH4WIIcAJpozTTIR5XFjntAEcMFo3
Ojbtp997e0tHZk7gqob034fmPEDShb4Mh7mK47XT2NZdttkRpknMJSFPoLPMTc8ud+0tx9oJMRoY
/woDW6jRbQmY606Jk9L4iCNUY2lzh4nWPSWVEV0ECpvAtZfs9VQ/hMJ69fQ5fvj+qIX3KefKe8q4
Dnnfqzd4MhqspUje3cLmZDXFiMKnWbv0tgRdmhHpkGU+mdhF/FpPxmempoHuIIFT2PwJveAAt5r7
ibSpmt0Dmsmaov/Fn6JjndhTwGGbtrGHId7p3J9lSuJ0X6JlMjU4JXlCBqLhPmt1ZK5htst17bO8
uu6bsTQsLcbDS753vJmU+6O2JL14SxtoHmGzRNBJgYaV7ciAd0Aix2bbYx3exlUR4SfNFiY5ChN8
G97ZAAUejDLH7DGZ1nXOhsfCNOMnm39j4wG5W91w4+6LxwZXpK3Zt74R7g1C3bQVk9+dUIkQVNRA
g4rr8ZSmkI/aYd/n/l1yQCmiAUlc6fiA07Aohlp7tIf8bpNz7w/VnvjbVbqWgFnB8w7jtnBZSqJh
ug24wM/wZy1Ai2a1lbFiAQCB+svOwQ5LGrs9tqhjMpLxbU4+yd1Vx4ZfyP7he7OWji4fVQr8JhdJ
CA+3Hp6G2mEMbMysBKW2FOoSbf/iyv7+KJoEeEOBxsws8SsE/NfNwWg/ybfAhNtKpgiZ1vIj0dse
t36h/c6JWdjprGxbO/uofHMPD4ysyeUUE0JThYfGYLqttEOFQmfsdyYi9QAWSrQHG4wcA2FsRbt/
hKYx9p8Aed8hnvhBmmNUV11FlIaOPbyz+41po96PBbSFCWIJGvJoJEQRbjckZiAWK6sz0YFaTn3F
GLQm5NM8fpuyv3/1/dFkYwGjY9NlomPDkfGrRV5xULWDeUxkXLxUHSA+6qEwgTGcEiH5g0yDLUBO
9xCj9lnpWhW/YPjfDlY3Pnx/ZRTVuwlBDa8DcZgDQ4EzuZrG+ftXLQvDyiaHbztGIYRCT8UIsmfw
qedptGBFgZ23onc34dFAC7GjhjN44PIoCI1X5wluz2vKyrBrWz9ddxVVUu2s5bZw1ArSGBOGmrbP
+UUDEaEDbb1ix3gunpvX8Ml1/w9l57VbOZZm6XeZe9bQG6C7Lo7h8d7I3BCSIkRvN/3T90dVoboz
a1DVAySUIUVIOoZm73+t9S35nO41gO+vQy5fvZN9Au6Xzkkliojxnz/fR9LZuFgHf68djSs36iLd
OPWHfBqkS62S8wEjV+LeC/Vf/uSnPFkHAoT1MxD7JH8K10qPyU4/l/qCW7XGenpzvQqyRNMd+6G0
pLciO8uPA1TbS1tfHUmce9xVd5rSghsLaportOGKMDmrSrW8pTnYkF42kp3fhNVNIavv6irW+slV
MoSOd+/YCdH6Stk77R9bpcFPEYiCYH3MbmMIIBZz2tSX4a5jj+aFiH9eiNha66d6S9lP8lzM+0dz
0lA07uJcXM3iZHzbX3K9jT7s23hBptGpTfHOrMBmS+7DrndSCL5ipfJuw0iL3SyN5Vm8l5RhMTJx
WCXRtq3TGZ4mrmprCo3t4EN/rZ6afxhezZsa7oW7MigGpsFnFnezY9buIRgZuEbjRfhmwKw92F/9
t6XeCe47kyNjxv+Sp3rKvKW5l8+JslQRXGEhkM6ifSUKT2Z4tAprYy6Sspuz/drF9cLBzRhsKkVZ
XqHXzsmTLykqyRLdn0kUoFBnpJpXw5AXb7hTriUGcmcVSN78LQ2lW0LXSyVczuoJE+Acq296B9ST
dtCu/iPiV6dz6RhG0io9DGax3uQwUMJLchqFMmdFPsvf5YfCo/TMFk4GgrLiPWoWbFdcjxeGowdD
WxfUzASLLrLm+crpLKAy6T3iJg+VulaadZdnL44vASbkZwsSZ6vKJoZNL+PMupgsIYa5fEp2ivbO
s6p5uDtA2upH/YJXhx/+pHI+uHYKDBUKUGip5+kV8rri8l0/C04H9VQHOkAgdLhX4fraV967wFeN
LfsVc69dqxf7zX/XXtr4JBtwcljH4ruktnAN6GiT8PbtVEiA6/AhXfNH/igPseq23mIsQreeNVbv
/nacfEnGemmewX7JJezTJWf/AhEi0B7lA4PsLHLNbi1j7yflYr63n946yI+zovkI9946hu7feF/T
RZP3iqWy7e/6j/oj+9C/2nhr36YXwLtb1/ZFUpZhDEwHFXRzN1jWN/TYRox6SXIw0mfP421y/xpw
tc7FsgWeZREiBLCoX42DuVfP1Uv8GF/i9+ImLlkDCOY0Pfnu0ZjH4aCTaO0xpOVuktSPLy0qUEp9
m3Z4Qq8tbjFs1ANxSuzFhL6Z38gfcQQ5RXBjKWiaGeB47wytm4UAgYJldEnRGMEkXvxqC7WHU9Tq
rv07DlznWV2xhLCcpkreUlfNPQMwrbveBAxYgcYmXRwmdFLr3rrI86XSHdjN3FLZW6vr6IIhwLat
/VpeB9u+OQVLW99IZ09bD59+wlCJ0pgRdx2Em+rRPsRN34tzebc5P4unfWMVabwGypt4jcMH5cg7
Hz88cdMIVKNco9qYpb6zUu2ILz/ZSPLWJuB6SFUndEXBa54IZud4yqtiJzapbs4pjpyKLWcgurgU
4Ze5e7dKM9yXcDzTrEC6QfZcLfuG+uayJr3koCAL7V4OOc0JMWg3dKrq4u0MHBQlDzTn+uXfFSId
02TLtD4NlC7l0B7zc/9M7wU/AgL0tl4mdbRRpXbJeIVQ/cwT3UYD8BS23mqpRHBNN332zeZmq49D
uCojx1h1knOnDLzZ0Q4vLwNfDV5Z2E1caelLS5JvVRnKe6HaOz8x2wWRc3qTsd/AOe+Bc/liuPcd
XUmyoQdnpUNzsFXTR7nq/VtJKGlTg+5xI3OoXwdrdLOeoJic5eapYGkX2rH+Oza8N5yM8qtX3h2/
/Ehy8n8q1Mv51ovoIMJaY65st9fHg4/3WupUaVtcs2v91BgcwkBKF/CdG6ix5lcEap8vxdW8exWv
KjkoN6uMkxzLT69JtEXMKWW0Zf4pABPA09C/+qZ5KRzuMEVqO0svb4Oj44SUKCX6jQluMFfxKG2i
0cS/EBcb7k/lzeL8Fua06fgRwP72R7MwgoU+Bk8ow5fEbrXd0pOf1OlVsxXA9h6rPl8b5TubZvDr
AdPMtU7XbdnpB2WlFBp136ucMkVwicMd3Jp1VB0V3P7PH5kunaoOOqaX897WGYybavrw8yfHTm94
m/MVpVbIXw1w2a0YgBMSGCfJ6nqTJhMgzhAcmJSaDMnGXOiTfnMlMM5KclJ1FOQdZ9J56knxaSft
p5hUIEZq+LwmZYiybp/+cdQi+KbYOdCPqOXCMkS14QjYiNcymAGFKTAY4SpTFXIeqaoE3PGkYfMT
KnNq3MP+Xjkqk3bVpR8mBafoWfVaR9xSJpUrnfQuG+GLKjPCLAxT0cOKSRnrkcgipLKZPalm9DxP
Gho41hfwM948ttjZmSa3zV7NDqIqqbJr/PxAx8gVN0q2sRRs7UVnYNI18dOWbX1LxIC6HCfJQj+N
LbFGMwGl8xKm/W8dkmzOCrIT9btW5ASEMakN3wJE81K46AWY+LRXlUH6ETNotcGp8Q0DOj7nuAVn
RQXT3/MzZqodlBFbRAdTC0AFgsmYBaYsb6sU548RAkJ22tLbj6a9CL265GrdMB4YvUNCNmQ+5XH0
fqFh7p9uTv7Dfhs/4/fuIS71masIFn35hfMWn/+5DHd5BKTHVyEOODmu4ipLznleFme/7A+mnXg7
68Gg+JD0w92ScvjYsBEWanNIK4dRkb9OeuaKgTJkRHlIsbdp+4WDKVqKKGdgir2DNRHDDm0Ey6r8
wl7WYXCf1ccgRqQqgDnMo75nvDC1TQ3Bi6lgdXSKs6HonxUb1lmj1Jz1TfLWIcInQLswwm95ENbS
7iEOWJOqoltPdkvvKvx32wvoI6nrZYbz0eOEkbJqFlrJzc7NdeYjncsWxfBxpX2pTrFOYL8QERnZ
QKVLiSwrdGEajdhYDEzE546kAaZvlyIuE1ey5Xc6NGhhkOqMsorBjWO/3ls0Qcxs4RM5ypPaHcha
SeU7HRCrwo+cNQnFJlW3LSOr+TjS8EIHWWWqV8PBsNPoj6FpYiqCoCy2hFzKegPYqaCzzXmHGDA3
LYmcnSOjjGNLC2SIOgARGaRje5inOtcn07+CHBenxnuXcOTA7k+dpY29Z26kmCuNsH9VavklgZxP
c1ntLe9YxMOzBeN/5pDEJS5Dek0zydKmyKPk4V4hqzobs7gkcBlsmh+LydzUCwyzugOeF6DbRDUs
RPzBilMqNGWdd1BnIZaGa+2bsCygNKBeHzW4Jrv+kpOKqk7fFtgnuxWtde2602jXRPTGOWsXCx12
G+Jd/AV7hYknGkjHOBAT4OC7HQZ8t0/AZMRSNx8zU9lT1xSt/AyFUGf6IyxLYgPHCIhYMMZJxlAY
Vmu/KXcmaZB5JGF5L4GoUp5hXFoH5jv/2qU7EMK4EcUL08nHLZwFjTZk8Wzq4Fdl1hk781HZMqtQ
thz6PM5KJUs6/cIe7+GOpRsNDMF70/i3RAbiN05fjaBwLggFMxMvKb/yOxIBdUmbQRFRBZGhFDvt
FydxP6U/MlIG7WfRtyZeAp1FGWn7Ti5ZEHbN4Hpnbbwq6eCfJBreZknrwNmoOq5BPdQoJ4122gRJ
C0d/l9XFW1Y63ClDSAG2xDCZFVjRURmTRF25wPUrrVufuscwy57O+CnF+EukbAiWnZrsB3aMbu2b
OdeRcJZK1VPYmUReNcJ1y6iNi6M5Hwf1BNYMizaVX0j90TEd1ZWVaCVosk6BmV2tJTshF5X0yqpX
29ex575KKbO/1HFbxhWeCn9KfzG+HHHZ5tcMwximGgfienn0a976sGIG7BRO4RYfbQP8qFMUoFqx
thwitZ75JRW1UWIcCK6Be2NUiEGIVXEiP8xpr1lQ0gp9DABk2iv5Kcn84tQVcGod7LxJ47sFqwuw
d79a/Y4moDGOL1REppQoe+cld2Hg/w2xAq6TpuRVrGRz6dBJtLOmD17VvTWlZ6whcKnrVBqwgNhW
sou1YQ/GzDn8fEgJYyNjdBuItfLOoiN359FwukSVRI2g2ndPre4r4AoAfs64tUYN9K2KMT8JA5oY
CwMItgrGBbWNR0ED7kjG38ga50KYK7kXdOzZfONq9IRwiVmY2ywJ7lpP3W7U4ulWvWIeRcB6yjxY
MqJzNnX7yIK0uA3itSjsZsYthVxuT3JcbvToWTC4DRqw12VG7A9aYLgSWTS65UieLIhg7xY+lh5D
cZaS5ry2hacuSfvdCwlRNyTS64+jNA/SIZ611jMxdHsaamJztFnC8wyxDKv8sMlwzNYLRM7CACUJ
qNR86mSvZxgMB6Qm5uHwlaxQGWe4b8DDYr2Om+pKopJWlRhDoMXLo8VgKET8nQT9JTONeUA7m58w
0oj8eZXHKkZ/LmFQI3e0SZs4BBxgAhT/EKjmyRgSRNMGw4vng6YJtG0X1PrcUvB1gzRjhpXgsGtJ
WmlSjJ3eZAFdB9XGgvhdp5KzGNX8S0oihBM93fvZ8F6XOoX1GhmMXvIqsjp6uOhC6MURkMJVIy6U
84DLAnZY2/UKeNdcTZzvMZPY6DLQdkrkNJnak5lcUS7QyTa3QQ2W1qJHKpJHtgcYn33G+axuMBXw
KF+8zhALIqIYDFipb72RfkktauC3tZabpR0TXOnNqXL1XESy6cbgDdj7wwYwzO6Qy9WW9r9tIs5w
oPvAqF0yNohGQfZBynJ4ydSAdrA+IICKnXMRta21LdT+t4DmevTy+pK9aWPe7y3T6mnOxQrQehzq
ckIXiwIULyt+cSUj2Sw15UMNyr2Ps3sFSUMhz2mf67Qa7kiOwXbQMMvwbhcfAdO4ttLpcWkktE4o
/uZESw7UQF9xL3bmgFRpCQwq2lYTdVly/0VPt5rd2CFXiKRI13asiaVUhOmqkXuMSoF2jxOFSjIb
+kInPdiWmC53iS8pILReVhh1O1SPvATP3Waox4TKqiN9l+WRKPGCuzOu2/EndpcF99rjm2LSm7Mf
+TZMDesMFytY+yH6nDUSc8FW9j8//HyN4p4AhsX0N4rRw9PlPsrNK+XeJhu/qJsdD4aSDSsVIX0l
1YX2QmB52TrKW5xRcZMrrGCNUlPPZBoaqan2dZNUe1BJ1Al0CrsXqjZ3xHyMHepBt+0MTrDpszpI
f+eJYy3p4Ta28HhBY6nvEgaBbVNo7TZvFJUlRu62dutWnEh3Rxow32nlFB/HFv7zQbfU7xCxck2T
3pffOuWtqGwE3nqAdAc3jseqcOWJOenhFFxTlFneMXGyfOurlyP7XVJYAoMg3lh90m4SFd6fhikH
W7hVvzDeD7qB7pO+So6UH8hcnpnR07Sc3eqkhdOdUytS1h9+6qhsmDhqBqLNS7W2tCOC0HsccPHX
/Ex5xBnSW5t6TL96phqDGCU8byrunRgzTxxq8ntW1y58ef+3ZGkf6lhmFy3xD1YJWQsflbrXudi7
lZPqJytt+CXA6y+xeslNDkPUMHmdxbXxVjFSibWUkVUjGCUoTwWk8jUvtWItEdmDQUbgbmYTuSHD
H81lbYg3MD/HbTN9+PnTf3+qtoqybrUC5aVPr/UCKcKGrFG4pa3aB7MZvTNGBroZOhDAfV5pGytr
xdwmB6gKZmT+m6ZNG+gomjLh2pnw71Exmlmn9LtCBvRAIcKcWTRXP2oQaFHH2eplxbwDMbHtBzNk
bWXSM5qSEHsJB6naBIGTLoax2rNuAameAf7PErwjlaM8zAn3T7i5cmECcRqW9pfdL9tef0Slyj5X
qVgPDi9FGcNcpXTRpKPWq/rvxJcpecIFMoOyuXWaqXFU6V4yO7Ke+zS42iXjeN9g65+VPjeBngBd
1HEKexkkF3PgFqDGkYMy5YTL0TGwcDEzrpGTM6u0j0E1BNu4Dx6gsM0L3AKCcWAutlK9ICAHrFaI
iZJI4K7MdTfMWDSQ3DHI/EhrE88CowRp5iBlGMZV6l98nD7UhnlXWaaiTHa0td0yzIfx4W/CXhzB
jlUuYe6TySkhgLhu2iK7IqK+VmpAxTMzyIa7XNvm1N0pB0dRfymF+SlV1qepy/0Cz2u0wSZybES6
hCJAL0VDeXnOF5Je/k46kvsBqZpRD1MsviCpjHBYsaQR56wJCnCRuf5FQZoWaF/A+5yzhedrE3kp
tMOcjEHbXA0cpGfR9EtvwqL6TsaIiC3ByoxVGfdXSHg6gpbz86kB3wwcGvhTepX8pdpYxmaAMJaf
uMxqhwHM2KoPQ7HLeunh53hCKYs3zn5dGmfYH/2paj7qwgKn1ynUZEmkiTMtGVxbVoN1NpQ3X4QF
jO26XlQelQ2s3F9s3WQoZiaQ0KVAvTsQDdsKR1Bt9NWJMhRjm/p0f4Tw7J+E4khpESCTQ+PUxpl/
ZVN3h8qzKKIoBetR11uroNOAuBsKeEMZkTlk1bwe67c06/p5SHTRbRjnHEuNWXUD+JJXmige47d9
ZDbyfgD1I2qVai/5HdANqq1VA4JgP+vmTU9zoazTRerg89KR0eeNEOmmgoVzykbPZb29TrzQPyct
A0tzzL5VAo5U76jGhluEuNt+obhZY8Pzb617X1jqciR8F/TbLArEHvvOMEOKidxUIkPXss7RUlQd
O8baaA3w/0JAbRCYYzk6eGqW7QwgSoxSTWjFIAawfefaxDGLqIUJxHbkYen5fWCLqTgD/YsGxN1M
2+q2P0D1goEqBPEgjPkz2jOOedU9OQS4uphANv20Ww3jQPMeRP64dWDtCnXg8pgC8i6Kj8wX7WIY
JBpjaVKK0vA10k/UCthuDIUC3/HUhyX7YmFY1cbjKASaNOxqojQHfzIU9EGNcgGtQGH0aRli12b1
UU4I+pE/9RjS1G8ZpEWe5ilj6f6wSLVCm9wna4ummw11JhDgVZ3NVOZcayHobfJqc235Xk+AtGd6
bOXa3q+019CL6euKwzPtxVvRU3uqeGPNvSfL15BD5hQz6C43hFTPXuK+NkkJK1hw1EkipjBjbzSw
rxA5v1ikckNkKfIwOpvCJcA8p9EmnagL/E+xGayiyo+gKtvKigpvflA1hisMl1IxEtic6ktGDSWF
jteJ5RmuzZEJtznsKO7FJTUGZ6Kt90RjWF/fcrX7HRRG7xajGrtm4X+Gr7rQtXUprHr384HrTdmU
4SWobf9KvxgLb09zmUMFt5pOtkUBGmoFWqgBrm/PtbIv1qneyGhOXnYzhoYVpMyOflTrPd6a6t9F
BOQ/u63/5Pn9UxJDA8omQ+MjSfRMoxcf3u+8ZmGCd65baT63Z1zlb6oSu0Or4/TfqxgacLL8Mjli
MO04bCpKyVz+ay+ypf0/HpWtM5PRaeSz+Jl/dCKXeaZz+ZLQTPqjvCqmmzYi0VNs8U5cdFTEIfs9
oFzJIFWLqfC7usqX3v7IoZwAmbiqGOW1k3Nry8tr6eO+M+INLU31NIC5eBezUq/lR9VsvUNmqeeU
8EhDeKS+12fL2/jCn30axt4n/J0VMzdtcLe5HRpswarGkuisCmEQ1BMGriaFcA2oDnEvF2NDpo3l
XKEvuLP/m8iJYv+TlVzGS64qBDpkMjjskP/4muA1UKeIKs0MJ/XSdzvK7qv8xH99zsjVLRD9PJa9
OSITWtAmdAA/SWzECN8qC8WwrwPXsWzGSg//4TCji2gRIRpeSuRD+Kcbm9dnYU/CIps6A3mXeAEl
nuGJREHRHgT7GEw4MQU3Z/Uwxi4P4lUP5h0EC/7HoCx60F0qf8vFUQlnwwfknYWyoFLK0vfvNryF
2WitHPuwkxFn9uEz/BjLg/aaf4juI7I3sK4cebEg1giJDPbBSlpX8rigWldn+jorB3WRPlsWoKCa
vIvUOu7B1KHflBffW2JW0m7xU/sS2K++p18vn+q7uNrPkXrx0/BwEcueDEH2+iWONtMbLnjDq7tf
zc1nc6nQkBstb9d1ULAKK2R6G3PYYF0SIWPH67G14EJFTXao6wgSAem704CWaaNpZqsWfRMrFVon
Z76P8umggF5g0hKA9R4x6z4HjVRGKx0f2Ts8K5a7yjw+BZcM3XNKrq+TQ4DS6h1ZyfA6/2/c/co/
nVJAJlESQI9b5MH+fEqxjo6lgkH8JuqLZT5uzGHY2c3Dfk+i98y0XhdccV95WT6Gp7h2x/rG3PkB
X4yCunbFfiFAW2MCxRO8OPqGNr3mFG6V9YZftwdrEl+0dYZCd4ftrXaHEt0uQb8rQT20ylGjtLXA
BDH31xEyqPocYn2l7QMEBUyv9+JtBNTyrtnX5gLpC+Pntrzw2s2yEz93UhNvJsoi7VbjS4nWWHNF
jrlIzGtV/bBqFdt9vFe5mMBoVySKL4NFE8f5JopqvC4YStpHkrtdvtEmkfNQm8f2ob4AqdNPKXiq
S34jVfESPUD2c2wrpzK+6SvJGijMsXH9L2uwqb5g0+BtZLgwp+oQIrvWyK8698VbB7aW3pF45nEm
vZhX5y7t5Ev8jOpt9219Bb+SX3axgxShpjeWnDOYCtEk+27Ng2N/LCDKN9vmUzbf6SUdu43RrUO3
QzguHr72oMUunQRlKtHpS+m3xtlc0puKLEWgune1mQaBrfEWkeoWh+yRPbxr8JC8tcIlqLdW3dZm
ebSmzrEHLBQTKXhp4tP05K238kW98nQVBL0tEHzdzdNfMjSKtyohFAAM/pJyTBivGXAbCoyKjQ0h
iNVAx2BnBsxUWiqvnbbuZuJFqB/BodwBppo1XJXfpxdgSHCnXyR6fbF7egA5Q6vBQol0wAIQe1uj
tdEmKfU3OkotEh59fPRRnvSMIh38VJWbmEAmDW8ApizrZ8I8DSY9mmCcjEEeI5pvx7fEVspFtKZ/
j/w1poBgYNrsOZm17oPm41/flrR/DsiQjJEtcpVkk1TT+FM0iZlfYCV5wwvhw810SkTGVn0iaZzI
SuEYevc/RAU8R9M5CofvoNStGRafcEwX0EZnxmt1r+9Ri48XkzNvJl2H6wou81RH7MxPjO8R1j3W
fK1Kyhi4aMlurWJ/YNm4PMveZZqmbqy4jK70kFYglTpxr3IKJEHE0omVuD9P+P/+IYwl/voffP6V
F0MV0jz4p0//es9T/vuP6Xv+8W/++B1/PQCHyUX+Xf/Lf7X6nR8/0t/iz//oDz+Z3/73R7fA5PCH
T5Y/odlL87sarr8FVcc/j4JQ2fQv/7d/+fd87b+L3urkYv/HsTH9hr9/5/QU/vP/nH6FIuDo+f3z
mH7Sun/7lr+lb23rLzq6nsMxYhJjM0zyoX9P3yp/0WVd5jJsTbHMP6Rv1b8Qd/sJism6Mn3XP9K3
ivUXW1EVErOOQiBSM5z/n/QtB+ofD2RLN2F3KzZVa5qt6bKp/Cm/GrbM3fW8HqdMAR1jLVv5rmC5
LVL1IeXWC5h8VuXigKF+o3fEAfWs3lgUJ/ah+D1SYoxbr5rpsoesGBKEkafZfRiQACiAx4DL2tSx
uhCiOySvcsv+vTEUEJfSrqjZzIoAHIUuTc4mqvj8KrRWmdOt/Xx0GAz6e6nxgG4Z2VVpIFxDFDbn
kRft6hypt/QfImWIBKnwptE7MjMLcxsybZHaHwjB+Nb4+lsHUtUtyYfsM0KBc5wC3rnxo69haoXI
ISTyLdJvRf/2CkYF/U02GssNsaBh/WAF1+GVg+C4EmTykbz0czoqGJ+qtaG06k3CkQiZZx5Zndj4
isVonnIcSmcI/USROOlO7q3s8hlUWIV6N5Ss8OLZzidr1dKm0LHKUzc3qPIWBTugpAaKrXPX9CNe
6Ii1m0wt4TItMU800SveaSJsCEk2foGZlaHUemU8jV7lJ/0yD43bZVZWL7WZ3ZGZfhmJcmAqM8+g
NbeigY1S6mLWGGyXISiwv0sR6DJhdnDfxbIa4HQ1avcV+eFJlnUmi71UrB0doJiftP2xlAFU62O/
gRWbboaY1f9oEi4VUXuNGvFbIRe3DeOqXmimp53JAcquE9jmPhS450VaXguw5IzR5a2GZnmg0dV2
kTPY6TAUV1rpVUlo4aimRogmZ9GQWrB4aj3bev1IDYqH0F/GdIkIWcFnmkV3AE/zOm59N1Ea+Uz/
jczRSaWS3/en0BuBarbMpOqpYDTUR99VB//eEpW7jIWxgbJG5Isp8NbX9UUSgX2sNJ39YkFztp9x
bxn7PN9XpfDWFpvWea6ly7iuJeyDwQAOo0YObEbz0nozr/8oYos5flMqbHDbEtQxinMvI730uLwo
P17ajb7X+tZwu8A8K6yFG92oyAaMxFwoEoDNqNCOlGq7wjdfSV3sKs1fZZr+yYJ8aenBLagAatoU
GPm6emocKOJFd4ObYYCstJKlZt4Gq8xWoqT0zYNYz/bEIQFl0B7Aos5asiakHMWvDeZ1QKac0mAt
q6G2megYg2m840TPXbWtxUwZbNBpaqMgozhI0sa7nPJTpbLyZqIK1g1MdZJxyUahzMLLpbMPu0VL
2PpIlb01ZHWhF9annRsrMWjvpa+9NxagZkhGNNCghzfHWOMIyEAR+lnw29DCt6y2ttyqoaLIvBhN
4V1ASHiSxzsTRY8i+tWl0S+yG/G5aIhx2E6zNCRRneRBxvvUW9060PGTjWkNkt/IdpiZS7fKr40E
wDEeRx5fSVsDDCpGBbHnf/neDVLaU0lgM9HMuVesFFiHXLOtpdgFEbpYykHOYjcNwQxU1S+nvXuT
Y2u0HG9bKjZlCEA7WYBq2S7x9aveAOwIG7XaKTX2ys7PB/KLHZy1XLjE+qOFShvtOpSLX37Z6Gep
oQo2klvWw71nA7xlpvXzJ5zeBeAhqYOhKGhy7Z1Vk+5iNUx/+1Vzxynijll1yyR/5VmyuuJ4eOnj
O6rt+E2ZCROP+Bji/9iZBh1CKs4IivQ0fU8rjzNhvTJX2FPvgOl8ekksjiOZ8h7XgitLWNu81uTi
ZBUDXBWypjKDkS02qDczH7RDE3Z7LRv6jeKx5R4sDXi715n4Qax4m/KINaot32srBhgNK1MRtXSk
DaZfNR4Da4Z7NVdVZtiaUZ21vFchtTKj9EfsODB+AK96rwbM223D9rFQLQkTdSvvGpSgUmAMLgb5
raib+CGYeZoXHzX50+t6fRabZX+Gp17suhq8torPmux88ckNNF03UOoJvVLDyY32UwhjPAlueksJ
Yj7tCVyv+4pnE2qdsWxAPO8cibU/ov6e9dg9njy1LTiXHawoDsxcBqUnySuuLTtLjkiuGAB9rYy+
TLnhKNPJLBY5o08RwwQqbPy0EuqJTVsg06ZfVoPKrZJRX5amqnHz0L1VSJIvttmxapGxru10rVfy
r3Q09RWWrQi/USYOvdx669qY4la0S2kie20bXqgAK/yKqsytFOo7n5fS8LZWq73Su91wvdOW9KKX
x3QbUvpCAUm/VJlhuWXu2AvEefMp8CRXdCb2ERjrdiT3KPzsIHUtt/Q0WtdOVroWF72j3JbrVmjh
iQoOsmBpYi2LgAJYOfQKF3pnOhP4MoA02fStZRwmPx/gIePp7im1KHonmIWF8WGy8JxVJo4QDxfZ
Jq2YZhb1ELpRBx3eB28tg/hiR6HOq86hIjvVWHfgeTEDxBWnCtsHpXCa29GasPz5NIgB59XMfRdc
Z+MFP0zfVaP10jBZY3ZJzN4DFeiFmrJMZRDdnY3ax9SEohGMhFYwLkfehQW2u7c0ZikA/m6PqA+x
d/ww9XUpf7ZpbCz7RuDccNi0ta08YlCKVrGMO6c0qaoxkvgTWT1eaI7PndIAp0vEemKQXmLZu8Su
PDJwNXkd4ErhlcwghkqXYBzZ+tSL0dJrwE3i1HI5xKFmnQnKLxKiLNiYBjABOlw/MH1TuUZUY3qn
wTLoDrxOzBEAYBLyCZ4h5IoONlCE26xei9o7JSORUa1snKWQw2uVM92X1zBFGUPLCbUTwa/ewRfS
x8POlPjrsqgoQAoiV3mtErGvDe8x5haETajqRu+h//gdPaqNxlJPYwtaqWNEjjvyXK7ExHugREuq
jWlJlvR1Ezir0JR2QRUrZ4Xs5WyYTkZf1Tl+/X5D6sa+qFJMoqvHdE/GnfmwXXCNPSpBqX1UHlZc
2scINihVsAcMr5AAxzsvUaMMiCpu1gbLCyojKKAynW7RUM1DTmKcqIl+ciwdpsDN+B0PSbxpKzhm
dp5ryzw3uY0T7QMIOjoHK22fZhsC8WfFpXe2vbGdYl/Z0WXUvampVMUvod2ceqp5lytjrjbYZfKK
0nmIfD3u2VYg8Y1QEadRAzkmAdmOEDx1VauI0ojEpkY478JkVYLBn7Fv7KDzWfouFIh3gSx9ZQ3d
7qLWd3lgZ+5Q6V8h3t0ygc5JdLOhHUK7qE0kbcMC6C8ELhKVzigvlZTCB7g42VZxzLPG13gX041s
svFOo0zGZE2wKQgsZU4rjvXup+Nj7QYsrz7Vpn4TJot8y0jFcize2sIYPt5HleWZqhRv5DS5iEaV
dJdggLHx5CcH/qVDKFhgwoleZKcPZyUFygelIraWUjpPea73O0myD4Mm5KfBaE6SjYpepgGZHWDn
W+AMM1xsxcVqjCNZz+bwX8ydSW/kyNqd/4vX5jXJ4LjwJudRqXnaEFKpimQEg/P86/2w7A/uCxj4
4I3hjS66+3a1pMxkxHvec57Tmg15fEXCHq+pcYHn+2gJ/5snJC2zAlGswWLadLhyZ9N/4L1qr4o0
K38EdtEgKovvmGzIWi6bUa/hyKkHcTdpFrw6l8ZXnXZXmNTBS0ev8KFoQizUNh+AKicVO4RPdtsO
r00czsCqQApTg+K+OamLdwaqK9QB8741dfsS+Em+i6Hob2vsh0ByGkBZlaApL/dwn5okzJN2Xjot
ayhlKcYFfvY73cT+Oe8TdkQ0aM8TjtDlryz8tS8mT/F7eoQPSXtSWYClt5OoosJ8kBrZyDFKbDKD
NbH1pPmd6GtQ7v7+Y7oi5rNbDM+GT+QWtEO0CbwpuM1hHtwmTFkEQfRNNvqVmI11HCdL3VynkBsT
oMzGCLqKZHLYHoKm+DYXZsrfL/AM56GMbvBlGarGeteT/7tvly+Azor7OFjjiiGe59XZabZG8RgW
5HBwTVYj+pfh+NOagtt+0UfDoeAoyoaGGgGr3MHABj4Zkhwg1t4edFbRJcmkt6PpKjrMmhVtyuel
tv1NaVMUAzgcDxFwN8KJiwNn1T77U2bvpjEKNynfNoE77DYTl5yR9OoPrM0BxPPvQmGoJ9mIuXH0
rn4ZWPct0bLSNl/J3k64F1dWlt+5Vd39LtCJinQAkdcWb15Lu0rUeJ/+MLi7pVPvJemHb3ew1R0n
WmhVD26Zm8fUObE9+vGjjO1wVzhboTLcQB6hviz2KZaiuVp4PqOsk96airGI9rn8JWjVS+3gh9GZ
IbeyVtmX3X/JhEZOym9mXGa9cwrL5Na1nn9yCmJh8dHo0nnjQxraL470lVoo5F1Bh5ldKBYQIcVK
onukJtw/RU7+MKq82naMDnRA040Ris2EqwFTMalNTw2Qlj2cUA7Oo/A4lON40URONy1hGYfWmboj
MTpWmMHt1AchUhCZnAP/oCdyhCxEDkGRZDdKYtNLPTCBe+XrWGb6IzHBcfMSPNYIt5fGbt21OfUY
NezhzbVLijcBLl48LPZQK0Pzs4vLF51G+gmYZ3g2a2TMv///IA33ACeKn2VUKnPMESBC3sWkeZTT
x+6F951KmU0xTRsCtpPgmjLWUh4sMUIYxhSgKkG5p+WQLWpeI5aM4wgLUtuUEedj5uNbg9oad95z
asX7mIDqmgiqd8h0LLlStOSMKodfl9/ku7bDr5l1AXygsLo0LM9jf7lwUopScsl1/IBseaamdwoO
uhW1KdWd5yfiEbzDYbqmuivvGnsmVoz8sQOl5TMk9e1dW5fZyis6dxNSZrXqgQ08l2nqPEAR9Ghb
lFVnvWG4o6M6hYDihwwcnMIP2ZDqdTbK4aHDNYFLhxycRlw8V16kz22eOvs+TPhMzCN1ulZeksTv
l3I5WwIdqymfhKX4Yuvp1fYt9QTX725MAGp66dxtq47KOvLhAg0FgmdRWgz8blcddYtVs6sIgRaa
6xn5enxDkjkMi9iu5bKxanGG7akONJagn3EVbJActh+sumLceSLKmhtyVw7qsWcbWk163fVUrbgd
vxBryROKOHzqzOSdz3idqPeUw+rRajJ7k+poo11mT568yX4Mi/hKg6S91+P40cfmh5+4Ghxk8Nw5
FlGUFg53ZKd7XdtXuMXBEkDq9ghU6qqT4KGuKWGl3vIcIcUcI9Hfa8LI/UopmhKdFDgqvR3OSbaq
4o6RF0/h5OdPmVOe3e4uj+bqD24krUFbhBYUlbEjEsaPTJ5LDrTp+Bbpo9AlyJIfJI6rncXimcTd
s23YQCDnj2nI1G5U/ccti9hNaHdvOeB0Fa8le7UZr+UIMIBhFjzGB91+NNlrfPZ8+3/qoI7XKV1F
bfw1eLpl1z+DvnPimb7jgrV0Agg/Ir4qeTCXWu9no8UkbE/BrukeIrxEe1M6nx7lyJsmvYNOoU6h
W/wQ+213wNKBeuUtS7Me0x0Fz2cJEWQTtUlFjW2nnyeSvJY729vJyfKDyfP5MkCwqcObynqi7PBC
Z9UWp76YyrMZ3wZdZE+TFB6XM84EU6ucp3t178xwnxu7ITgv8tcJdWOrSrq+3CAFGbB8GTpXXf7+
JTjaA3CJeqsK0e0iakbvK5++FOSlcxlMS2UFM1ple/CgEuwcxPo3mU2ZcVeaFedlke1bOhZcOci7
ILZcSgyiBHcMdSuqCq1Vqx7qNmyfbIoPzrUbYRHVtBXZMvxxBNCTgCyaA1XdTOS+p0SOu582TklQ
yadSNu+E3MYLKdxLrl3vuewRUTr3pbf1rdPOfMpqkZ4mU2yoB8wuVt29IBPMuyymCIQnM5+yosc2
WOGGr1ScHHVGBS5oieEN353A6CIi3LCO3sE9pnih0GRfOzodsVV6NxJUADKq5BRGg8N1OXAetGcA
6Rnt69+/RTaCOgaTP6c/pDS03AmRyZus8pOPX/TcBiJbmyMhTrebr4khxRMoPPBPhGlt99vt00+r
xQHkxGrcuRm5ei8Crti445b+DL7rLGWKL5Otk4W8vVN6xsoBoctYxFiT3gRbYTB8d7LoeTk5N36t
YXKYxSoqqS1IklPLWdTH4U8FLBXmfYAbxmAFWmDjh0xNuLsFNBrSJImaiQq78OsR9fyEqAkWyjJT
KWKwoa82+/bGNFggoxo6lAnaiB6rrmZLTavZ+/wqNOb9pmw6bCooZKr1sk2RVmy5IWgWaX/RPugD
j93oytIoz4HCQC7EMc7YDoKwIHYU2388Sz4qZO09GYIMFYhpxA+f6DorP2tFkY+Vg7zNm/kh0rG/
rXLCNL31iRNlPDeNefWT+LPI3fwOl9PEktpB+Yoqf1fStL3p7Sk/5X775U4Wa9UyBMEV+PC0yASK
ybuCxy2BdwY4Egv3zwgOhXYXJCJHtHfwp/gADtVbTQh+60VXCP8ZaNezmYzpKWWOWWem1ltILdNt
ruj3HMz2q2W2WxQR8YFx80j/zsbIjftRVPDOgnfXaocnvwDcrkjCvNgwGyhAY780AQW5RfJV00mT
6u9mTC5dVTRcn4FckYM6SD6ZKzNJT45DGt2xjYfYX6KK2vhs0oAPUQlBqaWykqbuesMfudxR5ntH
Z7+iuPRXaax34az+xNOdb3NYyeWGhLeWWRj3XU3DWUQfASkzcRjB8Wal2NS9/dkMoPwpit5VIG3M
eAaUkDcn38VQZUb2DkJueEqFwNHEpH3oPeUczJI3UNIHzR16jAluILLO1Jlv+VvyOrbGu2sP0gIG
nO5BCEEaNCOU19647yt5tsppPrF6Yx03NcbNo11vFTYdj2Sa2zaU47Kf4PqzgRKpNkMMVKhlY7mW
qe/wDF7QaWRfuQmBIyKvwK9tJOmlrL+N1o5mQwBMSDDnmIWS91OSfqWl90bqFLOW5ft7a/CzF/pB
XuAtxL8sSk1Jbf9C9x8oAezDl1ZaT60AyzdMhM9FRuERBR50fgS3mK0s0QB9Gpv7y7x2cMO+CZGO
tyFMvrK+fWk7N+Vnyehhqa38ojBFUVrJzabJi2fswTuvq9XVYFjeYNX7aDFj77IylHvL0vDmXPkh
UQUe59aet56Tc6mgXAUzveyP08LQCgzMRBWLE5p+ArzBfqv3puWcm9ov7p1myF5KYCwVqIBjoYjy
FLrBvS2LFX2HxanxIWcZ4VKDYeqQysj4XGahxk7mveQuPaQZVt9dauKJjUJbn8xltmI5s1CqPVJP
jaBQIu/v/X3WwdcgHTr8+PG18SixDpDD9loRlSKn945jnPB9f5SuZhQfC8wM5VMu0+gU6HhNV4qN
g3IpRerN698vgppfRzYPYTgbJwWlS+bRcYgOQ2kn14xr5D5vQ9IaHJFgeP7jS2zzQ1WDt/aoOV4T
dbCv3UC0U/xi5knujIx6HpdKgXVeu+UlG8SulTzYRqYF1+R8JpEQX7gEvvFTmczUfGujMZxKrNWs
0phQAn9d9xOjGQWtyUL98RWuimls3IO9XOH8MEu2Le/nY5o1Hto+wLZZgQvPLNrXk5K2A7tD9Shh
/q7xdVs0/Zl8vmK3edLQzwn40bJROoQXPV/cZ2zJ9nPN+OKxbOHJtO1V8tZNOrkfxzG57ypetcK1
TrVsr8nQm8+GdOQDheYbZOd5nUFiW/+9ABDEpm4vtL+mMVR0qvHdjEXksMaY8800O+4+Zt66Gn2/
52K5DzDwf1QjnpCQhvA0veIbbo+JMrlK5TU3d5GrDR+nmHsomQPrzwiQC4MWs2M2s9grmsWdwUy2
6RNUgZA+SxKtZXcEyi/vsxohy6z8L9tPvJXyNT1qiEjbaMzxmWJBXQMkyd5ohEMBHy3n3iqNzw6U
CYU4Pu+oyvefInAGd2x975M4uiZWPHDjiNubGdfgD2xiPX5mTZdY9as+wCcqWz1cexkX/Je6M0GF
U+sM9V09UOAep3K8lstiHwx6hNTKdolT+y5uyGXrySPYKD+ixUMYmACEaLE8msKw1l2FaYlJZFrl
MTFWjpUTH8D6bASkLwLTzA7p0gqLaHLKjBF8RTUeZnBvUAcwV4T54G84Ir1XKGOn2SyN7yJR2EO4
uO7q2vbA28zo7kYjT6ZI623BNRrLJH7cylTnVAn3gtn0DT0k2yPTfFiEa59BWaUbpUq2EqaieEM3
2XFwyO7GE2uQxdfY+ZoLhQzxA4OvBY9Ps3JBLOropykNFRj91rbDKYTR3qBHpbvTdcO5QQpvW8RB
ubWZOygHo3Vx6PchDcD7aWzvXDnOJ+C4jo2JNZi7Kx/PBMSaR3si9t331tL7zPQPRqSpX06c9zEb
+xVAzG2fG59B2L+iA+LS4FYWj+ZrVYWfeWxRWSCe62VUsrDr7ryqsa74fYGovZae/HY8ce4Bp9zc
kXAC+v/VSgBnGuA1D20HjMjSFqYdyXVH9NPACzC4Fwrej6HP6iFV7AxVCCHDxs+Ni+u5SqPurmDU
LCKUqsTkdA1Br0MQsGiItcdvz7LKR0DbcE1oftzUjn0qYm6+ORjis2j+xE66bAaL4b6i/X3NFfIW
5X2/iA8Ve4s42/eOjE+GIpQ3Yyfkd3CFrIYE5+Amho8wqXY4B/MQ76jvHEj40gEpcQ8jnHr9Wvdg
+qs5qW5BazsnVCx6DkJJRYCr1S6kQgW+mVk/yzFsYe4F3SUpNtpR2Jrn3mNYtZs1zw2ER0ahg1vh
naZV6yE1pHysGvAKspnyt5z2nczR4gPmzwwug/Cs130GHjpptGR57GJPPQa7BaiOPq1QQgxPLKee
Tc3hNmHTi71LELZsjPz32hHWSlb6sSAQN7cDxq3e5s9k2TtU8r3i/UPvEwDhkA76KNLXJgFRQ3iD
B053RYWgLTCxXii0T4iurHp7Du6siCGoqfFcY2uiQmU6kh/k+ll7m57WBlbFfb91mp7RN0R5a0EL
7cGsxZf7OU7Tez9L3jXZKGqM/I1PzxxxOLQPPkE01VXciTrb2ddkDOjOEQvH1D5VDYiUgAUCvUWX
we9eKeGmRLRo/3CPuVQSdJmdxNydyl3L0iDSM8w1nRNr9aMfYskbwyu+ulBndyRVV05GTjcaWuLV
orbX0BGac9lwZQF+N44aY2UsrpE57ocsfzHz6c4yAzhaE64Ln9I10bNyEu2TKMVrqAGBwhNoKFbj
CpHI6SObmq1dZHSH2NFH2TvsxBr/hQz9sG4X93csmhWj6VmX7K+t5N1WLlIOzm1lI7/wcKknSESW
S+ltgLK+KUX52yTPh2hCUrUzrDs7Gx4jKmySpKKap2ye+ccvBWHSk1GxrFEqGF8BPLhUU3nVo1AF
4deR8S8XvrdlZqgeKIfdyIDgUFGMPxNn3zVM+ubayYwt3CQvRlub702Rfcuae3TU08I0hDYNi4v+
k1RAgbzewS/fEItPQz7FVW12N94czQXbzNWJi/55Ts07ZN3TPAryGH305LEN2Qbsh9cZ8K5DNRjG
tugVDl7ICVsd4dBlCMyIg1r6wTUJttjhR8iK4n7yCeY4dvPZeu0LfGQW6I7xFIuJExU7wm62cBuG
TtucIErkj6PnPZZDFN2VM7F+HsrAfyqxVrKPEVRMxhLfvGc441DqJtaZDSsmix7GGtP6PVyr8jih
L64KaXPZiCX/piqe0THNbV7+Tuey3UJGFd3Am3dGPbGwkXrdRwrmuIFLUwRfYYQeNLqvKpZXZl8a
eIvHJuseUpNtr+98V2gcY+RxREF3oeMcem4c76RJB1cboFEm+Gerht+3oO+51PGNRtT8JIW4D1gY
36Um1Bjty2bdhPGG6Htxpk2r2weJ+d2F03y26lKtvU7hvTCrSxsVFvJiq/ady7KqkTyEAA9Rr9pN
Fc9Df954Gc72RkzhTieQYUZiVSCN6o0l4/eI6w2KTK/OiugW16b63YyNleN1bbxOwno8QG9qR4Tj
tDslcVKvyeKDI5nQ3rzQuBmyf6pLPD7WxEbeQglcU4ie7f1efWU153qGsSUtA1oSWZiqwuLIjeL4
UVAxWwcehEeNot63w77t8HP4NVrMFGdXRCXPNvQT96TS1N+zHYsd4JL7Br2kl6FkJCgRg9ruHDDk
WemMIaN49J0Q6WPCB1rQwMoBROQ84f4tW/7t3PwdTGZ4dgz73urC6hz0IN9y7RxgYkA4GYbuwG51
WNeAjsj3+/IcuFa0K8D9JrmadqDRxd4bTZ6GdeGxnzMY85Lf6WTlz4kwv3H7dNuyYOOqqibZYey1
drabNa+GRQC+7l3vUFUpx0mfhRdX5lvbzTPG0TzYOr3dHx0HXllDKOvscylj0IkO8XLNHXpEl67p
tgYa4fOcvzutubKpr75zvcK9E8uXKgRPQ0X52iPrvCfeQXQ8RDSM59Lft6Y3HsbaHO47e1w1qSNO
ltGeBM+5XYjqteE7PdsgH3+X2fzIfwQZYMBE0TlF9shdHXLWXYEsQZz8Y1xE90z64nWAUdU4ZCqD
sRp/aItbt0567iREpyYPWLZX4iojgeciDIrtSICRNR61OTi6HrwqTDeeQb9dyJAP474+SRTuxqNS
Mwg5itjd0z1Ks2HEuse0uleJE4NiSfyjer4YE9tt0wtejHlqV6yR4IYo3rYBH+d26o5scYEXUam0
bevuO6VTqqbKbO3bFZ+j0XwcrOyVUMhRee0fTIzjypDkY6qfOeUeHfsM+xOjSOp0xywHjtYWY0B/
HVkcjwd+MfFckLP9O1G0kY/LZDbKU+knx67nxtBaExQrQYsNJc1vdYjJlfllZTuLiasDPdNac7PJ
ZQtIfWF6M2eqczN2V3wc5dnJXH5wiZwEgIdyPq6JILyEuAtwWM9viMwR6cvSXBWu+lXSaaiuVd//
+Lb+NGvzkUDuL17jkxNhTesBLW4Ih3Eo0OY6QJpUblvt4CSTCvFx+sCvzcmeGuawNU0mtczBBTEr
as2S5IdLNwp4jiPEo8iqSZAtS3geaRt++Kb7glt3wQIQUZou0Ux3PFm9cmWkMFwLKqgwFELXK/zq
pH0LBBa9qGP3lEM3AFYbPxomqdyYzSTvY9bIPl7hNqLIHJ/6WYwa0NTijOkadeaMNe6G0P1lB7UB
d+1kBH53A+2STZHe9eHwiKHFBTS792RUHEKaWVdgoeILbMmbmcLKLREBDqHqXiNW6OPSXAlwAraU
zK/aO05SXi1sVGMMHLGkH3w9xyT9w7xdjZa3T3Iirmk6GOtJiRs71RMd2Je84KbGlZdzyRx2RRqd
Q6jSFA3AOqXmWXkBNOQLjjMDs1VUnz1vlgdbNtxkcA4+Z1Cog5yYWPgkGnO8SUpoz6Fjcr0fupXX
ztmnT8XaCvTnuz+X3Zr3FXCrDkcf8+x6bNhudn54qikxXSW2aa4ypt59Hthia9BipFUNS9r2iLO7
8uLw6jMB92duyKcCfFsqqNWb4+rZTypeajIvLZslsOKHdBHMmgP463UyskkzxqjZOLxKc9ceOMG2
ScB/33Bo64Vysknow0HJDC9823dxXvwJcb6RVFtSiwnyP5eeXTmlv0yKOIS+Dg4bnjSUWzOjPa12
V4Odv2aLV6wtWBgn9IiOERH3eWGhd4ZfnOrMnQ5tAdacRGK/zm14vxhx21UyxfBB7f6cCxeXWZqC
ylEu+Omx0BvXWXBvXQ/gxOmm45TwgUxc+V0KQpI1MhdZORK5XRw5j3P1Nbs4zawCngyWzG9Fdg2H
wDEN8md8H7yhoy8rtkpAENXG6IPiM01YOXBLwZB8yhP3PmR0fpy0ov0BzM8L8v1xKppnqbzu267c
y2jLdjuYvcWxsLQntcZwPwj0CdfMrhZk7qQAq4REdOwc8T5VeXjklJPbqLcbHn/MuIT4KS0oaApj
vlGbRKXvNEfyqOpGtl1zCvE+w5PFURFI+94c/og52lh1u/eX3slANjORo+RrgdKGvfdpERtdBSlI
IqMw+QRSCJl5YpfA/cUDianUsXoswIbJijlA205pWRnJxQ3wRXnD2y/FLCQ7V9SeThW7RNg2xPQk
25lJsNcpxrvOTja5R/e1IAkZKvtmbsyFsUAat7g0iNS8e9E+NZWiJcG2HhuTE/NcYn1ZrzEh21sA
3z+53oims/fcFf4YA5c9Ewk5oNp23XNcrqNzN5nntu6JZBqq3ARl+pX02K6Jw7PGqnBlZJoq8D6H
30DGft8HvKxF/qKrONrXGTTvITtYCQ4JtrbtnNBz3va/i7J+nkPM2BYrYVKo25Cx9cybZVo1wQED
LIXJdr0L6vo1tNpLPIbVBk/mZmCgVONSxleMJS7tSqx0Do+loeIlc9U+da03zYOhmKKP9o8R0Y9Y
0OQZuNhvk4JArbfumF/g5xifdopZtTKnZdau9nbJgFRFwd8F7ssUMqUGv7RjQtmip54ocbbNWHD0
d0bLLzJmnZ0VTbmCTxZxUsvXwQXJXXcH0VaAlprcZaEDh1ykHTDU/sVMO2enx+4LlgR4cZS5tmg+
cA6KzZCvsPVd2YT1639EDP4PzTjWv6cifccLvVCEru+FJkUt3tLp9c9mHITeSvM6zexhG5jrdmJv
stEPdjlIyJAlC0V01qavQzaTpkFaHI686Iu3CBOX19Lm9598O/8eSFy+Hd8UbE0CWsF82xLLt/vr
6zElVPzf/4v1X4moFHPkq3FfOKhiEu8OpeL1tpr7dhsjyxOWV79ZfHFYWOmnQw87BIJibzTeb+Ln
4SYD4QEk8MWrI96StvWfRFutfy/p+p/fH9EG62/aIuQs+Pfvr3RdZHTdzPsxJ4KnfGxApRPlh8Cn
4GGA3LJLUPtWXinvW7YPaiobuIXftgRZHfQj7LbE3eZDPWAZ4B35/zZa8/9haobMim37gpfhv/0z
mvNvwZm7r/gr+8p//hmd+d//3v/qrnP/ZVPqHvqWyfudsIvzH+mZUPxLCJtCO8uGRwRSg5BjXtRt
slS0/YuEPuHG0LMd0xYO/9J/dNe5/7LQDnmX2oJYMt/j/0165u8P9I+CKj8wPVQ85hYqnQBFmX8/
pv943yvV+gXFXPERVVZcqevxJkSQOM2MN1Ga5cazKx+Kl4jecodQQOVae2oecA3F0tkOUkRb05jo
CvPNlTWoeZMZAGzzNPyNTyJGZ7YfOctI3Mngl4DlBTqAy7hFy5BS2aEQUv+KPChQFX+kKCOgPVDq
BojvPO8GtveS8z80l0Y5A79uqr326PrRxzyocC99j6KbggPcrIm3hHa2cjociTTqRnSl5qD/jnT0
8KDzN7kbTmeLy7sbNOcsA7VSJS8s7K62BXZkfkIPt3Ea+4dm7DXXLS7sw4CGJzx2XmRc4zo/IW9Q
ZLnKZ9AZBrUCHU5NcLGmYZ9AhdqMU8OitkcpApEBIwr2jnvlCe2zdTbmVeSnwJEkPBmACheVp8u4
HWeMUIlBjL7VL4kKvAPIOlyGyWCcZ5lYZwpYWiiN1FYMzjpzKRAMEdBPQa2Gk01bxYH78S6v1MLB
Cg08X9JPzo2bEEcCaa1G/3W02vKSl0O5jnWT3jSNZUQ64p/EAgjWsTvFWOZszHiMzjIYV7qH7pda
DbnG6KY0r2sXZd7jmKNnSUAXaRbiZuZs1ZrpfcIx0WR/vDrFQQshnV4VRMO6ek51fklZAh5Vzjqo
bN/c0bsrx/YS8WIqs38NK8q9uboTykiCZ2PJMjl2B0GrUQ8TQoDjn+O5PUQN8Uy37E6jiJ4duz0w
1G+mtMMqzi3cZnICXLLiYANJx845p/G+xdODCiiCTVl1P3k0QAFYSjKsqLeQGDvmaEf7JGHA8hZK
ROzzKYE248lbdXpXavHKrgVhwkRMDCtZrczyRuesdfSWlIpTOR+hV3Y7lXfqrS4SnPldrs96+UtH
jUDkcKoo6C6tyWqtvaRBJU6B4MYw58iRblVsXf/RLSaFofFl4KUGJ9OfPXOgTRqEyUZ5Yb2jM+4H
jn+wE31cY++XjxQinwuHwcWyCZoQZW8nnuZNgzkCj6WfROUGU+8f6ZXqyY0DtsHFH8O3OjQVP97L
OCdqO2cWbdXqK689qrQ47lYNqKfB947L1s0I+nbjdDkOn4qGkgbDLSErafjUBXqJQ0uVd0nc16ns
jcdBM3VUmapAMXVX34yBoYegkKoFmjsBHfGLGt01GXhnPXhZHL/PIO5WoqPgO5rqpyhJ+5NdG3w/
rUlbtE3gH9azDvktpDB4+EOw19Zg1bLa+5aJQXZ+5HbjWTrdaWX9yfyg24cQy1CDadeIatYdOP2A
WhjlPu0GUK5efsXtboCKD5AhByzYEpGW1pNROJ9ZbtxG64/dBxQqSftX5Eb9ikJ1XyMK+aoHR5q2
7d40LfCPuO9AcZr9XuasmbvQaY6sTt5Ls4jOTBbXsiuiXd608WGOiO/NcQKvQBnfegqbFYmvaW3n
Fx120Lf1OK0AMEY38iX30lMfQYnHgkiKu8I6/NDbBdvAGkSIidReW/CGuhqGa5+cAJRiEPNdElnp
9O6oect2EUF4wsJc/cpcEkKeYFxrVLuaYkPuJ9BZaPcHRO+njADnMZpNGjMinDaEp4UG8uZ79t7y
57PM4mZl2Hm2nmzJrggHK9jTcOtXkDGEnLJ1Lr/SkTIBVtG4iFpqMVD11rYe6Tcw0y1Q+0cEprVZ
I/O4g9Hu04nllCGDht8XY2BtXIDg/WoKyq4at/rTQO6tkczRwofxIeWUWqXtt+JqhoDs+myhkk1t
5uB+lc8APCY7kSQfxqx/U24UbZ1CuOsqECTW5m3d8XI1FjehSEbgGYX2CXYxjxUd72fxvPxvoDjI
BP4h0D3ByiWgeMgm6ztwzHs4FPFuJNa0r/LxQY0m7DI/3HvkpujmsMKlns8/hp7vHLMJZb5hvub1
P4Z2N3xM6h4/k3oZw+mTPJt1s1zxm5YrvL9DUv5KysrjLSzMCxaXCHzAHB7QVo+IO/YT1F/zWuAq
9wSGNBby5hdVu2g1HW5xqfkJfdWoQxzeMgCGt9iLb80SpvpLG/37ZV6Qo3JRptRSRwNasrqxfSs2
Mf2Q2JiorQmXL13mv0E4n26NqEh74wh4Ijmnd9q31SWlspE3oHXsDcp+gmQ2vuaIlWOa/8LdyTOr
ozIo9yVlYfb8NNouGG6VsEOzNAJ1VRsbJ1XJQ5phtyqC6mNmPCQSNsHNnfKEgqtlk69TLgahCtgr
uBMimNQoRXGkQeB1jXMoFAjcttnVEFh+6DzvVzqjft0woIG4VKydWXNWV4E5a2uTpDiRba8XbgIv
/BDNO4LG/berfEqJ8n1Yxe1TPjES2u3kPTYUpWycPrJO0VJr1HCpuOEqbpfCIzCfSOUBR66u+zV+
lX7lVlhjklbU4OgGxOa0yM41lMSNG4z1p87MR1EM3RMezI4smrz+PVuipYqJVSmcyKWeCa0C1/P4
6BTaO2sNHyjGuMkzSMiTi9e1REQsnC8jL8ytM6mMOE9wcTzasHk+tjddUHdXuXAhBbYvmEA1BQSO
zVuEgMUDfDHkOnf8E+4djKOsmyyeqYuYF1XIK8wwqvNTNttGtW8q/eE15pa3sTziDaBenHKrLIRV
WEvHeqT1aJNy0ZIpDXy0i3n4BQeeBNbSlNUtpVkgLPShWYq0tIfzzGnz6aEsmmuDGvDGm5gqmbnE
NJiKKyLCuJsNXvZIgpIg9e6fKxIgpCtKg5PKtx50QkjaaCIO9qXuK53ra7AUgKGPlZzDBcZG5REC
67KHiWvxOSa4uimXErEsnuYH7LEFJ6KoeVI39J/WubzMesJHUQsXxr5srrpMdhwwyS2GfNjSEnWf
wgBa6aXMTNBqljqNuAuXojO/ZZS3K/wVkROZT0Xj8fSf4eBgSWhQKNT8jG0r3rQyCh/LqMYayafn
oeHyanbkPkawlRcPkgumob0M8U3ZyTyxeI3OJqsFHuFL1XzoHaArDhQ30D6f52/eLCpWsc6FVSlJ
nWuWDHf53F/tZaMtMvQYAovr6X+wd147kiPntn4iDshgBM1tZjJ9Zpks13VDlOmh955Pfz72SAea
0d4SdLEPsIFz0xi01K6KGYx//Wt9q60/U6s86naXrQoHuB14/3ldVWwTC0a6Yama602ucq5WEEgd
yEp248VdJnjiz7BtGxoxtdZ+Zkc0XNPuPPcw7ZRR7ExiKGTYdWcfEAeM9OBzUpTgQXw5JL2jbczh
A5of3U4tdz8qLm+6Zuwyo7hm7QfptB/9UrDH96fLEGzqkMi5HTr3ZAduWHzmY7vU82UsrFc+jX02
zX3sp5PVvJT5mbT64V+n9WUp+iMhstWX6j/EoBuXmdciMp8gYWwlLO9Zkfxql9bApT4wWIoEAaU5
praKSWKs66VqkMXgWskhPJBrghoRUjgoZEamDYUoY6OV0rmx17th2BiOPm2qdgTumdjpPqjqL0b5
dCdiLd1F8OnP3cjrczKM3CMjQz2t6O3HoUZYj3dRqBe/9xyGxjjyLZh8Z4M/2L9gpvx/O0b/iWrx
v4lQYZkGw+9/P2jfd9/dV/gTu/s/jtrij1/2N0qF+E24Ukld6oq5XS5Ny39QKmz1m5KmbitlGYpZ
+h864g3rN1sKZl9BbhbAhQQd8bc529B/W0ZyoBaol0vZ8X/UEf9PiAoLZQmKhk1pMgqO8xd1SZXu
pHdlR2ego374Y7cm/guXNejsNbR8RLaqG7eBa9O9Zn79w1fqvxDa/kk4+ssfjZTwJ2ErNuwkIabm
MeR0qyDkDh3G875M/M+BDPi/0dHM5bcr0old0AIOYSoTum2YjmMqlAVJWd+f/7jY72ML4gG+by3D
TVrSoWQArTNZ9kMMvNQ0ZK3IGIJga0o2zXEMSgqZ0yxwQxJc8YzapPBFi9cUnKoNfO03ozN+RNpb
Fd5BQHiJ5ujidNuptS94otZmhyiuceBMxQurkbM50/A7tEfWNvuowPuKy/nf8NxYn/zTv5FeDcdR
9EorwVP3F+lS1FljW30lvQwKGXC+XdJT/KqxrryXHdfzosWvHMzBc2UwN2jtTCNrOTkb+IBM9uWb
1ar6MGhXM9XAZBUkZqSv7sRYkeIZuk/E4nVJVCUM3/FJrcP+SDccwX8Rf2oyp0hb7jAYfVoQhxA5
/Ke2om0lZAEXcCMSGXyJ2Jm5W6lwr3THPmZh3h9yGUw7Z6oO/DQZVmy6m7FwjlPigBxPU67PwgWx
9nuhpZsJ9X/p4xLMJHEYUbbQrkdn2kkV71O6e7UgpfCN9+0Qej0tJjnB9AyDq1PIow8ZggHA6LZM
8wSD9F0RiDvV7GX13UDNx0q1wv7+3g+hIkXb7IGHUKYQKJ3VncuJv4QyGFwORpkcGJb0HYCBjQh5
NzfN4mRy+CqNufkia8PcZZpzGJxK3FmJ/tDI/oWpkTlUhY9TiMVdJsa3oDLyihYE3C2p93k/JLeZ
gIRcfPFNlR66jGVYQRJGC+r0nS+hhZheHtJsMSpj9Ozqn2ABik3SktKaauJZeGXI0ijjYMtncuPB
trbHpV7E3ynNdzGxWgMeVTL9joMKlEXGiCfYWgUU9gYGcyJaOGUzoVWBvo3oEpnhuuuS4bdzfYje
UXG3RGL0nAK43k2BhNfxgYLu9zEhYaBNAeX1uIUvZSsfuhrUSFNPHfvNKwqef+iRjCLe/5mLzjAQ
7MbYL6BgDtNNd6C1qw5mjQKfsTL6pNw5Am2o46+pW/ire75meKyDjQOSdZU2mbaNIqAVIybcLOYq
RC92y/T2VhUt/Yb4nldHaRkPBGvuGsF+Jh+42IbHIvR3qZltI4dSjlbuU2a9djDeiA9uzYa5zzfn
XZY+Gw30nTL2o/2Q+TF26Ka6wKoiqFQ82SnP+r8+CuXS+f6Ph5OjoKcspAg+u7AYxV864d2gMCrC
9YYHKf8s8qDFRZISrfz1n3/8oMlqmxjdu63PHbwdVqCB4oIGR3XXj8vZlGjqYI7vUSTwqo1KkPuW
I+ZOluaBTBwPXcE9lk5F3UPRnfiC4XSyzWcuFOu5Z82b1hm6l5nmJ57MjzBv1SUV6bmMXyLxA92x
3TbKpxbOcr5B83WnPlF4ym2usE3V4dmjGJLkfJSug9xutlgf7v7/JeQX2OrfYbJYRPFa/leXECSO
zz9fQH79kj8uIDaaPZdcXgdcZpZ7xv8V+m3zN14WpuvgkGWRoy8rgL8J/SaYLOQ66dg81pZhG7xK
/i70u1xb2PfwK1mSIQSI/0joN/767HMBsvhrwYCQNEiwcfjzizkIgsSKIC7tfByuqLe6g7DgmP59
UEPPz53J8iJki/tcOOI49aw8bembl8wA/QvfyEcz6fX8qQ5H7FAgjvxj71eM+XaKhB3wEWbM1fZO
Z1a7rky4ihu6Is1da/cWXCGgkXX42aYNuhymeSKe5oyqZQzxjo9gfITnUtyHWjRe/UpGA47frvmk
fsLck+tztnOdI3+EFONhonDfS0sGLyTzwp2TgLZd6Y7uIpxLFwHELu9mmek/Ud56QId2UH9PjpZ5
jqTOArGMyHpsTKQlmip+GlBtvSJUo7lqmuUlIIUmjymVvBctsfJTgUH7MeoKEx/bAGOhmNPwMKVh
8SwSQ141c0o3miAhuYBbK2b2NKqXMAbJ2B7sbtaN6SWDsH9V/DXnVV0ab5qwy22Gid8rEP7wb1bq
gBOAbBqp2WSXwOBYjU1Ah0MdyC+OLMKAlL2gjprkUznrKQfCrc05G6ibBKFyMUqdTiKd4bzprOrN
iiYfi8ZUflmz/7sNqOdjCLt33ymyejXN7NMrKsOokXHi5B7sl/tG+qk8s75293oRTJeum2E8Clp1
BI/BS6OGBZDpJneVUWn3+VzSoQPcTX2VpG15kS5xUEBW+pVO0nHXJASCO18GF2ptfdKzOnawuOaV
Fua1f8CVQn2uazTnGuo1TkVJMi/u8IUUAqMmMmHoZVqJNsScmN1TCJNcQ39ED6pkNb8OZuqAjyqq
V63Tp8vcVsxv2AfIkhqIDW1LZi8zKlhfBf/XlQK8sS9baL+ZauYGT3LlbmujElwGzOIQ6OB/Utni
3e4EINyI/XPDO/4J/b7fkhJPP6xQw/XVRGa0xl7prwy8TTfKMzR408BjtInoZqk5QOcTrsZ7fdD4
zdw2fZQItHdGKc1NNeT1MdSte9pQeDVO+lUB8tiUCI4b5Qv7qcRuvVNpgeRo1Bae8bg6kgStP5KI
JuIV5kbnQavG8L0PM51lLy/vuM+t+9lPwLFoteSflPmnMoqXq0yYmNtqqccqA4TOLAVnRgYgPvrU
iW9NUWEU5RljPQF9TSOWDtQ9ku5jzF1zhSgltiI3sk0x5cZJj3lFZmEy78FXE6wAr5VfSupdVqzj
3S1QDgdkHtO7yb/dSzL4LbJR0xp40AxqNWWYNiYGnbjHh7pyBzsZVibrSA8HktjNzpjTOB1ab7kc
3EvjzOmus5LkgQAAdQqdFqIwBjbwewWpquaLn5WUzw52HS8WpyK7yKHzf1azJEKUhdEtYzrZti44
bs4saqSTwn+FBj9uksnEBOkOPaWW0EZyMPfYISXG0EZE7VZEA1kfq6KNMsJSvir0ma/FwMWwXOtZ
SI9lO9GeE1gzgFUXe+SHn5lQwd0O3nzVB85dKpuOy+hUwuROiwOCuHk36BQh48eP8iXTpDDUkFt5
q4GYeFUoUeQ541i/+Dj4/YyUmsiXDEFLI0UTGdEOz4H1ez0bzdqdBvvap9Q392YFxLrKYwz1bV5a
a3NUhPLmNr+bB5zX3Ead8zKb7BI+Tceo4NPg5om4KSOe1yPIG0JDc/+Tbiqd0oyBBE9jMlqIfrA+
0tgkLZTPKnqc6JeIUOcTg/MdXA+Y06Bds/lTj23bNJceN+yqquMP3RiPfY61e6KJ6KxSnxKesQnP
rLFw6BaJpGiV+yrFztFLUtbyRy91x0TVNqL9VHW+Wht9j5zEiFK+jbNN0p37555Jub6HCdf+tBFo
4OUxveMeb9zHaB6DQzfE85UgXbsTaiRR4kz2q55pvubhc1fLOZrjFWM8PNcFCd/UX4ZeW2ujhb87
VOfS+ZkPneTK7gTPmnSau2pMnNVAXftJtbUDBHlANNwAxuYLGGoTSN1Zd1hZF90tA2NVIhGO1WJb
7OcnvaN6HB9wHkpueGnIWiInEjykUfVASr44l6OP17lPNTrxxKS/MBRSlV3ymBZYYLxOOJWn86Hb
zCQCNt1Qx+uiavOzqgx58606+Q47tpJnCilAkHHpzk81T8LehkjGjlcWiKn6yOq2TCaGv6iS/VEq
7EdTkxT3ZUqkPnX5OVYHAX3eIJw3VAZxouaDZX+6TSnOIc4A+BoyCzJSE0WG3yvWcdEauqfyEaDT
OKhrCa1sS984vH1TFDR7J+FW1+hJQJ5rgnfDiBlG3FB211KGZLUodHrJ/UoQZRHBp8n+4DzNDUVD
ba9JD3NQfsBLczVleCU6Gp20sdE2UQ+Et5ob/WGonenmmqDbpWFr9x19qttR9tWp6/WWIoruYsVN
wYaVFHXnNv6bnSrxBnEKS1Q+seWHvbd3Q8u+ZiPO6yAr2mcXmM0L34jqmAi/OAm7+xaYbphsfe7S
sx6ezLDVHt0WH3lak3HBWRd2GwDJCqqenFlgWov/eXKc5r0Wqn1LWX3cWxZ3IZ4fUX3YMnZAhLKh
XhejFnHquNOR+4Tv4Tk174dpCtZYt415yWn7j0lr+QeKcJZCTN86+YFW3mtpw5jU5t1rSW/bWUVO
/YMAcoUp2fRBPliVtosrNq9JNGm7MAWMNwSuRgVZ1ZKVm8LqQQ8EPn8uFeTugunBxm17KZQdsQol
+8TFyfxikR9DMB/F1W+Vs851w78kflbddFbTwMYI6D6y8MXREZAAFIZEH521PPuY0HYJ0EKzeMz0
DnyVlieLVBuVngxZExRBU70UUrmvXDaCB+gl+g6ao7G3Cpd0Q1PGu454/gZCQfGZuZlFGiTpHtGq
aU9VFH62KLYHn76iTWLg9gIQnN6KYcQX4sBiggsvc2K3aeQFhmSXSJqJkDC+0FhuSzvW92nsBk9d
6Mu91ozD1TZ7GgxJb/ENHtRTpivbI6IwrzU9DCkflyLgjQC+rcRisDVo3frUtSw8BnDbHocZMXhu
RPkAlW94dpXfPmtiaCnRrZoXO3A6zx3i8RBOZNzyselPDi0/H8Tj0WJYSsh240d1d9PreHgMO16/
IIJSMgVV1fKVoggnNQ220y2i2lkNdfI7VFW5nQeD+HncdJva6gkb1pautq6I6FQ0dP0OBkp/jO2A
C2sTFyXYu6B7dyOQWhAsxn3aNOPGiCLtVbPr/q3VfYgfhDSCM+QWzrlcqYWqpsU0Ltah+1ZifXuc
HJPDA0+EyFZO2YQkBwMcB1XqW8+Z3Uf0X9AfIw2Hdk48om+lKkeKUWr+F7+f5Kf0m+ZK0oQlREm2
opwd44SdfmBOncZd1dnmayDowNq0PtlcvYirK7+F8mbfhCZtD3q5jxmtKDyu9eAYjR0Bjorrebql
WGKgJoTOLUgFEaQEtAIgLGQ+a15iUT1e7aJ3zjPO6psJaP2LqhcKmPyQ1ifi/dUID4B7IckFlVG3
VMveYZNAMGAl85xgA6yPayTCZeuCd2PZ2gaQ+8eZulmukuRqDeQdQ3PfRmMunhNGK9yqudXh6LQU
aBWrddnfU1+T5Lw6rIxwoA0C9bHOYZZkQWgc2CKZd40+5PuuNGloJYAYAI406o8hTu1Ps52BEnWG
e/IroyAQ4A8PAzdOCpywE25KSwv2fRdlNxXlOvUdVtRym0ot444L2ehZAECPemhmgIcn2hG0ipe5
VPV5aIwKhS9OHnU7RkAAzpi8qCELnqizCfZKC7FCGBxI0vY5/hsZF1scOc2pMAzrEjVm9071XrMR
qpQgR43Yw6DULKVIlHlzfa+3VH04d2UnfGh+7M8e3KC2XooqB/VG5+rD/4gy8b9p8WEL+S81h8eP
+KNpcWb/SXb441f9TXZwfhO2Bb7sF0nbtBn7/1h7WO5v0uHeTTmCIS3pLHrE31UH/TdMXu5/aS80
f0MiI/KiaObgLFHqP1EdJMr/XyQ33p44ay3Hdl2bxYf1F99qoZcjsA4W+8FYNV7E8Yapgsc8uIxl
hBYQNU9Zl3jIBpOXxGxGTN6o13igTyZPb3VsnHJR7g05CarK6g8zEvMxE36zygJZevg+KLJt/c5z
guTI2tdlRjBNLyjcWyai4AFhhqwexlj13QVt71luJRkoErXBvs67RLqfcMz9b50eqkiou6jN4vMg
o2pvOnwk4t6ajyPlkns3ZnkR1sILJLYue47JiyPpa66lbyTrpU1HRpk89xjtnF6ZS+vroXLS6oSz
b+dkVrmJZrBxfkJiw5mchT6HXxGPY3EXdVCzrZTUkWYiEoT2XDwO7Em8KdSeci2fL+1QfNLt61KI
HVMM7tgcVd1c/9CuobVze6kuXBJo6gtxC+ZmXp9BL3Z3Ni7JNSwp8Wm45e4X8VG4tL4WNVVCljP6
gI3SfNMqcCgDqbE7eNc+7bXVlZyFfa808113AHe3jNKbthegAH1epZSOtXsI0auWHfR3bDiPwLzs
vRwz40g0agVw6EcfNuO7mUH1r/uc3oXu0BFFgfeRF5tGUeAqYuoCZU8pRTLIE81Qn3rbDx7kkOie
7O6PQMYgkfoK/TMYzc1ILY4YAv/Ac06k0xT+QswO70q7odbZsGjZ6PnD0DXiVz+QjedgsyjTc+wS
oCash/+9qD7hPnzPM5FovTJxtcDDSOQ2NQf3Q4ssvs0l44+xKkitLWVh85BfYOk6m0kM70IDbpYI
ArBF6eW5SRhYrEcRYUCNoU1p1z7jLmIU+YOqZ8ubjH1Hbulks74KqoaocUgq847CUxBhQYV2UCP1
RJzO4fAWzra9J/CVMsFsnTTdOwOretb24TYurR8Dx/+xDIkIExU44/5Uz1lt3sgwNAwLRnuAnxff
5W4NmM2pCCcgSm2tEcvT3DjYMssp22cOtsIlYNu4K5UJ88R7Gj2av+Pp1w/1rA5lyYzYRMq9C63x
Xo/ZyJM8dFMv6LG1VLP91vRa4THgBmfTp0+rZVfxmE3QUkvt1c6igeUchVCOKi9aEO2sKgsBZH53
ugxfZ4JfZHi1iAASseZMJh9JK9zPyGm/KrunzRQrzcpoGcmLwWIbpSglMhpbPjZVrh6zzn82Y5Bh
WGrBMpjTMlhPOTmH1IvwiDyS+7gP+zw8W9M7Qsq1xrL3Y8ip74mSQzmFG0h708+4jZ7bppgeIOk+
k5spn7nBrSHC47gVYtjR5tHvnca9l75szgVpYnJH4RshgfTOtKv0ziAcuChxdPLUfBfHJfXbron+
RQ9aExhblzF020TtSZpVe5pS9ZYEc8EoUhYno2P9FU/TFvKgzYJPDQ9pG4sVhWbccqCoThrsQKtP
N13H+12Hmr6dW+wRcd7n57ypjgph9R6+SXz/67+chh7EiLT19tfPhaLvCY/DMcdajCAQ0s41V8bC
VBXewBHwMXbSIM0lXh3RPluApMCzQtjHIRGAI/e1QxnMgAOC6NuuXR+JrFNrZ5Y3NEk2SCCb1v6y
DEleizBX5E7q5qFwy086Coi6SzjP2Ux02bECz2Rzd9T45D6Mpa3ORvk4z820VgWd0lgNq41bDu46
qlJEipgguyiuTlgb16GdDmrpZ+Wc/zYb7VC3ZrltfEV/Sw83YJY4qwTAFzpYfGMLzNK4/vph1mcD
ISA0NwZ4Gk2H25emmLn6hGCTU1+Xa/SxniW/vU70a+x4rmUy4ERBeN/MJUkrI5jZwcUiro8oBdk+
+RRRQirOGe+IkmGyRkwgeuWR84qTxvCGMGUnFLesd4QDHlyRlgy1cIdGw64GmsgRVl3hLQcZT7NX
W3C3ZgtLKW0V0wkAc7NKg7bblUhZmNF8+75wMftgCsCZQ1E47kN9zWxh3LR4Kc9LF0eRtq10lxI5
9FaPqm8OAoYfZcceQ1NO8Wm3HrP8c4zCCs2ezqFMo9HBjrT2oeKPWKWY3DB5u9ce5hf/Vnxv4dz/
cNoWdNxoH6iqm9aguX0aEAYYJzR0O1bOHl72pALtLt/m4J72KIIe7mh90ZqbbfjRO3yl0HBMtCrX
3FVphbbRj816rm5O3Yknx69bZg1ukKlZ4mWaCp3iQPui+zqkS8cEZcQAm6C+rZgFo/s0rIq1GUJG
G0fzCyc3qfaLrAN48cPEYZ+V50Sj8adWJYC4HJNBoxWriIXFEXH3XFVVvidSbZ8kxIejwVnX4uq7
/PqhK2V78ZlFzsr9zgCUnKGlb9qGQdyZlwaDdPi9kIO/xp0Rfg4Gnjr49wvTJ9zYWWJT4hixZyVm
2stGnlORpV6dpbjzyXVfNVAEI6zdPW9gtfOJBt5G5D326cCbGNhggES7yXCy+8SM1EPGx0Cr4xm0
vcqw86EhRRmeJJZ+PM8GsdM8jTZurGlnNu/BBSzezoHHvh8ss6CdEVZ5q4jLq8yMWd3S4VhgS9s0
o9KOdO8A6Q5zMtSyyS59q/haN9WnRcSchvEAJI3wv2OWFJc0ji7I8yAaerE0dYAFbeGF5tnI6Y4s
xavPhS8oQc0yh2yhUnxExrR0y+fmOUtHjrogXum57M4mL8g+dF/Yxmj3xaRzH+iam9LEqSv5C5Cn
tPEg592ZantC1R0L7mZ2CZ2Pxqkamh3BxpNmivTZj+KJCADuL7+rkhPp9JciURgUk+YopqA+UYqq
MciBIk16goRYp+sU1ILgndxbvOGGDdbX+gX/5qG1JMzqr4Ra7F0Yq2ablINOTNd8B5jZrwdd/3Tm
8CdkhSvfXCrOKIsm9rXp0ibaJhrQr6kiwg3se+3gifciQaCj6+QhwRqw+lV0CnorutXwtQH6mTi0
Jcro9EPFajw5csh2YeQWnFUNYCJwYgYwmVcR2iCzU3eXJ4F+qJV1CDFCfBoCIE+lNChJE7onBRtY
ZqiaBO5RqQepbnY5fKTtVN0FBYFs3sm5kK8RmJQu6EZQVnV0CLXXKbcTxJnwsIRhkB8HbzanA5VO
vRcWCZ8ujd4OuhQ2lltCI4aCv7hJYJM4aMNQXepNmRs/TU10q4jgXVJa+5hE+bokJ8zVN9mn7UBN
9pwcLXp0zNF6xDk8vDX2V1ZwdYaXy0ipj/o+8Zv2AmYJtHzbv0+zRc03G+6xgZPU1KMnAUvx+RiI
9+s2J75bczQ376VLGe3sjq/t2Nb7yB+5t03DbpjlruEkX4VWBGiogT1UABkO6HpZlxklZtNPOqV4
QSy/a7YkCQMj+OYOW26KskdgN59i2IuZgUJnAmZa5T0/KApKt605PI+jkvejm30Lcsy7lGzf2S2g
0GTRUwHC9BzhsPZkjSt5Bga/mUEIe+iw6Tar24cJC84a9QxbZdvR0ztgpeUSY2D7Grs73u3PfU9B
OELNfZP26ji41I2N0qSfehzBhD2yNxBXri3BuooBJDS90jYqdPsjYEX9mCMtredpS7p4/GjEj9Aw
oYH0xUYFeEdpkqy91lbi0Uf0POhJ+lCG/EvHljtyDQJkX/LkbWkOXRnLxc+ounoFTzTf8VKgMoTl
SIqJlstH6mnBIjo5oUsU4SeRlfFoA3mC0a8dWf8+pfMoVhUWtk2NGnmpo+ilCHSeumqu6HG06hMp
pHNXYuhhN9pvTbP2L6kbPznIcpzQrn4Ef9K74098/S3BCCoP88qkztlI1RF2wkY0bg6OtmKxaQDx
cSN9ndcMJUDTz3rOymyuuYtDq6AFBrRoO9rPOoQeNeLCHaCvtkP7VPhhu3LmUjsC2tGWHHNIOCJA
posg0Y70XYyOFnD5svtTy3LbC2xWhAXQBburbxM6GLpaSbDHZ1OdT4Djoa/c6eEAaXoYD3IyLzQC
9xcDAzQJnZ6XGPD+q0x17WD7P+F+3ynHHKll3DUA1vdZaeSnrkUirWWQ7d1IPsbLcBDAAL0lKTQN
NJwKQV8rNhqlDrus0OZNHbFuM90Q1CRWxpXmTs3tDbii66VOT6Zr1s2LPSVs6Jq3gSDoZa6z9yJW
sAIkNAqE7SvLoPHaFyRRBP+6Rs/15zpmkxCHG7zj3U1SSrUpYE1zodK2qurDNeVtDoeGveysJx4k
oOlodFSmdg6XJC7E/SXksYqZpw+w4zlLyR3tSMTjGrMLbeubI38BG4T5xNroyjXNGWKomeH0SAF7
4kVxFOBRxgrcC1Bv+LjVhZadg9+NqEyUhz2K0D3EBFf8opcvKe8BzycydfJDZyNLGT0EFcXiraWa
E8JCvYr5vGwFaYFjnflsICemSYwNdBMbsNe6TtFG3NvPIfYb6gLidjVYgUY3BRIYH7DklKvho5fw
A6Mu0tZGNUhgfRGpHzhnm8BNW7AZctzNLXe3bMDf17Ie26EdBF7cDmLH3vCcaZ0Bo6hrd2nSgbzS
SjR5ord/PCX6ALpM0w+6lWyHOX2q5hyCh3p00/yeStfhMTcqptwaNzs7+/owW7a+w62F7TznKalr
zaNc5yN2M/J59tSshsjKeY/7yuNMuiZR3ZO+DOHswtaefF15eDfAxifip6rFWzsE6b6erPw1JohB
FIS7WtkfXdLEgSobaFTEGu1uuEz9mGzbJnro8nSExGo8NRACjlqWXSar+73qWAgugUMkUXQV9q5n
7Jr0+RjdCs6MfYhspsCkwCCf0jG9DnaQ8qjU9DWXcoGGKwhPbT90yIR9dezdk9BSspK181U7zc1u
Sh5+/atssWzoWX/0sa1vORYP8E3lpip4YkbbCPd0aj93TtFuaBuEjbAYBtrM+rKKlOsJnP2Nz5hL
4n9eEcURm5zid8oVofy0pDt7atv2ei+vwfBdxBl0EAFzC8MqFjwQK8ZzxYV3lwbOvSZHUAIi3Nem
oU7R9FjZgPhaKmlO6E/PQwi3P22NH62jYCz4M00VHWY8IWKazRpwCpZ510f6HshORhjGfRBNSyKv
D6leMveN7PK1PjQtvXC6c2KzIpifo/5GuUy9UUnuRUa11FzzuEKSOwRCpFRDTONZWfa45B9RDeLn
iC7lfSgILwIlWKuhM2G0DqRtXMi3VU+Enhv2kSImOijJDqGbpSX9LaqEseNOzrSebGsP9/7F7Xtz
m0OwrTmCqll9ta2hr5O0uGWN5QCip+mcTINJFIX4V/BlT9PHMFW6p0subeSjVpk16xs/v68UWTuH
pPm9LGpCxGSEXOoPqPMtABfnLZDGSfRnnA9ypZmPIDLsi+mQQSsMZ/CkHhElZXIpCTxsSCS3HGa8
X3FBCvwPzCI+UuOqs2okEMMKvbwozVvaNjhpa0gwXV9mRG50cE6MDxp9FKzB3XydaJa5awwwXnJ0
tbMo2AuPXI1V7aQefNvxRK8INyrWlPzS7hxZk77Fn0SOIYM/JRqKOXtbM8Ascm+o3MTD4oJ72enn
bavKg8ST4iWClIAZspsgVrYM7QSSsH/qfa5uPb6R2dCRKoPpu7G7aj8oKqpENgF+TMNul07wT/wo
DO9jh9cysiTJ55lKTlciCeUcuU6b16foV0UaSybgwgqhEFpC9uEHVsegD5ZyntRd2bAgTNQ51jrx
WCxuHmV2fESxAnhtGABPLcxki9f4Z5wn3VHw5XoMnfEe0a68C5F0ngw4zGUwPXcZHfZ+S3OtBKJE
uncmlKf18Eo7904MjtorpBQYLtETYFpd98OfPXsnCHm5vIWYzbd2OW8mlcQeH47xPn8dU2u+YQTC
ibtu28K5lZ39+4iScXBCzWsz+EpCMZKXWZt4LaDR7ZT3VI+XGjNGErMzQ0JM2SIeNBWv0yX3XKUk
H4vUuJUChBQvxGbpUJlWdTKNFzrchr1L6RVbjPhNawy6b2LImhw0TZE8zLBzuKwU8IzgZ+lWuMl4
f27nsL8bl24bnfI6gIPspiAe9lsqjkjCzSgkxvjN7LjTk/yrGPrpanLVC+yE2rcgGDx7EiBio2qL
lgawFtMRhiK+u9h8N1zh7stwPI5wN+BXWZZna89yMh5AbWhQv1mtNfTGij2dGQuZCr5SrMR7mFcI
dma8Z+h9aG1NrMxBcrhiR1gnYftU8ZB3kPRXdWSOa8dkZdQVFMNxGLQjvccai6hVjkvWC8zopICV
DKNJ7LWOd7zXWz5R/U3PyFBbU95xt7DKS4IFnZok+na7DP1DsXpnVXbuIcWuhxfpWt1B9yO0GIGL
wUJA1ubhAFD5o44TwrtztZ0SbsXmiMdpntl61rYDHTBjlRn5Hzwi+4BrCQdvvKvFYKyhTgeeH4D8
U3lD8QUUfVlb4akbnfYQze5uZBW8D0r4X3XTbWtArmOA9hs3DkRCnYYJPTLusYgswf21IwnvQ5t8
G0reqwjK8Nky/9ja1bNw9QVmXjJfDgAzCtEur9W9TuJyjU/gpRyu9IFlW9+yf+/K4LWYY2SEViES
H6KSgS1NBam2wrXYObjAW5buYhLFkmpMX/b2xiKe7gEqYwORkFlHzQgXgE6myy8z7dQ+DJgDIxi4
9C79H6LOa8lRpN2iT0QEPuFWIC+Vkcp01Q3RFg8Jmdin/5fm4pybiu6JmelqFWR+Zu+1d0vQ+1vD
s7IIPD+W24Z/k3XxChizIq4tNV8nyzkuxovrePMhQOg1tMWXGuG5dY7/3dZ1j5WgWlh4PtzvIrOi
ukNZnxfKiRxb/Ojn9FcSJHrXkRq3NdgnbkaZfIGcRZaiTStqMbdFZZifnRrjoJO2b+Xoo3Iapj8Q
Nbvt5HhIEPLgCQvGny5tH5zcBJW/+wcvgqtfS+5TQLpM3+zwr06tW4JxDPdu8LW0EIokzMWZs3AZ
SRhugSr1g7UZWRrFqbJ0bClADUZNq6Om+sI6cuK7qgTNF/O2pr/igI+Fy+a2Q69KiQPGlGk65sWU
VdHSMiplPqY+UANYcQv9bGuQupMSK7CfEDRQGOGyN53gUE4aad45kQIu/YL1xmKcqsly3M0e07eq
WXGlYPwXTM2zbtwJnjLunZ+TA9jTxwZP/WxyUMiH7zJ8HWTwD7mCjZsSSDYlfWRUlr8N3/ocYgQd
CbllXWyG4XVKJ8C/3m5xfRbbqrq2uXD2pE38ZXR3JIO058nw/trgqdAugZ/UUu2BPkygHvlSsHRK
84/OxCDY8eIeUoOpV0vUQZH/RNr0vljEC4q2eDHGroZf5hL1Nrq/+Plf1XrNCcTYpoXF3JTdv6/7
lYRl8UXX+zHQ8CqfJ62dNSK3ofW4qyg4FC9E/WRrnopRlEM8h2EfKXiukwFyK2mJP3ATHIRFz7x+
tQZc6L2/gU1OMPrM+2A7X0qHdQymNkmJoSRIj+iESc4RhfFhwJONTZSBpTVDvPVdlBHgKggNMEXk
scnatP7KlAIcMqFvIcHz9r+QfNJQJAe2aRQXneSKcb2tO1j7FvYG6w5EaoZTX/Hoj4exuo0FUuWp
xuVZ5APe64f6IAUci7GXnFcVQhDzdqYp2525oOSbHBRabcPcw+QeIJkIIvJYlnFfM8mcJ/QJDOc3
I254FAjMSLJ6PDwicnxXeTH5FMbqYQoN6wZGlhdzG7M9yMkidoL95FkU1pq/+sqToNlByla8rgYN
XTLweE56oL8tbhUZumS9/LEZdyIdw/Oop9h1H99Oi2i7eW7q8aYm+1/tFX/CGp2O9iHIYznd5J7+
5WFVN8ZMPMRvRKMZ7jelcnoOwIlv7LWNxv7BRg/4WxRwAMvFeIcwag7JH9D8Xx5LDB2af8wcpOKC
1Cdqa4oRl0UsRlJcI+hhwQWyhUS5BebN0KQ9tS9QLdwI1/Z9TUbIByI/Wbn7ahX8iOZsfm5sJqNj
iScUafXH6IdvIT5uV/IRpDLE4cN4cykeeS5p+s365Eae0mFcxxLREjiZVlneobIgLLTziBCHOSC0
V2CY/O9Jdr3TOtPjLstvt+9hx4af2fT4LmX+5i95sMnyJco9cZ7T3mJ812282X0BSgPzoUGD5yG/
ST3GW3zArqZLISr3nWWO2o7wzCkshpiKDunUvNcVJc4oO2DlfbgTwZNthG+svQ9zRSTZHHdYljCF
yk1upOTjhTO27Wl5L438FeXNU2eoH5llERBdjZdU0U0TEIBZxnVuxmjJQ98yDULFts3+U/uk/WUc
muKamRIuIEVF0HdXD9a3oYwrkgwE5TPSFXkuFt5pL1g+seA0cVHUXI15Sty6Dq2rL9ReQxx99Y8V
05FzOKbrOU/HdF8F5V9JhMALr/xvyzUZcPjunwZFSdKELtlZFdwOYVenQXv0NgGA8J6QQj0PMjZq
4X1l8k9jEetrSIlUHmTy4GX9UWAnP/Wm94fFziepOfD/50Z+VhNHXrg8UjgoFmXhenFOpQCYLjHO
wxC+SUk9h0OCNI6kMGOU7ZRglkqhC9PUrx0J2S79u8MioBzIwM1GhM8GtiPLpKsneaWn7ibdC+Sl
9GxYkB5I6FxEOkiuTp4FW5ZppAN5A6UOY7fMmvprPwTHAZFcVv0ZLWxqbLH867UA8L7tls69Vj1A
FeUNf/kc5DMCBB3p2lvPTNmmSGqPkEaM2DGTEUYpCll6nIHE3LIQCY+CMl+px+MG1kRVRC0Kp89j
uyb7GMwluD0+sqgEL6pT9deHMWs09s/JYp6s19huiWKokqv5Ty0ytuCUiJIwQnh+PxAinuYEMRSF
TzBvLdDooMub77Aatn3XLpgEa0jQUHGRu+MDVNYpa51fw5oNTLW+ghkRN3Uw56GI28l+0itDUmcy
f5GgDIoOeffGgbRR5tfc8N+Nno14j7VyA6+RE2ZMLuQn/iMY7WqGbNE0tsFhYMU9OUBb8qHbsH/m
elInsPjZObX8Dw4Hhz0za6uwuaJj9/cLtTlEU1IxsyE9+Zb5L3TAuHb/3Lk0oyCpH9/l1eL1Kb0r
Y6TPNSRTqCpil4xvaoJmW1gFeZniVrVJvzM88zF/LzHzBdxRilmgy4LIWLbBeB9+hiGLstVyqE9D
yd8dDfgB2dkV7QvaNpnBEA9QNAkE2ej0jTfggoBr5QTLJEhPg939oCkHpoR74phb8pJNGiMhlf0R
vYP9auruUKxe8V1NpJg7/xbBAKzKXOseDIY65Mbi74eC1DvBlbPJ4DddVIjsrmSruDX5RS/leEMR
B4FFzXfFcPCCr+XLIth3Q3CYGw/0HlFD9XMBTLXg3PPFzvFgrDx8SDGSU3Z2XQcDGF6p1br5zrda
BZiL3OQylOubnbjfLsKCMxIAshce9VarKoB7TMSQoCFQc3MDIf3JAJ898nwRy7baZwJZbCjE6140
rTgkhcxeDaYmBD/JHW8b93xoETVkFsnN7b8h6Fp3Dcw48pT7ged2Ohedbnd5EQqGQoZ/snx2ec6C
2DTXTJur3tuV0PCJGn+M7Uk0P8GUPEh7OtQIbr+rBP48Pkr8PgvA5Gmu3SgIUPKHbsNpDkln33kN
eptkprMZ/srccJ6ABMTm4/1losJWg86PhRrDU8Se1i7Tltz0IP6OYeeMkcR5tLMYIEWYJcejLFM7
tkj/HdvHULuqvD2S5KuuyRNZYJsWYatfJsFqWXHHblsruTew8ElymV2WRVQglf3DQ7u+nUuoowA/
Lx57KMJ6DPhPSIXLymYSGkShuqBj6d5r9WPlTQ2YUEv20E+NWf5KSoa8nscrWoPYKqr+W4qk3bfA
OujOsumtqRDeDM4WHPt7Y3q/MWUtdE/Fh70kZIo4wxoxk/fixlSkOCRIdAI0+M/Ng5yhmWBjs/Uh
DK9LFiHJHnftGgqoVIBmZeOlT4UbnptC6sM6FR2S3S5neGovG8qu6W1KH+Dy6Y8B6enBVMA/Orsh
4TAS966q+22uKd8AYBL/6yRcrpL6Hkcns2QtuE0Q0QN9QRZBKDEr72aOSPxI37iw5CthZfE6zunb
vO4mHf4xsqra4Z/2yd0gTWLtbZYiSzDGXe0an6inntXQeAc3Z9vptDZa6UXtq65f4pR1JyN/sfeF
X++YRnebNlkWut1uiUyDqroIu3vTkteDHItZjK6/y7RBJ6DSHUnR264qkmM5IGhW3VodEMC/1G6Y
XkkjZF9OGCTGGOPZUQRNGSFqNZ9MRIU/7NU2u6eFx3Hns9CLbJMx15K1ww6UT3mSrndWedadCk7J
jaln//igaz+4tB3g4HMgEu8IHerWLpNFThAocLOvj/noK3Y7brlrLBclQak+xIw/BWxp+xziWzUt
0X70zSsD4ifTlxVrogsauPVnXrAXD5PhKLWdbxt3ZIYN83ObuLVBxZJ/Fv7KfBz5DDtklju8x7sJ
MtXN8gtq4BQxnAEZavTICClYyD2K957wIjg9jCHDoayOlvEA0PKvSyAh3DU+4PNL6dfOhiwF94Yh
+y31wnE/td/BAJ9ZPFbJ7nXwYB+ZaMzYb9YHR+IetEPWo9Vjra+JB4Ly9GNcquS5yx+NV2vj/lDF
DrE47WJnp3uP5ORIp8uA1dbnc8Vg4Kl8jgyDThbgXQLfuDU3wiqqYyYs2j6yfZXn+pepKrZOVnaR
kMxRMsKXNiKl4fXNz7kR4kJAF8+L27kHS1ZnnEMV1jsUvkO3lM/a6OLFJZuGt8uJ+hoJhDcgV9D2
coRT5h1ynY1PKnHf88G5lznRCM3a/ysfh3/QGZ+mMxG0t9TkGZd/qtms4870z2zUzEfuCxP5Qg7n
/75ka35vXW4WhUyB2xxF449kGlPCClXKeDc5Upynr4Rb/sU6ejDzJvvKuvpzrHNU0O1ymRkaXwBh
fIu+T37ohdmfm1qg4Fldpmvu7zJC9SIuMT8SGh6bDsI3htCSMPJV7oeVItLrabXzQfZPAc3fM4G4
Z6tgOyGb6TlvAijJvnyt/G85knM/4QllAmmSep8xzpE2dgIu55cRVbZvT8axM7tnuTL0TUyURKMq
4j6YyCsXvB51vysD1sHY5RJiknUWh7NZ7AzNkyQQ2jCLI1h1ZScHJucGsMx5F6jafLwowdqZz11V
vYOPWE+rrd46f1Z7qUeFTu4zYF8VVQtPkMu4DDAQdTEKy+Cz5qaKHexT5LsNL3aW6Ej86rtuJWEU
KjsJSx+hzyHCBs/ZUDmrc1D4T17fYp8Bs5+aVfnsAt17/u9XTWObT3bNUsArn1hjEzXWjGILtHiH
sE08oFL6tKRTHXO2tFhEh2kvjAFycLascdYHmvRim1z7iXy4rCjZSNbj+uqcnSkgF6jM3v/7Qgpk
lmczuZKTcx3WH4bM1i8kkd2hmomJHKzA26D5Crc4NcWrPdrWtrNYmfz3W6cuhoufZH9Y1xC7Pdvf
Izk1cVdA2udqa+BMlU1k+/3dQgsRWTUndkBy1m4li46pZXPPs/Wt6oP2ji8fbJc3v6FwRe1u1eMe
wWX9LHX7z0r2NRf0BT4WyZHmI3iB77h1aueUJaI+/F0f+ZU+UfPXNXe+x6Kd9gh02Dd4B81RehG2
yq45YZ/xLPIXFFf4BQeAcLjwotT0xuewg1Ae8OMDhj7eBhKeMcb4B2sTh46ZQQ4SKJMwq8W+FCV0
blQeIuiTCD3RchnYJ2Po6XpSJpuOeMp6iZLKGk8oSJNng2RTa2F7Md7Rw6tLRpjARrSJvoxFCX9Z
9r9an+F6X/nGvhr0vHPEyRFcZ6FRJFvHX51bs0wPGNGvJDW/3RpbWAt2aWtlRNNz2OJZmOSu8IVA
JNeIfQY6DJ0xQX/MTLh4NQ6Jur+0ATncOQ0r8zfCNisb4yVDyqIzP4gFAyuHd/toaAZBVo9yskxd
C+XiHGdQu/Y9Y4BRrVgDNdOrrFbfOI7Y7iK9jUCrUQP4ozjXiKOOfuWABJPk0WsPiW3h/lozZV+V
MSybzzJaTd8iEkXq8zARORsg5cxotZnIO0IVl24iK5T7jMSi/7wsSw5tJScaj+PxAtOREDvJaT2C
rjJ0+ElUUHUh0yVS6zKc11fh1JHdz+2THwwtfheC8HTioUOsrPllsa3fThPMR0dxaaAzuRi+fskX
tuZlwOofVSZbK5ZhQG1q6zlDIGtq/94mot3h7Fu2cjA/08RfjvAN/ziPQmUxR764yI0gvG5q4WtG
TbBoQH0WIDvCJk51CwUPf7DlKHPH8mIAflJbkSVFelS+4W1FAta894wmlh5zH8OtOFWG+qiZ1cpA
tHc7SNExthD2Z5ohe/LKq/sVTGO/xx6Cq5DW/KL/7wuerWbLHMIBAfuFV8S+MQloThyp2Fs1scsp
WHr2C6fctj/l8OR4FAFp36fHif9Euc22XBKy7ZW/QyAm8BSFy5ZB194fl/nQVABEMr/yjv3joXl4
gD76dP6B5PBIBBU2plBgnOPnB80fNUfiVTvQFHEPFOginfI4ygGrz1SqrWLRdM46l9KlWtBnWCYO
45aKdlZW8NQPZMGMOGDhtPnunn2iE6VAdH16ylinRsvTlrvQRGJxm9qJ8mttuS2b/K+nEuYdy3hu
HxKMcTAeTY9ioNGPmO7MZWAYzCLl1Bsj6wDokzJappUw98ezJB7huwtOFfYkK1loIX02JRXByMW4
/E6zaT7BaJhPPa/G6b/f/vcrz56/BkVU0f//o3ZM/2IYRBZV+9MJ2O6LP36lCJ+OqztVW6ftD8oY
GTes085ZW5avicq3forhLWvHXTFZ4tVrxS5RRfNcZcB4AADU96G06fg9VHm5t2dovFI/WoRUMKmo
zAv8OkmN2b+TRpkcsBG4UTLiJejFD0EGwo7F5aUGpnTy8umpRiu3MW326sjA2GJUBqdawSA382D0
981bRfgSZzEIN8LYfiGN6JAqW/LZ4AmXZlHExIPy6CY5T3JCPFZukmktlsDem7OHCiu0k+NsW8m2
UakTw/Fpb0VWytvYd/9Emn4WlqF3vjfXFIi5eHHk78l5WAoU5QdnBsW/ylHRyg+HnGnERHnOz0PC
WKSK6dGWGv51pdY76yK1HyOYMGZL/RyoyXwxICq+5Cw0Lotihgyntw1xZrjcTTtGw+Q0D/lv26NC
6lbnB2yLvTuk65VZ7w77IQAX3GL//T860R1Dbhma2ZW0HdV62xKlx2uQY3k0ySGK9aNyK+ouiQFG
XwM9V59DjaFqrEHTkRDEZtcB1Fpz3ia+9zR6HLFarhGLuu2Ephi12tqfusWQR/QKxzQhBWFAMHwr
O/XGxzdGqD/d89BWAScQSt90/TS9uv6qArM41gnpF6EhOQLM5t5581XQV0dKmvqy6rH5wBpGVgEI
S9dmvbOCxWXqaNvUSln6MrKt5xQB0syO/w9jFm+rQ3ToqcUBO6RW/WQ0GgMlcJm5I56jnap7IMAu
FkF4nIOseq0y23pHkHfCRojzc6oEH/LX2C3rW5vWv4vadWNqmXIbKv1B0P3PtUuciPruvPhwgckN
Xm7MM/Q2a/6a4zDHI4TvA/GRiFCWdb5ZjJNzBpQkGyFxQKPPAT/7XArJi57DX+S95q9h9zsf0a8M
XFO7rjNe++U7U6ZEdO5jaA5JmkdZLXoWwMkUGFFoh+MnozMvZoXZbYtk+Lm8GB0yxgm59cSm+MhP
sdq0XvA9+6xiGb5GQqTVkx/aP9DSEO987/IJSJIz4ARXiNmXKblIoEibiT/fNXX+0pc0JUbPm2Wg
ZJrrjqgg6StUT3m3GY31aVJyZXdtfEvHzNFeQEntutR48QLsiZYljSvg1ZK7KQfHi3Y89vw6eS1o
IMghtCjOmnzc4SmVLy4aiJqMSi4ufrLdwLPWUH0cltnLsMeotx7H6SssCGRVJIIj3e79KG+an3Qz
B0awzQbcZmz63fKUsjeYzWF4RrUKyLUkTM4xyuwm1jzdYroq9uwP6sFdPxlbs3+Hf4JkKDGRoE3l
Fo6WFWVWdU2xUTJbY/sWAJ3kjAJfVKow24RBKeiihP8LVdjB9FDJDH1/y9Iw2I/2F2wtsTPXAB60
4151SEJnwWbiGSTDPl24gLo+g0kWUPa2KF/rddIxVfy/ChzMI4l6PdhuN+3HZiwIYjZGLkH+D7Ya
mPAbWeQsNFgLBPCj54mnPJvIWmNLd80CcMtu2/BBdJygA5lVGUiVk+0k95TuM+LwaKPAwCY2p8tX
t9jpbXXcfN9Lnub/fhssi7MH9tWCXUvYPvBpb5B+koLjBuFtCPYATdxnkOhS5nhNbr0I6vN/vxFM
oy4CVzieZuYS3iN+Z3GBsRTLCghmZk2NMgNlPQNmN7YSqmvuCuantUW7bWdo1AlqjysbezpjaWA2
Q0CqkjFfx8eXzCM5LiVllKaAURTq1L092Kxt1iN2E+umPDHcK/nBDb1EazGJPZdU+WaxKD/maU46
ug/OC/zeP8mu5l6z4U2a8T4ZaXBDoaoMdAuOO3EJ1V13zwoAKv7U3AoSaS/OKH/ihJ1ujK90hvjB
TlnwzvNmmWzGKb4H+btIAPgiqA1r+bsohu5MMEwyO+sW2y5d8kMU1U7hX0GiMxDSPozRsSCCcW5w
Na3zwM98a83h2ZxY3si5qGIYzXoD9+5uGCNNLRB5Jf1/VtAzh6t/Zg4ZXAoX7c4V8qBxK1IdNPYR
PWhbFYL+Ga394pN6U9TFijXZmk6cASttUFgfjAyL3uzcH0faN7PfqJu0T8QmaiUha7wW6/LltmSe
8B8oI9dvMsnGbR4ArkUVzLVqDOI2Zmileq884/Mu1j48OR1jPTtMza3sJIs+r6PYwzqxbXzHjPrJ
THdLMgTI3UCyN7K7EK9Zb51+LvdrSBqrxGMCOEneDCc4j8uAK6LiUsJqvtJGecRxF8Zn4gQPSbBi
j8wEepOVbFOB4QQ/Cpq+aDE5wPiwaKlbJk3oEWgofjpIiz4NZyJrev1GS99+mCabyGCY90FfBy+9
yWtruDzd7jK672E1v8yBP0TGFDCf8jLvxXPtmB6+vpXBb6MR4T1wgLqn/jSf//ttvQLaH0tkjGAn
ujh/NINUG/Le+7uV+xU7RNqgznfe+pEGrE9ZP2Z+du3yPnwrJ384WSwjuZPnq7GifM8kbp2q9g0U
2EYa++y7UIwZzcu87SEF/dEjVWNX5N6FRJtfIBCDCC/JyWod6zYxpZKVfulVmL4niqtZBxEqBec0
lgS2DD2B895aqEs3DuIJKfcYoVwIXjRjRpzvcid0o+7BI2SpSg3cFhTVKTu6HSk/rLtLmDlGxcpJ
l8RIBpUrf5Q2BocuVD2XyPqLkX/KGGs5PPLHA0WQTuXS0FSC72lYzqx9910uiD3jVBfwrO4SocxG
jujHSguTy0MiySzJQ/O5dgd7RtdlO7D5iSrDfiEnF0+K517UYFaHaRAvfq0VA5hghWEgfs8KH4ad
iLO19eTcP6lpGEAMLj9qUS17aE0jYoqdV4iaQicT18qz3tvUy4+gGFmfMFPqOzaQDtOuYTWtVxDN
JEfBpj6iVlxZqqElJ0OG1HAXRsjyU2XCjuyaYMkmoBE2pxpFUOYc6mqt7utIl5OL7k2zqXc5NvZZ
R5ut3BxhvqluntETXLqgtHGKuwaRpH30pfADy2M78cYnRV/HYmwQGKVs8drAGXflEGAR7XxvVyXJ
PgmG56pt9R4K0y3v6DGoin55nWbZEabNzlHVl01KnyL79IxY3sADRtraUv6rraK/irFdt1rWWIOT
Up+7lPjr6rGuWwuspOm7k9bkciTmzfRsWAZD9Y4GCw0halxkqe3BKLrkLaiGvVogMyR19RfcGAz/
gCyKumONQ6GyKebHmqLMcyTBI+CsBpOni6aJlekhGUYVZ3hqIyzNAx85SSNLtcY5+emX+TuwjJmj
wCAdayBZVxukTbjk5PKMmxsfjmCY+hVpE9O7wwf7DLS+OIJA/pYJrGfT1+zg8iIe0uJH0gQPSoSK
8oLeg76CBQnCYkgtjhEPpcGPfMW+5JGrlIXuuzIc/M4qO7K/0xEa4jVenWm4UNbH9ji238nEj7Sm
zVq7OgWa/Jz7IK8a3ybpqFebAcfXdYJ1tdG4FXY4AHDXyRaoiFAn5B0/EUQBr/Zy8mQS/2dem81V
j7y8lEgHissgSsOk+BVwUBf1YkVV7xJtgMg0XhpgpAtOm48qg3GBncP8ni3St4nk2liKSo2UdH3A
8vYjGV5ae1jfCW3/11Y5jyDD3T1iWCT0XvhSDDWD/QLpXTA0wIy8YItndmcqEx9CCVarNP2jzpEQ
NyxeXgJGfEVjBIehZMo6lvU+EPPNZyG0sUbrncuYVSUos3wcgEo02oiqmRn6OA8mKW7TcrBJMMYJ
jrTAX+FrTzhxKzCtdKgyTjAR76x1eWDc5wMJ02BeU+/DG/qLaXEFm31108yoeBVHe+OPvKemkb74
vUdmI/aUekFkglr8a9ZWF4/FIwmyKaC2vrtu3e4riEOgZ+kxcBidaM/tizCCFX8D73maG94hkfCy
HzmulLgn25DEpWh/veDqzSIANkscCrJ8plyu51k1KQK15rL6nrFjgvxRifRWpaS6+uO/QWf2Z+MJ
9FKls/Gt+TFFIHFUOaXcOuEy7lhP8SeL8snPEX8J05lPPup2zNDfNqFsX57hopIw/fRqI37dGCDH
SJgoMG00IFN8mrRXh1UQXfZcbMj1kIcUI/iuqeFS+csgIwLS1ogOWBPadU1k/XBKvoWoRAgVoqho
TIaTZKSHOONZKQb0Uyge97a+91MxvoRAy5hoTC+2o62nigyHorOBG05h/UZJuas7AFXeUIiN52bI
cGvVH11ZX4s1r0lUrn82xfxOwjaTLoiyF9L3IK6SYNEVAieaxnLpE37B3dMABnyMlAmepSkwzL0K
0mS7OOq+SMLeMyI2BtYEpBe7SeyyRLS1eU2q/qcenY90dut4YHs6qQvhk64lfxW5DZmoY3tkgkE7
eXgy3spcMI9EI04KXrsjh298ci1/ePJHazfC5b0il66YKFvmyFTHQleLNWp6SSpNQHNjYWl/JR1V
nCksYGJxV6KJRpVmB+tbkXnBrUPQ6LglOv5UPnePNhBX6RfyK8HRTB1WL2ix86lJL66DZItgDwkT
X3KoCdXvQuCybp59/vd9+ZmTxk1mInROlSJMzycNd7UPyKH9fZLT9oFQQUdrYFKHF+clMRSCPApT
nZ6mVFLpePP7rMNLb9o3W6N8KyV+kVbBVMauLjHzo+s3/3QPO61efULw5k4fE3c4N9Ky9iQpWIeJ
SAt7JGLGc4cXGDfF9b8vWNSTeB6EutvntrN6booEIF1v8O43iX5tF9uI8evUz32OlwZ4WkaKB9SG
dXSvAKF4AizHeCLh4rc5yuVsivpehGOF16Y+CZfnYWauuR1L/pQyb9HAzs1m1IF9rcOqRJuVX/Cr
WM8+D9J1ccK7ScAhToJTzV9eMJmrE4DNRj/bryNVnl2FfN8iQEuFPF7g3oznylrZqBt2xEIP68o0
ssFERhglMxmRk+upuJxIVPFAL+3WgBRGi/hqy/dBU8MClv707q+uwZaSpZDH1viK6X2nUir9Tt6N
OSdnHon4ewbqGdXatg3rjjM1aAmbardkuNoRmIIWSwKvKw7Hx769oolz+1g1qB89Kzh3JaJcr0PF
tGpy59H/YSaA9KRDEortkfMA3WSin2boeF9tCSfRasqXbF5a0Eyh+uAfeG4DW6NqfvRUN7CC64U5
9JAdACGyoXqsQMYS86dVte6rIoKKMVthbdt8ySAWZpT3fUIg2UP20JXGzka5dbB1R2HSFVvXypaL
TKri0C3BS10487kWGI3m4tE8gJPYcSASbNVZVMHZcHDc/q/sFMO7hwwuWx5jYVzVh1EDPQaAmrfL
AS6sfUm7l8SX7t6hwo0z8Ag2OLfzw+Dmm3l5HsdPd66KSyDDX0bXp1fMcbhUfeg7RJ0iazTbDPqO
zhh6LWi8a7lfeYRfO2R96F8y66AcL64fxv//viwLMzbIbc2xhae0Y7BJPVIEcCUr0WHdG2Bnl5oA
14aZPov/yG1e1hZxryxxBwUtvI0EGBy5QOubYXYsF5J2jcn/xZdUh69whhz2SCjTlk6IO2673xPj
z81kzOq1mGu+QJzACTm9meL36tTz60ycbOlV7klKihvhV5gVpXJ3oe6DvaWTdI9RZx/mdfHROgbp
w2zUzBJsooF9tUwgcZftSoST39jbsdJvS2tY51Ciyi2TZP1yRlgFXtlx1/TTzbV5i1G/ov/bemGe
/rF9RacJFZKDFHpkOSPyRuzuP7XcoGSciJ9JsSb3KkFgXug9W1H3yObsa+h5xNs8dD+Ssve2I3XF
zDWFVTST95zDs26sp1UZ69nBSx/OpRfhJ3SeTPdv6HrynoXFp+cwyMtGpD8AFpzqCQT8rxpqR5ES
HxZi4ZtmH8pUWcTQCpo3HG4+zyLA/jqQr0YnL4ub6DOohsgRK5dRWJNUU+iSRUVhblZSSCIO3jE2
yX47rGVzxr/ibr0VhKlaLUGsXQ39snkctaiEcJNRaiZ6kPfUBkKnf4WO9jhFyALoye3B+Cf/2EPz
I/A/FGrWndHKXxAN17hxfa5U7rGJtI3CkuqU8gYeII9Ctw3/qka8s2lo90hAcuQfoUm8i/uSdgMI
iip8hsGOo8/0v/RiNgdRksNsmMa4MYBPngcfAVfRPT/iVNLQYWop9NbDW7/LeyeLTA/1ONuw4ijW
BZdgYLGuqQdgNylKjX762fkDzoLKwOtU/ySbW1+YS8JZTdpLgwlO4TOOlym8FwbxuQrWLua+Vych
r4gY6UNq84mzHed9zPgEFuLSisyncJfywr4wQIdSof1PFrQ3LosOpeGsNK2D0WHMvCOGjHvpwrLA
JVEnLoPwOn0u5w77dZ8PsV26485Mu1dXmiTtUF/x1y2/zMpgQ5y0bxmz4CPoOFralGgYKI5XuC8P
1wqqPTdvg4ONsHEB0J7XnXoKwCnj6qP9wIF7mNYPaRECSIWvg+w5MVg12otb7J3uwVYfvXMG2ZUy
JcXjDap4w56SaNnM+1S58Tuh/T5rsQ0c+zRqkzGDHJn8DQOIC7Y3VZpkp1QJlDuw7f7H3HnsWI6k
afZVBr1nwkgahQHTtbha+3UPV+EbwkNRK6Pm0/dhVgEdWdMzNb0YYDaB8KrMyHBxL83+//vO2YSJ
VR4nmBaoSJlsNryGfGEMe+VgJIrazOZtvAOAocenMnGZokt9o9BbXPgLAYkDOBpgPR5Zi/bMyYHN
DuVrmCio+tYdZGbPGtBblTnLN1AMtr2ap5z+Kffcyq0+fG1A/ENHsI9BuKrQplpRd2RbaFEw8H/5
f8Iau8bfddmUv9r/+ReF6d/++mHz94/Dn+Xms/38ywfbosXo9dj91NPTz6bL2t9lo/+3/+c/pKT/
AnBuW0zp/vwq4In5x9/lLzrT50/ucv/j9vmj+5029o9/7e+0MV/8YUMG83xLOZhyf7esuH9YprBo
ssENw5qygMj+gRsz7T+kEmh+hY0jzfKd/7Ss+H8Qsbf4t8iwL5IV4f53cGP/iyTXU7blK35x+M9Z
wkIq87vrRNe237mjSxgtrO4l1NwOsxhnmHvKYUc6xlZaXPvy9uaRg6siw1kFNjv6WrzkDpY2Hvbc
NPa/fQ3/C/8KvFA+v79qB4TwXAfwOnM7uGvu4h7+zbFK6FYwrK2ybWNNvAqdJYmHJXylR/O7C9MS
rrL32JTmYw3isI8dcNo+snHidgxjDZK3fhH8qJ3EZ8vMkjpIT/VsTnck5sVeKnJRUdqd5JTkRz//
YSaCLqZsvUtTsR8ayKgci7i4W1jAd9wnn/s++MoVj/+SwzLCGChHurY1bQnJfLNtljNsPeQWRdfe
T44xE7Yr93w6GT09UZOGZ9oEN0AUq9G03Xspubi6iflBekYdZDbkWyJmOEs3vP0pquEuX2PQ6dem
aL9qCHF7YALI0dLpSVTM99qBIk/uqnI/1X0D7WyCwR43/Zq35HKtjHh+8ritXpPaeFDNaVk55AzO
Va/iNZ4n5ivR+K2C9LIBh5jtlEPTLScnLHMkbj3lzFuqX1MR4ZwNQ++5UTPdzGKozq3BJ+9qAtt4
DtdxwIPVFvoOdxMEgMMmjaohXdbTUP8q0YYPnNuOHg7YUnxUkzqjsu2oFzEM1g7IghbuQeBlxI4C
vc0jPZ6SjtEiODqwFsWh8azXPpvtvU9HdTPI57CBnyyYyU+Aq051vjEQgvmSnL0VewbBnU/gLeae
SfgJ/gE66uEbu1JvFdvph7By9161xdVwf5pxrvbSlx+BC0STAT/PpsgPTm76pLofsrEuTex/Gy0G
hrprF7QqUs2UiBKFeAC1eCbTjKhOUpI46Zz0bpopwR0Vr4gZj5dGnuaSNaxgZ7BSBPJM/higtrSV
DSg3VWhcYwmrJGv1j1l704vvDWoLmqeI05cSkF7Dt/ij9IJxIxa/65ixA/LmMfkS1uVXCPXlpz12
8dpbMeJTjxnf0F02iGzvef2r8BLvNmfW0hCNU0pnCy2bKsKeuQB4jLRIV3akEK8tMdAkFFxmSwYt
pWk8VIV6IYuQ7FuTYWBRGwO1HAN2cWFzIbRHCLuWOjnkwIlS9jQQYoPSG+8EgKiavSRFvW+b7JvR
3fkEwjM3AXp+PCi7ppOI6ZdBMP3I/UiaJbOC+uonYbD58weKPD1c//Rox9lJF1I/gg9LQG5MOXp4
0zhTaXuqg/RQ10peo9DiwFNlmEKbv/9fvLE2+7pP6AXyRnSM3PxrEtXbwrRPHVfDVaAiktXkruN5
vBkLJGqW0StKkGAlRkUyyHWr7Th4+uzbzOlR38a7kfzCLR6aYJ+I8Cet+OTqdQwTRrs+MSpo1nbH
ggpOSrNKOmM4eS70NP+XipD6kK9DzVx4Nym6q9I+Gyu3pfEVevwNDf2ep9DTvdl+QW43rd140keR
Fd0mit0RwRMvVC5eI5qIL3QU9c7sp5LzZfc493XzKHVKK9pO3nwzKl5Ykwy41x1GZXl4sucsPoz4
KG6tsVDpEvdI+mL68ABTUco8Ai9qthxV7H1WtGdqEmrVjy5qwInSBnpBDpwnN5/VuhPs05VBoKAe
s19+lA67PHhXxLHPHglBhgLnQn2vh9Rfw3j3t9xGJqaVc7E34v4ep/NbtoyWqSkU8PqqDjo21NM6
lTS55rdZsifNQvkA4neG+8Y6MJR+QWShwRHnTudJc+8dPfMSt1If7c4FRxDajPPnrdQRm7QU+k8b
5xiKw/DG1tUk1QTk2+oMTWi5Oo2DRcxRfKnaQR/DgcmsA6/Inx5K4WBhKKuZGyW5F3aPl0lc+xKh
KjjYGGuUSWne45eEU6IVLc39vHqpw0cwXNQJrTudNP4kgXcD/ySLhieWdO2W5is9TEd8TT3Pp2hd
Yph2SucaddO7G3YGtHm4VOMyMeDiZLtdCk66IRlQp3qt20CvK3gOu/o1Gbp+58bjq9PSexuaLPz7
Q68JKLJZirdBaHFHj+r4yuSavSb+2GxdrU0SVuWGWhvRN4eZf2s+GvI1mc3jGNKhqBkSrOEMfbOb
iESKADdRq7VvQvxZUqbcPz9L1XDn7+NhHw7kHyf1YAM53I0t7/jRDBIh8r13abmvVHHYDoxbBF39
1haccEGf3Jum+omM2f+Kj/zsm+kuCBl2K3/gKt5xX6fNKleQTPZuyIbOQQ+wriy6FdDkz4bvukSn
rQbghG0Cy6J0wA9vuNVwqU4dg4hV5Um1jUlqXtLlF2J3DFnJBnsc3xh59VQeGt+7uE7EHoFSi3dp
eWC2wp7OdeEP14oUMAuMFlEjeK5rzOH70nV1OOx02FBjyuP+0gclC3u6jJ7zLKPg+5BG9tHJIvdG
rPhj6ptxP7pS7zWvgUGJ6uLwpbg8JL5RnRm36DNTELJnf/6yfOgGZX3ecWeiH9R2M4vPnLfWbVlp
VszaLs6MqMpzUQblOhG8NiTML77MoOJPfubF+ypOv3OGaGgqIi5qFoVRW/MoYkjBcBiG3q0KUB3F
OI9aFub0P6d2F5df6+Q1t7JLvEiSMEN/Krhp5wjc0xoIf3GGILGm0PIiOlrksQ/Fp6bhNaJ9OIWh
9rdGs8yxFj1TPyJqYnY6XpLwk9yqe5zL3l7lPlqnP5mGOaYnd1E+9ab6GaTdS++NyAgcN2SKye9C
l9/954eEcGesCQalkeXrM6VsnmY7tvdCxw89P6OXcfmFz2/ehP1HVcMDmfh5uQVlxUSi78mhurU8
i4jaK30ZgNMTgMLOoeSsvP7CBGjjRpXmaUW/YRzbeC1Ac2/b0iNrp2z/PsIVSMviYNOTeJJd8moA
OzsZJlJxyk6E6CX+BQWXJ2rMhU9PgTQEqQfqgNOFCo5x0xxZ9EfXIZNU5nHNbqjOh4YVXCtyedcA
YvzsdOnZXZZO8UROojCjo6/FTXFuvaKYNa+tjbC9ag3UV71prPTktPfGiaES1DyoczCsi8QLT8oz
UqFtDnzuOuRwwFrBgA3ZEKCE8QWednUYGpNJHBQjevu9HxLFA5tgMDOdB9rSegC6AHhhyh+H2tw+
5I7sSaeTjxH6vcm8lhgvuYom5h92dfgjb8BwMj4ZVtViM3MWr5nJ/ZlkEKgZXnVOw4nTXSxo7uJD
EzVqlFEPX5K+nc5SKWhRcVZuEZHjczXP/mJWC1LSSZjW+sW5ViNfI2KUX/nypxuT3tZ21urDN+bk
aEY5syuWD3QuVgR+ygcOoswjACeNi+ttXKxviAnqDc9a6A9jT41+DjYEc1ddb4y3ho0lMF8O25Ds
xy1e9eDU2cYem3u4nhfjnCtfePs+9ouJzvWQteKaRbPhacZ23o9wGZYt/jqQJvTUeJdKCif74EeP
4yWSE3Px3pGB3wombuVixBtTfSgXR57dY8tz0ObNiz8v4jH81Ge8D8XTq4Nir19cexnSPR4iPHsn
57UFpLfxW6yBQRKV+xhZX7RY+wT6Pt3UPKqHtDw5Cuw8/zM3hFisKpNUYEELH4PriuA6uCDjQuUU
4BVQF8WKj9o44+p1quFZWggG04/U4pw4yJMeMaIzPGjc9qyZDEIsPWj9XhakfuKxzJ+Vq04DYr2N
JBZ14Mf/mMtw2meLBBH5iAcFCK7fUgyiUrTR5UhKs/ShiJjTdCiK+Ag9iLvG3MenruMRF/EjM3JK
e+nZLoAD5bwLm4t9YSmND5vMAv1mi1fTKwI8NvI5iS4OxVuwJ/n3LqZplVsnm7/pF2jQDiw8dPJ4
7qoPs7O2NfGds1sxBJt7n4WGFXxC+wPxEqKH7zryyDIqgFybh7GuAyKZvgmSN2x/iOrWMFlhb8Ji
Nh/zPy2T6k7sCAqBAa4lcn0JQ4W2xWzG1rq2QEE4I/MpQBHJVTQ62CsQeKvBcwjkx+SbWn9XiRj2
6aQ8UNtDS4/H04+5TzI6CE8Wl7dVm2aQo0MSqfxmG1KteHQS61Z0FiGN5SOPy+ejxSC4NoL8Hte/
GMv1N97kw2huN7jg2fyTilozYjM4xVjxJSLJpcbEPoHbC87E6MKjH3pHasDhrVKyuWp1yPpObTpI
iSgr0xSZcQ8nlxNp2vFPOwUUkozTrkdCfZ/1vM8XRvzONfiBVyruo7j4NcxxtML4HvF2SffPIGRS
MD4TvKbmOcDduEysdas5MTjSXIXqvZeyvtueejFiFW5N16h4O2PXZUKG4Rhu+tvRJ/ohtOVdRB0E
G76vkLWJTT5Mhv3DMBkiJxmkJ16S/KzjKM2luKasd2y7y7e64lRIV2nbCMM6zRTIwJgSN4HVfPIM
mxd4bBurtOuMUzFkxsnjmHFKT/gulou1HzwULhsIJ5q89azj5qWyT1YqMGFZj1M00QPLvZVVueGG
PmuzstJan4UFUZmG4vBssUa15WdbasBrnrct51iDImZ03WuT8hVvOV1F3ssGUdnPXbJZgoF33lwG
tgTWF57S7juYHj8Xw9eOU+KhiO2Jn9LaOjq2P4KxEBYLsZlRJk3LoayYwbT8tAeFOsWRyTm1PjZx
1h8GoM9bGVNELRklBD5R3IbvEWU4krzV6J4r8uGcl6/FYG08xkvrMeHmAVIwP3tcToiBUnW+m01q
3xf03hH8BadRlml2Zbl7zrO72bHdR5HLYN3J7FIiB39MzJgngqxOZOOgU0Df3WKpd9+n4BoGyv86
Wi53aniTu2rhr5ixKY/arMe1Sq15wyC0PZiGf8LcUN8Zo1BMGUZzC392nXS+t/G8+qGpjZgAKzZs
g7gcMyHv2NtNszch4K5IxlIlHLkmxCHXTbqIxAi6WFHe5g1nm5A2ODQTV2FVjI802PVhzggWgpgF
TNXLkzN5wI8c4Z5aTN1yIf0q4vr4PuE9efmzMFJ9qrTzs86r4WywDYt7fXFYIK1G4QC+cHqTh3Yt
77bKQjzsihrI6O6ppJhrysmvMWjXfet133hSzndhcPgvKT5UOvuWZ0ZzBBrPfGj0PwNFHmuJJKMF
d3YEnqYHURaEujyTomD1tY288dSmeXwgNY6guxao7RhVb2bTf7FkWB7pA1QPDouxh4Dl6CahbhEI
3tErOln0FmKxcWXORKiu3Ns0BoRieEw8ZQnoPsolzl2Ybb/SNHgKMi4Xnz7gijeVlAeHwIyDkWJt
Tv0xdKb+Q6Axihe6V8DoYzWkMH+msKnXPimQPp15WgnW2G7ZRKBBuNWkWUGeYS5vJJmeqFIXz4zs
qnMvYXpGS1igyF7LhDg1V6f8fItAMz27JYHwqRrQJ1UeCSIArJpeoy85EIymsu65yedQqv5r7Mfw
jsSwL1hv87AyqiS8J8ZwITJlHVLpUgXzBB6vnhsm423708mjZ2QiRM841ihZDi/EGr7VZC1IQJS7
IcUaDBYSgD+zhd0YMmpXpQMbIXKhpTuVezTHGR+XaXzzJlIctM0eh8DwVoVBkTGvD1JxeE705N8g
0zDi8bu3ud5bbPPedTnXML3776wmAaJxZ7rXvY9R3ZfQdw0drnkahl8RyX6vA9E9V23zLmn3uhyO
3u2QvbMES3ZM6/hbVdM6yXo7vAWFQEyVjv1tBF2fZq7aen2t4RTzkxxXn522xscmJcc6qnodc9lC
cqsedVL5fFX56e3Ym+bUpPyxhqtZQcm11aBvPe8tj7EwNtaMYI/4dni0mjLbjbFdPCRLNDTzPug/
sI6M2xnlknmwYktuSrfOdmy+6cJoEA1WuzBOAQ3tp+xg1zp4wnDIbBs/YhbRIG31qaidL75M5Ck3
lFrFabHy7HZ4ni3vdWoqh91Nl1xdNZIQBGPnzV6xg52DaXjqfo7jNN3nvL+qWB0jYdm3eazWKACK
S9xMkl3+/F2k7fTUOVsR404sDRQxMcUflxGnr5ufpsz0uoia/ujkY7xhO+btOpn3ZHKS77nb9ByD
etrB3nChMTfsjDgB0WyBL3WySbHHtr1bG+I6cJunOorOeceNyPLL+oAGEeFNrqFHxVA7TMsG9F42
zaNH+r2OY3mKXe7cb6yoD1PmUN/zSuhFHe/fpnnsQKf5doXIkz54wUOOl3TdnQKLAZyuDqJ2h4dp
+aWYu26XMu7h+rFVDA03AZTgY+a2L1krf+gO39DIvy4zP1vpUBiHBCY+E5ZfhuJ5z567OlZAj0hg
/9C8ODe905wMVNQWkEe/XwUV3XR4vdkms1mewrKobd4ItfdcKj/ZAxhz+/ISiFfDRzxHXWdLMgmB
lh98Mw08iHPOQnbr+pqs1VQcQQtEXMrYmmcJhBzB7LE0wn0lubQS6lqX2PL8iWgByfvWJo4Dm+XV
TaJkNVuSoyAdvmZKYqagHLrJesqqz9azhGuV4Sg3p+5jlBZ076L6bMYHx4AlZWZeDxHAPZN7S4Bl
NSQzzW2qmsNYLTHk9K4cJrdhaaORHjbD6L8Zg4oorIA9KPOW1gp9m8ap9HawjlXZcf4z1oErPudc
nC1PfiJ83Me1KjlLqKuwUVPG7CF5BPH5cA04JimOPm+s6m3rGJeg939xbJnQ3+1ZBOlt0vT70kaa
aS1RPcpAaf3quG8Oc0OyvMzyY2l3GzOJiY1q85MUA7hvzz4PAdlkAsXGxa/Lna6pi8G/ZZbmEWUf
gdBj42buQ4MAZjsk4pDvN1kbuWZGl24tVN1QRuZ7XfAdJgTDhTL9JOeAs3qiiqxNqzy0/Ow+CbPe
JSJgu/2h+dlZz/k8biieU2EsnHMWDvtal8XNNJhZ+nyVIqd8HchoOqN5z52sP2Kbgr2TYGgE6b5t
Gv/CimTdxw8ucbtV3MBr86iyJ3KjVFoT+d8kmXWwRccthZHstvO4D4TgmFaAu1j7RPgjmGtHwbS1
kSbplNJpWVH3MUxSaxkWeJAt1hwdADLAZJVsUXtEUBQeR6JdPNkc04O86gcU6oLhwuW+WsMYD7e8
819ppGEWQ/wR+IQ48oadOdUd78ST55UBS76eR6hpk0tIFdxB5zPxLproqQv8hixG4m5Sn85NO38g
h/G3vtoP9je2FNCM9qgMfuii2wXD9KtO/INjJTa7jTw7//kLSUgBnK5cM/UwyLwzVbYVewWnfnIc
jVskj5CQxtFJDSTiCDMzuMafW5fte5qHP4Dv+hyXzbWNqeCkRH8i0agvzDy/QJYZJtt8d6dxx3mC
VHJeeQ8mwhjaKHhJk/YN9LD3uPwmgUH7VVsvRZUNu8qb/Q1aop+xzq2da4egdBocX1wq5L5gSMme
awLeEbQEsABMGeNYkIvtPcBbwAu5l2xMs19gImH9Yue4jOelvuf01dGe9UcmuSik5tCgoyCna+aF
i9IHmK6TFDvVe9ZJtQkxsVaTPIhBY62zBDtf4PD+z5CZUQDd/lOeTdehDsNz1djGiSleeP7zw7ba
tx3gVygqZ9fHEdADijkot8i3sASvLY3XNakaBUYbK6WSp4kmXVbQVhh1nW5L2gjP4q7kHEOuqOJr
xfeP99E4/WWpqDwUKSTW0dbXWo0hGj1zPA5x8SgG0XyJofauq9diNsUP2D2JJNhWzt1wmlnwbkKa
0wczIu2vB3++lMF8gF8FEPUn1NnqSkzqEOUKE+mUO5vB5BiDrHWCBOZ5t2AYD7EY5JW8zsowMNZT
9hniRkNR5T6KnZL3qlgN2HPi6ebDPQU+htSzwLkQEYl9FqCTCaSTfW/hM3n0qkln88YJA3whP4Q9
+BL3IHzaoNypy1PV4fdje2hcctinmyx1Lz4RnQc7nkl5lFH+wvwSaMcWZ2L+Yrm8QHgZPfSMByMG
NauKl5ORWO3RTm0IWnbBd57plTGZYkMsg7tsxEKCwtSB62j53ErqHCOetEuODOW5dYeLS1j662C1
7z1Q/XW0uB9IkixViYSWg04F2EwCFMIELhYCt9wpDqYbnYtVlpX2Rc/jzot5o+EffRLdON+bqP/h
xbNxfS9bwij00m4Wpdx1p/kTeNbLZ9/iSBdFSItJx62hNz7j5X0n1A//P8/KXUp2axd7mC2jipO4
V+RnCxbACmgOsW7pP4SZnleuMVZ87ZKi3gve2JcwOmP63Fs2gzwqCWfY3GAe1QA4Eq4EIeSyBfUz
m8M9jbovMSpQrtZCMK8Rl9YgwSgdx35MLG/a6UyDx8IYHoi8fRhMh0NIJd/7OF2ZEfDjrPGSl9qs
GZ8WLN3Usg9PaBMlAUpwCkTMe3qElIyTKWXAG1XjRPcKp1Ul5pQHKaTlXgPSi6gWrOZK1oBhc+sh
kcknfS/50GFcu2k6IxQAgZEE/oPVWt7VS2l8kRYOS2SjadodBwUaReLlxG9qqzUEUf9IXmAtw+HJ
n/W0M6PMYIYOtpyR8i4Danr0ah784zz0j2nmU3rrm50zjuolLkEDRvgIXRMuUuPY/ZVA1rUoTAY2
BU8etbxMGFyMcOqTfqPHSJ4rP2Hr1IhnCimcYXI0Ajo6B42NxanQ2thlScdzlnDfQ9t88BY07vzK
IpPcu/Jo5IA+8szbo5oqTgJIxbXOWlwR8FBA5CjznBsgi43lL8zElea1zX05yjzvLOp+WLfcthuk
8LMIJd/PJqVG498zkZmramr96xjRO690Ux3YyBknX2h/hfbrzWpN6ycDT86OcM9UJTzmXTkpzKmT
G4049sNO1Y+mjMi8oUnceFWAyKIKsDfPEzy0abi59exfEvKCo0z7N2gbsF4nRruhqJh0Os10z6iQ
SHKpp6DOvvaQFahI6z1BUpJpI3sku2fdREArfGOZwtnHBkJmxfHFRyIN/rx5ahSDkC213ITKMyXq
2cjS88ipsI776aItOVG+0fqgQw8IX+Sc8r52Ttx+9uXsBaeKNtWmma0AHcMnS3XGgXY57ZnccMkR
E2S0Cc0tcMN1NSRfpAZRkTv8iE00AjnSgvH39a6Rs7lFQ+FsShguX9m+j4Sa+v4haKBmMIl/AYEG
ENGP9mYff+XgX+3hTVCKEUmxbYv+6oUifZrkNWEqPJsP1GZeA7QOm26ZDkSzlRxSQT6xZRVll4Gz
qVI9nLtg5BQZBeeRtXelsIDb/Vg8OCXLDLpGa/Bf8qVKyn2uBPIL3jd80YxnW7EeyFkkZP2gzw5W
2PcuJzJYVfZLEhb2DcgcUYDaC9+Dhgl75zLYygGo6BaRVSU981zKZBe2c8JmrTqqfh4h8XO+rwfq
S7NXOxDj1A4BAG9SE5XsfAIgPCR892XWwdydyQKYTXaXk9ZvWfami/kELqB/sjjlpRz/TmkApdsp
eBrogHGWA/blkGRZjqQcaVI0gyEUYZ7dK5uhpjIQgLRNvhhfDhmfPlmPILzZbfXKMKx6lIJc/sR9
8JST3dPGYt5hfvRUEk1dW2Er9zIMHUKY6mngszrkIgo2eUqrYlmIrgKIqxfsMOua+dRzINuQlZz3
wEOboDgd6DfPiB9mGEaDeKCp+r2zqu6Zeory6/ilntuMAlvM5GwgXB0ueMy0vJRJtu3r2TijEIOa
BlRzikR85jXohbK/o+XeWQ6gdu2HehdzbHMsWrSN7VHNnZnQFZJzq16u0CVsGhPImcjCzaAFj8/K
R4AxYnHSZ/CPJ38e67WhJOvIqI4J9WT7scHwp1jGrZo8hKmArzfuzDcLEuUhCCDG9x05ocLuwDVS
/F5xmGNl6pQlm7UvfdVNpyR6LuMwxyHHIyUgVXKQTJ5WbiKMK58/EXc0AStC/AiH38I+ii4+qMsy
4rzYja2za+ySi6sIcVc0ILpqBL1TlUBitlWLbjmhnOS7XwHyGVQsSDznXs3+1U0JHFbSAMmDUIYT
3hNtU7NBY2A6fvhAYn2dDmW7NEh2SG71cSCjROk6u5Ezha+HA5Zcgby5zP1BXHKPo2j00cHPOMZJ
TYcK7xLdC49yD9vcq7u1ndbfoG5DpeWW8U3redr+i1DZEhkjihqWxfHHv/+bJxk0KGGy2rEJ4plS
krb7PVJWWF3bZbFst1aQfdgcMDIbI99cFhc12jfyXl9qs8IHUhxx+vBTIh/nyfisMoAjgrf0S88t
Qqj+yezYsHAoWg1V9A3X20HSl1wSH7AJuC8X+S+udiQ7dL36P38G/+wFXT4BVwhfKo4eUgjspL9/
AjiBLNrGRrvllXk32BIGgdue4lRz/ZteQTw+jk6T/ossnmmq/+Lrpqwlh0dkWDjqn6J4UzP31jBL
cqNN8CoLMjPIwfy1VdpIQpTb7OFSfDVQm6DQZACYWoweSt8KXwxiaihHf7k9uhvrDt2heAcJ8cy4
HeQrvYDRIAjQG9ccfx65jvnuFeBK82Rot/15sHqX9T/JnY5bCXm6kPwH2Rsu+Sa7Eph99F2SJcmQ
9KiFWBdmDWzqIQbX2Psk/BTnxDUT1u90tMNVHfvXoCbVlMgDCKgTWQfSYDzbsTbbdn9vCBeW5ieJ
mNMoimgV2cWX3HFuXqHfI9vHUYITB6mVYVPiw0Rjes9WEv9qhvCHHJ1bojHSaevTTcp7rJ17GvSP
jlO+WL31UxouagH3uQnnVyc3VpPKj0nNf6NWxvM8BWc4vodWNhx3mgR+p70HlX6IxuBeYYTJx+Ql
fByKgaCd/hLlxR3v6Q1P6cfEPkkl7o615qPXGfaxB8JTpZnczwJhfTVC9/RT10Kbg94nkgX54ZG4
P7qW6T0GkhWx8VlT1Cn2NnEqPPQ0yrIU/4ePPG2L8tw/F+nWMAgl/fmTvAR6Scn+I+FJhJePv7Mi
1XHI+81fP/zbM4vFMv9r6vef/pH/bVT49z/3b/uf5e0z/9n88x/1l3jx/x95YtM1iYWTBv7thb/k
m/+aKf6ZfRbhZ/H5e6T4t3/zH7Fi8w+bXJOtpMufZwmb4O7fLcae94dlO74g0+uanun/HitWfyhT
ojEWJhNIIV1e601J9fDf/810/vBtJMZK+j5JN8f9b8WKSTf/07uGy93EdC2fvYXysZss7yq/BXhj
wB6NnYCRAZZpv/vE2/ZdUjesHmDVHdqkce595NqHrgKeniUJsiIx4fuGsesUDxw/FUeNxLB2Etba
BdBU+ww3GSiunEYeesgCTDAUam53jXAowSbckBFqBHVIVL/UGFQ6ym54ozosMQho/CNJh5ZBQmoF
LobJvgUwLcEmBFNufxdtkAy0pHTXrII0Db/FVdowp3AZIvFQJoW5DpTNtcag1kgPaMrFE/2ykc1E
j5hgQztfVKdpAX6NPqMUroYjEkEUMOUL+HgjRVZcN1+ShYNDHTu60fWdOl6OlXgr6izmzJ3S2nS8
IBUMWbgKD27aA74C8RIMsnimypC/irgFgKoKTh8rn28xrdhcBfmKNpI5boO2oWruT4nFNZw97Q/W
p/bFNma4LQ3FUCZ9ZEjeWo7K0Jhj2Lk4oaFNhIkfIh3rzDlAq0HuF3ppxXvFkIO6lSmJKUDUrTpU
XOLAnjZ1esS3EDx1aqgfuWAD+knIsiw15OKSz9J/DElj/IqUXf9AEOpeR4+tJfWZmTAOSMtdtyiN
e+GCpp01QFiuXa9Vg5cIUka8k8DIDjwGixOuhGyhVuoHmv3Gg0gTTnEqFVi8kvDgdsxjpQT8bBlN
vUOAIj7qeZ5PCAGDe0nM4DoBD9zx/WCN1+c4/wYcFgdt6vlIv1CtAQEMm7j2wVAN3Xi0lK5eKg79
O2L3JU2/MFVrt1KcxxX5jSVt/Wpig8qRcMEZXI+BSTpkrhR7vK7qDlSuR2i1iLaYcuFKextmFT8w
lK3Y8Vu6pkk3QfNA83Oyoka9mkI1n5KJV8ou14R4b+YuuVx3kTrTXYbXZNTGqvQgtVnk9A5m2/b3
MIGpuMrtQq+J9cfHXNkYXgiByNci8eXNwQx6yCG3PXNQyM+OEfET7g3xL9Fn1W4I7ZJyvFewzcly
FCNdB8fSK5iI4vkVZIEhrV09UeScmweWLLRQH2WdulyP7CoFsKSdz2qsIf9OQNmeRgDD1dokKrcX
sm/fyEolt841TdhxhXMTpAnerDqrjpPMFgtV5hiHZpTVtunbyF0HldM/c5KyXrrcGw5k96dvTVi4
b5lft+mBIWv7LRMj2bk5amGrxGgZ9cqxuR8XkxV92lKR4+ErNLmrgHHZgy6Qj8R9pIlTJbm9xL3A
8tYphV70AzidHbQ1VZcWD1Ga2M99boWnQDvWF14z/WECO8OptLOda1nHkiU+OeB4IUXxNtFNTco3
J6QEgA2E1ENht9fBrJIPqPnUCyPhDeVGBX13lX1dL2VXlBqrDJdYtvJAe5IIpHXUFaSn0yESZ9NP
GSn6jmNi3DFM85lsJ/Vm6kqoKJzEeIVgnj/6zPH/g7nzWI5dya7oryg0RyvhEwNNylsWi56cIEhe
Et4lbOLrtepFR6tbM00UGrSJ964lC4mT++y99sPM15qDscOlvzaEnn7tNGDxmro9y1iXOANg6LGA
kpRNrl5AQyhq1O+y2HPDyLZJMVIjz/NPW/Q0ihtn2OasiYMOj4w0i+swJ/ispCY1LVBEDk3p+L9T
2NX0TzHkYVxs6jX7AVz3qhuOtB7bGAXNSaN2NSa8GyxcGV1WOQHHyu3HdasDuc9xO7OUb33cASVh
BkrEeQJV3BDWb1W/pa+kPDU69LCEeBGkrsqbBM1Fhn7TYxH9Dp4oH4y5FavRgweCuIvJz7Lh5ptj
MlzyuoOVbBPxOw7pbT1vTbL4veF5P6rGLYl7pYS97d4leNvKDg+wclHCMaGuGnR9WrNiCV/OU0EM
DtuG28j2mpKpea7hDgck0rgIPQ5IfN7CyQcF2cfnTrAuuWZW4G7G4hfBk01UzMfmxRlq6ywz3XxV
vmM/k0pwRxynlmAblwZX3t62v8vjsX4fO8MnCNbB613Q2+MlKzyj8Q9u0AHqsKDpZVVQOXSMuMJg
SMERPC4z+LAUrDoyA77oFSBa/UnTvGb0jiQw6IZ/Kp7UYV1Xg/XQYoT0gO0iCizxYNf0fMohep10
Fh29rJ/e4rZMn4UJPYIDnoFaTS0QNYM+DIdCRErjLPYXRgT0J/JzdvUdejy5Mjdfz0bcf/oyc794
rPyfJJVg+BpZXdKOFQuKa28DDIXUjMAHDBWYDzFCZhjeUHL0fhqddh9F7MZHmZc4HPIuUruxDMgU
DLWiULUuByxXDrlalVNbyq+UfJAw4kEkW7CVwkq/ki7FX17Tc7LAAZw+JNxcasyzDk5Wiws0K+ju
awyr7CW1h+fIngqD1xMN8RwhLBZvTVLlK11lz1NIVzwKsH9xKin2jqUdVnFxrGjcK2F7FkNavg2d
lz/TJZ5/tUAdzwAq0n2gyTv5vWqvtKTUJPTSkOp5u5yIiLogHEZkdRVuNIfdrgoh0ePw1GfXbdpp
rSsf9dGqzfmcoUp9+zoJr1AnHb0YeyIavcm2tfW181THibkPgz79LFLvHWegzUHqSvpm2zZ/GP02
vBa9lb24tx1vmTjxwbZKa2G1U3uohy5ceKV2WVj3w7TU4RxeGRfkCZxIdhpgHjARqIS37oAfoq5j
dWIkLK6xa8GpiQkiEsn2PNb68DrgbPKQbXBvyk80MmdccHdJ3g0yYefcIElLITF9efRW5qvISfu7
zjHluwxour1hUet9aqImLBtat/Z2BDJlMeOmP1BKQx+MqBz2AgYxJLeLrI0Kqu40seGz16URlAd7
yvRL0Y7Ot8Ol8AkUYvtgsGrf2244/6lygUQMs908RYXL/2Wpq569SkAT8+ClnwMaOg4NKGqK+ebq
LS4T9yMo8+zAl4CW7jF0NtLsanSVJOjoprLVteUqc6Xo2lgWPdVwkqvjm+OJdlskwl/Tpl2dQAMZ
bLv5HGxES9fZzelSHNBNJnqHoeBkTlm+mRBp3yzMEqiIis4K1cQ43ILi0HI3W9eRw1pGjLn6NoLZ
pmM1ybNNOkgAHGHKAQn+bVPOY7R2tefRsGEnfO0seYmT1AKXV+ulWVXqWSh6DPrMHPZ8pc0PttLG
rvN1h/NbwCdp6vwzlYPComT6D3EPEX/hlIITpijcryhJ8Vi5pAd66fFus9O2v+raSiZS3415Tv0R
zhTNpB+BZSa0AHsej6QmNJUEeR3cNqPllwdj7F4Rv1l2BIESciAJPeYZOjnS81Qf56HgEyJLep/r
FpcZvrnqceDu8Dxnsr9m1ticLfg1SxRF/2xb/fxiWKzyPMrutxgh03M3y3hd0HC+w9gfbeKE7brR
MpQBe+v2mH2690ZUw+c8mIpNxjxdwtog401rIq+XtpixM7L3YRQJthg+HDLiLCxJy9SncpbWR1vY
4bMqQAdUgmEB0zD0iiQusDlQ30S8fnYntSghDp2akgUESkIRbH2ffs+2qtsHPVWSfodUfotAo2qF
Le9gYOz+R+Dd3NiGkNlLHefmuqbp/a6jx/RNZkJfUNhN5Ach3z2ay6g+zErzXgeu++sqVb1ihDGI
HKXTag478Q2d0CTI0HJUBEWgPiMdJkCdSEBG8GAXOoSiI81wYmpq1JPIrOoz9+tpPRCiWqWic+4h
IGIbFkhkqFuzDJ6pnC/cRTvgGHU9w1pDcuRKkfPOfSBimez91vrFoRMcooIqBCpZnXw/YiRcjbx3
X1RCo4YSbY9HrHJq6OPECnI3rIHCshl4GcwievJTnTzE5HZiep1kvq/icgTjVVjtfeZ3oFG0m9YQ
pUA+qNRiad8UzfAQVQ0xwMoV8zEP6d/s6tB9gFwUfkXA85dBYYMcgq2xDsxGnqwIizdsi/bZE9AC
uyI2lkYhhmcWWrTvUeAJg28e0v3IZhHCR1jsy3nmnE0H9QaiUzyCcnWuvTX6G8yJ9otSjovJzOzv
ZOWLw1R2pDDCkbVh9MPNiPaUrBYRiZHRwkkADwQarM7Ke0TnNFpQIu3etxVBQZR9ONTRUAyPDYvk
ailQ/9/Yz/CutNKAh9EG4PZKDZAz41QhC5OS79vYleQC2YQGgUpae6hajKJ7Hdr+c5vJm5WXNWBV
eHojatDzEHXye2gU9skEcDUGPhDFocmJ5WtufGnXIvhYWhHVDOfxbPIUr1yRxhfhwy7zY6vHFDNm
3vtshgZVJEIseuGFdyGWzk3BCUHwqHF9tmSF7I8uKMl8xS0dr6Zf+8Xtk8rH0HcrE+5mn0MSIljC
YOLg+5nmlA4FdrfywwxhJbNlqn0Ms34T82agybJus/LLL7xw4wGsff+/lZj+H6pHNsWNaML/8c95
939Rjp677lP92736/PPTxv+sHv39Z/5dOXL+hjhgISR7nhdwdiPN/EM5uqlGpgtJ1ZYWSv0/Aum2
+Jtjuug5DmKTdcud/0M5suy/SQc5OrARj0wAVNb/JpBu/0/hCGeNy2grPE9YvmX+9e//STi6hUA8
1bsDa0VPLwqH9gfuUX37clvslxP98tFlGH96J/tlb30d8uDp9p9Qm4d6pIY68/c3QT6ujftkcs+Y
CiUW1QCkfK+jC3UUF9Y4+TN7wDsz2yVZcy6bmdUorFs3FOCRIixf7KzbzT99K/4uef5b2YPBZJ3T
/ue/u6gr/0MTM/HJcPmVrs+X1kPO/1dNrGetQqpqGLb8rsA3rfYw1smI2bikvwbEcmFPlxHv0qbt
3Su6y9bgfDi6gnHIlNYf0yfvFJBuPcRd/dFrKnrgZhE/a94IQFLy7q3KSDj3CrjOsad9fZkxkpRG
8ZjVETO51geGAw2qliUTvyAlc46pj71f06vFPsNHmLrqPEqPvoal0ioB+8phicwNsr1XY/xT0Ywu
TNc8Q+KiXNy1i+2t/TIBsh46ujrFt8ZKK6gPxHCnx1hn+oKHF4kpD9cTxec7biHdAW2MYGNddptb
0URfdhw3s9MuIt+Fp9rlu1zE+1EF8jR4/lkSc3uvxA4c0jabhwpknwVuO7bfcVBBCHYFFgy/R56h
kXuAHnKNtVtt6G6ZzzPkNlR529pON0JbSDfusokpWGor/RLF5n3jVbQB1LTWjjfFkGP6WFdoUjO1
RYPofHYBYbj0nPyhTuydSzKWfHUgznA7BKvPVYdRigKKyF/VTuFxD0nFoXahahWm8+hOP2Og7jwj
nheFsrOVLjwLXHVmcDu/9WxMnbnEx5IcgJisUICeoAAmO7xcREYBZG7oWraWfYyuNZjZc+dJXGh5
80xmK1iAJC1WzjRWB0dO0U57r0LsR4M0rIwGa5v2VrkZhhINs1xD4IGrWu7J0MIxBJ600GL+okFX
LEahN7wZsEzUR78H0dIkXU9DOWHIJrmzp2hpuQXLVvGEqWaBb1WY2bikqf5sCDJkQUqZFBw20Fc4
C9LOecacbW2EZ39lCZE5B4ZvVcn5oJX3kpstlAORPGAoYpvYSHUKFe13RBWgTwwQ11WECpaO5VMz
unhUW3WMrPCD14aim4VUxiQj9+hNbnpXjONH3oUU+8zNhZjqVrGuWKYKz7UX7y1CCP2QYyduKeKh
KwUaVUWBAmhkTIMn9tXc+evi6jBhpwZU4wwRr0qzZyTq+yQdLkiNoJGkT77A21jcXBReiMXki10G
azHDzTzy/V+4EMhWQDXOPQ73wEa5kSgcS7+5TSnfhk/8Q8TyhZ06peJuFW26gXY7l0o7vQ4aqGYV
ayuIXe9eQlMyOP49sZklBn1G5iwxKLCgG22wEU7ICJxnKrZKD9UFJx4JIOPmrZpOlafuMgfJ1MXy
wZOzjGy1bc1pqcJLrik8VOqEnencWg+xaX/bJqgDT7VLb6aF0BnW8Pe2NCDsUmgNLUDGpUP4CzeI
B7AoS55p+fzLaU4wcTrNbX+nbtAqzZU3GtOvOUQbiNKBlSkLW3cVoDySL2uPVYQZLMLjyZ935WU7
r4SbkaUffdTC0LaBzZtyXFklBQRh4bySh3zPWr9euYb3F9AhJXF3cOoQisX8YBhH5gq1rKJy6Uqc
3ahpVilf+X5y+NErJ3xCcKNLu0KVbIc4ekoSwTcGTkRV09dF1gun98lrXpKie2FTtjbRmhZNF4F3
zQ6iQeUTecfGoNxVKjsYNfrdrNTZjTH2idw7d3gLnIROCKa9OywcYhr3lkPS3wIY65b1vW+LXdle
SBtTgGJpBjEaGwfiWXzEiMmOXrBwDeLQZc/LjDUvlAsnfkXlOKtZbSt+ee1Y1M2MJ+UA/PDWiEBU
Nwi6WeiP3erMXPcY1+HvyY+MshZsvx8qiV/MhHKXIPjVOvjhKhkQ1bT3dRKfktAmJtuTQJ8vMbRX
iB1SvVYl9Ww2pOhFn9DiGaT9WYhuGwNWWpGyqtAnjbtU82csMmD3SUwhgeUkX8J6m6hZMKZiJ0fn
3o+A+poiWiASROt+vuHD7eBCX/sjU/Qd2D86NsIYunNr/ZHDxIGXvCJGwvwdbl2vIYBLOwnEkuCX
s62wRTyKNsOD5qOaxSnYWdNI13MZ/8yV6eAnX0LKEzvTTV5H6n4APA6PpUN81oVH38/dd9EJf5dV
9ruo1MfUKH+JKizWA/CUXnG80DJCAiCYcWNyb1l5cjh4I5xoK4fu3M+8/FA7Gmzo+ENoKbeBGhQb
XcIc6NP5gUYfc5Eazhr8xLiMMdCvIJSesy5c4cUG9tFOV11yb28hSYUFjCeF551LR9PTs8WSqMx5
uWMAEu0NDEIOt/lub+ZhlkzedmjoFIfbvY2amD216waPY3UnSF1gBcdxF7cdPRXkdk16OA3QwNOo
aErn1cCBA1c9UvW6kqgtgb7ERD4Ww/DOX5KsX5A5G+xLQHRMjKHCzr4mBN9VWMtXqo83XGezxVD2
b3jAKCyHvWx44SG1w/rLxRuXqzNYm4RanYaAcZd+TB4O59azF1wOu7Ux0mZftPiOlXt1ckQ+h9zS
oq0Vj0zv1tuB9dLpr/+SSCdJJtIt66a9R/wcXBZ/DvAVbLNUnqHFcgMCRp4SEbRblvYYPLsWyg6w
GdeBjQAmo91wA2Fnrlj/t+0EVDq/fcBgrAwAamRUfltRyimc9Pfl5NCMNgXUjd0irn6DyKr49gau
veWvtDCNlosJZezUmnsllS2NaqikA+nXxIiu2Ri8iJCbXD7hALYw4meUI5AMBaqOidjyaGthAegu
x1lcxkKXpPKM14q73hg3+QO7yk+K1ZjFvINjlu1Gw2ZZtj422QxgJTc0bFUuSd3eqE6idHrqeuz8
ZFr0JkdTbUKfKIxl3IfXaqBzNPbJw+Vu10IwHB5dLZ/isafzD2+VVxGLg6L0G4/s/0wJM2SAAoaC
XQf2k4K1g6VmLlds+CNS4SHW3M884I071+OuoBFtwa7mZkQqzhoOzhauzwNAmTdL65QzaGQxGxU4
jikGHcv5vqrxBhcZfkFndIZdZtLKRZHj85CaXI0dLuE13oVmemoGQ608u0UU6mCWU3ZR0+4VjbO9
GsVw9WxK/sTkBMx+6UsyQrirSATAPe5JF1g987fMyP95FeXXgYq3SnXLmh6JtVFA9rf1IRzyEPA2
lN0R7XZM0LI9g55mIleS0o9nxUsmS/V3jbDFY5hRjUjkunWLN1mPj+DrfJ6GKF6jFaCZUvE24MtY
AtmGbl0YBZHsjzRnbiVqcIAG/YXk7a04tfsl8a1oXdmB9Yjp7Cqd4UzQLrsOlNPeRdH8bI6Qhno4
0iSGgnJf51a9ybWzAVxHcoHQAii7O6+2zx1b6DCfmGmgQlCm3C5jz93NITSQAgxPgYVxlbrcu0Pq
W+TILYF4Yz+PwQYt76uLGZ5KX5z6inR5mnVn3abAZEvDugTWTjpjfHGLlr9JO8S7hIyfE5Mwh6gI
CwvE8gKfrLXVqGWb1gQVIEaLCnJJURBUAIEhJk8vMfCaY1aZB7sbXgOWCosEqxdBuwXxct9nNQ/d
cUp81EYVPdnYQvs62dHiMDwIK0LFiXnD1L1CMqe9kVUR3Ew8OcMxrd8pk2JlGPm0sJIH2UR8Va+g
GAVq+lBsG8mjk07WT63iExKhXPUA1u6wmMlbZMhCcFLTGWbidJ75g+0KOXwkmmDA4r//hSE4gcY0
2NOx0u6BVG/mgtIs7RoPNssO4ipVt/CCZj7SvzngJSZRmppmSWBufk7ov2yz2X3iQMTbg9cTuSO8
NiwgH1CJ6duzygbXc3foJYu2RdbeNw5GckyojHf1vAL1OL270joMpv+BWaHYF6KxT1bwYKs8vptG
qmnVuBpy3dy8UjyI3cj2On5gRP8k9fZlAd+QMZmdEBgVNmE24FgnWoShSWASbf2fKNGMMJj1pj7i
WI4hSvohrGu+iDDE95roNp4FiFuWuSp8+wOs2FXNJaEgSGlLB3OWZXKTvhlSE4+EskMkyCpPGob7
2i/BqPfVHcIbtfWBgu9v5uA0ouf4nYbFcUdQ5wZAHBexvvQwFwzjrSTduysc21gOun2aiOc4YbkQ
KX4xYGUmnEO19MhJNyVuiKgMKTWt4t04IWiygWKLm75Gvr2bbX/gPE6/wTxeJpvMPXH5FTANamXL
4jBmyuML47y6Rg81Xby7kXGOky64b29b6iGE5lUSNWta8zKCrFtEDXuwhils30EWz0oKqlWdPKYj
MSHgMME2ybGS2y1+3wFOzF0GlrwzQmpNMaagORQPKZne8xAJbo2Y8jfAXBhcnRKtO5h/7bqiGjyb
oUCDFt0YdNKW/WuTxu0pvUm1ZmPgwl3Iuim2gU+KitcEjlMojHy38ptXdlHonh8z9Bc+p6PqkzXZ
KOYoXg5NCWRdNWI68cYa0Gup8yjzyWVOgYQRkSp/RMT0Nnba2yurTyGH+ta6TcLkDjLQM5tlaJjw
fPjW32NQj3bZ0FdUE4XVIfDeTboKRjg6RMDsFIsd/hh751cEfKRElI2i+JME+nhDGtEw6Jcx4DYW
/Lu0mpfzvPaKIVgwVl1MI6aXuSu2nPRkvQdvm/6M+FnTcjqGMduVFiTZyutoqImMdlE2AzUf4Z/M
tedl71u7uZ9/ZtE9kzL6FL5e9PKLKOA3Ng1Kwvvu0S6YLSCw0tAOzDkJkBgougq5N6R3kqUTC5QT
bMxNKuMn7D+U3Fvd1Q3Gu0HmJKGiUG0jy8CpobyrdofNiBi81DU3pHpU11mxoyFeBRBNAyylLgpx
NswKSum46XmhrggPYoFptpgK9caPc7XS4F+3TfDT11Z8rvKK9R8osyXwFaI0dbYjGgBThAAgJ3nH
UrDwVyHJMsBxy6KrEMCHrPvmbgfLzur0ht8uWlCKFWwB/hYUjXtg9qzplVrV4hAR6euGlTPgsCF8
XW7oZrl1lFAs0Y39wcCgAmnajbAghfVywNRxTD3Ok6J0z1KShwQoTbov+wJUsE8tZ1dk2sVx77wV
RrbMuZDy+Fn7qiFsjtHs4jSnRE9qG1b4lwbCwMO8o7h8WEnVXwJIq0tAiptmbF57wz8E7W3S0uLc
3w6xLuzeOlYNhGlqsWSL/RIGvw1wPvxDOUM7OF0qfcnDNB5pbv2oQ50s4ag0i9FzM4qbOBF5vK1b
L2erm2zldHRRqvmo9MAVMTvDWNj0BS9pvIwrSX6ZD0i4otDi7BgK33vEhc6jpqPkiY5KymeNiZWV
fIpww59SEFdR7ISbhFDwIrNJ3Zn+Y1omrBpK7j9cTU6MtWZhrX3HpYKxuo8kdlBc/BtIxuoiIlir
RZSWrMzNjjdqsokiEF4+QNb1UHHf8B2YYTMLf2YrLCP1rfdznlfBmHhr32jPpk7O2uw0ymNzj3/O
xlScS9QH3r4iSbpjV6GslyZVvj7oFxqdHpqoNq8NvdmZGVYP8VRgmCm+J6a3EzXIcmU68xO4fLVR
3Wi+Nb73Xhu4WiyLJSioNawzOQvyMlvyBTd3go/nSjFRr5tM7Mt2WkRdQ0kMOLmtVar97aNOXDrd
KUo7kIFYAQe+mR7pCIUfMzaPrd//Mi3nPFeNegzJEnllo1b2X+hg78Ar0T/SkvDiUiRLjKZ6aEvS
F4HP0FnhIgb8Hlx5NOI1GvN8bM3W3jcp9Folz+wy+aTWNMUYU7jM6jAC/rkw7eq5IPm0nLq2WRk+
ufnwFmlzsoC3SNFvy/GXpx5gZ2OHLKCbRW7Nd7ggx6PU/uNcgtGy2TQ3AoHCL7M/mMxasDH6U/RC
PIMLr7B/tVwEmnS+I3KRUtNDJipWngOVQXzSTggZWTg73unNvgFoiHVGGHtkm/uM3tVL5LzmQQas
qqZiAp8A3IzC1DusyXAtherelN08MKLcqxZgO4AvnMHjfEM/tQNLEouTVmU7O0jv8klTspjMtLem
I+dgedWKG7pMksdxTE5EE8tFSZQe57yVLQ2VpViJnor0Pm4LOC2Jeqyq6Uw+Nd+m8bxx4dGhoQyY
8ufyeeDHrOcEE9DQO+8t/vEfdMS1mgJ5NDPe8y1G41FjtFoka347JhlMX0sKV+x9mTOBz+CZVyi8
C4WACEUiWIOwdTcgJ+aVzK0XM3Y2NCyMaw+3BRIf6HjR+peMuiTYEZVGtqrnRU0FdmGQDUMRfIqQ
tJdVYeIRNCtQ2zjUGkzWY1ujosBY3CaQ0KKgOAHFOla9Wa/Y2zYrgbZHSDF60bRvLnLFz5UZngtc
QGYdHioKSo9B0JyHzH8L2n6bOBZ/c6JXUXnpovqozP7BZBDMuHZNLPKCfDeZVr/sm/uIFwvNahtj
Flh5wAs4VJnTAgvmlsI/KHUHw1VYosgJVU2MF7zKjlq3D2q4lz2PBT+FiaX4YUCCWhvczN4JMVhe
VsiqwuabIvhYVd09e3ZaC73ik2aXJ+7RitOT6aBS54R3e4XNZ0W2gLa2iqJ3l0VjHXpb/rW/9NC+
l4O7o374nYdzZaCibRMynoZFEl9lJ4+DHffQxWn9fMnQrPHMZyTybLA8EyWtgPnCjcV9jzKfKXGL
ZYcdrAj2GW0+C3vihXRbCUx+/8zX+MKVVvILMDJbGnfMaMizZtkwYVKxiQNVMCLgQsEOIDbNJqB8
Yff6ZFYmLOvuaBU1xhSaYt2gY84ja+wL40/auz+eUoTHOs6gd0dyBGft+NZ6YoubKeAE6qEEKOdr
tF5aDyPMwNdnhhCm2TPHTwD5MfxKqpw6zuGhcM6QCPLFFvLUhD8ilv2DNW3NztxETqfWWSHx6gBu
LcC5seNCiUP5/G2FVoi8/lJWL445vDWBpPbPO9q2ZS99boTLphNXTrenNgdv7+ALg+njQSxmoMWs
n1TQBnmfcDvPoaPf3rqNWf0JaYlY9aN16BgZafmkB5gBtW+BwY1E1dO7oCrVzoF4kgtxF8bJS9Mg
/kr2WiDDLRx+DQw7gcQ/5NNjJp3vtDa58QSnrqtfcTUhdVYnXwXH3lI/2BD+OHIoV1VTX4kQvvox
FsZmuDfi8adpgMcl3u/gZwmkHS6f5ameJU11gdi43Oa2fArRT8o1l2vYsAGWPxGPF9r9UDmnfpcb
1YuIXD58hpEwrOQe8iRb+pu5wQ3hzov5QWGXPoZULoZ15C+NzEvolwgVNc5wNcMePdh2zTfKgX7y
jpxt6w7UBVc+neCjWFRdpzaCobSaZLvLfACsbY+1ozyD3PGPdjM4ACbVkfKUtuvHo/LpIsFCSO1O
iLEDW8WaOrSPngQ4HrN038LMm+pugjNyOyZrkHap0ax1SzNtGGtEjQRipu5eE0GHncxbd2Wl2Rrs
z2HmBnm7rrz1nXLWODcQH8Arrcl7DxuqSnoczJLiFA/CkhMbD/TtwFLKXqsOadXURbGeuHeYoAQP
MTQSTINElSM6j9DCKOv8qwyjYOSwKAYDN9OcKM92DnVdi61J0RQJKo4Mv82IhRo8VVQk5U6IfxBW
6gaTeX8Y53nfhCblDaOezqQRV1NbHW2jLd7LbH7UwVMKt2FbQntG8Rm6jeEYdI0EBqMiYe6F/WmY
kF1jD1pkT2h7Yfoj+fn8LbD3XZiY66geQ5zj2Y/tuseO8ryF+6obCvNCrtXYAiZqWs0XRxnIbhUP
JO6X3RSs0D/gKdEKOZt0wOlwrJe+KIKVeYPNIO1ArHPsXQ3/kb2QR5lX6X5UEW8Zqso/RzRhHJO8
aqYBrh1QFj1+WeR0lKe/ymketo6RHSzsKUtIKNwewrlYj4bz4w5yFxEZ0yBmcF2RZNY+SF/bt7jC
0TMRRH+q1uIVXYlLPDkMWbRFc4bk5qaub8dpKSmHtVBG4g4e1M2NL8EEvkAx+x2K6ci13juXxDA9
7aAaZhJM4MAftGYAIGsJJkpiudlHgGBll6bUYCWffkE7dG13CwP38T62kse5s8SWJWtzGJEH3VHC
6slivTaN8GQN1ZOnQoHvSGZb2VKPApsOATOkqj2mput207EdGSxCpX94Q1C6BHcSTaNdzT0AbPTC
pGJYMI0RfZFP55IAEMa5nsyOU6RbI6rlYRYIn4kh1wIK9ar1ldg28CsX5twk2yJtL13W21srWmUi
r+/GSH1FVgzW2I4v3fgn9TL5ko1XZFQxIlEjrI1AhOe9l/gnfKHlwbMn89A0ziftRIjkDB87/FKH
pBnre0ekv3FovpV5CvU1gIjt1ExAom+WXWZnm28uC82pC9CPa0HkOYt54WuOqc6cdqopD6A65j1W
fufQ+hhKnLK9s72h3zTE8WPmfBrvoR5wDPssnN8Zvb1DrtvmaRh87lJ5yUt7kszBoeJrE7bnvIyG
c8s9fzkPBUjZXKyAPnawRZKdnsv8Mazwx3v20K8nuhapT6aBPBPByo/lr9dx8lryJUjqYN8zOO77
Wt1z4bzPgFoQTJmaLQN5jVKCY/Fisem5931uME3PKo+HJWdgdbDWpsV30NfpsaDJZDPQHUstFeb2
snvIwglUjmEzL3jrnq2lK7tvzNnecQ4HKtR62Jpm6FCOZZruwoarWIXZsAomEOp6jl+okrPWutB/
ypRFIFmO8VBztWbgijFLVfGj3Yz8cF4sSxDHPyJmVeFZtgeukEuAy/wSokstpcPyzlUp40KzrlIT
+AcdKfgVYxByPMdL4M8sgW/7sIYOkGVelsMhURPoMLwUzIbZfJXlyGjfucs8Qbjt0iRbt6LU27Ji
ex6FznoeqTyx0Iy6rgjpFiptciwGOopfrbFWQJD0lSLFjfe8dFqXT5ST0XIBEx0Uj8MTCy4Xepx9
tqN+ZjVEY2HdMW7G4s6x42THVQw10w6SVU/SYl0UTzk8iTSPulMYUKSiMCQsMtaCw8RsWmbDNUiL
7iHF1sQuBIBAUYl9rwrcGhjKqtgyn2/Y6BBvvD/1Lm1LxnWoBjbapngJvCzY3uKf0s9HTOQYqrOm
Wxa5ekvnmubtJH0GZLoA8tQ/qiSlUiHv2Krgho2N3nhJS6bwDu7UsuNN+eZVZPHBZF1NrBxbw3Ca
BxoE5REgxHPluczj82volxS6gyee6j85kapcuFc99Cu/D9Eu3TuXEWEpHPvK/55FjBNOw8/DbQGr
WslVRThSWHzRKzBVt76VxRSED24T3I/h1hicNyPVW5y+cFSC5s1xOkZRW/6JC8g+JZ3vCqTHYnD9
veRkX0yGfEqz9i1J/oR99ZlEv9SlAQQnpOoo/87Q+m0s15DcbgQ/fBp8818tN3hIAyfjDCdtnHDJ
tM2rHMwDGYGjAJAJoQM0YlbVxwSnfmwnv3Ku3wK24NxwftUc/9ocMCG73EWp0/eWUtjBh2LpbX8T
gWTr8qNFIuQqVeLXTKe9mDJY7fozgOyW2YClAanecQF6GkVzUoG1tyhubLvpcfpo4R7y5p4xZsNx
rL3tjEPWqfJ3GNoUGFtkPWLJ+4R/GrTJtyPHewJIOGNxTAxyz6Ss12MYbBx6GY8G/tsbIV2d8SbH
98CAgbmA+OytL7a8Z7YQdCXp9JdMDZNNymwEOQF3NaHqW0jpLoGoguiltyPNq1gthPOIg/mcW276
MXAvXoZh5K1E43BLLn11wXFtnkDXQcH3Sv5RQmMZDL4LCkUXaB8BV85HUFJ7iMhfaZY2L/R63I/z
u9vi+p9TkPN9gt+hHnHYTma56j0neaz/i6gzWY4U2YLoF2HGGMA2IedMSalZ2mBSSWKGAILx69+h
N2/RZVbW3VWSEiLu4H7cJuxeGwF1FyakgMaWBfiksTrEvvGtF8WMPDrP7rp4uLjMli6mAdXFcbtn
g5NnY2AlChS2szCbGmu71C1tHgBHU8u1MO+VvnUcKh0Re1+xKbUgNsRpEqzecztOaAaZMUx4Kryi
TwLgdqil88w5JUTvLMjZ9w3ufdUygMxteVCICPZEScO+qid5EslQIsP07pfRjve9GKEJrNLQBlOB
yRo1ZjIStsJbDmSI30EvlSwdqULl3O26yJxOuvpEG/uvTQD0wF/JzvVAXGuZEj/I4PBxyOzXeLy6
fQ9EEtj9HjYKi02ZHMs1zQ/vgggJf4k2A8hzHlf9CrEn2hLseGrcJNBoKb4aA04auR4uxLI9cQkJ
U+CFUq9k4WOXo9hFFp1pU7B3Kzm5AuE6VwWI89khk6CAj3YQkDNiMlXfhfxjTIvbL9GR1ECr2QDh
ZwG0dilj/J6WBsGkkIlZpTj3XsYxkgF1rnr6ZGjK4F6mDzOa0AjNXnLOdbvbaebFX5UuROItD6nU
n7hrENBUmrbHApJtRNm6xxGXX9gvAMfYuO+RsxqnHpvKLhL2A5ILRV6r3e6aKT00FaN634DkkdDI
Hc1FNozVsIHiVOWwb40yNNEFs4ryozt0CsZ1AnLUqQDX3PKBzYE6wvDUHcVEdZxMekH8Pkw9KVWI
zJgvZuKxTZ4t99WLWM4mEAmDljcrd0gimYBK5P2w/AKou6khP+VsHy69r5LnzhsSqkw335PAuVuy
XoZNMiMjSUEFjg4EhVh89yP/f9uuxRp8zv9+WcTEuhGA4uy9ENn4SOHH7MObD3B68CWN3ssIdhZN
eHEyei+cewoyymUnK2RYNHEfkA9vgnZz77GXobetqUOiiUIph72VM4wbem36YJpAv8Ef6LurV87x
+6e5cS6WUwFC59+LVSkx238FjatrtggwjM9ossTrSEIxLpmj5pBmI/zklwvW6lEhtI37B+KkCLKB
AoW9L15jgMk+0qGh/sFowsim8XnvAZAN3hrdnT/VbspQbSHzd8Re0lrGwYnGCHBde+NG6644YuiF
kVQdWbBeB9aMJxBP76W0FwZWCApdTz5LO8FQgguM6YqWcSr8xlZz1CoBoSuh5DYxOuaaZ94nWno2
C+QRfarIHZsIoc/Niz14vxqr1FYjJnaiEUUZkNxWdBPLSzRIGTi32iy/odzdJj0bNjPjsstUnBxS
drwqcy5eMtwG2Z2Rwr+bw1QGZZUceGI8DJBqhPeGOat17Nvo+SebEpPNSLQZ7a4OZYHXT80xBiHl
30EXOBvlPAWJwQ6RCwGbkcEaCr2aC6x1Ozn4dVn7EkbolvcOqMl9krksHuYTl0CNCS/5rRK1l3CD
iWbhEWJnorPAIa4kcJL8uyvwHNsLoJBFahM0Ngg/rC9plQTJ4loPl07XAbIyMqZRyQm+0GgcsL0S
k0vH3svhXu8iye1KbLQceYfwiH1NwE4b+ZZIEwWjYwHHsQkqYuLOFe/bQduuCYGC7ZRT5GHBlx2Q
SHZbCu9fkw2vmKhxUi97ttf+fhk5X3j8KAFmRBStMXw2RjZvIVbTPxO4Tc2LgAv67EYziUJI2+bm
l1DobTdmG7LYf1bCRBAhI/UhNshtT401VgCy0/chKS+tcZ6a5kmO80LpyOghoyUsew2lfvGgAfYF
VNPTExs8QRtbM75cvX6z5FdBhnIgymzXWmT+1g2WOWtkaTW8YxbUIc4hodCl2CWkBpgq/jCuI1rJ
SEKDl0b1NGKH2gy1hdZSATeZjSdHxwhU2pjE5R8GUtLT267bsru7tSgZN0bVFtvU4WZJYy613H2S
evahMj8PIAE2RKJbsv1To/yLXNivE5oONVskdSLo3PeT/Tp2zrLxzV5udQZB5BbTyVmWBBiv73BK
TjCBMBum4pOF3J/FYmKTZewYYtf9jt2STZl+VywDcQg2tMBeg6rGppmRBQ3Dsjy1xPJiyp6h/Dbf
JMnjZkw6anx2cpVggavFVFqNHI2tqfvnLjP+aYv/3tHvLqup3I8RVw59/lg49nutMwvsa6QY88VP
9CeggYKhpL/sm0R7M+fsGfqYskz+ZndEyCvir1GuAZzDfBT5c15P78hrzR3PW5hHipEiZozeH4wQ
1rGJ0WJ7mFoKxX4RVpAK8c6WN2M+fM8XGmqxT4m7EEsby39zDNnSA9iYz1tkbFzyokLLPHVvGKTB
G/XD2R9mQizYxM3mvoyUfSGm8mNErzs7yx2vR71JthCm0NWhCmQZ0+xLV711CY+ySUiOsXzzWb5o
TqoIRnO+S2aqEGywbC9EQ7F3hjWCrDtk3RPm5CrmFhGMDnwOBtN0583g368YgZx1uFnW862K2Eri
wkEBExELGKsdXeqli4prWQi8EaLijZxueIamMAYj27a4erT+MRc5Rs3M2VbDHD+4uPTgzj+zyvhj
EG9tRsYBF9S8TtPi/V/AeOS1anYeKbc5kHniPtNr73h/AMiCMfFvGhz/QJfFw0JJjO66RgcG//Jk
DMWn6xKqqFEgK0CdXV6w9lpWjaf1kI/LyxgDiTXNZ8urCVBn/I+xZgl55Y1Vx3CyUmdraYVDSG9B
Jr00/42oeYpYxLeJuIYcm+fGjPsbmZYPhSJJlzHfBvPyfpEDN2Ta3FWSpAL40KfO7uA5sONAQmrw
RjlBRPF5KaEjtn+JpJnKY5PQANR6VBzJARZvkC8Z/n/owH2a3tB9fU3OcG+XZ4/FW2Ayc8Afulp/
4xIzOkcL+52tnaNjdFFigGK7xj+4yn66psvuRZL8YFE6o8cbNp2df3it9zy2nPzanN836TifY8Zp
Kabu3M2QSVeH3IIPxX7m0SBhFIVJeokHwNkUnTM1PkIkJw6QCBL/rfs1ZacVevQurYM+EhMqWIV2
eZtWYl/2oPnG82ySo+BEnFTzqtJ2ikvBGLOPtX+Z3//X82SbjstRlMmwI56hDnmTfhNUhAzK7+N5
0FiU6wfMOp+NILaswcZjM6gd5nxN+ks36DR3mZ01/GhGJLIM6re59RqpaT/2KHY60TDK6khoUiPb
56HXL7oZHXW3ek9iu+WJtiQFRYlBjbgCD/LfMPjv8H8X7n0sFM6ylxO5VDGfnA3iPE9EqJL8zU4F
hKDquqS+FXiSFI5lhD83R6A/WS96wCt3c9MRscZVWa2eyc4wcQ76mD2jTyQ7HWKL0Jvse60h13NW
9b0PDagVD3bM6cefcZUNUk98VnQOSj3nPTKBVprPRfvidyr0QO35Kn6Fqjed4K25pI4gAo/Ltron
TeWBOhcc2jJZb3bH9o6FfSvb1W3HwrnXKwiNjXxMrWi+eo7a9nD0v6peR/UjWsSRHDW71IN1iJWf
T6k2WWbb0tyMpd/vPbtyz643TyFlB9v5VdfiCuauedTCp7WT/pM96aFarEPtCpJE1USfnpTcqC3A
+B6nY9DXtYlcjivXNsWpqRyEug2IRGib49nu7NeOoJIAroIBCvZT1zP6ep8zwW91bg3sgjv2KWh/
AfuLqnYPwlj2HfbScwfH7tynE8DEIb5Y4+m/xOcaDEiKEAL6MnJMlEZ2SFsX4bCo4wvTqE8kPsvz
gH1v4xh1t8XTm+5MYnMxF2BPHSLziKuIDquUisFV4u3Ggfz6cmqzi3K5WGD+2aGuU6bMmv3REgwD
z3t66iJjQdogh8clo0b1PPCfsPaDuHDEBQ0m7buZ5LuZRSL0Cas7JKI1nmgX0DpWfzAWNulCg9yl
8kCOoXEbR6TiRi/xImvVxYDuf+QDSq6lrHlo9Rj0Xv9o9UlzwEf0LBImEzHoANwvyAnwEKTn2pFX
j7ypQ4m/Y6Mx0NxJI/e30XvuPalE365qiJGlNZdmH5IyxavQEzXJ4b0T1VM1VyDPe6rvhUl2jA65
os/wrenNaS3kbCElLBCx8gPbM3hFpf48CxGP/lcQKdv2mAImMPRhwn27l351RTeERhngrKZjruiK
5JwaJx5PFh8pPcaEzJ/oqf6d/jMgpoqKsmmvuRb/Ccu7AP+kIY25AN2pQNoHwLCzLy4CJ7ejTnNy
Hx3MqH/DbVAAZM27FC0qbogNLlyD1cHHsCAugg/xnYNfFt0CPkv15xw0C8ovaNQR2UvOWH3WAb0P
EyNo2Bh+otdsSk7wK/HAKgetHBekUYfev7jzrrBXjoVawsnAcGEsX6L3d7KWv7pkDCFbix1omu/7
2TaCyiEBwOuJDsRmCq8KDya+mkBka4Im4WPQHNgOKEIUKI002D5+uXB70koHkzYsZ6cFPNsVnWRg
2P3ig5VhOsQ2HQtxnFuFP/vaG42+H5Pih0WXFYmjb5YMcHzr5Ds96TN9xvgyTbxt50XwzSLsY9Ya
CDWY10G3vR1v27zF37rtCIF8zp7pjrxDlyLPw6bthZamP5sS7p9lZMhLjPjEbDMJ81bqIclPaOAk
cZORoT2TPx9fhOEg7ls459IsFwcH2lgS0+TDgZJv+bBYOwHJvNGdH7FqLZSTEBQ321tAegu8egQX
4OFdKcWHYyySNT6qZxlTYpS++7FmEZ1MtyHjEvMqEjzrHuLmDwy6JByV/Fd7CYxaL/9N4iHeQ5NA
NKnn49k5dk2T3pjx7HPlG1ctiQ02NAoBqjtWITGrb+m8VgZnG+DhXaVBJhy1TrsissYcQwokaPZY
J9sZIfC1EXHLa0nATpcBgBNkQ+OsBztkPfLt0pW1TPxrd7ykhO4FwPrfLcacnZbfJkd/GXOL0ZIW
s0HMOUkQVxydmgDr4s713ENZxS9Ddd/N0S6TI61aV4BSmPYKSOo1cVGkeWDLRcJ2UHbRSxxRcEM9
LEBvoGF1ipNNORdXHo/UJB4MVipsSnizHfeMDjNw5pSlsEyf4xFDSzP6b4Rrvqja+EdFVe5MzX9S
CP6DiQETF3l6Nup22E5+ch0H5RxAa8+MTvD6uql/YOn4uMTxZ940CWMFlHQz3pREw9ZU98x5suYv
Jr5DQwsT5oTZb9ik4PhgP2tXC395ch0awSgefeDBbeo7s0SHjnPjXNyAoFcMvrF/EI8CWU7DDraC
nR3Q+gTBsAGOXh3heGHkNzBObXIiKi2wdFwRRk0+WNN4Z1Nnw1yjEEAAivVBD5rBafZVXL9pQNFB
lo/RoWL4s5a4gdJ+50jxo8N9x4GBfKUp1NFLa6RdQ1jaBJTOav1lYP/cJXw5uAQDoEg+smy6xC5F
6yNWpHidecE4+nK/uvW2akKT6vjVVzcCOCEQl92KV6oNERMv5BWCsEqdvUvEHAyxPt4NY/ExGlQb
VcN3yTDi09VQOMjFh7/s7shGIDenJlQbqN9cYzQqcOILyiiFQ2FhjZMRWA8fWtkJGLO4+E7nH+wt
dTA21IVjnyCXI5iAXHNVQogvcvvX6NsrxjoAVnnJ/mSMH7Ux9g6N0ZyGCV1luhuY7TPlA8OZxzAS
8oQsKBu0wBTJLecYZepkcDD3C/rVeL4fcJhs6OmA/ax54+wc92CnPojw5c4ZjF9ncj5te6ScyOMX
FFEIpvAd6rOGeDhBnA+L/bT+w34FG5RgndmyMaxHBLHx1YvneEMQOqojvgb2Ftpuyu6mBO8sp6UK
kQbqG1t4l7T182MLCitg3BSkxQTDp2N71bir1tJ2H+lAvgif0HZxOYZUkMzUqVZq6MfIoIoQRIG3
S1C9FiPhcoP1hF/8hCXmbMzmV29rd/06h/ROsBURg0/WoTdLfdPl/c2gTWVyeO+QT81bRTagvTO4
vhQXIElCLNxtBAVs0OxtjS5Ft5fzqNxja75GAxnuwAtwdGgLI4iCtJjs5CzVv9mJsusU6dmVAQU3
K+YIyGgPVrcODOd6Z2ODR/LfzqHV49+sZiSpCpYqCxi9p2+a1yGaM58VnKlN1BxhdmZcpdQiJYPm
Xrypyd+y+d1JARSTKu4w28ibK0S+iPfWktp8RM9pbfSOuwKMtJume8eOYZmb6Sdimke/7mnAij5g
f1EFWm9aW4H6a0NUo6HIPcugxoepd0RDwcTfu2HQDlotr7Za1yFy9Jy9qkAAu9VToqkfFwZsULc3
K25L6uQGvVj9SWLfuGHggWyzYiyx9Dvk4va1jhotkE1jhpPMqIIK0jK8zvy2an54dfPtRkZ0jJM5
aEdmtWrgSYEdz+PeXIpWvpkQvx2dK2UCGB/7+s2r2yeXUaFZLo9GzXgyZYeiGvo6Q6LV1Ytnd7Dw
3xXg9LpS3+qjBNaGYoRBXb0tmlkjAFMeh6zz9uj0k40SCdJ/O1YEqTISbg19OQwNi8O5KU5p6REa
Z/Cne26JwGPQXzsI2WNh/iiK4Z1mraa0uHuu2+iNbKITxr5T1QroM8bbSniKqmrbROKUjuYT0Uj7
LJY0ZMWroDyxovckkd2xaBYqqwINiuZvChqZINWH5wbXJEinx6SMP2dw3Ru2u4/owJ8t390Ke/qJ
qn6bGv4JcYsfoqBlhaQNJ4NVJCxmZoEjd7m53JAWfReF2komPrzv3Rl+ORNnJoTlsnp5oVDDg3VO
5HY/+Hzaezbj9FM6wdUEN7on1rBnTFD5qbdIiFwgZ++JqtFCUSMXcps52/UkVew1U5tAmomTSlTx
kNbkIQjncxoK9wRLFzrS6k6DcEMRPSAsqebpokb04Y5BFrcBFbWE2h8aNCbh9NnYyU0qVHP+cvK0
5tbE+j4CqhwBNg4J9/7F34InRSO7Vld8zjWzrqlp96UEaTO789EpipeBZKG7OrLmpzq6x+dUIArS
4EdHKLFmg5HYee4rgssbJqwrLp49HTIOia9qqTG81TOZ0f9BpN2db6/wQ7v2cYFrL5Dnkk1lfmad
9tiU5lvm8iRkxYTgg9PW78dwIfebWiBYDLfcirFOiFR1PlKfed9ExBWyypxRf+3sXBcNLQsSpnUE
quNUDk0ncY/S904Ya3G76G3YUVEGTUaVlsBkl2u9reSIVJq22mEAi4wsImeFl4v0pB4SN3c4NBUI
6w3kmiE6mLr7FDnJsV/I+VBMcHPDIeNYO0VJT0sy8PKVOM2wADaXBbLAaU7GozeRJlJGksgGUnOS
hTPdT06GHef7EeUGJD/72qjG3+ozCmn4lgJUnaLdFP56FRSYI+doT2QG8wE/zbajVVssvBJ1tN2W
wmQ9eWqsJBbdjXRsk/Sdst63unXIC0VRyXxvi0TytwTXlOo3hsH3vCzaJWEBayhlHA0NpZxUds6G
av7HiZddxnj8mlWU7JKxnXattPJtq41o/KpRP8FhC60yNo9ElaSHsWUQ5Xj1xdfGB2QdwrVnRJ0m
M24tXg6yGbRtWlozGMA6BaDJbNI2lEAtL5ZL2eN1bgx3h05wOE26xkHtknWo5vbkQT5UJuiCVKwO
bmGc6Z/eGuLh46n453eYDJtJPWm9/qs5nr3jaP82ogGnKeN0ExDenrx1UI7ImsJL7CbjTRLH2cc9
H0ID290BgyAnxsEzKt4MeTMHG6N7HFstRk6cZ13MBLiXrh7gYD71E6FfMRHOo2rvDcZOR7F4L3E6
7TKtjPZGK7KgtC/o3se7jK7Nh4oQUa2kcFA/FCi0g9Mu5ASxWCDqSn/qKHRC9OnMSyjgN6VDgF59
P0fUwWPqiIDSz0McKe6IG2EG3XfvQgzfeqKeqP518hifpEkIYyPL3YBAlnQthmnlWKBHwcrVm1Ef
IAsPAB1edGd4QVWj7vkzH4k2dqluiCzZ9KpCIJuCIk8mUlYl/RrvE/rAkbmEb4AMb3SKw4lySctu
HowosbCFcEi6nganCr5mvf2xjOXd8pP7KCXyTJDasJks64vxBPr0BtT8qghJ7PnL4Ns8k6zGGhdd
y5bZ78FdiDLIk/TZKfle+8l7XVDx8JSbD56PQn5sbvZqbkdMmJIpKBta4+hn8fnknfqX5UO7bWKY
/Siy/GIeQqJi25D15h2VO8q/maZ+iIFiy4SUdle8sVv4HKwMBFdeoVxvNrnOytAqVHWaDfPT8SaL
p42lb5Wl7sZd+movxvnRIZfrDvhPpwQj9njxg9js5DaFYRakXKm72ODvnTWXMCbkcYYRQ/xJWWS6
+mr9UvwgubttlgkIEOWUUT6NLEV65m8Bxmf3hatuCOy5QMlkyHOFeeCYZ+ssQXK4Zc5sn/GQwgeo
45s9AcvgvLqbGLwT14FSx5mbayxz75DLCrWOp39iV2rus0LbGvlkf8fs7oHd3VpwTyShztd6EATL
MdAfxyw7TKL/q5unWQedhNjAi1BeCvFvXGRNaeX9YpW2Q1P0b3pfPDS5+qiay6QQId6MUeeFQEE0
yW1vpvo5Ev6343ifzVyRyJnxJLJfTziqqepY0tl497u7Ztp2clVmePYZr/PnZD5EqePeVSDzN2bn
BjAuvl1kaezgBP1K+VL2l14kKMYBHnQRvmOtsh/tyCJ0bOaeIcPd5BauzENNI+2ORvRlzUmoOAa5
ZNZpjJBPeAnOs9PdtT2nf2OSp9KwOtmPXof0TJK1VrXmb66znekc3JglEcLXiZ17kjMCGJA8sBlE
hOpZ4mbkLUw+yF8vdbmCpbry1JN0fk3YKdCOZ0+F1asN4mLtgDSdPK7C7VilzXOY9rF1EnaZh2xr
p12aidVvMv+zYDafSRT/q5fRfIgRXe4tesdA415KKcnHfPZQ/BVfA4lV5NN5yQY+sgwoHnceVikI
ifkhS+0z/oGHfKABy6UqtrP5MZfD0V5TnhYhXT7O9MEb1ggCtO+iBQxW6+Jgu453JJsH7t6aumX0
YG/Evpm0E3GTddCD7QywQfGlLBE6DUZuTmx8ezigt1NNJnjlEx4fpe9m4U5XzG1mhbGDZnPe1sB3
xS1PAZSTyBRYJmhkSHV74SOLnd3O2fQkPI6gBaiY3YdU4KkwLPfaMnFxU4xz3AwbL7Hqs8ggxNqy
u0xjkT+ZzfTR4xseaxPWTAiFEDJN5hKwQEZemCEamNj5ELLX6cfF8F7HqbwZLiLXKXuzBtyiOeTH
InosegVMJAJe65jG3jbVvZZUfz692I4B32za5zIjaNmprOZQjd17oQuYGr19sTQEQ9QA5hY8DqEL
rXo09KE/tvdTGi93rqrsu3g09L2L+4u80wPTSnYZE26jIY+N1d4RZJMcH1B4k2ZGDZGBGcRV5Dfn
xC5felM+5zG02Wast2XcDQ9lZVHDLMmPY4M7SxHg7WcbKKpP60o5QRtU4+S9GwyMv8iMkcoY834w
pvhWYJy3DLZKoowwq8V9eqlTcw6lblDHJWZ+0MBrZ8gu7/7/Syfih4n2aO82fbtvXa24JKOughQF
0LngQBt6J79Y0t8mUR59gi4LM9t9chwjeYxKrT/bSyK2bHBBPRWH2CyNe2xg8kFbUnxW9PfxPRIK
740Ll1njwBdG/zwRgLP6y5TfbotRce3SQp8SU/tlQKfjdlXlMU6rmybr+TSscDq/iW/KhEKadDhV
suFBNDjZ1WD9+O6FaImIa9WQx+gzbvKvjCxqmll5FS4aPsexz/k84aavzd8aa/SuFyjp+Py8Gx4t
MzLu/zNvowfvibnTbkbn62ukmwocOt+doZGvUfrSPZuDPvJp1haXcb9sU9IUgqyOvoZiqe7iuXrw
NZ/ZRlFXLD6xgzaOsfOIVN8lugZ2c2QdyK4i31EVcFKS5IMDL5M7HaYKFvEcrHUB+5E+f+NGlbcz
ZqIUVKa7d36s9jjY990k9i73wk+CebNdykMnYClqfdSdoxmLPNLhO1Yd6mBnLia4vmy2OWOOoK7Q
FshkifDATt0RgR0HH755XP3rAtAT7tHEOqEblblXrRk9RhO98qhF4mexnpH4hx2nxVkXWb+3epZ2
wxAz+fK0jlAn87uu3Pi9dmK87bCeia5aPmOtc3cA6KLTbHOo8Lru8ihHyLB2gr5uhXaM0ts0WJSz
YH2zfXluqqI/UXc3x6VY/SzMR/aEwZmZJm4LYVWDAxnB6+C75pz0ZpIc4on+ehyca8NxfV2HXOGQ
13TDNN37oTOtF732yKFaf0tfAoViIeQ60mc/TCyzuwVFUxdhk6MxzJ1qfjC4KbZD5QXdPIpLQ0OT
QI2qswFKVoXfLmm6g86y8yWb1K8+X8SC4Hgwl/4s5wG3VLlcEtOxDjYnA5QNMtwq5nDJ/IvS2DoL
V/x2xiMJ2fUDn/RpWOMemDJD2yZIZJc7JhgsXjqOFPMK8J6FZfPDAL0Jli7VLzKGHj0QR+xCRQzc
Pi32JaU3tjIdCzMKZ1Zq5a6ffYCu3moUqvSbnhJkmDHRhrCR7k3EMklDRlmn7ifpp/t0xFqxjGn0
0Bv1rhDI0hMXZ9yiNkSQhQ067qe+K26DwQFSNIN76lLtjoCrG+hJ3kehqkOlL+9xz2mJCQJqEyGk
TpFtNZLed311998PkjOF6R8A0RQyzKZNhviaZsnRdfrpLJlbGJUOm8srOKlmLzqZ3fLcTmqnfOa3
mePMh1J1X3EyvqZKax4lQ/0gMw5e1Vo3j0X0Iek6OAgoiBYWvC/1CAHK421hMOK0RwPr45GtQR+U
bWueNLeitjR694Tk78djjJOOkfnA4pZbZNTzHRpeuZVpatPzdIfIsJtDPaI9KVLVBGNuA53IvT1u
Rntv2p5xZgrQRovzNLSqIijWuKXyTO5U/8GuyCeJ16O9pavDdWTt0nwVMDtJCCvmn2wIXgZZ/6mL
NHCd1gZvvGS7ROBybMsFfqTmPGougvlR0NdJQdXJyKwyW4lMlypL1GobRZgRULNtAAK8SNRyELoB
5oj0PqqTNzBg02YhZGELkYjoWD6ztqv/PAe1V9KZCpp/3ENq29uy9s7tmKqLRDCByA7FJHL89NCW
RQiGtNlmRfXilR1ef+UCEZtwa3ReUOpGj10YsYdJfO5N4l4PwYZXgdGov9Jtis9Jb85SbLnrp8ts
nTBPdzsGwXFYpn4WwPuCiKsvyWmJx1fHjNBTdAqsUYdrRGSufalmrTiilXltO9t9Fx4rGrtpqWLW
37rm6wgB6y1NO/M8tmIlO/1L8mK6WGkXLCb3aA6VKolj2O22d1zANug5Yo+niu4EhaGncAoPN2Sp
xxju4CYz6jdfF0lotcYjUpeXzsSB5ZjEnenLS0wsr1lq811BVI5j3Medfh9Dcol00cEThQqD3vSn
6kvqYYdYVulWryhar62Hi0m35nAgJx34OgW+nNXWjfPtBOoHA4xC3Npal3o5tK5zTDDPb90B+I2f
Uukcy9nlZDWYJnRLKXdtXSeASq6JB+NIZcOf1fXHahhvXhR99F7rMDcmVTQbPy2NRG3SXHHfraIA
8z3PnUvMUHxjdWm1Y47v2bjZucUhSTdszEcEe/BKx3q44Qj54T8isgCLNGcLiCVGMXzVWpYehfbt
kcyHRhYV06zHtIYIW5gWdbYNwk4NxIG1EpcU48UkJ8FY9CQlGM6znS7F1m6uZbNyEMCDIaS6T0Zg
P7Ou4xbKEHzguDSPiwlmBlMuuaeqPg9Azb88Ak0puPErTnp5bEamr2tm6anUyctjyRp2Npqfub8j
cxW+TYMmfgaO0YrhMnGXQApSCTimaDl1mXUhtIoc0CjTwoG/j/LI6cN2MKw7Qpb1KLk5aba86VB3
3AHfupaSkSHRBzfDZG9KQPTbljdln5XPyVK5RItbyZcZH1Q34rJqTZI2XPE6ZLl+nfr+JvngGAFN
m34wGcKNWKmpN5d7vyBYk0WYOhpcSIyfV4X1CgXWDeD/1oKJ1Xd7CrLI3rhMcmk9KwPi1C/mG3Fy
GnGM4/LBBVVMcUMAyegmKNC95cF6wHZvXtJ4ehiWdd+YJs62rMF/1K1unODmQkzvnGnfs3UNCADJ
Aq4V8WCiIAKfA4V5yvrfeMdxQQfeEqbRClWHlTkNe7+tGZgDsxyRhm1JQERfEaO8GwHzB7ViYsxx
C/hYQ53Utujj5nmYYMohy3BVYwZSMb9wSVY7kA7Cq6KDYcr7hbSE1sw2Uq+q3ZTj2fQNBFB4tMam
GXEQ+gGNbPVsT9pXU9pEOFKL5H7mXzpCCe7XXZS55PJxDWPVCp7jJvIfKo11caK8+HEiTxAup38g
NeqmzwXrICTUY16ZJCfqbBAU2750nLJtyts6AbZi+aBHD/6gfKRycXdoC/GBs5rgBp3vqSnVA1Xc
avNguqcwtBk9Zn+j1VbZTZuTFJ6YiIKQtE5K+DeDlBssjk3/6NpsphJBVFTSGGfNU4IBIvafri28
57hDs44OMvd3UWdSqTXuXT6ZL4whFHk60AhJxTtldoc5SJffWST1i6hR21d1OYVFGWlhvMj4MNTs
n4pb195KtcinKaq/o9RCmtp/W91nMhQjJEbcSIbY0ts49xWeWG1ImqOnY9qyBnQ0C/iUQZI8weDz
hT6yOhUR3q9Mp5mX71llyi+SDsIolq9CZcYzBf7H/9g7k+U4kjRJv8pIndtT3Mz3lukW6dg3BAJA
AAR5cQFJ0PfVzNenn89ZJdVVJS091Zc5zQWZIDOBQCDCFv1VPx2rCNRd5Zyl5tqEhgkCChLsobJD
NJ6ubXjTE1/KECNcX9OgqEhQGIrgtb0As/KcHXNQ59lXJ60K+VY0A4NFZ+if6sL8Jb2QTd0U32aQ
7g/DGBMGbJytW1jWznCsbB+XsFORqQFeOBO6u4gK6mZusxMfvJEcS5qQPFXumwlr1mpD7so+ULHS
/lIPBBPGAtSBgGyChmHuYrZgrlcXEYSHwcIPkMTxhqYxjsVsL9y0d8LVycYg85CiHy1p5FcpkQPK
cjY2o0NrIu4rGKUPUdmyCxtLrMeAhwIRbFVld6usbnYrxLFpXda9yDn4CQAKPQ3OtjvPqp92WW5B
DGz8m2Q9y9Gpprb7Onew8CfGEvhR8pUI63cbSuCq2uENgXWPlw733AchT3MVC7KURfJO6xMLGB0J
mWv6K9YdxqSNFV0Grs/mUGwigS+uTbEx+rTU9uD/UINQP7r4Yiif8LOdVltT3GfpsBfV3/2C9UvA
s+DY607HqZBPCV7mTd24cmtzlkBoWEFOn6612948cyKvKHGkT053KrvI4YwSE07zppey4mhRyHzr
pJy/Jt7Apynnkt7EmrhMqgmNZoiefg6dglMDF5AcsgoddVC3MQ5YKM+pbp6mzNH0Fq6bloFyghnd
tL9lFeu+28Q3fy77HRl0Bj/WiM1twGyZTb/63J53XNCO2lPDwUmTB997FkUeQIjSK78k/1PN0n4c
EsoTGzgUDUn5REo66qIW86ZCSG/6+qyNSuxMmjb2Y+Ss0yhAG5yZqMx+VO3SwkGZYsR8qvQCla0g
Z0zQKY5NUmXscfJqVMYvLoHdlmzTxJKD22OUPiqLrJeaFo6IjAq2LNdclKVDfKUJew7n+Ki1B5LL
n3Lrm+UE987T07FKaOvMdQ1KxYZQyshhL+p7U/bYMxU2Q79L+61L6nqliEju8Qt9SgoINgE3Etl3
7TWIw1/eslIlXCzPblW+0PVF1WAH1I0iFvnad364MckMrbgzErzsuvGS1g2DlRBeDcXYbO5B/ELI
nPaFiHByXROS8Dj4bCwbgBGZgxhTaYQJYcKJyNXEYqI0ZJuh7JNTNYZ7CRIdgygW8hZcyzq0W+9k
1fMHC3R1iTo++G4GAjjlJlRO3Lb9cD7DjAmpYLEMNthRMHiGEYD04THqRr608lo95gneiUbH5WFi
IPg0NtJ4CuljSJWNOQXfzao0tNjaWOPO1OGmZ1EyTItHekYDun+wga7cxvepRaacUgC+jRvWv+LS
JzHsA0EIXnjBt1RIlGgKkwlm4r0s3GNYcAavwv7dbOAs2xNiLNI2CQOm2LPjZttQusB+xy/JCKxK
cnVbmY1/L/sCYrM+1sxUHKt67JpbprH5+VTo0kJDjUXIQbo2300xPLXIG1cnQNToQKksXWMXilC+
+xVYHE6RE2WZvJE5Bclk6zZQDQDFDuAdlltuwAOOEoALQdCuVey8BQ1cBpvOrNngYuJoPpCGxqKA
fs0U38S+CH02VP2OVM2xUPGmmNqDZZnnxkx/gC3ITpH45CZk46DhpSRaaxvZkrbsFA11oGSNU3C/
DjPrFnjvZhR/d2AesywTJSiS5Jflpr9km8ZrAG3Yywz3mvdYy+HkPg3ut6mNzsQKtjmmoIyKqGPY
CnioAP+94pJD0iADF57MtLiVgHuYlPUcDUvmUtOSoHb5/ak82CGhk/7jnpRaT9mRwPqnnEeC3G1w
j2aHGZFWnLyA1HXpL2Ho9yVMCdbHYp7jPMnqBcsVylHbvZe6+E4O7btZVT/pyXzpE/f7kIhHXN1Q
4Fi/OJboaPQ3xmh8Uj+gVldbFApD5qnX+hYEBml6vlbRM/ywaBGeJCckS0W/DItLBdOL5UgJlCR6
qYAh1oG+U9XHUUcdsVQ/yHmhavBV04B7iDVwmebkSG85lkBDBeSRoxdHyYc09qddx1l/A6DhyZ5f
SjPYp4klV0jvvGCzJ7oghvXvH9FcHkqUqW0+cSofeSlN4T3hWkJP7Ls5M0CMuV5A47xzcCaAFllP
TTVyOgvLTzd9m5nI0i2TM0a17ym8tjw0trXNM99bOA9D9U4y+br8M+ifPY/l35ZnzsjhoeoJ6+UL
rlJEznf2zM7vBqwlk82Pr2yWenE1m3g8+jOudNasbctl90DcHuPrbP5o1ETYZ+K3V5vH3qcVz7LC
HWWAnK3wM2j7RzZ3t9+BA+9mJO772OS4rYcPcmcPVDbR1iPSF2X5bwD/rjMRQslsugsqCq+Gb/U0
PWQJJmPTtg9BhYPGkfKiiRP5Zv4Bff51wujtzPqT+raz6xQecC4rXJt0r/8ZZ///KzzvU/35b3/6
+Fkk5SaB6JL80H9bpSBcdO4//TclDOfP9iP/h+7O3//Ln9sXPO8P6KCuKXgPCJ9dkS/2l/YF+w+a
N33fxMspLZtE6F/bF4T8wzN91m7bAwTsBg7NAoo0JL2d/h8SCV4EAeAQEXjS/R/1dgoh3H8oKfCC
wHWEY0rMSq5luf/QMkzllDEANMhQofWWfG18sYjTUC9dZAm7ieiYnlBO8lC5uNPkbBN/EKCiB4/O
8F7f5xg+axLfE4cSazuhacAf6eVq9YRpqWTeFgJc3IRJnx4a1/oChH/nB9XI+H0xjCvqsi16s62l
QBtKwNLcQqm2TEpEWXUGC5zWS+l2ZtswuBuod57v7I2pr3bUnz8V7WSDtGSsKP0NjJV5OaPt1VLt
zXQP4zlt3/5S+63rA42dyblZCsETmsGHpSK8pitcLKXhyVIfbg8PLkEAJG7gdaFPxTj8Y5ab7j7R
PT7GnvnIkd/LHjtvVl9aNtO1AoJNJU90aGInu6dwX4qYSPmMToAtlZpzzNkIEkv1ubSCZ2cpQ7ci
atHrpSA9WKrS1VKaXkbN04w4dnKWQnVaC+qn2WrfoMLE1xiPyqnsjQMnt+JatRn18ma1yeIxv8EO
YdxvZfWhR5Pb5j3p7F7UzjowoPItcf9dVpjmSbrtri/6/tmwzdM4fbE54TCuploY3Wk91LI8VhUp
7ZC43k45YF3CqKFTAW6UASXqDAW3uwL69zibOOPWs5ojZdjZ18HPdnmUy3OP02bXBxzpgyq1TjJh
iOtX8XshM3J1+PqufY4y3nHQgKUYvY+TA+sfOwX3pXIdmAp0pDlsS0Brlyat9ssp+FUO3UK/ksAQ
x/KxgcG6nhLjzBAoPPfhuA7CeDinNuD1epnf0NNwFTGvM4o93RNHN6Twzn8DqS4eKaKyMT1yjunK
/qEw03JrU8i2w8pU7wn8fg18PJ2ZUzxHtEMZKh4JOvWPo2lvs2fCiiXK6uxs8NeBa070Lq/phfYJ
kq1IYzw4beMetJm/jNhd12Mq4KVhU1m3eQLNpJqwBnYkruPvVAGFHNLSAI9JZlCaKfZdMzunvG+c
k+X4DxjbW0xtyXxhiDxd8oy3BnyX84xlleN0nW4flC5HgCeDelbSWEq8kssoEaMs5YMTs6Ivdo/z
EXPC1oLzHfEASd7nVXY1mhx6KrUNxci7ArvVrUpRCjIMIFgp+O0LTA5frMTBDcPApENkuZb2PB3j
OnyB+tA8mrjbNrqKaUjMgp/KktW3iROxQx4dmEenifEAoV6GjavCzuWnJ+ovpl2ikY+mccKfUB9y
Tkg7rVPG33RXrELHvSVenIEFNq0XkSu4MYQWsabjaRu9c290YjfA11xFrc0113DqI654ca5ss1y1
ua62jI/MB8SP8lTmMNVLuG8am8gxqKV1kUU57jr1zTey8RHuB6bdajJ2xaSxLnmeGTMPpe89aze5
Mu+Nn5aMu2LEBiROlLlySfq28NTSHnHUDapT5WYPXDv7Bw+JcDfxJuRu26zccQxeS7xpuzz3r9OM
eOA3PGC0BMBAY7lTHo4eGefG3mRT39np9Bx2yXqwXP8YaZ/7guZZ6xEuTjrLumNUkXB2o/TgZxtL
SxgOof84NoY+KghbvdLxlTJ1+zGz0w87HeWj0QUNox/6Ur2Jt1Qt6VWAgZihlS3ZwnCcwDgwTrIE
123V9g+JGIMDHfPf57QNNn3ARJtTqAEsr7kUyktfZZz0LwNqSlbb76NwIipACv0IOuqg8taAFOhN
O8dxrCfip9HJQNWyliGmm0f1nkqrl9hGCaQxhM0C/9k6pkhvPYdlBRASqHyeXRh0kUpD1lhheUVp
wFey9wxqo1ZQV5FybP9RDCracVOpeUeVxbmIa2uTEmfNg4kbcIE7WoMlZ+CYvpdVd/eWVHjFwAk3
DAnYEkZzmBlk7FOmplMYEu1u5PZCmtF40HH/U3TjfFO4E/xkYJ5Bh2FNfumyzN9xwoNhzRUH9375
CjTj7PkvkQZ5vrfULTKdSuYEi6CTraNsgMNAHwEczEuYRtldZJ241DnWj7yK6ztne/AAkbGZFhul
Z7gmqVZipbFNrYedWYClpD5CLtglc4Y9t3QJ1EOQD7klzZ6ZvyYBm9GvfuRf05Q9OYC4+Fhk7oXy
yo6mmYaFEz/uqjH66iT8IKbfxD3kY9SfF3OQl1pw51V9KDx63zR2X95hJmb7ZOjlvco8Ll2cmYOG
4oB5kTM1zIqtMUaEm4I2pE9HtVvyPvASWUlCZC1zsB9CoAcCXRM7L+8S7OvWBjKas8lp7ePu3kEy
sOoHj1ReEwByaxC/2Y8udbaEvgXtG33MEzE0RM+shv2UlmU0GfETsGmFLcQ3I/0SpfWTzU97rOli
XrV1mj3CFNpmwAewuCF1Z9O3shDfE9Mjz6Lh7xcQl9aqcKm+FJibg4kOU63hoPP0CFT5l6lj6pfW
SDUp2LTaC38Yo/OdIZjeEJA1LtK3nvSSgCVQu0jWNCoU6MzHPJuMbakhUtreGzubfzENlpS0x65l
GAx8slgTEqHDEr6yvuRpg8xhKQ/jaO+eUOrtkIiJudDnTE5lK1pVm9Vkm4dUIEn2vHivEw2sLKf8
eVqnn9YM2jX1S++Q+swzrUopbDkVlJIZfKNvladk+fD736hx02uqPFaGz5S2qVTyXElUX+7eA3wa
SgpBYaaPnm0fxTiMZDambqdgaU0Mn7fSBw0vI4zkQYmF0jM8deoE5U2TJsAnCyyEQxeWB6KSoOlH
Wk9zpow7H+PAPnATTD0twMWGATJ7d9oenZ4EoBHqS6aa7kKaRi8yCfKEG8xHtnsYpVNLtm+KgkM8
tuZ21NQkkceJzgY/ztPgzU8ZpbSrISwBuydze7V0r/dj0PY7r80gmPkewwW7O3TKjK8gJLDb5ZvB
wHSfOCAG5qUBqgwQXGADHGnO2EEZV2v4uadoIFcb+TMV3VRbbHJBR/KgbWaJPfGXxizRysZeH8Yq
RK5THRpgC+awR9u6GFP1OqcuRqvY/mUgI+3minBkoAFeWYyHVh2Z4Z8B8O00n26pUX0LvKI7QFuw
zoHP5Tfv4a3RvIuVMI7Az1BR7luL27ssNkyoloYohEoBx+4CBPtG6SxZkQYGXMdA6jEqxWtpUsLT
89rYUjgJEp8tjHHvgGSSO8OZI0qC/Kd5qIHl7O08uDGFy19Nx8TtVPe0avnqTXrAtmYrPwuZcli2
TeZ1c1q3qErQq82CPnj64R2ewIU2X4AA9INsXGdWUt1nchCXQLm/DNItFHFPxbmEUvUyg1HjCcU2
K9yrmquOVsHiZppOtpEBsWaOcsGT1ddYzDxtEU9iHCvvipzsvWrccwbX9Ap2BDKFxJUHfa00yEOo
H9iJu0d6M/dhnTMYTa19iFXyzBy7vMdsVwTDlWaSHBR3s1TJzhSYAAPt6YOYYTWyspqPBPaBg1IU
vXYSq95I9ptd1GLSmuE0PCk2v74Zw+fffwTIMQMSELjb359GvFJXXgmTh8wKJ7s0oFJRMpYl6exv
ssk8xkynVnmh5DpGENvMlbO2CL98L3V2I4JBIZIbuMd6JiAI5Nc4RWoYb5GN5aqaghjaACcI3NAw
A7K+us3TCTuhAV4kU0fRR+FBEElZeTI+uHMh1+zNnLYWnycjcwro5068Ald2VxRL8/tuW6KRtvu1
nbsXK5dfVRFO+9/fghvJZWjiYmMYI14+4vvQPPiPY/Omc9DwtRrb7VDUGI1QTivnUEPGsRviEdaP
1o5Ih3XmlyYod1Gx0FDfIMURSjxZw1dhNi9ZPd18tAfLj6FVtZsam1gow20sCAkGpTrlM18eXDd7
R2v9MFoDO2O3F5Xet5JRBhjYYoyPqUMFDWZVQlACBktVPPWjgspYUd+Q9mX7zLGjeW4g46xjBrn7
//wzgwupMubuMXeSYOe38a9INp+jnX4JCkpD/Px1aCZqU2LOZcTS7w6YmCOGB72KLIZgXrJxuji+
0pBAD0penNghmlcb3sCz2TQ866J5TSq+LYxwlnt/07Cab4IWP80UM4UbPyfGDNlasB3HYzPhhk6K
5zyDt6Si4nX4/Zc+kw8nIQBkJ3W5FzHQDNvssPEOXf/WlCvpJw80vcVEOHnvz34FDcZvrJ0H0nU9
RrUPc4tjuYCUUoK1RDQmw5G3Y4LBlNooOdn5DVxHt53jxF/LJpXXpkDzxirt7kESiyu4B3EdsZcd
6K7CftLRRMJPvJlLlcLYgpLJLgxZY9bqGAMRQ5G0xL0jDgf6oI5Pvz8dCsghRuIQylj+lit6e8TV
oda/P9XMNq8Qc98oAQ1f6Nl2/FY+2iL5Nha8R3MQLAow3nXiEEa+oH35/QFjF9PG3hywZfBnrH/F
yV1GvDSX67UwqKjpRpneXIKLj16NWwwSo3AInmRJ/5rUo30zRjSIVgu1dQGC2eh9xErM76WP7bnw
5q+Uyz2lfQqwD7T2o87r5JHLz7nFWrshUoBpV8Qn3GmAQHX+7ujUPnhM1AXskR3oYUJG9ZbrOHkb
L/VJPnIOpa7Zug1Tv/W/2FUY3VrHO+VGY5/s5dA+eUVD/ZJnrD1A6twUiIM2rFaMfdL2HEOyYFNz
mYouH/KoWxGYcrayGxtIK3STlMP4yNIIfR29gMpK/twpfX3I4QD6XIsefn+IY+bGoZtcjLkhZSSr
AzvnbFIU0nybqao4TpZQNwvVg/WaSWMCFrkxa7hpZukwS0ARs+L0/vtDg9vWJPG57gVPuJsW7d1o
cLA4jZCn358Cc8ih8djDdsgpFXEcXLXcW4ZT05Teqml7+66dKSdnbT0SWrLuvz+ApMdCyyXRzU91
MWf3hKqhFXZHYtRmxdmgSWm9Qipjf4zmR1R+mqlimggdGg+ZAnwJ+JmeqYB5oLRo6aKzIlQGiKgq
01tJkdxcDBYX+xXHz+ka6SjcRsVT6Q3VOe6FdxPkKimbKefvWEwfYeHFb8xN7b233MgiVltBZ8FL
vuQyqLx1f4wJr76xat+dOD1FXPgWHSuHvsX9z6jyYMPFtEQYkvsuxAVojuMn6I/zXIBSQgSPeHUR
ozRC7GhZmjEcwDnAKG727lwCGIVS6vspgazjEp8vowKRCHuQfgbacZ5VZFb7oOAk6LmtvUMaB8vj
No/JVF4Dh2AhQlp+0SUkLynhYbctwyc/2ozTchOtq2pTxOIDDMgO8ACC9Bh/oWcA/2hEdJEwAOB5
L2ZyVg/R3hobH0aVzT7GfSLJk24dAKKiDKHorzClg82/yFR4WWYy/Sf0gn5jRz+idD4YkcpWtYq7
1b+Q6me8UneUqJTWj3gxxzYdjB0TXdygJ3qdwpyGpEl/tLb+H/f+/hj/9UdVTy097/rf95/V9aP4
VP/779qA//3vP1V//jz6rDYf+uPvPuHwn+jpqftsp+dP1eX6b6t7/9m//EvF7/9Fl5bmUslLN/Bf
FPzlsfyz3+G/fWz/3LenG/jP357n7y/PxN9VE/9H+TNuP/7Xf9FN/Of/86/VxB7zfc/5a5fwX8Vx
9w/PNR3LJaXt257rIFuXVbso4CL4Q7ieZwW+66POmy61un8Rx9HNXYTUIHACx7VBV/1PmonFPzYT
uzw0QVVRwHdy8Ceiz9d/00zsqtzgApnqXUtPmXqJUS/vXgdIeQMICkooCieLrIjNTdGhagCOg9Er
Gf/Ypk63uY6czd8MFv6LSmHhe4saX+XMpsvjz3/7k0cfhev5QeBZjoVa7wvz7x8TUSs3MaaAZIBQ
6i3zJ8wwLsWrlKPURyusuLiiuuNI7i0m26Wzdwog1VQyGHBB6RJaTYiF66Rxizfts64LKln2ON6x
6Lm9PGeCAtcsTNtLE6Q/LaNQP0ZN1CIoyGChLYCGM5AIoI0tFb9aeckPZsrDu+xmLLOpPwVnt8u4
awayB75LZcVi0Vqm46E7fiBTUnc+xBCF6UA2SPQzVeVk62C6JGXgQ3IxA8/8SQTGuRMsIDyXJ9Gu
jANrp7NB3ZJ8CV4rmYW/iKQDkSmhSGrPV8fO7dtH4FHg7QvAWC6dADs3sPUtcqkJkR2JIah12B6B
UjwMoo6oStMpGH3XlK8sc8Zudi37qTZ9DTGENMebss3gwnUy2w5QsjhYwma3aNbFFRix6xE4cQfQ
iYT+yluXEE2tB9DFXtdQ1YFOUH+NHFffHTbaTQA2ZaMZ55zB30arvBycd0Z0/hfOf8mOqUdxKorW
fo19K7kjHhlfhqHpofbb7cHIFyD4SCdaU0GUmNFdvg59W4EMMm2qfPFdRMovPkPX6B4Cjw00NWrK
bLA/LE8s3uKiix8ihhRXtLeUuGzQfvGJ/lNjDGNRIXQCTigDzOgJsoQVJS8RF32uPthAvU6Vm6Fo
F1p2Zyzh0/RWZ5l+T1LCAaXS1RpyhV5b3JS3ad1NR5oGfK6xUXwrHNwyAdmi1QAfYNeY5lI7oAp0
KRMdMMPw6hojSNlWB/thrKMvs6TaAh99Pz0AdIViljcSDioE96wbx9s8NAO0XsvhbqZJD2l+JEi7
HWWUobenUoccUNVaGxUbHLXmAryf7XnPwEL0xVNBurUktDJjqhuuhJoMUNm467FJ+nXLZfpLx+Qp
WimvMU5MeIs7RVHj0nyZb7uUYB6cIPfgFpG10gybtyOMeRSpAk+lCUAhraixxJ3RrNPaghZCPpUR
lwKaQQQ0P3kZ1IdWQ2Unr8eWrcKJgo68mK1vpUiLx8owSJpZIYSNlVGPFGaWxVQc0i63yPjCuadW
ryc/XIB4DqamPdtW21/H0Z/3HGfNrcz0cKAUqj2PePgfZ5osD60tsgtwi/hXAZuRd5LGIR3MIY1v
g/k4M8N5j1h9D1OnPOqjgdC3fV8/lIOtj4wo4rOJ7gsaospi4vR5dJa1n3AEhF/CbaXjRpg3zyyQ
/hGx3LjBo8eO6KVQayIAZes6WYDdnLG77jimTEgokei6ae/HmjHdlBqogtVkmRyLoUMZNxtUaggq
h7b1fWoI6I4FRw5FuUdGhte24i92Af0e7lpAiThFENxcXach1BmAfQCBFPrAmBJiQjC7wzrELEQM
7W7Tif1WBPzCV8KOdbmZgxI1t49r8t7KTHKuLAz8zm1QTLcQILm1JSMb1SencvOPpTDi3fcS/1C1
rXWFim08SEq71iHcFxtq8xgh7Y9da2wLEXSHxplFti8MR39YEED3EHmSryVMYXSvOKreqzLmxisa
ex33c3kJBy5pNEmUdAfwFWl2CUewfxVBAGKjTedsinCwx6ObTn1wIeYisk8XrCt4gbSwX0YkigRu
isH0RddG/cHoYvwIQ1m+AVsyz51Z20dShsbDkHbcfOvAsz8nzA5igygRPER9/54VgXHWXoLJU6sG
33lCbITBmfJjkuHL688m/b0LdYeAkhL43jFXk2+J9NOvcxhXxq7LQW28aKUqXG0ieWlnx/xBmdxU
bmcBtP8CeR+CTaEgXDq97r4a3NU+kyJFABsiWHB5aR1boMjXLBnlTwuhHf0/tKpDJMzpmvC7/JYx
jHs3YUde+8iXPxgVavsGv59ZL+LOrbDd5pncY/mCDt4c7I4SUZoUXJ9UKMJUwvrZmoewGnHjL8ii
3i78L4T1ffL7Xrti91HzKyZtLz35klhSk9Iga8bGt1bYqtxmo5W4z6ybyVfQFwTiTMt3fmhDop92
gZJHrfqGxBlNKdhh+zQB3W0zCq3sgNxHxJ38kasERS/CiJ7iwRneC1+Mr8QHMalrUZwCoZxdUlJ4
X2uYADVstkPgeNNVBar/cHuDUGrbDSmditon6MNjmibbPguPxAKnF+PJmWS1n9xlFOXxLO783jCm
NfOe/rWZwweq2QTVTimuPNpEWnll8sydv4b0y3gBXDYzv9nOfg2mKG5Oqqb9LPr4XA4DeQeLUbUR
UzRfFqRdIzV7P2zgWj87jXWmEj5OQTh2zYqLM6Ajo+rhOZItymhZDys9niPbpgm07bN6/CjqoTSP
LRGM4E10oXsvKhKn0kFUbnjca9OtLe6/TNJXPh7yj3EM2ZlFKp+DVo1bbNrzLoZ8cPZhNFw81+u+
Rt6QQPvqxUevSPv1dtRBOuKEFPdhS5ENJrC8aF99s4gOgRsW+3aA0VHYaQ04Zcq3s1dRwe5TkQHn
E+B4BRknmPhPcrP93nTZk+bdGODFhpAAQjs8F4V7kaDCO7e7jNb3OYJhBxKGINWoj2YjkSOZ90Tu
E73kbXceGvWzYo8k/pOvgU68UzSwtjr3KbWHdaDi17JxCFR6eiOle5kmZy1HeUknyiwShKj2XuXM
Sl8wSG6rLqCzCsPdRLg9t44EgkgjMF0Z+2tnq6M59T8LAHtKjBcbyMuIMEk9fLQpaT+nu5CsPSjS
eFwTxlow8Ttq8PacN2lLkwa2N6L8DTmLuVybhoefdXiPy/ETmam1cIW4H5mFtXCuvwrQc9ID0e+N
eIfVE695AI9ZsdeZPrTIzPR/UPn8q7Y/O3Y0NZArZxrJli7L55Z7/8jwNvWfHN6aSfCaty/gMDpa
s7h03Mk88X79ag7jRulbXORbetZT7GqCjKXfbwBvTwG+Nec5sLEB9jzo0Ox3VpkhwUzYDcgs3chB
wYs2QwZmPZBnxz4mNaHstk35Lh7+U6aE2rBAGPiETdgz9q41QulQ3cZ2xyNT7O/SzaGNm4CM4ILk
Z6jKNGJwYgHzYaEWB8vAwXYCJqQDNl53eKiVcXGzubrjMk3wCSvnIJv8gKeuOzUYv3cqFwnAZgin
qUkTiaOKpxhW3GaAGrPUJz0Igqv7zOIpa8ldAfWneRkbKTP8Kc4eis527A3VbB+ECyD2qylYDkvx
xhhET6VJCCxHFMgc2vdpK1UUx1YnB72I1CWtFiwqwUMiaVnjxOxcm9ogAZ6FNyjRn4TJb+z2EbSN
ClQdxoGf1E3ghUnJwn72ssi9dUl3xnvaSIZDwdg8Z15A8hfyNO+j6Td4E4cAh5zUbvsVAI78no2J
dLZjqQBSrhyOrJSi5U5+TOi5xRXP94WsQg+MV2fekX4A2KJNW/I6a+q9p0A3ODrBJ9j2MbGpWMTG
d0dmbFO5zbQogQ2/laqWDPGcGLAzc0HNa6PkOYXtCGUGuQm6PWWd8sjeFDsr+IUQ3gcrEjsxRALo
bzacS9dKDrNfg4azTPlDOSmjRVhBejt1xLhJ75bHuYP8ZYAa23o5dyvwUDMZSrOltLD17S+OUwAG
aEcbl6LVgjC0i9rblMpKELJjqPPtSHMEd5qebTVgVsN0yiUK1/G2qwtej37vx5fRSQiiFEQs0V9n
taHgpHozYMsoQFPtctHgMggMrVA8Cqd5BqmMW2rU0rrSKRQAhqqjrRyn4EQyjypxI09vqWXO+9au
i7UbmdxaB78/OM5c7SnPto6m30EgCBh2fq3shjbgoDLReCMSdkmIdhmjkbUtbme7HcclNBXuRLrM
krkL6UvrRNnZzVoiu0zAufulxOqDKJZH03Ym3vCoUzaNPHmVv+LMMdHJTPEoI1Pya+Z0VlWF8T6D
f6ZIhksQR/D2Ic09ujZcDWkQkPaB09nMWFeP7/CBKcNAZj5ONFey4FkGNtFB+jDKIrrpQprDOWLW
B8NOL4YYbn1XZs9uVBgrUv/ZufRxJLspUYtQ+DDE3Lj3LgWkj3Ala6M4cEYINlIFPkWseUrqjNdL
QUWPT0OuFth1PIaq+5B969xNZJbwkBfZ3ioqeQwM/2suBtKfNpbZMbbSB58mNTwc607+qqPsKNul
4cYY1aac5w5UIZb6DWdC8dWgBhyyfkqppjs7d8JLVKHNg51tnSJPLn65pEW0Dxoh1NS2ZzCffFRv
fLCIlSteQayoHf6UA4PE4N10antPLbdxdGoPWHM0khwjxUmvei5ZPZT4Es09jISyKKs3b5Dmi5WY
4kjfLKOtum9PRSlCAnr19CoI4D9n8xJrt/yRaWPS9vuWveYhLji+mxTK/8BrWB6T1Iq+15OMdyUr
wdbpTCYTBrOUPkvUQU6019VDoA7stN6xjTMutBIOjJVP/vPEUGEjmPSuIxxBG4NA/WU0gwFJupy8
DV0myJKhNd69MUm/mlZScCvFeyECDV0UQtapiLIFy+a/CzT1bix+oLeG72Xju7vO4eI9CCp+i7wX
B2iZgH30MFMbPMfbdOyKQ6ABpib4Ik80XZYHj/kIVUG1eEi6kuR0GxtbD7n1MKooeouxjh5alJKT
b1gg8GH4XkRau6+BY8jrlIZsFiHzq7pz9XdLptUl6/4Pe+e1JLmRZdtf6Q+4oEG4Q7zch9A6MjJE
ihdYZglorfH1s0Dy9lQVe5rWj9dsjDRakcUkAwjA3c85e69thZPTNzUXUddVBwn96hLHo75lIB2v
M6UyN47WU91lGL13ujJSxoRe359GAw99rgXyjq7FPyBSkC9UNpxJzMbmcEfiIBI5gEjQWVv0YXOy
jzROiHX2MjaUFLYRdXiJgHZVtAH2poFgPMQIg14RmWUZh1NT3I6/dbicGAgpITIuMlVwsesMsSM+
kZc1EX7vtBevZhvmyLaxk1VjawNRVIOtLSnXkd8Bs9aV9EvrhljB+dTugbAypsQmqrZJRV+u/Lix
jlHY6tDeSB/1dI9QkkQvTnGjEQqrtt5Jd83mKjnjogsglU2Fc7+OopSjqppnjFqFpn6li2zguSuz
FWs40xQmZyQgAvbMlKQ7yQ5q4MxgUg/FvdSxzIO0xij+zcGPd+SysmUfJ943hkXpOiFb/Klvzfxa
8CSwy+bMRgJHnmPPKrQ5eRagsRMDSBOyFOJyDzaOsmc3qIyDS8jy1sAAsBlUp3+IustPUuTBri8N
69rBr4bCq9ordNhsGIElQNDnxtxtiL9AxB5waq97QK42EFWqZLwUcVndlKEkyI6RxTlyHf2oB1W7
NeFfHIVt0c2w8+qm5QJWUKi4ixLyykIobN7LqlNejSbyP+JAY+LnGZax6qohvyLd7F9Dy3c/EkuP
i6VjJMm5JbT8BpFy2Kgk3j8VY+u9l2YSQgwJt66WO19ILm3RALbuNte9fGNY8LEhCubaTnptPwDC
YcA5q5l676ZIy4+mnXYsk/bexqiN4lTUwXA3p4Q9HHH5Nky4QIYtyId9Hc1qV7OpGchEybmxaXMU
tNfyQe2uoeoYXHrcHLR6LJZ6EcR7x8jtu2XGxVYb8CNlhjosXJXKo6mQG9e1Eq2Z/pebPO7ym04c
zvcwS5MrUw7CPsgMW0GJN9/90BjPlW3JNYaqygKnrNpkZpPmiPc2pV5ZRq3r29ioO8EwfFDUr1To
BXoJQwGk3xFeFLiNdub4jKyFelyHR1v3Z0V2cP8Nj1wT8kh8jppjbDXrAi/5i0Zz8dSVqbnM/AhZ
jOhbHmGfEyuyKrJOyJRHfEd1B3E76Mr4JS6qhAN5Qa+oUjTt5kipkShhRxBB4ywJmQ6RdmO5cOdb
kMF7KKaAEVpNYHNpIoMtwx8xKSSdrkjafgYi5GDM1Rcg/8aR7MZuzcRXWXBd2veY1lgzt6ZHGDhC
IMKFr4bZk1oTgUzgFvNwp5T6tUmQHcWDjjCM6IszjtsS6VvQfVXLoljrYWIUhBjGJIHgI8y2gWKp
1y4pkGdZ3vTSwJn3PzQbPWjoligSkb4z243UniN0g4/rM2cGGm1qLzVf4Ihk77mOu14Ko7+7w9Bd
zVyQQatC2Fp6IypqVkK6Ol2kQFZoS/kyRI44uR4TWX10wxP7Yv2iMm9ck/jGeWWsveC5QC2uL9S6
lB+tNHJSD0zcuFpteJc87JytEfYJ9OHSO0Z1gBc37Wl+tI3t3ACsepgqWmm+Z0OI91Jr43zVhH7w
XSh+Oe9Ii99DOW1vTgEFrxx7cUL/Ih4pTy2OczcOt3EL762r+w4rd+OOT7pWMXDHv7KLvJRppw9l
sgpV7KGpoRn22sBUHmHvh5VJnZZjWZEhKEpKe8Kvhu7rOOb5xRmJ7vZATC2JevJvDMMDzgeRZiHe
a0Z1Y6ZlvQp9Cz1vUoK3W+C8FP28ShNnY+UOXSIAKqR7Coshr0LDbK05ZX4n2oMzQgMlz8z7DuU3
nOHUsMst/Yxy0yVKhn4N1/RswOpMcwJ0M6Ea7hOk6XFHQqGK5b8q0Nr37tZqEnXfRp1EW4R6Hl9L
t88rEOyW4YIc8YYSrzyMN9Bl6Y5le9jIrg1Wo++mi4QiDxwDqkUr1+DlM1NBbNyTIeXnJB1ZHc8A
IxeTNC2j+JqmYf6N3XJ8jq2c1Lm6bDS0V7S0awewW5JI9zmrimibCa/zUfegRiwghRP7QEtzR8sD
wgDNLjbJmokKWx70EGfWh7W51ysZXfqBplLLDMYjF6duQRhZBBIIZYQwCYbAOCDRUr6ywWqgqusp
NaVt2wEBDbP0AsBrqNHGklYB1rap8k9I5P7HmKrZoWjb6Mm36nbT6Y38oiZVARoZSV3ISVr4LyNb
7ItkXsIBNOz8U1ob+db03fKqGhKPlxzS/hF3BV4+DXDqwE2p1a8jKLmc+IC4MhCl5C3Mk0yPz41q
4axzcsP8Fka+VGcj+FvYmlEItt7PI9JKms6tX5BWkH0Hbj3KFzxWECAdERxzRdjlXDdGebZMV7eX
bLEWGREhrysOdnvf6nWATTbjj0Vp9vlNCcL0gi9PvtLKrKHc5VoDREtg6VwUvU4Pq8hHZZW5VnWj
mZYeylLoK2ZSDgjf0NVPHKTMZyUfmoBzKskq/B76O2l58ikNC3XTqDoFpuUH5prEQgfGl2eS/0F3
aA6vLP0kC66/ImvygQU3UDd0FxXKLB6V/Iuj9h3Vq4naoxudhHTGhj65wRyRiqAs3QBsc5l8r1pH
+dqq+qAvMF9We3+K45jJpmTeUkDkYSyiShHPO6n0k0xznKgJ3hhsBWkZPCFdW+yAMeAKD82K51om
kaZiFnCkt8VUOq6HRk3PeBuCR5d2cKEbo7ioWQ6QrNbeErVQTpBfk0cKwo6Gkw2yynECnuiRPJzS
KXxyF+pgoinTotgnnOYFJIHIf0WT1mdrnUQiDr06bhfpDPgKEwYguzrLCX1jSCbuTR5naxkLoiX5
jjFokwq6ThzEtHRCQzo5JsyRNxRDLthyPzzErpHOE8IGwfsk5l6iApq3/Hs08b32GJVa+jFklf9R
1bUFJDAv9+xQsEvRZT6zzrXrEY81NsukHZ65VF6fGmb4lTaeeco8MKqYhRztiSsVfEIx5EfNbVDQ
2VLplmPp0wts1UH7buJSitceKzitqhShvGtpPdwRvU3uUqEN6TRUETA7za2ILYjiqimzfdOKeh9U
ufIELH8kugYvPFJcM3iYqTq5O2mcWpnRfCVXWlkBxnc3McUdTuAi4pmMWthty8Bvm3pp0slecizC
MmuhUf20EDyeos6Do9Ch2aTCHAVqREt3KfCE4GA+c8egnzIUkZwRlbVvHDpys0xK61XCI6CBJyvc
4apNvJ7KXg7OffCD57qwWTZIbR9wJRcqIqxRSYKbjCTxJx3x85vRpJ05992OOKXY9jGvZl48B6jE
mQC9H1Bp9qZLEnedNuuIOwxngytrzBu+0TPyIMN7nKeG0W8zP3XQiPQjNG4viRE+KW8FLeq75ghj
1fLLBWeZ4Gsu2mrnov5FWCuDcT0Bay55zgkHikB17UVnro1OCzeZSsZXn0X6txDi2Z211jgkXte/
2mAC+Ko91bnWgD0DmkTNEJIBq0LjsnPZLrzpAOqFkgDzYGhvOLTiG4hVqBijYdcrrfLA/cp+OFPh
c5YW8Y4Re/hJLeIvyyBDLhh6FS90WkWX1h5sgzW9HaCmp/Et1fLoaLV1cGQ95IRnOWiBPZIY160R
040kc7Vd05IBfqDwSJ9CvaOkUcuEGYFEI+zGKZCSMHNoDDF+NXmG/fEYkECyK01Nv5VAWkNaKEnG
mSNKdqEWwPDXIAlxyQl90tItQ37UmEh59B8XnpUnT7ocrdMwBN170dqkmcYEoM8qRF0XXY0QWXaF
18PT0pJnRFvOVVdE/4QYwfwcu6F8a7M65dQEFTuw6/xr39j10pFtjPTTp13QDvRmyqYcj2VL4kEv
sw7iS1rRWncFHRqW60eV9HG/KOw+vBd4ZZ46eutwI2CHPmJI0GChuU2KzYptldlIVnfdLCMd5R8T
OBPB3WgxzWyMxN60xL2YaJGcZkcQfHNBBJ6YMy+uqp10FQ+WWclw0TCMlxTn4yaLaoRgo0CrVlac
N7QqPxbk9Cwizy1uQ5iDb7CI06QBXqi71ApiTr9asmkagphYoUzjmCd5yztYp/u0SACImJ0ZL21F
i9/9srDotiYOcBuR3Om8E9tKnHy4jUTanejjDIRK6AVNENMhIdAZN5YSpLQInRYjcZmmEbHa6BMK
s4tXHpHPG6453XVZM817C2CAUQ3+s28GXZ2V9EshIzPRYH1pOZrn3ngLi1h5zkvNW9O/lRun02GM
i1pVacrhz8unMoaGDgCKFqv2iVZPt3Eae3xGExMvLdvVrpQa3bkYovIZuMik6R3AVWa2a1/1OHBe
fEezv0M9dB/O9CnopTQE7Gkk1LNh9bSZCCbfSF24mz6QzgtChmHXp2DjMqZ28LUo9WUKbDrsJME4
UZQtWHvCDatEd3Abt9lmKueIeYo/ctuigEXh3JmcOQIOZpgqteEyBeIcGlod9AiG4UoH09JnDQnt
JV4GTT9S4kWSo6jvYUzKsf4JXR/fg0Yw8ikBle1SM+xfomTAr+bbPcwQEOILX+Y97njHkgsbb6U1
q0WnP7t5AdyKpEN6N7lMGEGDlZxJlZ6o3xSMr2q7eZL0LU3C2Ad1X/th9D3TjPaKJard9vrg4iAs
pOS+xAlwt1BQaZrmN80up46BK9O73tscKRvWFUF3BFkFB7dZoFE445IvxDVpbGWDydTzIPnJ8uwh
dP+QKURDLeIpJvoJvKSwAgwkNbRmy4IHxguDYK9B2RCAyraIyEmNkNZjjHxbJ0x1z+SXqihXiDRj
jW78JyEDZStkpJyEr7/ndQIBAbUsGRBMEqJnz4mqdax5w3PqBlddDaHYSS+Fyh90W52D6lJ2frRH
yNjfAzw1KzEm5mIiH82l1fWfOlT2hTo20QuBUIy6CsX1X1tQ3+Au47Bb0QOBYhagPJwpgYJ8RDWw
w2mp+AxG2HRAdZS9w/ln7oQFCzMQz2sFomvDqwAblX42kya1qb5HUTwwTPOwBRTauG0Hnk64uM4y
V6W9woCZnMcwhT6SMJAY2goMtqUCsIUC0tqruJTKyjbpwJVMvSGT6ig9Hbtc216grFP6W9eqJerX
qsdqH/gGVS0NRxdMlzHo33FEhOckG51z7/nBnBcuWOMkxBEHmr88q0lunOHLBdZ8NG3l3rpDhfV5
DOrXmoSIHSgqGtT/BxdxGIZ6PDBx7LCuFVM7u5du/BZBo1zRF+YInSIgPzsuW6BZdAGWJZ6sh6YP
xUVIXz+YSst5+Ucd358yMESGPyoTf/nb/3vLEv78WZf480/8/6RlxOhu2j9I4SYt409qwsNHxAHy
a/ftW/6TN/+Pn/vTaG/8ZuFYk5zHdE7a0JD+qSXUfrMM0zBxE/7umP9RS6j/JlQxKep0YeqatP9b
S4jR3tTQ/jlS0yyUePI/0RLq2i+6PZNRoOR/wYcwpeagTPxJSxg0UuvDwoUyKEZzFbA07GWjEWIy
QqSGVLpVXEUh874K59JlupcQcg/YNIl4QUS6YtJKIh5gLCiOvnao4KSzlzm4d0DiGzH/3Okc56g1
8IR/uNH/QnMo/qKCFCYyKWlrNkZMW1UnReIPKsgEpiPWoVxZ2N3EJIsvWfdRuY166mzrRSlyD/wF
lSFOd3sZykQhfFU14ajgTHdxpe/HWtJfFP7emgYnCaxNtU+KM4OlbFuWoAkLG5tJ7pNFiBvsao+0
9PFvsLhmM4U+9FvaQGpJ55iO5J1sp3SJBOyoMCqdaXnNbCQzwyVRUgHM/TPsj+EdCKmYm7V5qVH5
cNZXvMO/vyf69G39qMI0hUnTTNM11cAAAN3h53vSQ0DPM2aUkENgLcWa5h/azjuPWt1xxI63Qld2
6UAuyIDl66wgr07B1NXUEwUJfLR/OAR7wn2jL6gC/cjUVQ0m8tQ54Stz/GzXdl26ki1rvkDNjfI6
p5p+Le2UyLwgfoigGfbYvDf//rK0vz6kps2wW+XwPulcpPXzZbWW0xQW28dSNW55ZwdbH74v+j8A
3qOsmYEz0WxVldH0CAG4bHCnZENj7/7mYwC3+OXuWpqGUJYmkNDhY/yiu5WwlsAzSyLRpffFyDJe
GtRZk4/rNgYriFfBI+o7kJV6selS99b60dJCjX3MYuSP//7DGL9+GAsVsIGsX4XcgerYnu7ZD4+/
hUN9DDuCW3yvOeplaty77CQyksE6MzCOvdNxQgHlWcN8WJSNUu3br2Nfuee+CTsctwOmeBvzcW8I
5+RlXUFpVnYbfSST0s7Vh++X3VYa1huhz8qqzItvrrD9jdbFPrEdIwypQZ0jBZ4xfDTucugwaHrF
Ygj76PSfXyrIGM2xHSgyum5NpJAfLnVQiiCIeo1LLT0a+75fn5uWPKTOTU5lTtJRbX3mWgUQ09Q/
BZEMnXHKU588+TDeDTn9/NRzspVFrYWnMsK5WtLzL5w2WRi2mRINQUslbxSamG0a7jO4TGC57HAL
h4Pc6Mz6zKJS3RU+K5+VJCeNNmwf1Bz7CHm+/vuL1adX9MdXGG2QavL20gJFJkWT5+eLbZlpt16S
OQuOLBG9vLoEEYEfoyqtZzEoAwtyBT3avLUuQzv7XXdDsreVxJgzpQhA/dgTajr5mlhEcEnb0OeS
/gD1VvEOSKr+u1eT7fDXj4voWEzado2/il8ewySg91t6sbesGt5PMGbaoX7S8pyDP8iQnZe29ho2
b3LqPcs9GAbakMhvD0hG0mPKdvNkdKFcdKqCUaauwYVsGN80fzCC/pD4P/1x9/4BShaeflpXKPF/
XUC4qWwTDJomoA1MmV92uQbXrK8bxD+YsHgZ0AnqM0lLLGnMM2EQ68ogpqjMDqSQpLum5MmWrpb8
56+sZaMT11XUztQZk1Hhx+cYxgllQEjmM1MHez/QnV5UeT7lONnDMkDAugDK38GGKJsFA9Z1lw7u
bmScBAxwUB907lU6kzM3GppX3Qpf4NcUOq56Xak+aonepSeXbl5OA4JQOkx8wZlroW3sFES0tP8r
rGCMaDL3HsdR8Qbcw4GyThq5A5T6b7Znbdp+f3mO8UHY2u/HFBXXw88XW0OUj+KSMpZP8V0zxnpN
7ACZzZOuzkjGieVuabu2vmpFpj6nY1dt6sHTljkznhlh1HPOqtnffAP6Xz4UFB6Jk9x0dEPXDXV6
mn9YSTotyBzLn8b3kilusvx93aRFchw1iGdhVwUAUAp3KXwhngkLmsLTl75yKLPW3SPB59ltMLJP
zQMEJrQMvGo70k3mhNcfWGkJlZ40i5i+Gwy8xd98/L8YPyxbl9NOOK0PeEB+fYyJAjMqUwh/yfJX
kG2lgi+HvzI4XTLD00//ECDzsmb6Q/lm9xu/hjvfB3TKU2Vc/s1C9Zd3irUD45tKNhXHDeFMG9QP
97IUrmSeVjPBc9R6M6pfBy/tDqSmbaTjdnsnavJzEurmRpq0mR3sWRsYimAjBZ0erzKUh5Zl2iYg
2xPGCe2KMNWOzElguGjBxkuMcMlC+cct/F9a2N+4sqB8sXFOqzPOrP/BGrX4SD7Sf3ykX/+xCJqf
ypl//vCfFY3+G5Qv/pOWmM4fvE3/rGjU35j9m7aqacISpIfzAv7pjtLVqdixdJtzC5WQ7fBZ/nRH
8VuUQWwhknXid+bYf1LS/P7g/bjySOhlghqJP4Vm02r5+cHMS6XoRKqJpRYG3xvLPFmlXOcoOAEE
084ONWB+ND5bBZKfp1/y0XyzSmISnXe/a6DIKt7e9cdH1JBuHEgSL5RleKBtuKs7MiosGjBueyQW
5FHoxjoi8iof5XriI8GNwA26RBq5B8OIJGZldsoS1f5iim6KGVqKgvLINC5mKU8SSmpXCKKeNM5t
M930PukKEH7kLO24uMLwvjITW5JqNRfk0cAnmcX15xhfB48JTjKuZW+uLNEdrdze0iM/IMaAi9Q/
coN4ixqGllSXMH3WDBBwtk80Rfc2AkVZ0Ga9kXSyKTu6ES7CP8t3khl4rc3oAj2HdAJlxNoYOUVf
INv3GhKkapevoeC2eSpiLlKICyWCv1B/QQDD6CwBpRH/zQrzl1379y/SYoExeKB4cn7ZQoYEdKmv
KoLQxYLQWxMVYnLwuuIsh+FslQomDByh0WgtFeYy9ELmPzz+/+LYIKa64qcniYKDzZrinbKKIeYv
B0/iV2xCuQJ3CU+SQTfKt6ZcQbpBqT9ICVUF97gbkcTKJJ2u06NNA+MgNalsE+SbM2v2bTDqEgfX
FHYPomJlaW6ydDOctXG5AcoezU3bU7Z05sGoV5ynZZwsmPZNp6QSBChOeOa2DqPUGCZD5sqNS3ZG
AZYVjbOrLptK/zJ0Llamfrw0hCiOVaDNef9ejELfu1YPuKuhDe0Xu4yKeP/7/fnfxfRvFlPODVMJ
+j+vpFfG0UHy4xL654/86S61f0O9Smfnj9VzauH8iV607d/oDJs66+cfrZ1/rp72b6yZFn5UygJa
SRa77f9bPa3feEV01TZ4RjneGvZ/snr+UleCdATvodKrwlsqqEHkL6unVNC5BkzmNmlMgetWzXMs
YQJHC03t0VvYWwKZHVd/NlN30ckSCpe26ksazHRA9pBdyAjbY7dLv4zH4ppc83v3Ur1ItHnW10Iv
bi7hCbgUUaE9XX64xf/ibXW06cTx36/rXz+6/svCbyJwZrowbLpAPYSSdhQxxGsl6Phwds4HVQgF
V8R8pIWz9J5TmttrsitPbpesjVY/RbDfewow2MYO+T/ETme2eaDsx9CCyFgfEyIFGfLqF2dKu4xi
807ezbzKe7CN8cWmgzYLmM/Pmfom84BgaTrjn8x96wXBGmD1Rbwv1NpciKGB9ujIfF2NwXNsiztK
SrLAhk9FptlaSSxzk2Ke9UuBuaLqK2TqZrBV6Mdo4AmOELC/NLhXthFLyALPp7sYqbSWA0HYgQH9
BDhyc4kpljMfRSYsCIuMqXZvhEpCTd+vLeJuZ3DEacYHS7gf7VJNws/ItnVGPOan1RO9ojLbcXuU
/ag6N1Fap0cjNsK5j5Zl0cjuu1KaZBiohDSMsbrOEPQ8A75A2aBMX3HJd21/Nfne65f+pbinV2Qi
RzX9ghXnMEbcn6jN4YXz3Sh1qMyUMT9iY+shK2vlrAi9HQrqEE2+8qSrnrMs8UCKNKYhZQKTFQso
G8EK4NqXjs6iryA/iWphLXSfYWIWDWufklMtTfWZTeuYmFiedaY6zIg7SNNENLHLITkdPGUlNTUn
CSq8Z5cAOnCL5uSdiJCd+Yiq+KWzs3VzylTjTZ/3pBwprxXHqOhDyJm6AzTxihHL2VOSbeqQ+nJo
hh0JLrdGrnwbKrphVki2pjyne3TJLrVhfK8QkNUvmKwuOSGa8SKr0UybRcs3Xhya+3SbPE3u+pv/
5rw6XyJZLZ2u3vq35GGciUzNmcxjhL6KxMchEh0wap5iG6EYAIWZePhvyhclrF6qR457fGZXNl07
1BZeQPx5IisaNp1yLT0XQ+SelJVnv6EmTEIYdslOeW0eyUeoS/iXr+1rwrSDUCZ0JJWDgqvVsoVB
ZPjofDKII+YzDk6BMQW4F9qyx8mmHQqIzs2LHKs1Oo9DRKbOsHXjL6oyq/pd/dl/ap/Zu60lcHOY
0cwyIvC6Uw2V/apwrclHADz4SwldEgvna/fIPkwNlYxQfX8pIDiFkeixC1Crodd/DkZEHJHRnCMM
F3NU9BejSBF4pR+RF72lEeGR0b45iXI4p0/5LXgOb6FJzg/T5/xNObsXy163C5a7eRXkpI7UL4Xv
tHRoi+gwmh/SBRHdpY26y6C9BC0IManVULya8QBwqyghi+cbggvv0b1/qe7Nvbi0QsxLd1XsjEOF
+JqCUOubfklJP8N66ve33qqLtScGkDQjbfa0tPafo8DrNzI2DM/Nt+qdyKslelR34U22Oce5VUgX
tbTvlkre3NO82MmTdbKferLAZsk9eEeAiJC4SI6JwzyZjMUFhkoSYIE3cS6cB1X2kdyFAM3hhctx
45DoGEqYJ2GtLcigx62dpAeSouRM9/nmubkH9akulA9FIMNSHPmB7swD/lzms7wsiF9oPpS7uKkK
U2XxFNyT+/hivGSXsRpIOMjfgveC53k0q25RdNGpxDjlDlee0Si0e64yPg9GvGVChsmvHNd5DDTe
fPfeq2/dHQzNMlTmHIkK8meTbTaWRCU3H2OtcI5eF4Y2b9TEXJpflCRFo4uFOIMrhrOL0j17L5fB
VuXxJunvqSX8imzfua+43xI7gu6+HmP9rOnEpzDa7UxtPkERAbo8J2W4GGxrHZVIZ2PfgFSwLAry
IfaFsyEc4bO59Y/kpr9CHL2ag4mEirCW9yovs3X8WZTDMenVdfni2pN0skfiEef+i5uUx4gkn170
eNMw+dA0RApnb+IhX6i5/Yq41lw07QyG2axSs135XPH/Ea8iMS4o0s/eTV50+pne1ZDEqUnCPBz9
zdAZbqAke+3Zm+BBFuVMaso3e/ZhVeW708bqLLnBl7smIzNM7B1xfMRutfI/Ett/9Ls2/apfhycN
OWDY2d/lc/0yPUbT2tOeAStlOPsHi2Su2I2WmoC7Jpxj9kre3pN20VR8lR0WhldHA56SRBawJg5U
KjCto8eOBFwxILAwrL+7qf4VuZxTfToWoeWv5rWSzVNoJXPVPaaP8EFCrpc78zw0inmNOCdfJVVH
0s8yeQqf/WcdGwl1k5pwH8Q5gbNmbcPHcNae3Rt0KIG4U5a9mJOaGH1UEbatzkcRc9XPiDBy+2ac
xJPznNyLe3Xveu81wgAvnqb9SHtp7vEi5T2tN8HdfRtfkvfyimEwOUMJU6ps07/gvOeGpCUZmvuG
EfyMMLlr1++XFhcgvijvmg1b7KZdhidIYNuyDz/VV/s6XrSTewNl4CvrhuinJMp2lS4eDqivvJ1x
beQOWS7BBgvHxsEpVpa1B1qxaz/cL0EEffmCL9pql331aJBLWGm3Svxn41LvtCh/EYtq4GGxSN82
FgRFQx7VCTBo3yaTY3s2nIpfND44ObHG7Hugst2mavMROho2tHZPOCFVLdsf57L8nlyLc3XOh/6O
aIvE+upJe/QPvXdWhXspdUPOP4xdpwzesnTCt4JybI5paEWgyjw6x5fSN06uvcKjd43NcAH2K4vh
KM/UEeD1t/Sb/ukhrRqyhXxLv4Xv6Tva+E0QFhcp7DXww/SSX7D1LEoQje6+eEqfEyjVPcrBg94p
JeC4YtxhmSAbcCQUUpeLKg03I1vq4Ii77fnuw8rlHnvprWV5DGFXXAInfiS1/opT60knwA16HN36
alixe+0BGLXE86LBK2r/ymjWW3UWs62WC06gSMu09I+RRaSj7vWziGbeqoz5HCT7LiK63wslIeFu
yNYQt0jtHVz8mwI9lBJtcTlxQgvKV58EWeZC6jdBQLFR9ukidmAugyZg6002IAwfYUhAaItBaqaU
n2hJOwo9iaLOSDeZpVn4lqGARURC5w0aJFcnBFIt9VWgkMKA+i5GpRIsoC/lczsF7Zv01reMdIm5
a1s5WWBPBuarRSTUOxESRDY6RbcPEHDxtRC0zgq1UsmbxNHFHG+sweGhT4nQ2PLtTmxyHzlFgbho
lpvejmDObuOHol/ZdUpH2lIPOGu2Sp0QyuSSkpaaCYE7HXmFMQJRX0x55YlQV7FOsAPUgCTWoABU
o73siLbC4oNIczRIpSmKnlfKsZgm0/ENVPJS3XqXkGmwxMf3wtH26saFt8aF2s0toSzj6bBggWIt
c6BzEBp2zsTNdrVyebFtV31qjfSIFfyhjo61yOP63PXqCd3LyoP3G4b93qkqwNdd8V1EO4evhsOm
Ak8yCL8TmNEsKr1ljkGi6IEB315owzpMrQhFnOyWpSsAoEW41GK9DZd6YKDPdsMnr0khfgT1Wh2/
Qb/CR5CWy1KCHBx4cNGIbDyrIiErH59FwIkjQLPah641r5Tk2lc9vFLwrwu7uErva6eEGsSceleh
+MOcJbK/aano/6JEsmmxCUNqtL8d65cGeCjiWM8iCe+2J/XUbnx3V82iLTRd9VV/tV/HR+wis5p6
sG/6oVNThC3hy3CLORDX7039Agz+mF5Sjsv/vnqjvv1r9WYz+8I1xV8EbcKfqzclcJO2z0J9I4P2
yYHSbSOuRTiGJyd7Nzg61p8Q8dcSF3w3XByGcVH9yRr5GB75U7DHzWuuvZNz7mIxrwxAka8BKWbp
LXmuTn3YZnN4oHgV/RurcBx0C32u5epS26qX4MGxM0DT9ig+hocya1fOtXjA+gA1snG+OK/1dmFd
x1fjdfr9+sYSKy7KtVsKjC+zJiwOCohdx3zWjRuBNM/5U7TP++HJnHtiT3iysQA0cuwRIqLWXifR
thLNEqTKSjx34QU+yT7Z42M/p/r3KDtlaTBDoUvm0puFA4g3di1d1IzhjWtx1S1kmU2iNbABtCcM
Jmuj+QwrbdmWHfB9gf0/BcTdlBS74SN9pKnWzvVXsDEP3dkmeE6dEkJ09hTu7X0xVQFG4VyTIAf9
6GP1GEtQN6pp7rTAIGP8hkv3pfzQHt3NSjAC5HSeSsvnhoaHjte2UbJrOVUk3gEU+NW59AF2OaNc
5h/9Q3vUlIRiN3UC6ju0jYOcypyp3vkv9s5suW0kbdO3MjeAP4DEfkpw1UKJEiVROkGItoh933H1
8yQrpqesdtgx53NSXeF2SUAi88tveReyU4ofnSIIbMIbXjsURvkhPpQv0vz2z1vL/HWkeu0LOI4p
TM1GRJw2yTdURNIiz6eKQN+asCTpGkdrbaG/zef+bDndRxVdWg2etvqazPhW7eryOJ5aQ9LFEusc
ySLKOCEu+1o96g6mu+WPiaNSfvIH9lP5hCsncYlrziyg/2Xr/EM9D+fmXI83M7Y56Q+0sHbxSqMc
amscz6rmbboLqXynv4xir93Ib+0P2kOaZdIqZTj0fXIs0NKr1QJmsDGAK0ZOPCztNWypXXSrOHhe
Gqth0jfNwX5LyLX7NzRCVgbEBPejfc4+ko/xbL2jpWQeQhVDbctLpDaCD1sEWRrHeuxalIa73XQw
n8dTWJWQ/8GH2kG7swQ9AIQZN/5DvO+BkEM5QYpIOUSP6VO9N7rhQdzB4pUFGd7q73oqfUv+0177
Te/n22Dv+okBB5jAtZAQdwz3W1zroPIWWh4YW9QAIIJhZBFRkqOO/25bG83qjgLZnmqBaKNsYjGA
okF0W95U/po+ilce2peahCh+UY7aY/GXD/O7vhQPBnzQZpDCjOPbwxGM9D41C2Ob9s0X/7Ls9Pw9
woeuodKrP9qv6AHuH9RDUo2XWZh/2f/Ob4I+6mSaUAXTT1M6s/wyqeOduxZ0pbGFaV5tkwB5/Y0b
WaszovnPOs0Z/x39ixGqySJfqvfFITtUL+GzQfZjnjEZu8+fK2q85EWa7OE2dl8/40S6rV4KaHHj
uAT1+lA/dxSB4xuKzovKEXfmufpCugP4ftPfA15X55so3eDuNdAKkj9tgja5qCuuOHjquvrToSqd
tg0Vqk6lmr6EVK2NLF+RqnFkOetS16aywB2odHtZ8oYfSOfKIth+tPYG2jHVjU+FrMpS+c/76zdL
aIAfEhL1I1yXHu2vSwijeKjsyIdVdzKdTw3BEwiDKF/VsjD2qZB9WSo31Mzzo3FfL8VAI6EogW6n
MEg3ZWd441NR28uoJNWsdcqUu/QWIvsPoJgMee5mY8K5a6/fI5qLKNOzjDH1Zz+FjzFGWBiDQzwM
tZVd3NqZ8tn3auAh43PnoJjrBYcEfkT0pPvCq7VpJzLV8bQpegL++wylcdW/1F/KewBvkEp7ouJO
0bK+HanBkdZ8iGVRbgOzpUavcJikYp9k6V4SrMMPi3oekfDH/CDepje+y4v+OMvCXz/+eY2vYfjX
+GXgH2SCPFPlMn8/JkiGkF7Ntb6dAMijk7DMj+CTb2gp4YgdMvFApZe+sfFQYowHSRJxn0sJuURW
+a+QKqel8zLd9CSw9UeOlMWSYkQJRefVdfk84cCMiccEXLHc5XUSooY9fqL+tMBNYwe8B9ZZZ2AO
g+y6o60Sc/qC9UqCPlYXc/oIwjLd1bPegrZtb0LowH6wLADadSHdsymaVqgykj5H+gFNz2drPIkd
hJ30UmXJrW7CZ4nuKgeofd8JOsPmfeKHkLbiD9tcMC+NVpn6NgZjf1tb8a5ClO0vaytb37+urUlc
VA1TgNN3mM5+2796qOZDLsQ2RTtrWYOP91VQ2gf3uXhF2/mhKMxD8YlWw2t/RN7uJuEDM1aqmt5a
Ip59KnsmcJa7xXDxhqIM6cBcfYcn+uDKFgetjkz2PHgCmEJvKa0QTBHuk3Mt+yPlj35MvEjYq+Q1
o73Yvbon8Vo24sw0VL+rYDeWYXuA3p4Bb86S+CiB0AthaO+o1z2F5pA8oKewYmnQskvajh432Y0O
c7U1k5fq2O8Nk/sNPu/wpFvTrZM3LHRQb3LV2pn53pX6FXBdwr/hMeTM+vuyugwILeYyEt2rfYvs
TpEPcd7M2nZ+EIfsVe2yaJm4jRdG+ed9GwnDw0JxTWeCAerTdOhPXXIj4q1xKF7HoXjol4LJL5c1
SaptrnxlWLRttS4lB8mucJppXW9+6E/zySn2mLl5DDQeZbZaRs3RtInNSOgYPw2nv9RDvnM0qJs3
5oPl69qC7wrkZzFaaN0Gn3oLgUHUK/M5GZ1H4yMo9sgD2gBnsd2WrR5HNn0gaT3IVE0GVsBCT2ix
X7DpXYyP/ostfqZ3Av6N9kNDSyZ2s/tmlZlasche42P3OmI0J9WHPqqF6rlddKFpDaWsKU5zV8Pb
nTZsKfsi8HWKYpQaFnH3ZJc/w6fkEVuhjz5z1g3vfQmz8dEtfuQXWKI/C2wa40XvJ/elUe7SmUFB
2spGz8Y16mzhVjQJ8KbfhlhJeobzmdFQSXlhusaoRZpLP8FB28Zq0y4ssLwj1l8wHZezjkw3YTdT
AATQ2ZBdFn3NeQ+8Khke7P6jmR99+AN1RwYUbJPK3BrRbVehozjKKVBWP6adik5OV9+r8SNMCIrZ
TqcBgGGxl9Ezkss4vQ1vPr0kO3xOsoeaP0s/pjf3PXxptuVNtkYk60Xl7zRv+mNMb6qnR1W/lC/p
i/OkP4p9QQ/rz3FA/+9UmOGejsCow4wRdNa3DZtkUGWUvtK25YDR1p397DdPfTuuE5dBc9Pi8uv0
OKsEs++V537x1SHHsFHr8gHc4xE7HsOAjEZ3Scg+U0PDKd0o3Xsqe1C4ot0h37O0VrXsUP2tdP0G
KJMpHoN4YSH7w3QSevO3LEYr3Q6dGkvdCj27q4/Vk3nX0Ddq6B9VjFZKczd0Na5Ct5kz/Aw15S8p
gJBL82sI5fcDyJRIFdUR4tvvD4cIQZrCQa+PJlZBvlx8We9zsQzJ/fVz8ZV8abS9fCIN945+m9EQ
S5+Dg8K+pk2WHdKHkrZZQ/vM0GkqaNqnP7rvdoHJ+58/8u+fFEiw0DWBSrD67Um1QfGxahu1rf6c
vCafepKdOzqU46P5rGrHsDzOP4aLjpravWHdTqbxgWv7ItffLawj/ScthZWphsDC6V7adDGrN6LX
XzC9wvzdajpAh0ziJ6Pmb7NaTTH4REmD+Q52PvZDeLToqopL/HPQgaind8HWVDP8l1aKSqolPZDW
AStVUsPCRo1Qxcsea+Zyz3FhGNCeGPO6b39ex98eFoD7tm3IZeQa5h3+hXBLVW1syizStpDV1u4p
fG+e2homlYddwwsp74PMZCGKvcDYQYAj2KSMWBMbs55s/JQUtrS0HtCMaCDqr9rEvy8q5U1Y8Ky7
Ozc522V0myCDen3q/w/K+AsoQ8IQQSD/6xP/F1sH7e//QNz20Y/i/Fn/r12Tgnhr/o3V+M9P+get
4er/wyZVXUujToPJ45I7/WOU6Yr/EXRvwAZhpAkrQWLw/48WuP4//AmlAnBMiAsweP6D10BAHHan
5aLhTTbG39D+X/Aa17Dzf8MS03igUSpPBggTehvNvV83adNUjUUvBQZaqrwi+LWF63KG1Yhgkg1N
NXJw76giPKrtPjyX1so3+gdQeDcCd+zCf41Fdkwyqd9oJWKhWJ03IQq96M3DzMnzWiOhTwYe05nE
SkOWyGywg/nXR/hN8f4d1ipfwSGmIo1us2LmNcv61znDTgwQX0K+5kh7aENxd3YbnhPLPARhpQP4
B3YWKtHZQkcpxLZRDq4S6e38l+eQSfC3peQ5QLELVtRG6ubXpRSJVjqDkdabuhPPtIe3uvRBLjUE
SpR4VyAhTNtD9tMVJsYmzvXugOuVg0efoT+6VbP98/P8GiKvXxYEta5q+KqiiPIdLt4YkajTLK14
HObPrmYfu9DcR1X+F9aQ+401dF1/GYNNGGcQzvRv723NftNOeDRsjCg5a9V7ZWaql1aDFAuwdm7b
MXQ0d6IHRxz6uG5niF66qDLhWg8BP3NuJoRCZkT6wl5/1BJrCxAhbbDSriKaSbkFyXwyrYV5muM1
OcbeamHWTwgYI3qk5GmyyujDrwx3Wkeu9dELB7W7iZ2g4hJpjANjqZgOPF36vqC7qDlPZt4itJnQ
2axVvgXUT2QcJmXfFCqejml3mlD8xaWtpFdgHEjdRxifYAry6NxK9AqYvtVgtjtmCC9hHD9HZYWp
UwIRQVXmNSIlJ7ndQp9X6Nv2YGVrN1OOat04S+HqiGBHB4RwQOKr4oBsDq01/CVIBvlMws6aZWbA
hHsTPco982DwQzK2UJM4dzHeo14pCuSmjS2mhsg0NckFs9lFYjMm68pTOgdHBWIgxyDBN8Xam7hu
u0qGu4/YUOSf/7zHvvWm5CYjDKjQ56RjAW13uQn/dfbsOVfTIELZsqrdTdGum5J40XasauWwyNL/
GyLb3heCdQ4p1cKpRJgKDjoAxL9lp7+mWPJhDJJThF1t0Pkyov76MBmqxyVs2nhTT8Y69bvZ0wQn
kI7uqyAtGJxB2VZufa8PE/rFetMsk1JHqBCZpD7ocCtyLElEURUvNptbDIQLb0DkY2m06a43+RBh
o3ylYUBGZp3LoKSGIr6QRdFdaodNkI5nxNumDaidJQad8WJ03I8iRDg/R2NrNRvmrtDNZjGoxghr
+m8fQxplfAtAjMcc23U48C6zkG8EEbVzDcQRwpTuh5FC4a3RTyaGo3J61C3Gh0GYlJ7eu09+hhsR
RwgcfbWygTfjxYMsnhlvA/xDzfg5s5WVU2ToOc58xRKBaSBfu+RmgP3UpS4IoszaXSN9x2gPlwW7
4cCZGsshfd8njCdFdh4wlugcewdCd48FxDFJJtQP/b/En2vz7Ne4CwEVMgGwRkGa/51JAFhNUVFT
xX9cwVLcMHgSeDQQq8t6LRDOW9QWKAFpA6mGnDMFC9e/PMJ/R36egCxPQn01GHXfNh4qff4AvCXd
+D1Ior5zsZOJ4Ij9+bD9ZntbBBuX7hYvSUz/dXvnaZlxcFLes2VWg0vtw/RKUYye6aafxmFT++Hf
jrf635eIAeBeIkoFQGb4k7/+zj5GYiOIp2RDsLm0sVgrRX6b6FyeZtuic8rVKuHdYrT3btC73nV/
Q6vdkhTYXDp0tyLYY7p7hMXRo6G/MjGbX6iTtUnTCAl/badjbYqFAMCRESmf3OWAzG55hqTvZXN0
7mxVWcFgPKZt9Iim6LrKxleIqquYbg8kkU+jn0k/pKQuV9MeMYg5vwwRosEJWzcI+a0TmkWAcF77
ujs0I91K0QYvfmht8jK8hAk3EXSrn1rXv+FmS8neoYCbI+8fFPgeIPdHtgCOxs5OJfrShYpiqEFA
roxxy7ToJ6zXB+TwiAGwWZEInwvulvIAsp/5eqyuBYmTY+a3+HBidpi4IBbLT9/cTLUbLVvdxpgq
RUS4EtquREdnAZCHKyIkhtO2JkFAXVuajiQoDuKW/NEBi7SwHgyRclpMyjFvoGGhnU60CVGx8U0d
/S8aDYNoXM9RzJumTn4kGnfYn3fjt1nwNdpaLrETMLEFVeOKBP5X6I/TKMwCnmTjNzp3taibZaGr
J+xGFkFJwhETevKlbg08JtdArD5ZwCmEibp9MhR3RMRNRJ8nktekRpM7AWGO8DJyZ/5eBkfEjN2/
pWi87G9ipAGJDjqLxpznSoH+11MXWW3bYdyjUyrorlbpxeKDqENnLXgbpEySCQhcMf+og35jNWQq
AaQp/sKosTW3aJM2y6t+ixIF50qxV+nsb9yGOxwFrSPCXhdX7fZ4NRdjzDctOCiNTXoRoK06Kqhq
dCHYU7pNSWJsQiWcFllrKitdtKdJq9fo8yJ5EQDvQZUR/H76XCDG+k+aoufOUbGUaa0Cx+2a7jIP
89GceMRoQHgHbf/DNN7XUh7IxkcUOgb0htIb2H6oouVYC1dQuo1slcQPavqB5DvTNL/wYPCTlE71
qVKa/ZBUT0XU8dQFv1/nfkfF/ohK8AUQOR+RD3bN8ia467pSIm1Cx8ah8zbNCudqRg0FDvQhSC2Y
K5H7OEDGRLNu2ZZPQT5Zy7yDC1ExnicJAswyZx9CNK9jy/EXJQNiBIHP8tTjhnmwMENfaC4ZT21e
EjM6ZypT+0J9aCY2tfY0+K8+JEguOmRUwOTQWUIcy6Wdh+8quLwREN0/3wSbIzx/53VaRJeeJBhA
1aErGuwmnRutTdEK610uDXl9IZTLhdcXd32Znq9PYNCxC0w+JqO2geG6XiyNhtfvU/coE9zrHau0
yZ1q64ewdD5bJ14zTyw9125Oipbpi3sSt5OWcyBzx7c87ckyfanX0+6SKLp5K0fW2lBqZ1nCFGaQ
jii/wR5owvKtspBW1uyAMqrOdz2iwkVgf3RP+chC1gJ8STqwXKozeXToV3pVMewwcvxEt4x6a16K
7WtFU73LSrrio6+REARHNeyXg6ke6si5b/MISJCdggOAdJ6lZ/mFbbRHJ0PfWQCkQnCT8hHTjOXM
WCl0jZ9qkXzh9Ar4EAOcAeO2ghaaEROHeodUyRxN7G3JaA2OcoWdkwRWi+bnxEDVxQMd9Iu7lvgW
uYvmILkYPiYwTs/3rJI3Pcn3kI99VP71wesMMsgaBDz7mPmdoCXOboBTiOZ4ZUVeiP/03ChwZMJL
YvOWOjAwVWp6BSaZb/kKWqvwInkaIo3H7wXaXDpjoEE4zIcCv3xTag5/aOCHl+osLDIx8WKYksts
fLl2vaXGBD2YnwFhba5fdMiKr0x5bboSEK77UGijs7zeXyi1h4t2MrdFNlP8qRAeCDJZ4/CYtnvT
OZQ3WQJgCGsiYGWINxs8UcOYHDnrUzQHOAMNDJn6hICj+w+wgfdTO7+blf6syVkHdPmlGeOGUIMa
8+1kbSZyhogF0cIR8bkZ2dY6Ajh5i/lUIqMHIsgXJVCOtT1u5pER3WQHl2w0D9fvjV3Woh98WtAq
lCx7nA9qMi4jynxupY2pT+sxngKIvsGlcPnZ15tJBrqp5MeGxV0e1vtoKNfXizSdkWRGYGaR5Z/+
zMgcshsYF1eDEu3yx1bMZY2E/UFtzVMj0vUch2c7b09xTWQdSRit1vQwU38kFEae5dtHVDiOo68f
0BykohQFrFmdgY7c1mN8KYufMyoe17sfPRaIVkZwsa/+mibWEzKmTAMHD51uVNILNhGaHThz/nR8
DqYZEGakpt4/W3JKz+pg74s6WCcEIa0lpiE5CbshudQyE/bzcd027tKsHdlgREM1ox/HA5YuW72M
GDP6Rvh0jRtmbd6VLmaKswVVdXdUEPzNdGfZtNyUZs/tqMQECaKXCCmaMHF9uR7qLmKVe7xsF4Wc
Y8V+/6xF5auu8XJYQkPtatgx6c9swsGIdjxRF/4XFHjMHgek4F0DAI86ODeo/WyZUGyui1A3KQae
yYwhaPecJ6aHwi3JssQyxpaPg3fzGqQCiyRUDaZQX8/9gF60wSrPeH4vhh4Uqzu4azMNn8do/FmV
oDwb1HVrV1kGwmVCVyL+4fDRhN/hK6s+yA2CZwM/obLpZfrHpgrZ6e176r+YOPPgxsF1kVga0itF
4PWt+67O7HARwqxIXq+IdC5pcJvoWmUf8sbt/aOBt5FdTgB/9AMhI8GHlIfMVPPQjV5hai+MLz61
nHkNu6MbjAMwtr1fxWxLjnht/kAR7xW5ah1/Al4+j4PYixuSvBYXIM9CFnxxrLWWYm9Mt/jP3NKC
a7je6BaMIKW1ePhSDf0gI1CkVvO6pJZMUPPzMG1SPcW3UPrSkpU1lycMEXBaoyZJ554B74jGGk9p
Jxdo2uxthJCrGpGsNGXrCyu+DGng+RgE4vadQIqE95NR33toYhrQQLWHYrxXk2A3Ai8kvqI5kbU/
cy27K+Gaa49d5B4dmXTRkT7mIaAUU9kIoRIX1O5+wLy5tsKNySPrjX6o2vSiTcGF+eNJxuq8zbyS
ND2JyvUYIt3BBVzG6q5AvzpMrT1UdeHB23Exqn4YlOZpjrrTEKwLIztFnbVHSX0vs5hr+YVEA3yZ
YD36XAf1SDfgGncbZQ/v42VCTBUtd6IBsmccwTZc5N19qWqHKiL2MotDM5U7C7FqWdJYhb0fbX5Q
opuHqW72fi+WMoTJ9pAMRCjZYFLIlSV19caWxlrr76gMbvOR9KvSp4sSD3u5DRoVbWctl5lKUdHl
URZWk3PXEqkLrT45Uf/V+i/Xu1tWHGYdX9omPbsqO8fN7IPW7Fx3+FmrHPbr3esYNPTM0DkWk8l5
tfF6dgeanZQU6IaVHk2Ie9W0cYDvM8/POraCYR1HhV1upOOdCObOG3LjgBgdw9Oa0kQp5wcYWH1p
n6RYe6qhSlMpNIaih/yf/hNFjTZta9E++7DSsL24Q+n0FLmyJpPXL+Ks9L7GpWjLFy0rLp1bnbTZ
PWaIRIyUIJEVILXuZzyvZ6EzyRTslDLqsdR95md37RBe+gAmREdepAUVY/cYXyHknED+LEjrIPwM
q34gBKnGq42mwOJaU/XN/djO5cJV+bBtygqh4OyNGbpjGmFOiWb0Ro3jNe0qQN4uG8U4ZNIZriq+
/Fl4Otrh//zX13Tw+utSiw3R5Cn3sH7Qan8lRmq5Zui2eEKyIya+nEG4FHhkjTOhJiwF15pDsu1Q
+JerHnNA3LY57VRbfI+Ss5yh/O9d80M0/chWKDt0l2pdHoMmrk9Rzs2QoP+CsSL7p963Zfbj2ims
Anmnc3Jai9tEj433QQOig6yjJ2S1UjRIbjYAsAe2WDdOBIWeqF3F6LDJrJbTE6PKRlVK5DEZqtE3
8lBpu7FkvoGrDjSkUkuWCn/BK3LjvWOPyCssMY+JE57CkELDzLR2BcTyK9aVXRLyrK08lpix3Ykw
eIhsUo3JibAwN896SPRRx+R8PX+c8bPmArAqk5e8t46y/4ho616oiNKUxtKWCfDE/TkE5L5W+eKg
6um7rKZvWe8CowoQHfUJsOWqnMN3QNWEb+3g0hD1LAV7SgNvzZH5WuvWHxjb0OtNjAOSkWBx1naP
yKvTFThTyIu96h0Kh2CfNs+tGoHRHZKXMp6AYqCuXlXhNhACiPSg3XcGzDO1Nj513frZa1mGCiPS
i+AZOnhOwYsxyC1owlIf8YBaliJFlmRWDkk3OHyJL1wv0X6uWmMx1F9pZFBX5wTqVCMQVlzYiG/4
nhLb6rJ2WsCHU8aNrlZbRel3BXTK0K2MOzcGf6K0wW1SaKaXHEZjnXUTD+hEyBY6Efw5g6opGqML
zNZN1xir0KzC1Rjmy7Ab3V3QOTONRHUd4uizRLG7wi0RMZCum1G/mMh0YSg6Rbykbd95QQmyTgWa
1rD3Fl2LCrepQ6sq/G4zJNpbhFO6BxYa3SqFLnBS6PzDBhYWu7NDIAnudR3l9CBFvzwx3gGl4xDD
vL4vv4jnI2rgK3WAvpqqpAlVxiZUxXNfRu2qrDDPybXpjWsUB7Ok38gWqBdFJXS+8LYWQ7RQ0/4J
xY0p1mOp/xzhwDaT6ZHqzvW+bLqjPmDtbs7wtgKwe9cfoLrBOeGOqDDrYX+MM4kSXDF8UDzHpMoE
dd4tdDXqN6o+bBDrgdrlo7lIzHMLi1KV+iNDtTZsDdUr8FZahlqEzhIqY8s+nXahTFq7yl2LJNj3
ipp4gdI3HpJpymJKY/yaYrSP59xfNLP7ODaYZE32fe+ql7YHiqDCoupBrNEFSLgiuhDxYAMOo6i/
+mJ8aHF3w+EEtVWa8lQVwYrVa9ZBQf9Nncj4Ec/YtQTalGsCi7CSxMhSG6j0gLarsDv1eoGvltq4
66G7KbUaZYTY8JehgyBP3qIPa9B+wvEgxzbSf4xC01/iMXHs9eSoNQ+RRo9sEBrycS1ynLHq6Up/
Msr8MdT5AXFxo+CMvhxGP/TojP8obdgswfTD0iaUXerRUxDIZQbGEwWj8l5kxVohAaBrFt8jxXsj
WtnHc6h83ZJ+mRSkjTG8wjohd5YZPgYag3Kpkm/TcMraYRebyVrnygUTdpgq65C4GggKEmR1mld9
YCxpXz4qKEjNpQXhGVQcK7zWHNKevOlvxfCWUUsS5u6Vob61OvdD3E0Jl2yv7wsb9xKte71mRDJy
Tz4N+Uw8lBa3RpsjM2oHUFUriIbKQw0sjxFDj96G8qkpwEfnMv2IWzkCaWn+d7p7y0Mjgw4WKH2M
a/UO1dmv8I1C7SiwPo9J5NQYqmZAWzsQzWds01AbaoG0MEr3Lky/Cb8OB311Ij0zGxU333lO2G3I
g5Dtc47dJcoXIAxJhjm6+PtyPJdmVNE/V5R7xVT9JeziyzA2n42qPZmx84EOGjmAaWTLACIWtkoP
soPZBTEy4sZ4k7V9u88bZVW6tfCE4qLTSRlVnaqZuVkjzorGnW/4R63GCxP5rq0rs1NnIiSjVsbd
3m7Lxr935bDt+mUVWhhw88FEwFVMCoza0oKI1aoxvTpQXDmxv9NbDhNZSOAiBK8QophDL+yxbVed
yjwjVgSLwABEThLlhClM9lrUvKMkzA0Yf6GlUXIJsBR+qTReZH/IRp4jE5IktI/XiRhsZnSrqLRc
NTvJ/02oDPxOfL5LCZOcLFDv6a5oZliinB+exXLsjLe0pxSCVEUvxP/SBrBbVn+KHR7HnexjLX1+
8/4Qoq2+CnvlCzloyA9wvUgT5Ur1jnpoihHSagtaq7E0JhiyCYFE5ZtwNp0WnkOx6YuQLvO4Jw+7
9DRHMDPdV3O6blVuewVHTC8Y5tBT1ggjFtzfLgjBWTbQKEAYnpwdjWyQMfU+AJ23CoJbVUxUwjH/
4XUIrX26yFbLC/8Uk1I7AflqoLxTgtz09OaYzuWadcSrjuYyRpOLGNkEEIGIGumIafqrAo0V5kb9
fWNlWKb5R0wBtkpy07o8X8EU9J9MxxkC9Gdt+/56++cF3DDG7ptG5mR+R6IRuPp93nyEnbjJgPXq
y3LK7sDThFukPrR/HjibzB3qS48iHdY1SF8nHbije9JHmV+08hqYwmoNEPdgOi1ZWBecB9WfwQ8c
lEpvllbJ2zWFe4xqa991vFOjyzTMybd0/I8FjFou1IjfXcxYKfN/dcqLSsN0yd5rvNaObzUM9Gw7
fWobnUsw6ynTE1y+mwpzU+T2irWWpJ81EhOKSV47ZW21ULXyGS3lVGVNGQLBR6j6fh1o41qVo8Bh
Cs/Inzw6MNYQGm3JUJTqScg5fZQ0J/qEp8khnTCn99GubyuL0sW29L2KbxMZ+8vUxUucthPP94fk
pgnxXSjeTZvzYcnuhpAcl74vSW3sVTy10yJOa64Tn0MYD4SkKCiCBZLjIOUDdydm6ydKvIqXBpAf
1K7Z5bbu0R54lNOWoEUas+7bVZObNMR92sCaDvtcHoQ8PfRJ8yTL2rx3f07KcINQm74t6Q3CNKNr
TUkWIMgA7jt6GeW8UZbD18nwW1QQPgcxRrsyGt7EMOYb2bp0U9pTRrjF0o3+FxOGAC5HBwWn/Cx4
bO86UQYlvDHgQiN4cDQgVMZjca+30a0vW+CBHPdeQ1CI6YKdE7L7+jQVnDatnI+53t51jwi5vwn5
LToL+EOUakfcT5FTRLfPS5Ud2Y2nBFxCI6pCa5tkOVIQt7jm7H3ei1VpaS/gNVcoQX9poXUHOdJZ
1uqwxMaEMs7KSg/Dptspiju4dgSInKQJBz8P/4v41kU4L/LrXasCUYhKB4F9cqPZRwE0rqDchGTS
U1wdHVW/6xTA1pThJD0AR6g6wsuM+jbZHOM9B3WLATl42VYq6IBZoQ7a21a243wKwIgGkup0TY46
WYKMCEiGXLXIQFOBOHX/BhRydLh2U+oC1x93EDGv/R4lj89VLcsnDngVYXc66PWD3Zk3FvoZizy1
ntAU3yBRd6ANuBciXlXBdI+vGU172SKLrVtcCt8lMqDHjMNTeTpsdzDgGtcjEtOY/ln7GZ0fxBzu
TYk8iLJxL5/52iizA2Jbx8iJLguk7FhLHqxNrSMOH4/5tAAXH2g0KK/Tvr5xDDDyI2vKmgB0wVQ+
DZ67AftkuUr2UM0QXwt4GTDQBsU5yk4vcGrq9EbfNhoCSP2rPHW4Np3lIDG3m43ZcVX5vX3E2dtv
h5vr7Yw9ChGk4+tambYsAjQOZG3jjtwmIffgn4dbv5ukI90E40vi98C8/jr27ESnlkiBJBvD51mD
mKaQbOMaLasFK4gevaAkNI1DJHudf/7d33WrJIzBcYGFWYamMyH9PsbXHafCNDPpNjRzDBDYxjpP
KmUlSkS4hKIwSMSsMsGsBmnOKFz7cX7Jq3bzl6f4zRK4qg4ZStdNQzAr+3UJUtCh2B273capRtC5
dcU6T92j347WzSzG1aBO2lKf++fUcdxH4AagVUBS+Kup6V9HPCLVEpGOvsheq55WIRzom6ay1Oe/
POZvBtSIySHKCOhK1ej5//qYet6qdAEpixz9OJCcr7BhSj2k8p8MHsWNZqzfiuPY1PQW5HAtnkFK
I3Z+m0+m8OBzDADL/8aY4nd+AyQAg+KxmH5d0X2/PlNGUqC3udJiLhYs7bNe4S+NCwyq+V12rIxy
r2RPf16G30AD0IOibYie9W9QfE5bClDPZou/dQRpoNTshVBp5BnigtVzQpOjW01tGv1tBiyhwN/f
VJeqUshRaUCB5LT1X9PUKq8DfUTGbYOT4JipFBTEDbV1jukYZ54dna+DuRY8dzz7NFXItYuZxuPg
HEMu2gWi+Qz+yPuywoHTmQ+ojqibfmQcYtd3mOVSGOb4z2J/sfKzg/GXD6X9ime/zrAlMBMpO8n6
+69zPmDWWvlq2W0CNfhIgi7daOMAhZM3uhZkSkmPtnRaT0T2bT/5zV80ob8RD+UDmPD6EOqVkoYS
6vnrAnaCYOznWB84kb1vZbZNQ+AOAWFt0g8Z3W8175eFbxDGqd5QsqGnXTkPykwAMPeZY+5l/utK
4GMnkp9TJrYo8t0x6JRO2afMYn3L8G9Ioyvl79fvbpqA9kzOG3HAusrC/+u7452Kx4IdNPgroaQM
4AX0AaMHRWa2SGIt5pxenHxYWfIbrbiBZ+fFSj2tfcUifwF/MUMncdQaJ0g5aVbCjCaDguUGPdeB
8W0EoWLoP7KM5DmtKVRqg/H4VdguuoQaeydipnrdRLI3iIrqTra1hRtf9DAEiYB6SfgjRESxLA2a
H0PP/I1Wv49X9hV4l0oEaI85PAalN0aF2SG1E3P32HqKQuPZSuTFCGJrQL5KTONbNiBhwiBzUYf3
EkSZ9+TbAaa9Kv2mKs92wnYxIJ6PWkLa8OfjfYVQ/rreEh8MhYGuC8pq31G6SKWMGFSq5Sbwqe3q
LlIXMbm0HOHgzhAzJp3PtjZuShWrVUHm06G9g5cP0ty4WjMT0w+966/iBAFVdGr+N29nshw3k2bZ
V0nrPdLgmGHW1YuYg8GZFEVpA+MgYgYcDjimp++D6OwqiUqTqje9Scv8lb9IBgH3b7j3XBq8iEnm
uVIklIq5FPVY1MjnCrH9Svsl5apIODaWxseylkgmJI+qLHHw+KfJixg11yokXcg8LmuHnrQWow3v
obf+9Tb8XVvlu3QRrJpISYfIb396Q/qO+0n1KAy9ZfelqPTNJ6cxYKHwECzPF3OymZ9KbZd2MVnW
qXlMkRVK75iSe/bnX8Xv9w0UPbaBloWe2zwjUX8+8RKP7NbYi5v9ApO0Bj5Ki8dOdEx///yFzujr
T79zXLcBkAV0pJb/+WxFphI1GKbkfpZ3ARPbpkZRUi8HZrg0juPAK6aASjDv3Jkms4bMDT6avnvx
fdrQdPkcSF9B6DpQPyi+TzIN11HqrmvNtH2QtNbM5IgXPyVsUvgASdj0S7SMhjQfkgUuIrrLEubU
MiGpl5nCsoBgC3553jWYlX9cZK5hTHPDzXwXCfsjiLLxL5/DJ+POckSiMMX6x56Ew/I3eXHV9QAp
54TwdNKqoQvFr6jjGRij6VsOyLJdlqTLYKJhWDy22cNSFk85V4duko+pDP7iPfn9rvV9gc0UbZHt
/K6YLyzd+lIIuVcFy4l6AoIWN4+uxbK18q90wbxmmP72RZ3fbyp/wQ9gHTJtEBfB5zqnFl1gepbc
T0PgQ1ZCYiJTfkfnfn6cX12hr22fRYs54TEJoei0tvOlwh1T+Ooh0v6bvaQge3p4bNm6c9qNYXro
eXmzymPrAI6grCCR1odOPTnkLRFiz4yI6Ke3ub88N9gyRlZCJfE9mN03a1FfWNLbA7n5GrbjN0aX
1toENu4m/V8+8X+jMuaHdxdNr4/3jF/vr2eAckdk0SNnwOCyhoVzqs0fHbXryqSNQ9jddZdeQNRl
pD1qUNpNloDmpgew9ud38izk/PxOojXleUT35hLR/Os3UlDxDXVj1fvz+ugs+HBqBsYYvjaYF6MD
zz/vTLzL2voqIxpwJ0Nn2xbpPfgABoSLOGXZThGl/kWHxiroOr7PZRSIQ/TuvBE6awfs6rsQ14PG
1hrguab8XVy948qtmvW8PNqRpu+B2ARh7rtLpgozwegRM8briAwmiX/0HcKAZjK2Zzl8igA88aiw
bLd79nvvaEj/8TzRrBbhCvR2q2hvus4K1ucLt4PHs0q7u8B9ICOgOgDQeyv6/ivpLbTHZvlugu1a
5w0KR9X3RJzW1m2Z0bn72VNuYrbH1EpWo2AnCi1JrJz+KAU3S5w39moWMYG9jrtmR+VEQwhDk+jH
VB/Mrt5XzgCGfjnZFrlFOMVfklkglMk/BDe7Ebd39vBoDGED/xG1IGEUnG9MCqvl5uGPb5Mqv8Xm
V/3lFHJ+r3R59mwHtwxKX4x8nzpCGcwpOE1OY5uI0BFMLynoJ9vvx43LcEXZNKalo54tl0hEap3z
CjNLHWurpxZHpOrW3HGsAilSGPvyJsbqvrf4/Wl0PFs+Cc/HP0M89ibSGqZbcbno/cBG5xdVJ29H
O2B8i5WZZr0S28lUX1qTnpxN2asTsvXNBlKdXT0/5Fqszzq8KuQvnjNQgZ21U8no0hqVjPBr1hiR
0F/+/Gr8m2M64DqkCcMCYi428V9fDRU7No5d2vfKZ0ygxwHtJ4HY+0xGOCxCZouOdYpVWK7b2Rd3
IyouRzg7J4j8jeDVaMhu+PO3dM4w+fVtDSzHd218KXiExGc/QMj6MmS6Ve/NYgiA0HnHiBzYdWPa
O2dgIe/GxtU4dxdG0rwGBRvgyNXNysszVn0g9KggyMB1m69ivvSbhog1jOVrbgVvpQzr4iwbGA12
thplmIlJs41zlj9ViB4G6wlJvd/juV7C+lgL5EzVzAyUYVMDZ/WhYefGOq3N9dL9pHH/3NVM1RAh
eC3aBy846GEJbC/Gq/MuYwCss6WpOs4e2IixjtHBFXjCXeR+aFPR2IBTZTjDcq5kl6FGhA4Tlq61
BwnKK2pechHQNAzJsa3RuTSN2mapT9Qu2H+gJzFz64mHktBi1D+Pto2yymQREKbkyTZhbTGnqucF
n8A6zRupD0MSqasAK0opnUuzx9g7zH9pz+xf/fHL1R9YS0KTAO9P7fc5BKInaK/KhgQGAB5U0fOY
Lzt6xNbBxhaozbOAoMGoIJ7ejJJhherYlywjOaRIemPJjPdFWTXuCx9Fnb49Kz9mVn3rpHD5tMZk
fV5wzDCLclbmcAW51OqmROpYdMAq4ok6svIcuZuD/C81/e9lBFlElLUcsybjns+DC93RW5ZVDK43
cPYioqJbDue5hpjIN3EuzQvkGH9+JX7rN31eCFo2hiUOFTWV1a9vKWy2aFI5gy0zkqxq4MB5IcOt
YXbe03Jmb87RWwbBa5mliOuptRngIGQdrE1j2z6vNR3HMvdqIv+7lZOEx7UV+O3z+Q9COd6hJNzL
UdyxrPzbGfxbt37+5l2OYc6Xxd+znNE/dZ1Lpk5moLXaq3B48GPvIgcJNbQ8kRSz5RCfbF0Dr3Nu
SA85/vmD+3z886WX4w1/kS3o1X+rQHLptqiAcioQGqul9p8Man+HofKaSc9fu57z2fTz2eVzU3Cc
4knFVicY7vz6syaqr71ZpckiiycY3XVoPA0ybqcapEbigIIZHdbBJStdyWjONAfzksEkDp2x2aak
W0KODLxdrBBeEmXvDtEBAhI10mQt4kaauyRFrWPoRuztyWcX0ybbpEVdgyborc3DftN4HatVi1G+
Jdq7xEo2OAkRP3hIN2qftWGUFSgn5v6x8609ONTvbR4bJ9DfdsZGtIOVyB6ffMWu2hUutkjciqu0
V8SpGsad0qCUucC/1XK4RfP1rOchOZT288R8GNoi36vpaGvlx44khXXmeSy7r53V9hsfQdyanlCx
TEZUEbuIZZAdbNup/0IgzU66ebOdXJbtY/sW+6+T2Xwz8URse3umVx5QJ+r8ZgotPjsccoFv733L
ZkVCwwVuMlubHtJOBqMXXgOcKxvbKyubQDJD6Y6tNN9VyV3pWRNqADA8FZlZSaBfx3D+mpTZM7YQ
xDQcnaH5bDI/ZoBUYDnv3MtBVPhnwqt2Tr4Sw3YsKeNRh/TVWjoKgELidWvHYkrmkjeadHDGXAvI
NdRsnXpyZffmMZURR7lR7ZF9SMqs8Hle9mtpUO7Lok02uCumzdQS4pLcdj1tklc21U6BGGkdX+1n
q4YlZnPFTCZNPBVEhYgzwXEILwffv70n5MJaBe5Y8zm15SkcHwwZxWzaH2Tn3BA7SXp4siOrLLoI
mHagdVgwbg0oYGJRp61NeIFVQmWymR2xBufj+8uL+PlO8CE4kOaAZZoLwWTy+OuLEcY4DY0iDHZi
7uL1XFshdT/NKaXpHc8WXWprgsUCsrtKTNwpExkPGBM9b03kvbHri+IdF8OdPU/O1mN3xk+RYgzI
nc2k0h/3QFDak9XodONnN5nuyU0ocnKqUYanRfJmDFmxhmj/GiB7WFFeQI+Ct0L0K4OSMkFqEJDV
3RWggTt741Sq2s05xNaRrJ0wbqetyTcdiNa/6PmAVk6omm0T8VeFcnDWWQ1SK7Ees877ItL+uXI6
/phucGPuh9RujwUVeugO9xFd8dasuYc9eO5//oQ/D1wwT3LAcbpiJOSS+ByMGHVSuHaTw/uF9KQY
5tHc/6Wa/m3Fcf4avr8kEpgoez4HKQHpRBRJHvtuaIfLkh91VfdspCbW66vC9e/Bd/xwLbWRofHd
nib0twZiqD//nL91lXwTXIQOFT2DBc71T9dJbARe5iXK34VxSQE6wYFmK6vwFM8DmwHvQAL9nWs0
L4EdRBsLu80e9fymViYVLRiZv5Sr1ucWH2Xv0txa9PG4qRhJ//pkT01Z9FlZ+zvtSWMnyy982Wil
OmMXzog1aOiyjC8duyTvhpPHEHgCT1N2lzB57ltRUzdWJRPO0EQF5EMKzu1i47XBFrfcuPvzh+f9
228WR6DFCARv+bn2/ukuzo1Z+ZYyvJ2Hz5Sc3/JrPzXtYTAMoEQoafwoz1BfmZRZuK1PohYmbFNg
tg1AjiGZshvk67y6d+RLudekuOcrWUALsQcPfZiOHprJI285yshbqKYH2/e2Ru7Pm6xASqkE2iRY
BU2njqJv0JItZt9hl8FiXQ/+fMAWYsM2ir9pwUmOCkGtu6be6lHvmTY3d1rcLnnzx5JetUyS4oAL
m/RjC/AZApuVaEZ54BG9qN1pvrXm6iaXDLY0C9KLsvCczVgJUvOynn65rm5UWglWpnSxf/6Qzwk1
vxQB9Jv4Lz3bBrZqUyV+eiLSznMaKjnmNWCfyLC/mQbDXWkXf4cp4yWqRTNMkC9FhP37/Pn4tdg0
1CpXSSUCVDeQef1QfbQJ/++xgctTxfIpWqhjxfJhzakzUymMX5K8v8+LsNtnJk7OJCBaOTM2cmw5
/8sPR9IYkVb8Uc72ixrDamPALuXWBWAP63htIZ62u1NulfaWfby5VhM1rM8We54XN1PRX7pm/RaU
rbufQR6BYVDwIIMcB4HhLgNsGX/DDQNa1YMiVFr1srbo7jUR3h0ZGaW05k3keXfIRvA3BebWqdUj
2cvtwZZGt2oRi67N/q1DqEA+EY/e6IaPzUDpBL7p2zTLJzfFup8qxWY+k5vZUXABABj7FOGXyjEm
1O/1VwBHKyBQGP+D1PjLzeX+9srw22SrazHLZVFpfx4eyTCMUsKYQxCrxTVTlItMG4qRSX+ZxsND
WTqoHCubXAR6rLzh6U/BGKytjo+ny2NzXfLsr/KATEkjLfgJuVaqclFNhExeUMMirXXbd6KF+N3W
VznxaNvaX4c1MdU+fd/cj8/mHM6nPCaofrTkDSewsUltnoCqid1ruziBkBp2PJIf01C+MOMyWebh
wqqM3lmRdRjh7N91Ft+al35BxHlj1FGE1b2Qqz61UVBO/Ax/fgd+L/qXmcsSFRYux+NvRf80pkuG
Op8aDMyPHGlhYfpsvqex26a4dxigi5Uwn4kItjeTEf3N5krmFy/Zp5eQYmUBwDLxDf3P5m58zKVl
6o5jOdb3YZgf7TS5sbN0OORdaW5zVRYrK4pbNNGVWEvfj6hvo7ckt9RB+91LM9ekIMQjrX6wPHQ+
di2jPDRjBV5Fld+UTzM/9g0NYDBEmKP6r+xqLofYu4pmt92JVCMCuDCkuulljpz0fDBm3XOeJbfj
VL6wkZg3DUocRD3NpSJ9fUNscL5edmF0gB+jN7i7Dr/42upfSGvBJ+bLLSJVniELr3M2ek+jFFTF
MrQYVlLWdkdoZIKrBHFMh8DXKkZ8Qq3pEWYMeFhK7spsstWlHG/zTma3wWLu7oxoA9gDSSNeA3ZB
2D6LgXjfGNCA517njoA20ANaKEoiU1I4DUbaX1lOcSMy5C++5d11wPcOxFof5eSLjafQgDseku88
7V+KLhEHocybZMit0zLTBKSQ7ezC8NDgWad2+ckxs/MDYPxl1E0uDQfOCvDmm8Vpx/u+3NyWiznF
8sWqNe0LKMXhTpV+xkRo3IvBRm1FuQsWLzkKFBbz4JZb16imDZr4eJMZJrIM3cPPT8YdmLRppyrz
e+Ok7P60qdaZ6ZLfo0hcdYxKoknjn/U6mbdjROVWRPs4jH60PYVo43HG4Q64AhiOGApB/aWnmJU1
UYQQ3GkxehqxDakSWWw35NycQMX+8nJ9nkGQ+MQrxWh5YRcsZcev90vreUVe4tXdBWxF15nvxLv4
jieZMV5Bae3UG9+lHfrzG30mrf36Qgk2FRQ4thtQ75zrsp9KhyztJo/NlrvrraQ8TEP3lIf83FaY
nKJ03JjSB/TuI+ko01ztKgWNsXS4bbBPFtUkt9mi1TeCkcyMGZyDQi1UtyiujdC4m8g2OsXgO1a1
ql2cEWKxU+9VzTAtSyIWo3KocTtjmB4CUEQpv4/NrMkkEIXaxdWYchVhJU1Q52DBqt7g1B4nCqxd
ZtISg0bUUI44Nu16vEWTpFf56CarYWGIJJl/FQqceucTex+YGWO/Ur2MUyLW4B8fht5+lrb1ocrj
FMLOS9J3RqYa1aZ76Y6agAosE4wp/f2QFPZ2iOGCDUzKt1UT3GKP48FmuEOkX35UMYLwEIwZcR2Y
bSXp27NR3ZqhEniNNL0sg//9IOpDn1flprQ5M82UyCa8HreNy9gsNeAz//k3+xuJiWJasKAiSkcw
cyUq9dfniZ15qYy5dndO7qzDSVGqsMHcVT3Fk5XFj208/5gb7zhPc7kDEIPQshUXTj785Ruxzjb+
X58x2zzjnBkcouAKP9X2AZ6cxopjZ6dR027TKYQAEVZyO+R5sIrmlrwnphdrY9HlZYG3kjrgRXTS
rUY60ytxysK63amWp2O5gDaCirMu+T36Q5Wtr1p3jGCJ8l8bk9981kVfzZ7Tx6wdMLyRfAhcVWxk
U/KLl85VW+oXr4qzHTMLjiTVrjLI18xeXQLIIwVqiH9NDTsv5nMhwutlWh6ZxuFKt7z2MrU4WFWQ
7MiFOGbLKZp5HUsuC5tdVN6HXabpVptdwuXGi4EgMTAJlvWCq0BLm2ilo0kDESRvFpMZCq/ywZnq
J11ROFu4W7YGbuT1YOtnjTDxlN+xqoHWpUfCRKiyyBgTnEWsJ0Lj0VcdHUYv1zKnpp51AvcWrg5l
FBtJ6JAsYez6wSgL8GHFyKCsP40jy0RfGQ/uwGA1Lz108I5gZYbBXcIJmvGU9RVb5v69DDsJA6Ew
T1We1+TEYbdH0YndCKzr8mIywUb0vm4DHHHpytqGo3UsRAy8NcWGyQx87Y9y3KWLD7a0aIbaABfl
7BC/0XMvNJYXbZiXUSEZKhNUMTGs8cCxwDGkcuNPSbzW861dTNMuNpo7csONnWmrA0gWHxkKVZcu
DWPlm/FOoP3eSBXACmEb5cPzQp9t4+bLEOkWZJ77+amcymGXlB7EAGU/9+WDn1M7tSJDjswrTl1l
c8u07WFS/Ft9ZL/PrH+xALFHSEF3rYLXfltIpmCNR7LS2I3zBnUI0RkLsyeW/YWXdsdOxXf0Lzcc
56vU9JKDi9Ul9CK1EUl7pxqIgiIuvXUEkgTl/WvXgTHRGINbz543xmCYaxq9S2uZWMQ+SSmlmLYz
2q51P9roHMQFv2ykzMsnfz5umtqlflcdCUvGjNS11u266dsPJ4z5VSVwF7sKdq1Vprx6g8PAvrK2
iL8JRy0mSNZTcRvHsSIFI/yAEfRkevKqi7lt4r6YN5bfrSmEsp3ZWNMum/B7NYWxoSDnCMfWoD3A
kqGn6fpyf8GJmTfnYZgM6Wf4sKmb6YGmePC2acI3dD7j/r/xEZcv9FYDcU5j4pP/1//81xdeYIO/
/I8tMK5uutM/1HT/o9VF93Pu7n/3D//x4/y3/AV9KOCRC1ZKPx32v7MPla5e3pKX4h+36uX9R5v8
TDz8r7/gX8hD/58Oo0m0CjapCaG77HX+hTwU/wTQ5EDpExT1jH/+k3hohf9cSoEAgBPiGhBK3B3/
N6HS+6cH8Ig5LP8ZgET8f0uo/LSpDBzGFTY8PNsLURNQiXyqepiTahOshD6KyPFxSpBUeDDjbMzW
rmvoXVgMeB2SsYYfYXgDeVeyCrCqDdK71PzAvGQ6iqgXRfudcBl1qyN7flJlL3tyVoUF19bEERam
Lm57YwoV0vPCpz8dtMTMF0W2n6zdNBHPubabgj4X4MMFI23WUcLSHRDYTnGfI6uHdlG7s4tjg4n6
NRb+btqKUBOXmOTZlUgn4wqgSPRQ21gz8F7lLQbrprmdxppQoD7xstuElvRLl0Qdo/+2NN45rKwL
NyERsOLseGzHbkAxUGce32VShpssS9ObPNW6WKdxjLWn9sxbTJMMDKpxVF8mOsQfOcgEhgvtUL4b
QYUKZrCz6GYsDftbZkUJHOUhAvVSVNvSkaxLmwmP9Kb1ccNu65Hxwtr2ZLQDrzPC/1F6WgUt9y1K
CNWjI4+d6W6sW+NrWPjOU4XT66Zp0wStgxWZu5gP7JiGcbAGYxCQIyHr7sFRBqEnZC+ro6fpafzZ
7XeT33Tfekukj0bSWk8zDe1TA1yVGRHSOPx43tA/lj6E1iFO/Fs/EdmXIcwb/C1eWZ0COSbfsgC+
xa7swJbxiFQ78vhIMI2TUN/LwnCuOBrjEytocUxGK7h1x4ChHKYT4Bucc8pdNwbfO61daX4kqVnP
qPWDsNs4juHcVwmZnnvddfNzHedGtJIYXGBgqah5y5twvpVsWDbtWFYalJRkYUKjbn1VYizIFXW5
Tkvppd9U7WXBpnGyON3YFSU3Ysl0zjFoG5O9gaMEwKGaLXhZzA/nJY8qKB/sWeUeQ6B6FPs0jZBG
6naUF7M3FN01Vl8tHmD1mTXjbu2o4+BIkzzoqLA18xeUWLQLY8RJb9hm8VHEnUqPTdu65k0AIkHm
22a2WcBkhY873tBT9jClRb0Z4z5mi2zBsx696WaUGGUkqcYvCR6co7TzsX0t/aQXN7EfAJeZhE1+
tW6rjYhIcpDARVGCMJLQQ0V0KvQ5ShMWuiwpgHM3wtpFugWFEzl636ZNuTbc2Fl5tNi7xs1Ac8Vs
kKkcMi/cRBVnr5dC818NY2jl1FqZOjU8WT/y0nf2NOrtfc4vfJv1c77lCdTHPpvFETUaA7iSyROY
AV9tnFwFJ6OUqMuLlJQT9JkrO45t3I86vAqcGpRLX9KaxzzdcxTmb13k9TAcq/Ire6Hq2qzNbDd3
YXvv9m18UwfRsJVBQMHsmNVLErHtk2JsXobBRfOqipvaHiG2FBm+H7dM7EONSuiybmJvy4Fcsd72
4R1Pkd4NzfCqWsxeoY34huvRbL6rBK9o2bf9u+mqaYPGpLzhG6Lh7J2UwiZrh21NQviOoo8HFXjs
DWCG6GQXdrD3UTW5FEkm1I8JH2Pq2+oDYFX2rnUQfah+JvqhU1NTU+PK4rk3dHjCOUwSI9f8KzVE
s0s7fOqWW1ZfB+X0J1OyWe7dvP+IEnPgVB77XW6P1Z0RZtgyB5QPqQmAB8V+gwBQGOFFLMbqGM6s
66LS5JDs27qEYaJqQmCreINhE32oZ+fGF74g6ZcUMdcepIlt2yBkxQjgvjWjNR5NHTQXI10dtfMQ
bjuB0JppLGl6sz8uk/7uwgqS7L3XGdwtN2PUmNPlXEeTxSCqN4OD49fuN1kI80sD8PlOGmllcsaT
ojaNfkpCzDwfTYOcVc08blcM1kzjU1S4JlxW7T9dybf/p735ByvT2zqtuvY//of4pBP+7WqzlxHk
T621CbyUoX+NbY7oE+Z2yFIvAruOr+HIW+4KsL9LDm3Z489OdTF+CRM7YYBYlOeqPqLMcuyOGBDc
oMMAUCojmaop/e7CnUOMxn6Zk+0OcM7aM5DP/bWkUgb6lKeslJ1wLRyjex8K37zCVB2vusQQ1HTO
MDCxrOLv9ILoabIQ3n3KVPnOM6zpKYjzeU8Gcn092EMEQxZAIMhKVZ/cdI5uQ982T3aZeQ9Bwpwk
98upWHsDoeqS9muLD63fJa5tvBay1/bWngpYKVacHgdQbW/ShBU7l4vUPG86n2m00TS73m1EvW7a
uAoOVdLXslx7rt1iK8IedaM5p+IrRtn411UkvepdlnqATSE6U5E9ZajEmL7bxCMjep9rPRz7qcYS
lI9mKbaJGbfHHD45U4sk6j0iW3xiJg6JZPOzttNqseQ3DS2nmtnpJoyPSG8b87d6InzP7KD42FNW
ultBffHqUDjgXLSLbQc4Yguqc3Ftix5DwvKRyCwRJ9Oo9F1ZmfXJ8Rrz1feydG+Hc3419M5E0EHp
Pw5eJE+yEc2+tZA0FZVurgimgm44sT9YFlLvRouXdJ4SeUSPEm6n2cxPDjZnJpMt8w0DD5kBY5Jf
erQWrhh2TS0+yuU2Is9yOhnjaF+p80UleoMyYrm9yuUek+A2NcMxnQTbGk7WMqVU7r0834Lc0PQa
4WyJD3m+J0nsa13gwcv9aUIbzddjT2WwgH2iq3zS/tFVIRrHP784kEJ5Mf5rXsBPJARqI2YXiMyR
dotP8r66VqAgEjM5Blbbdxv8AqW36dJ6ummhgXwZ6s7ZyraGOAC7kD7Ej8VzRfQLQVnGtFVJId5F
oMIMEWDRc7VI4RW7vHPng0HPaa6UGFju1wG3CaimAZkS/Nug2Vo6Lc1VFYjk6GqSB8h6LXiW6nwe
nmjP8vswMxVRe0BA6vhSpnNwNc86v+0aF2Mgp7BCVWaTKyOSUI07IanB1klucsf5sqcxrUJc4AAC
SbPCYHyUJcuPWhrvbofUa1QT74TdjwcUtuFFOPVESVp0Vpwh7PzDqHsa0NUg4DRn60ILNhE8GM4u
6nmR8Spj2XFmHHlDOE+HwFNGveC1B+iKYPiAysG3sf2ruLXig4iXaZWoZmPXtpZzLIBroicrDPBm
clYHknYi+uWWKIupTS863isE3fShtsp30CcYIfsNoiSt+/bQGYV7mZZK3gZKeF8qQ9qb3g6adRP7
+KVrxuixOXVb8OskKQ7I4XmZlzIYguqWqh+WAzCYIQ/IWqHP7r/bMX+h0rWXbLootu61UwSg7jLs
1WbE5+ek3WYSk6VXaTPGFw1t/2WbTd6tQ2V42/u28cLs3XtKirq6HmBDbFNMmXd10qgPOg19jac5
Ty+suM3fGWXWkBaqHuH8O/0w0GbHqzWsFD90eF973L6zhHHkF4L8AMC1pTM/+FOc9tf4e9R2EFZK
ApnZl9+lq4W4GHWY4kOhYEo2dipHbw1Igi/nL0erMcbzCy9r6m9Du7GjnTs65AmwV4mLPfh3znJv
Odad8wkvz4c9uAhz1YILux/OFwEPGJdC2C8XRH6+LILzxdHUJBkM5+tEsnHmZVXzwv6Kpvi6XO4e
73wN5Yg87yqp5udl3/mDj1mTCdp2iG3s2lnbssHZkKNeZsRmubesWaPmSJRSgMtQi+oJRVJ+hXPU
uU4iT5MJGKIWam3x6Nl1dqG1M1/NRr4w/UxVLWMmYI1lMJ0I1DDWQZNGAgdMYV54wdCfOBQ7YHt5
oy8NgQJoGWnusZ/HDAGnYTh0hVefRDk0RzdxgNznDkaDWDcj4dwi2vVSMy/JdWuRJupm7h6o8fhd
2ZNKiLvHcQCuKChfDKk1FsPSI+06kT0mt7KPJJTxlHTlrAxZp5bWIChSujS7T3GIv8i2GR+FM1aX
GSUIB29lMaZkp+QeRka9sF0SQCyOWSC4cW3fZjrlFiXYpKlXG+V4SbH10rR1Ds7YTd/NQBnXg8kD
vzKqyKUnMbvk3nCy5srR/rDBhpW9Z5bUqB67NvjKOAtx6iyTIHxEsZhcWmTlsi2x+ZtZ7ytUWx2a
+G9sCsoHOaI/BsnjJjvZEyS/yWqFJEnm/HBpiVFWpEH1jVzdkXz6qCnRA4ftTIdpa5NViDMkr1NW
WyyQGWh/J9LOfStyv51PQych5U4jr+cONwWLAKRqwTffbjVHgTL8/iATwMKiE+3BhWXypWpdlE5e
FbzSyHQPARbQgrVnjlTOViXU7WZpldPQ5N3NwyQe1iXpNNNOl41pgVLz0PX0rQPZSJbzZvTb8Ns4
F8ZHp50KDH3qAdPD6tqVG8rf/qrB5vBtTmz7NTbYV+8cPLrhBSG3KUROlgk7OBekWLchXEiAskWz
hW/XEYYoY32MjJ5AIb9Mgze3GESG0mQskRon/b1QIrkJyXoEHmm0I9dMMnenVmXhDVut8F4lVnXt
zAoJ7KRkt61QIdtblCjMFaqiDEkACzrNRDYKsxfW2cPeLunD8AS5fJ1RcGtxYIOOBHiG1a0xbCKE
la0Z1BZ+0UPCwAhkUQ94jP1KU+u1kzK+20BoVaCWx9RxVg0A1wnFgBwPVB9ltcGjHD1WUVd9z5eR
4CFFIDfj06rpDodxGRKms55KTMu2/S3w5PxNjhZaUUTwH2NsBuXG6PwCRwOd65MYUQrBS2iyCgm8
4RqXrdZGuAaJ2XBnKjQs674i5vVqBiJnk+dHENEqVsFwXYWJuskFtN3V0McgfpyBmIm1OcQmhZIy
7eumiJbydImsi71BhvtZY2DH2jbV/k3DVFIvQ2IW6tSgzqmfKnXUjUnIlcjH1RD6U7lylDOENNaS
+z5hhE+ObGOMt6VtJXsxlu2Tb8fde8xQAOt+NMbMeXXBVGXiJXyhBSdUFSWMv2aA1Gz4QZAPju7g
n+Y4m7DAZ4VYebMRpugGJQY+WyZQAUuCCnus5+U0rWNyjzeGHzTHbNbdo+MWmYDjxqAEC6JdxXtb
dsWpRRSxJZZ43BeLBiZ2VGofqnlBDLKCirddN/F0hWo5jWRqMh/gkLRPtc/IaYcEeEAIgcmu3/bC
qFMET850qEwfRkcRenKL0tZC3JfKAeZCEc4rCcrqbVazfWqDIDe31LIz2sfKq7t1GebzIRpzFwZU
4ph63TsZa2Z7lI68EBM7T7QO9fRdhhQRps7KL2MTNj/cfAjomcLqq+vmyZNwGvGCkIuwRtMQx1o4
GKuR920ZCyDMpvr9CISsq40MiiKD+5+TERZQsb/2PN8XcaLbk/Ayh2AtopjfHGyreuWF0n30kZVe
zI5pH5mCEQrSj5N5XQxoDHhbm5sqrMFCgHjKbim5MzKpZrSRDQ3vvY8ifoMLLFDruP3f7J3JcuRI
up3fRXuUYR4W0iIGxBwMzsMGxmQyAcfsgGN8+vshq29135LpmmR2F5KZekFrVhUzSQbC/R/O+U7b
hcBqYJPxyv6YfQBmmaWXxTrP7PGpQHNEV0+mYEPG+QPdIeOGNtedY1QG8tV0KZZ7wIM7mluiKirf
K+/A43noc/vUIa+7N5lfGHn+rJVWADrI9K41wpY937cUnOpWAMgFxAIqdZHtemE3m2g2snMD++87
aQv6sNorrIZZppNcpsY3n+2mCc5x6YgvyQxv16P7uaNSqX6wX+gQ4E0LUHTJ6tjbNiGRnRtPS8cN
VskaSoRFPa6vAOlNUPklaI2qDP6sx/+rh+y77+r6WXy3v4fofw3V/xyj//Xp/zUzdjQFS2LDX7m0
/9OM/fIdM2D/nD7/Nlv/xxf+Y7Zukv9Dx0fQwBLB/dsL9+ds3Q/+8A0HtRgJATTFv//NP+KETPcP
3V3khZhJXTrzgPbm34frzh+LWweFOfAAQmCQt/z7puEfEwd+gews4m+Qu/kUV+W/TiCYyP+HRsqj
VWT9y24fPQHKAo9Z/X+YQHRRohhMei4Co+CpyUW6be3eCCH6qqdRauTAgLxeSyV/0a9nJ9hB8W2q
jX3jaqEGEfvO7PXigLprhoxbscLiKiC6C9uf6asktDQaii6DWj33FmWXDkR+cUHa+lmw5T0X7fTU
zbkDtwl/DX1KehXgHkN+leN6FMM7lUwFVjP2jlrquMChTcQllVJHmabFwZv7TaHUE3qL+MHWhXPX
dxB7XJbEUzC/lHGeh1UVOcfOGZs7SE3QnCx929C9PCE8KYHvuvYJIZD7CosF+btSm6QV9bWa5CM1
SLL32nYK+avh0yUguhBaa4TmfXaGNd5RHTs3AsvdG05LwlPc5CUvmvYkkHrtFMyTiz7fze7R6jyS
RLDfASb2B0QJDbauzNSvKBKbHaBJ5JfLp7INml3CWYzGbhKPqhu3LpjBm4FC4CGt9uSlDhu/G+2D
ZrTBzU6sLwERJ6/sr6rDVDc5VXuDHb4DPZ5udCqCG0MYqtjBh34+6r/sKgLtBFjR1yH7I2EvNP+a
BjoZpB3OuNmyf0AB+eFE88+pucx2hiizZWIfZK9aEhhr2x/f0hLAU2maBy/Rv8SELp8DNpxMeZV1
Ex/aNGDmNpp7Q88zfPb+wzBT283Za6Aeohl1vs8+tqfMnUxtn2MWh+sn1CofEztEfEjsTNvSl/np
XQzFZ8pLJqYc6zPA2nv+o2fRTMmx8qR/dVTHhdmigrNddgtpusWfBz3OBR4epegGLIbHPDGJgzs+
nzaIa5Bh8iiFUfvw1qSj90LV9oqLH7yTPxw7j227k3RqqzXjL6+mkhiDrZSkIE/N8Erxh9bY1Q9o
2J9xrzMU+poshfQYYg+kvRzhamA8p7VWHiIrc3Hg6NpxqtVZpaKE0F2iXwXFztA3Zg+7UQZL74EU
kmNVkkIi0AtXjGMPSuPqUkEXr7nkNr0xnnRQiw1tZtvwuKWIB9KM3cDwaZo0b0FQrTVPtsgKhQXc
HhykB8LoJvOKD5SNlyytQlU43m2EtFQUD1hVoFcpcu4wixzhV/7jwz8/bQ3SYwQzRrQtYHmnvAKi
KBl/1dJCQWrE+gPN0Iviqt7SPLLx/TUnmv0u81innQn8rS7vTdiL9z2rKsg/vnU3jKkWilY3MUrm
xaHporPF0vo+9q1PQwycZ0qFubD0jyBL8pVdm8N6bmdQvCMSuLmiM9Px+5GN7OrPWcMomUHdB0Eu
VIsOxxZ93rgQZVgrzF77yXDvPBbqllRR8dhaLkKLGstNUif5lYrEWUOCTLNOvXpLzsJoUcj5Y94f
bAYohyZvPvLK8D40aX8FkdncLUsKIFvtQ5pjxXHYsB6tGZTG6Khpz3jhPmF485jwlkiBauwdz/zF
QhMkxWxJyFMaBSuBwXyDfh+aaFjqzjAPoMH6Y9xN8li8YTGA4qDy3jkOBJZtxzr9lsbgnKqy5vED
q/T7MydynJNbQTK1i8jdokWTZ3Z/zTktdq60zFttTAYDwyh4GgLjvWOBF6MpAdCPV8Q1ymmnHDVf
Rt35WYGNLBDS0OAlcthXkbCZTMikJHGnsY+/P//nh9//bEgxLFKCx/spUN6tVYt/0aSTHmOLxIbW
i8kss2cOIp05qt9vBI3zdS4dPrQUNvQNKBXho11kV/EUm+3WyoMvUyKZ7srguRMjR5aHjSE2zKfI
HdZe5ZE0Uo5EVU6Iz5DQw4ksp+40OWa6NoSxVWg21sBWuyuS2mAdUEXv5MAjGCSo0YwOuVgj+3cD
8oc1FfWnZPe6Hb00OTLBGp+6wL1Fk60fbEqxHRuJM7FhRKTrqjgUY/GzV83Omv38pJfmcBiR9JXl
NLIa0oaz91JUzX2b9ITpBN23NhUe5l8IgBELt00TOOM+Q1P92vfZZ6NBIDO6CWdLfTHYcm3tnOiU
mPfWtng3PWE+R0pYx0Sh6cu9x0kNRZgyymwxoEwGNj6GPjK03EKwgR7dcMzRIVVLHpZX7LRG35hV
YRwk648VYzLw7KUH85A98NbQdWxCbJmoDsPJZlNs2V/2xJjElFy6Zd1V1L4VvtKo8vGqnqfemMIs
HTVO/wjrWKfTY4x4nGbyoQgx35axh5bd9SHouVq/d4A/bhIN/FfLDb+zODAznVUQ0hKkZUEJMhp6
/4VH7U3zPHnnzYPxIJCOSIU/vuVU32rhyH1xp7tu+eeHaXCYILTeY1E6j2ntjpe2GsbLBPFkOzUe
Y33BK5qAcQvxOGtrfIVG2IOh9ayRxAQl1S2iNlY6kN0yms5T7eE+Sob+HPnVCK8GW0OveREjOu+S
G9p07oaZfVu5ANI4rqdJ/upJUc6Rjm0o2pvQrXpm4a5ehXObvmlxPZEGwu1HF9uLRISBkmDqQL/3
jX83VH5/x5h3GvOTD5sLYYGzlFb1Z9o5T1krIWLOlbFmrfeh2IApdvVbFdUdy47yBhih3sqphckz
QPscSU8qpwmcwJ3X6i8JLVXYpB2qBCsor4a5BKJYDB7rAFJnSaxrTLDewQWIvDaIFVyPblPtWE7d
0ixTuyTlMEmjCAFpRpdp0fQeg2TcG2xa3FGeAZTcB+TMTILfZgO5pjSxqCfA5wln5aYcCWyTTpFi
Gw2tLJvZ4s/bMojs9dQ17SVqtPYyscQbhDB2bMmxwLPjhMCW2qHyJuMy9fmnFgQtqGP0/EbUk91S
R5e6zRkZze4hxzgaGnnxzRT7k722i17cYvA3soSBJdmGc6QlfPPKOEzwB040qf6Ku3LtlLN+Q+BA
zEg9dhtmC0el+zz4TcwFDX66yBi/pAZyOGTGRcF4TtOd4sQ28rXtzWg/zQ0zzURrjmW/2F/8K0II
FoCq3uQJKeilN1AGwnArLfviV1O1A7UEOHr+gJk+rEYUzBunGUkerHjZ635aD8Zw7uZFsGYk9wpD
zNrI4BN63YFGE72KqrcEwBlbUyZMUMHry4qDMeFPzYep3sHn2OS1FAeQE/VmLHDX+MxeLEuuzbGk
ZFHyrkrgViaV99o4ortn+60FzYs5tFd3Qo1uiQFHo5aLFcCf0GpdceLt917HZrAdZHyoYJQfGc+j
NGPhtHZnKhXyQw7ABmcsCwiwZzIeLuC+9qhK1N5nv0tJDRsc3vOz1laIIABYsA/w1tJy96bd1rss
Fe2aDJWAU3s79/qwNqhUJJj6oyNxwCMWz7E+2t+JlnUsdef0JucJYmGBPjx4d/P+bsh7LYQXC8uY
bGXnNulsRLK53hp+/1J3CCzGrH+kxB22TIV15lfQvEu22K2RJFu7NT5IXViCy6x8bVR5sU98in9L
w44+9xjHyt5Yedou0PXozAAsVKN3xNLn3bUJQUyuxY81F/meDGrIrcJlFg9Mv8lX3UA7UFdvPQ7E
Y74M5czmnZklkstW3+J0tM8gaF8ah9FKwwtDifOS2GlzNNJtXqXTozDdN1DxaiNbXurf/ed/dR9+
EV9N1Va/1N8b8X/Vuv2P/7e6dZBLi2j4P+nWCXJrPou/9er/+LK/on9tC8cKxwlXFqq2v2Rw5h9k
FfqW7XnQnUx9Ecj9e6tu/2FbaPH5HwpmA/bVP1t14w/aR7p0pLEYiDyobH9rzf+zVt0wrKUX/7OH
P/z87/9t4YkxDbAwtdCS8C3+3WNuBbFWGVXU72nMXmqXlEzRjcgqBtQ+9CZulwCrNYxqUzyoAHxh
Mouj8JUDZ1R70hGCMJ3f5okCNzv2J9gJHIIDkSHNiDBOlqBPktc5M99l63j7AgZkMBIAiUMKEcV0
J0duXZPiMbU7LCNGftP0Qj9qKoBf1AqUPIlh0dXQc6UDuHyyd3Qw+l9p1JwLR6PWET3HZ4OJlNq7
MQjzdPimnUTji5gMC/EhiWnARWBsBsu9FHlyb2b2IVOJDT1N/3Kh9puNeK+ZE65sbyClpG083uIV
dFJfrXNEYMSzgdbTkzQirYf3dzJgMO6y82inH1Y0vhELQ6/Zog4YUJxDCAGKqRfNFq+9ve208sue
MW2hjBlgUfs/pDOeYWqSbFgk8ylA2RfpfR0OJrQUZ7Du3Dz69tgFT3p7K6anbAKxayIYIlPmOVWV
WiWm4lD1tHKNXqlSBT0MxC4zrp/7zPpp6Hw3LHuZGJsfKsUZ1bYN/dud1S7GfsANqwIWSTAZTLr9
hQuvy2eqffwu3gtklwQpQvDTUIgZnIEBukvwUzCN17ac9j0jAqDrGqen9U6+4iub6XfE6CTY0S+t
o+FiecVp8NyHxG/OTEXvgVowr6RA/dTbeWtbtbVDmHiSFbW60nsBMsA8d9VkrPu5OLWZfY/yp9/1
DcIzVkbQj15RIRwtO/9mTsnUnTau50Zd1Clf8YCIrrKHlYKfswZ69WYG9okIOCReyOadpVZz63sZ
JD9rIQkiUYi/+sh47RH2JDPl/MTwQJceECkxbkdN6djH9Tuc7aFSI9Ylh+WgQj+CL7yON7Pov/BY
3VEL18zJpzBfaLwzKwbGwkiXJ3b7rLNLsZ+T4GzkqlrVFhots2CSmxYrz7FBZKZfTRRhck1NhJra
LkKydEp524im83BedkdYGlemLQHAYB8tuo7OrNaerYSSOkqaX6Ul641worMcRIge8wo62dzG1SNb
+nDq2/vcZho2nbxAvcErR/OZqbPnwZNkZXF2QMRMEEbSRt7HFgLIGg2/15v3GX4xCiq4L27xkugn
c4KST0RMaAXUgsGU3lr/TevRZjfQuw3xhjB+WDUwz8LOJpJYyOqeCXm3AROKua0iaCXFMYXsvhwk
j1pUf3ZldYECBBPYzJ+lF1+rjEdDLlCaypW7tKE86MfWW8czckmHpC6kCzGlxjITjw/EhRzZqjxP
xS9mRD8HO/qRz/Vd1eTfCazHzukfMXH3q9Kbw8BfzMAl/WGn9/vM9DHW+2RKS5oDwkJfmvjRsu3h
oDVWu2ptvCn5yBgtGe9Tlq14jlnUZwGi9wkvKXbbRCN4uqjHTVFk76QUiI2oWcBng3sZfklQY1sx
D0A3EJmsE73b9765d6O2eajAI865vk9IQN+ISI4M7b9dHJuzK2aAufZVa/qzLiZCXLOG/OZEPg2t
QvgQpFRUzq98KhHiX4amrH/MCAQLiQdjXnmVjV4tYMV30pIEprRfPncOv3m96mL61AKMQyU3ziie
Uzt9cGfePL0mL5P0znkGUrsjg9icXgZlf87Ze5s5d3j5EHoOaQs6feMY88Pyrps521dSacDiIPCx
1DEImrMSphj9Q+Hl+nYSQM3sMee96h/ttGdai89AuIiKKrrAlTWilVVTRI6KeLRjG8wXMmKqp2Ov
k9gwLCsbJg+eDrKqMrKwMTeVMfwaZvZUuQkTvaqxX2ODiEu+kcJotnXPpKry8H1NiolcRU/KADPd
ukPTAV2Pfs6x123GhMYztp9ijztKI6TvCImB/XSAXlXY+SZJPpq5+Uxg5pE4keww/VwJbs3wVFCn
DW5+cNP2yoibtlcmxTp18q1t8jJNScLx6aYfWu0fVMHvAz5bG5pV/cScLvRkdJ/P2GGIAkFZihpV
T+SbPQ8YMqvvYeizne/2DIPTTzDbMsxKEc4lebglSLGt3smnYEJ4ULvaXdVl905CFFMHTd5PjsMU
dBsDlyo6X8GZpc0s/xY8SIaEfFQm9tRMV4voh1wW21npmfXqTd5BzUm51rYT/YciyW3DI/4NYWfJ
iDXGlYccc+Us+2k8JH41aMxvmIP0ubeD6hv6dhJ6YgAXVr7gfiF9Q5Jngk31C1FA9RuWRf4Uy2hi
JZpZc7nD8gTZNRIhzTOau9p0rGteHvJqdh4qVuV0xv5LHTg3vc+NR0ikoJhkP4f9mHZHKqJTj/z6
h63jHBu9zZCB+XDr3N2SYhERr+GsDGC8J9/Gjpyyx93W2syGTwFJV64xoOQkpT3V9B2KUmPbYHtE
yYWSqbLq8WIEB3sazAcMLwsUPbqz/JmGtD8aNEEmscLafEtjhLd9+sTW88uKsBRhUTF5jMurm+kE
DDVOESbg6rbMBLL4F1I3XhzGq20ZL0mBrActhir1ZGt78Pbpdhru3d7Lv2J7ZnPomOE8ZN3RMnN/
7dtRT5lg5GeJsP/8+/8BpxYHxYFazvYBwNz8CgG5CfVKGaEpKc1KBZq+z4nEBJy3x9UNCaKd5yOu
8GJnsP8ltYYnICDvDHaeODdNmZ9qBtXrhX11YKp/iioxHmVvho5MJxPowkHhNttweeQvYBYxIA85
pIC2uDoM99FiHYyYsbUvTfBtM4woNUzvPGvzFbsTmiptehJtzQ7cbPq9RpWwGepu3Mi32evExVNY
pQK/EMfsNrpmfQPj12yK2VRnS6/vXVr8fQnQ8JH4JJ3yAu4Cgo+1y4zgSTp1vesq4BdMgJLHBJVu
a6MwE8qPH5qOvFvLPDStp06/Pzitbe37wvWx47GkQFVigTWsUYVPJ2k03olTKWkwRNFs81tjgipf
h75qduzr0+TFJeSA+xyWGGjFJ756ZOx4GZBMFH4sj4gWj2Uz2/t8pkZEoYL5yRmuzsRYHzYglU0r
2MYPT1Zh0RMW5bdjO2IX20tWX9SaDIdMa1va/q4dAiZB/JClyaNZS9pf3iuhLZNPff7GvODsalv7
YHVVr3yrIHFjILjEaEubEQxJIrn5lohcHZghMa9yn4SRIsLQoMXjkx28cpeBIGUlxvHIcKvFsaYf
9db70QqPKHQrG3YpGONz53sooDrIDJXQVlj+0WpdeijMOmaxdW+5HzLSQmvuVqpl5u4b4tc0UWox
lcREmqg1jJhuaxrT2Qm6U1L6N4RguMJrN9lWOvnTY7tTZnAPQYmjm6CMQCxwNSVepI6W2x0xiM0u
BQQ2dNiBeNyt5mL0QUFAk73zk6pDHrPiVoAtEATkibLA4Gn+RdNCtW/roW3M+7zT76OsXHfNeK6m
ZKczcFopY3iuq/HFas1LNKUd88TmYPVZWJDbck6sbG/6ZKaj2SZzj8FDNS/6LHqgjeSEPA/DlWzY
/lRk+r43xT7rjKdWEENM5dizNykJw/JDont+NkSIYbDeEy2yheZFalBL1wO0gQhGgvSYtnnp1baN
wzDktBp19tibNbVpepv4y5ogeUeWLVaQDw+Vkq/x2H5ITqgV5vaow/bQ8Ejp7Muge5wKiQzXmrMX
AFQ7MZcfsvYuWKXwIeYftrN0BWPzVJVasJJNsp9b68tdjBFWqT1LchzcPjmhBSGJIyNaM+2eGoM6
S9Uud0ZhvZZo5JiF3nQQADg7WKLNWEIr7VGSfbr2CLWKHCDBeVPr28K6kfc7QvzOH3y/fGvUeBDU
IqWt71VbzLvZEeded6FyRWrcUonTGsOclKm7boP+iTnkq5uZX240fivyjmcRYBTucC6XuIXILI82
WTEFKHDqbVa0oNZqgN5eedQqFBK1aq1NCt6grrt+Pw/us6CTZ6oV4ba2DGw38MA2FEFPFYKKNXx3
zKrFV1lUQN7ZFc6ds2bduZLJ1KzcYaaxEyUHV8vaZb7NsbFOLfept/PHUWnvI7rJVTMOG6PHwqA7
eFQQbyJ0x3koLIERIvvJptleNnonKvSnjJNzQ86YsQKgfk1z5p6TibvnmdVG2k7Plcl6a/lNu7O4
DQaRx3gREqP6tm1ewywzdyMoqTkh3ai1m2OAUXLjFJnYpnV10XzP3ILL2Osl6CfM7BRyFZlXm3aJ
qwq49p2KYTkPNke4ZZ4Raby7FY4fkWeQcXu1tLhFEkqAFutY5j98AsBXuv3DNrVz76RHI+lCemYG
7xpGEA6DvgonYSJ9TA9+tyRglcDh4qUpsEhHy26TwysrSHhajbq0QCpq59izTrwPKZCN5ssjGHfV
9/HWaxtGjD6FcfXmUAPhEzkbNeHOaYVVwvRwbujRISAxYQU5xd7NPBhV5MYbtkqEAeTTk5FQRxF7
mm7UZS4wqdW+E9adw2+S/j9Pe94smX8mb9q7TBpD/jx3VzZ7v7WuV3sORrheUGv11l3LLlInurbD
XPLrxStGxodfhpZX3zW5fxIO8lfflQdtXIrYVGzYIc3L0uHOyIS5LbOVa/FqIRubV0kX/bCY0wH9
RLbVgR1Dp4mt13zr82kfpIk4xLH5KTkxgm4VxCh1qU4JQ5uQbHmSotLxTvRZ7qqT6XORTGEyvJDO
XIaR0Sjcw95VRP171o5X14d3GHffZmPes7a2t3Hd3SxhWddu7LeDwhTsWzRMZZ7ukhhDlGgwA4n2
iQuKekqutGiR+9ctZDnPvYLKBRsLxDEbSmAqBF1peMTWgV/+VEnw3PsIg/V+0/qIvdykrzcXJLYI
Ho0TMUMk9pjRD7deDmMH5XXNphkd02pMUBlwc3wTRUtYahVv5xLNu2tXNjkqitO2lbwn4rcx0d/n
HnJJrTefPBzJPOdYjGZ/jTBQp2MbNwNpmkFafFdecBlNxJVDAOSoPxaRfiafymcKjHuCoNVsDRx/
X1uLEyomAnOO7pQsfzKcAU000mtVgfEGi25bDPw8Y5njN6SRdOVHx3xs7QdDGHgjLUORvCQ9trgq
mQY4ytYhVXSGELWAizYYDC2WJpY3vMf+hBAjuwQxEUKSOG/ikccS8LaP6Y3MKTgOg21+OEpmQLAS
CXDEvM9TV2cwoajGtWRHpPiPXnbFNrMB7TdkN7Gw+tMQ9P/nt/8bjmbmt5g8/tfz26dG1F3zd63V
Mr/ly/7SWjEddRGA+7+DcBa78l8+ZgONk2m7QFwXJzOj1X8OcB1UWMAnwOcxXzX/ZYBr/hHgirZ9
cEKgxLCb/J8McMkH+dv8VnctIK78gS4XKFZmpsj/6vaKqUwa4KHdPo2TR1MOnDgyTFPrQ+gghbiq
nyZ9ke26FwrimKi5aYMPEdMRq9gN1OyTrGksT4YHciv1/bd0QoTat/ZlMFiwxWoA7Gb33abGohIA
ZYDevdX4PBhYLCnL+BlTSZfyPkusJ2KB6E9TA7Pf8Bk/BCYCTXrd5gRGIw2abxAqWJ5ASrhBxWYf
U1wk7nJz3HmOQ+5jxhkh5mOrF6EwR33L/PVZdBxQY/RZ+OV7DVeyFVOynZ3pPvWe9YLOXp+8l2ly
TgQ2h5ZWPrTuAAtqrB/7qWD0RQBOZX7osfWjGaMtt/RPO7agXFEd54kzwjH2XoOBMs3xRjiccLk7
5yd3E1v2Yu9ANlhFigsKcybnFy7nUxX3H6LNUQ2Q6w2349RUw7RD2AvDYlW48S02PiDpSqQZXrcy
e2CGKbtoFRlXwsXdo40IOHb9U6J11V4ofjpPmofB01HruKPYC0nuC8Vx5/cw0LSUvVOmDfgM7YdU
ZyhbBqI7wDWp7xvD2OSkIHM0h0UPy7jtQb0An4aMe4rc6pLHWbMesYGsEK/wovYK6k2U3dJxjPg7
cpzExbSRfk91qTkNNaO9rp1AHAY0rwyY4/sgmIuVq6fYe37jyk19RQwKFX+Gj9RgWhfArTvoLqdX
KuJyy8kauOWwE2SyMLUrgH4Tghu4w6VO0uvsPJN1qrMaE8YFotSwiF7LNWqmJAxqC/URFE0S2lEK
oxvZYPE6CBcrE3I6HXTftKbdC5j1Ev4uau8bQTOEKIIM6DBQ1KcVWPoWG4RXY2KIywywc05nyxTy
R19TTZDFF3qxfxPefIyG4tQAICL1Pb9rVdGAs+K+x06DAcSI16mbdVwAUu6Im8NI1JgPuXoDeodr
vaDtM8mMDLr0WhDJFaBer33R0c8w2coRGq1t+WIq7aOa0Z8VRuuvm4JRJjHXvLos6aEILOCWhljW
fDezJDTKSuOFYMBlqBrkVu4eveFQVeguUkMNu7im1EzmiRW7F+J5FNvJ1b5QoYG/AgvAo0zGpAHy
0dArH3W5T3qbC1CdAOuO7QVwV+mju0M8lKPVEc9cjhhX/JPfzj+zmW7ZZ69CiSQf0DoNa+CRSz6v
lfCCJq/eworhcgbYyz/IJmo9Gj2Xhq9o9bO9dIBFQnzwTAbCvHSHWZ//ctIu3aYlgyi6LK8KiDKg
oxyoJmUhLrZEtwPhjhIX7cTSf/ZLJ1pGzbBr24jVQ8LFSM9aLc1r2jDJyzwIKN0kiAfAujNXyV54
+ZOg94WfuhJLM+zRFXt0xyOjocPUAPHhj2o3acNxR1DGp+nm7s6Yvx267HpptwGgczrQgA9LK67o
ySt68zkLrC2zW6g2S+Oe23G6K6L62wNQuRvy+UkOI1m2XrrLUwX2X5+u6G7luliGAmhW7T2l1LEb
alzFTA5m51Isg4So754w/UnIETidcqYN82pcRg/Na7QMItplJCGYTfRQ2zXdO7XMLCxmF3y1tcmW
cQZ+RAYbb5zjP7DSZaHCjhmiafvW1KPj+g/9FDzNY3orLY1HzT9NFp004Qv7PmFWh/o13kRVZB0b
wKuHPPoRN65AFlW7YTT6xo75X4pQItk5Lcew7kvgUeDH7tyBOqyx0+B5ShCmTLVbfLmdCiNTuWe8
CdFWmOVDM7N5i5JWhbGbJ+vOTcu1o/H717Vxk5lLSi96Vl4aLiA0GkBWsRSW4p7hUQzzcMDvjUNn
oZ49Vna86OUspAXVuMlxjaHl93Hvp6C8iEBZ6zF2rWbMaILbke1jwkUftDsprnR64mJl0tgHzXDB
iQHpjkdn2yh77Vp5h4k0gtpkvHNtixDUAtgAZB4UxHgxNKd9GY3oOaZg35kG4CG91PJwUqhE03Q4
tso/lOP0omz3OW+yCFcIM8AxR9Q8jFf02k9ZEkNe0oYTmSntOgI+Wpm52mFNys/NhLBMGW8zMQmn
mtxvmrGu2g4mUB5TnoVqMRXG1l6zbXnv4kXFYgK8H1iZfRZJtq99UOyMioJV1lfHLmq+/YLlCA/F
dRihj1dzQJyBgVrNclCblh5nKQTObJhGEp89yuYS174QsJ6keJKJ965aF+ZINB0VtkzNZugcj2Gv
WqwTkTMzXy7tUBjVhy7m+8Gg4bMc6ugigf4QL+EzHigSM6vc56A6ttp+doBfz/rhWus1q9qkTIgt
YpdqVOldnxfc6tN8HwsyYgvjZ6cJtkSe5a+7QD8uB6IeYABpIw9Zi4UUR4uxjfnao1ZiKRxG4xF+
xNowRxeqeLeLet9/FLo9bAmQXkKt6hSUNrtao+HqqK8au7LC3HUOfq2mtW9TN7a4FOCmMx54hOLo
ccEzF0ztHI+5E8HJwNSsJ1haEmYLXsF/ZGSo2VJwW2iJbzYDorWnseBL62GvOw4zZxRqMUXEZjZT
oObODwuFxIOdFI+Rb1ZX9CSsjuc63mJYv438Uo75eLZFKXaZaCVeHsRmJhjUrVmzoCzRkpUGa+km
RqKtj5fEYHJdz86qbsdb4GfaTkFjYVIx2yer71B+GH5YsYpcuXJ40JLUCD27Jy2aiNGdYQxbUHe/
uiJ97XUbo5JPy+X6GlbAmJll0F41zWxPpLY7IeLEgb6ZgtCr8JDmCISoJ2C7iyrZKeUjtTY4Vn32
pJoHy62mRuk8eeicmV0ouxTNNMiz78xvxRCcOgRbJEqAQxLgkvTZQE64iwAB4TUvlsGpWb5RpTVX
IqO5VpERFWMWbXyL8iZADrWVVfJo9UaNTEhH3DT5AducFO5GzmAQKSz5JWyx45bJAHXZWQveZVSa
4VSycHR0HhPMUmxPjemJZyDsy5J8jKG8tdNChqnL73KIfnRsZrY4BTBjYe2NmYe01isbBtYqBGHM
I9/FHPNDK3I2pR3tFGOCnZZ2dzkgB8K/0SL7JWQD6ZI8O7qfWeZsRY00fKZ2M8gOTAiS2NS12tSO
84DCsUNqD+IQij9xTI15gQL7gEs3HqWOwbkkqAu8BO5BsVP29IkeguTttH/26ds3HTH3IH6759IU
Z39iBmO0VXOw28HZ4KB6GatQbzvWYynFAPIjvHKl6awbuWHV+2gNWSjz996j4ijblKW9Ne0zz68u
fdxkrEPR1OZseypQjTA4AtTi0tlEmip2vKdNDI7g0Vf/xt6Z9baNZFH4rwR5mDcK3IoLBt1Aa7Fl
xbI7cdLu+IWgLTUXkRR3Svr181Gy3ZK3ToYGRg9DIEijpRSrSlW3bt177jnwxcc+aG1L+i7FGbHA
mCxhEsIBoiUqqXEx34TLdV9TYp3iIzGLc+MO8FgJ7RtR6KKBC4Eg49eVBoBO064XddhQJExUSM2v
vCFAEL8fOzCwLxPnD1mHcmahBF+XIpmokdBGWqVT0pjOCdeBaRjUBueVHSXjDVlei+SSY3Fqepxy
aiGuoXc5UeOV/0lDK2IAVUwbAAEZQFkmCC9oLa0I2nFtmY2old+ch7UxdnAAiP7m56V9nqFhO8hQ
Tj+HXH0iSak+hE4qPVWT36N8XKIYPVRT6y9RhNO4qaCCSuo5NSxnkgPnn2pd1hBY9cUaTYowo7QL
GVuwESGkarIPaA+dhQvbDIh5xPacgAxKCOztvpDCL6GRbE6szUC28RKzaFw2okK/tNycwFuXogk4
ylTRACmBQmqNau1QSb4sA2TmQ3baMHUQdbfJvpEisL+vM5J0maINArVENyqdwaJ9KzdIpHmNuMrE
AhU3sGKEiqDysa4tr5KwPNpUAotaLSHHs2qo4Dbr4AyKnwkScLOQy9DGuZAdWaWs0fIHKTqftmdc
tjF3FaB1OhG2NM4DBwBo7aEgEMNaG3rWZLmQv8MxSt6/hlZmEyNdIKTqSkmJg2086RQr/FkSyh+R
avowLDjzNdSDCXHeTUXUd+VQrWIHk6Xtr0cF0GwwdsncQ3RkZQGUWAGPWHMcQHhjETaPQggPizYV
2UI2MzB9FbF9rHP2RVDjcwF1bTlsIvaWeWErybdwGd0tvRhPx1iQUriQkJAe2EkCiRU6immYXVZN
OJbbJDwchYsq/rSUlqN1oo4bXcwUANlEXym3K4my1ZU1+z/47kfp6Ezq198K3gzdWe5+cJPZhwvX
c/MPY7eeR8EzLN62lV0sx9R6OGGWjKCKCdoNIrmHWI5JVEahjpF3Aohjk+6B8eSeBgFwq/X3AOAr
llXp//JRlXsyoSFZ1mVwfFsE309g8Q7ZR0wiv5TnUZZny/QEabkntD1hWKorzYmcUYObLIAwZUsu
4STflUIdLlb66d5cvVClt6UB2gP+MX7CRS3jiWkqGpjCJ+/zYhCnqSicEVyjuHIE7ysxjFbXhXXh
a19wPvoS50jKnwQyV5higNOQ/D8PQOfGsuC6dG1rJ0SgT9o6ay346uXh1DTXt772Z8Tuj4MYts5w
KJEXWHpQn6rjt0fQQif3oYu7EWiI8mgE24g08Gvuh77w9Je2EWewAGEYygVkDTV3tgW4g/ByJTVX
4VUDJEKBZHJjIGsJV7SRQ3PMNZW676FM0YdAPsqgi6SDFtW146WnAt5JbiehwwFoVP/AzQRh//Mu
W6pGiSbFQbr9TPMipnJOsmXPGRUU2Z6CXj+rcYjPYda+kcyxXRfp5YqCnz71WpRn2WCOKCPA/V1M
ckJF31dLKrZXxmYSLKktLjfUcIULLrvgO26gdQ8g9MknWnqKNYo+ZRYqQIoE8ZKuQ/piIsADSgC1
NLmvJc2N6sC72VLZ+KMaAo5m1fRbQJdRnHoQD0LwhVgo6nrlDTWj/RIIXOM16BZSt7ncDI0/FZNm
1uD4xVTOpCH16icpWC/Hrk+k2xbwJnDR1tAmu8KIhlzJObiRHeVkXM5beh+HY0tI+lDPEAms68Gk
zL6w4IZNxdlJJoCEbr66zXBMmwYfxdCnQb06RfiO6icxsFHrgvCun5N35y5ZUpSQRheLPJ/ojTZJ
1/1I1cfaArC7V0wkYZ57vnEWq9mVUtSX6co8q3OweYIc87oeRNSurayho2HjNzfQQn6SM+us7VRC
+Y7sC8oHUSqkdiQ2nYnwy+FCd/q2E52vncVIbcgeRmhOaSZSQ9q4IPcXQQbVrwDPRGGOhsRUd6pp
3GoUaPjXbW+XpjNyeHUtewRH+Tu5bvcKWC8uwKhbMjw496Hqu7As6D2AoEs5wgTwT630IcxQ5FAp
NSkvbLEZVQTyrOK2kiAAFhQ/+BJBOgGNw22zYT7TcwBUfYPVX9n6UOPWnzkQdFBUEKxH4cYc2gov
krRxriXwKLJZCXp4BS68dWtQUU9sjilO1H4hTmyK0alBUbLblTWxvEswfGcJFFkkwwcNwxPcEeHe
HaWAbgr7s9QQnw1BXwVXcE+M4Y9ap2zIMD2DW2LDSGqk4nX91hZIU+r1FCgQ6it3mcGSSJuBrgMm
jAnUqpQf4Sq0o0KaZxBbJujL1SBP45ti01YzNNQeJdIfFswI3KOdmzilimK1plIyo5DfROgpXif+
VCjZZyrYklNlIZhpj+2zoVZkQCg2OtE1ivbjTVScURlF3LSqBewvDgqaNaEgqf4Lcs/QJ4BhnQo/
ORNSvDhLENpiahkUSdR0LKUJucy2LEGCG/Wbxncg1BwtPbNv+JC+ITYHXke/ysLM/5YWJyTAa5w1
GQcmBTjliRxG8prdF9hoRRa+c7NaI4NlONJ0UZh3cISgD+DE+akJwcrISI1oYPulAEU41EDRDUjd
WRc27nJf0tLiLKxDb1JLxlc1xDRbMGedKEZhDkNIIPprywon1NSJCdIG0NU75LmNlfXZFAuqlirj
G6WlU6EVySjz2ao2pTDBUkClaVtnjlx451V6TT4wONcq7bJuyJelmrIeQzD4O9annkpw8BGrSW9+
3iH6n5Ua7PH0PmPffYTdtyX9W3K+r4DenvD3/tCXHnyIlxs6oPO9W1ZJCUHl3MPgH3g+LaH+Qd5r
26UtlfBbLUQuPa5mc5wbtUc1gIBfAN9n+3z8AHGVd/+xafc0Mk9WW9iwfTiced/eDL02B28P7znP
8fN2DgbgzuK20Lkg7H9X7k8BMsmaqqk/Ng1PWjmYBsjgSO6R6XtpGpQeNMVUabSylMc1fsVQlafJ
z1cWwaujV/SeCYu/quvq7lfGLd5fBEZPMUwbb6alleDZLbojWgQaRH5dV4DoMUYL3x+t9/Y5nAOL
jyG6gJx696IjGrwCOLnrClC1HolqSpDEthzp6ehNq6da0HFrGvKsR7kCqJqHO0X/QXP46k7Q5B6o
AK2tlnppFZhGD9qTtlTL3M3D0ZkDXQGl0HErKPCzC0ALAiHe7cOSf2IOZOK9zPjRGUMInLjg/siJ
+PoSoPSO05B75svG0GyDC6rSBhi2z262j8ke7LZC13lQLaj4sfjUze8GemgQTbOnKCBdsZi7rXB0
89B6BkarvNhpOSii9YBUThikqLbP4WbQe7JAIxipt92nR+cgKagpdLUIKDbANKWAKj0cvNHTCIqh
G3q0e8FQCNnhuHRdBWaPIaLopz2ZAbtHraRBXHC3R+Sjc40UIlBtsOcpHdnP+oh4CAa3ANUGH7d9
CMPtHQr4R8LQFeKk99vk6E5GjeARfe5kDCBX254NwARfsomWzCSwRFgOuzk6utWgEuvsuheIhwsF
0jkiJbtRsrT2VwJV7Sq+A1HR3RwdnUVUDU3hMOu0EhSlR4Erly8SAtvnyelo90wcCKTkd5+2twne
d0ReApHplvm80yRgE/ihQcea3D/2l4DZs00ORQCru+cIlwDOQcfRc1ewdFVhRz3xjwWSSPz4Omfj
9jm+0bMuu44eUwhOAMfIur8KHVoBcnDEUhQybKS42ufoJoGjyui6AbACMgesjJPxkink2qzLMGXL
Ync//6Ht/wNfeowvDqj+m23Dj8G82BMQ+8cvPETnnjdwH3VrWUOgEXkErW+/2ELxd03PH7O7vx5c
pLYWbu/DB4u3/8/vB/j81S926uF/joN57uZ3pPi2r77vZssJ+8vH35KZT474JbkyMoYP0cIXCwke
7d+b7b+liEZC+D1eURSHBDMYFhbN31P5y8eDid6zXW/1vB/4bv7QTPub7iJlXZsdu/naTdz9hu+v
GZ1bDuLXted2t/uur5i4cVx9+Jcbp//+8Mkt/Dg4mCECgK2L1PUtn9w8IUWwOJykXbC2c9tshehJ
w0jtde/0ubsofHfWzOfpQ2NbQ4CoKq5z125P3Zm/fnmb7kKYXV9wOQvo/kNH257f+7tdG/69mlV3
/jzP1weN7/zI7o0noXt72PDWO+na8Bc3dIvSdw9SRq1P+g7L+ypAJvWAEUsjYPgOFusrioERUJ9Z
tT8j94d11xn5VpYgiF44J+4vh13bv54X5Yf+PPHc6KD3O1+7a+tTF2OOwSoPS9nuQ75dWz+tUItw
y/1+P+bWOre9PNiVj5G5ru1y8Luxm+zQYcHd8pZf96yIAIsVh+NQwIK9w6r/7S1HADcQZ/BdDOWb
fHOPrtd/5xJQI5G+XgzZsfGfAut1fFcLB2x/6v1fepcG0oh3dl1aUzdp5+mhoe0xuA2sa+9g5P6J
/r/jzAznkR8877lOLLzrtAwf99swOLDQu5nXle6vGHBizQKgnv5DW39P/nts4oHvu2UZFM/ecB8p
fYffd3vOuIt2IAdjuH/DO/hSE46CV9t/h/vI1zlby3vq4/8dTe+6js7dGfOzPzkm0WMZmC0BVoP/
UAHSPXz82s3tpZvkY5Dt+f3yAXTy0j87vDy337iL5m7+638AAAD//w==</cx:binary>
              </cx:geoCache>
            </cx:geography>
          </cx:layoutPr>
        </cx:series>
      </cx:plotAreaRegion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6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958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4367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620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9200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0630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4603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492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62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4685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1180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155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4771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89223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8324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718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4812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289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8848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2937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89168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833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672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8789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813967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24606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2043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672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951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133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452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768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1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707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7283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6B8ED-5992-426D-82CA-CE1E9B6F2C30}" type="datetimeFigureOut">
              <a:rPr lang="en-IN" smtClean="0"/>
              <a:pPr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7826D4-22F5-478E-881C-FFA8DA651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128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hart" Target="../charts/chart17.xml"/><Relationship Id="rId18" Type="http://schemas.openxmlformats.org/officeDocument/2006/relationships/chart" Target="../charts/chart19.xml"/><Relationship Id="rId3" Type="http://schemas.openxmlformats.org/officeDocument/2006/relationships/image" Target="../media/image14.png"/><Relationship Id="rId7" Type="http://schemas.microsoft.com/office/2014/relationships/chartEx" Target="../charts/chartEx2.xml"/><Relationship Id="rId12" Type="http://schemas.openxmlformats.org/officeDocument/2006/relationships/chart" Target="../charts/chart16.xml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11" Type="http://schemas.openxmlformats.org/officeDocument/2006/relationships/chart" Target="../charts/chart15.xml"/><Relationship Id="rId5" Type="http://schemas.openxmlformats.org/officeDocument/2006/relationships/image" Target="../media/image16.png"/><Relationship Id="rId15" Type="http://schemas.openxmlformats.org/officeDocument/2006/relationships/image" Target="../media/image18.png"/><Relationship Id="rId10" Type="http://schemas.openxmlformats.org/officeDocument/2006/relationships/chart" Target="../charts/chart14.xml"/><Relationship Id="rId19" Type="http://schemas.openxmlformats.org/officeDocument/2006/relationships/chart" Target="../charts/chart20.xml"/><Relationship Id="rId4" Type="http://schemas.openxmlformats.org/officeDocument/2006/relationships/image" Target="../media/image15.png"/><Relationship Id="rId9" Type="http://schemas.openxmlformats.org/officeDocument/2006/relationships/chart" Target="../charts/chart13.xml"/><Relationship Id="rId14" Type="http://schemas.openxmlformats.org/officeDocument/2006/relationships/chart" Target="../charts/char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3320EF-E51C-5AAF-AF58-49CA3E04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447800"/>
            <a:ext cx="8932020" cy="374237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– JOB ANALYTICS</a:t>
            </a:r>
          </a:p>
          <a:p>
            <a:pPr algn="ctr"/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BATCH – PT-DA15</a:t>
            </a:r>
          </a:p>
          <a:p>
            <a:pPr algn="ctr"/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138896-4124-DD06-F849-5E6CDFFD3DB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6375" y="-100377"/>
            <a:ext cx="2876939" cy="1101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13DFA3-9A05-4482-F0FB-FA2924D1F930}"/>
              </a:ext>
            </a:extLst>
          </p:cNvPr>
          <p:cNvSpPr txBox="1"/>
          <p:nvPr/>
        </p:nvSpPr>
        <p:spPr>
          <a:xfrm>
            <a:off x="476250" y="5190172"/>
            <a:ext cx="1123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b="1" dirty="0"/>
          </a:p>
          <a:p>
            <a:pPr algn="ctr"/>
            <a:r>
              <a:rPr lang="en-US" sz="1800" b="1" dirty="0"/>
              <a:t>DAKSH </a:t>
            </a:r>
            <a:r>
              <a:rPr lang="en-US" b="1" dirty="0"/>
              <a:t>KAYAT</a:t>
            </a:r>
            <a:r>
              <a:rPr lang="en-US" sz="1800" b="1" dirty="0"/>
              <a:t> (pd15_297)</a:t>
            </a:r>
          </a:p>
          <a:p>
            <a:pPr algn="ctr"/>
            <a:r>
              <a:rPr lang="en-US" sz="1800" b="1" dirty="0"/>
              <a:t>SAMRUDH SAMARTH (pd15_320)</a:t>
            </a:r>
          </a:p>
          <a:p>
            <a:pPr algn="ctr"/>
            <a:r>
              <a:rPr lang="en-US" sz="1800" b="1" dirty="0"/>
              <a:t>INSHA ALI (pd15_216)</a:t>
            </a:r>
          </a:p>
          <a:p>
            <a:pPr algn="ctr"/>
            <a:r>
              <a:rPr lang="en-US" sz="1800" b="1" dirty="0"/>
              <a:t>RAJPREET (pd15_066)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xmlns="" val="415844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ABD992-B61A-DE5B-DD90-8EEF43C3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Comparison of number of jobs across different cities for different level </a:t>
            </a:r>
            <a:endParaRPr lang="en-IN" sz="3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B154FE19-710B-9169-313E-2D1E28E03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21351833"/>
              </p:ext>
            </p:extLst>
          </p:nvPr>
        </p:nvGraphicFramePr>
        <p:xfrm>
          <a:off x="1246187" y="1924050"/>
          <a:ext cx="10174287" cy="465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52549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595E79-9B7F-AA32-5785-289C9C3B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2637"/>
            <a:ext cx="9404723" cy="1750611"/>
          </a:xfrm>
        </p:spPr>
        <p:txBody>
          <a:bodyPr/>
          <a:lstStyle/>
          <a:p>
            <a:pPr algn="ctr"/>
            <a:r>
              <a:rPr lang="en-IN" b="1" dirty="0"/>
              <a:t>Comparison of number of jobs across different cities for different level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12A3EFC-747B-0D04-1189-2674725020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10841553"/>
              </p:ext>
            </p:extLst>
          </p:nvPr>
        </p:nvGraphicFramePr>
        <p:xfrm>
          <a:off x="1103312" y="2052638"/>
          <a:ext cx="10018778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29141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552EB-2A7B-F0F2-28DE-B5173C8D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769"/>
          </a:xfrm>
        </p:spPr>
        <p:txBody>
          <a:bodyPr/>
          <a:lstStyle/>
          <a:p>
            <a:r>
              <a:rPr lang="en-IN" sz="2800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Number of opening in a company with more than 1000 employees in comparison to number of openings in a company with 100 employees</a:t>
            </a:r>
            <a:r>
              <a:rPr lang="en-IN" sz="4400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E382ED32-62BB-FDF3-4863-A3EFE3604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74366911"/>
              </p:ext>
            </p:extLst>
          </p:nvPr>
        </p:nvGraphicFramePr>
        <p:xfrm>
          <a:off x="1169609" y="2139033"/>
          <a:ext cx="8946540" cy="4195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2699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272299-8057-2AC7-3D09-71BE9002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85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 company among LinkedIn Users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show Amazon is one of the favourite company among users.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4DF0452-CAD4-BCC0-DBDA-22D052303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7587606"/>
              </p:ext>
            </p:extLst>
          </p:nvPr>
        </p:nvGraphicFramePr>
        <p:xfrm>
          <a:off x="5766318" y="2052638"/>
          <a:ext cx="593427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1B61FA9-6344-F4FC-8F2D-63174D4B8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5867138"/>
              </p:ext>
            </p:extLst>
          </p:nvPr>
        </p:nvGraphicFramePr>
        <p:xfrm>
          <a:off x="261257" y="2052639"/>
          <a:ext cx="5430417" cy="4352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3973">
                  <a:extLst>
                    <a:ext uri="{9D8B030D-6E8A-4147-A177-3AD203B41FA5}">
                      <a16:colId xmlns:a16="http://schemas.microsoft.com/office/drawing/2014/main" xmlns="" val="1036723933"/>
                    </a:ext>
                  </a:extLst>
                </a:gridCol>
                <a:gridCol w="1983973">
                  <a:extLst>
                    <a:ext uri="{9D8B030D-6E8A-4147-A177-3AD203B41FA5}">
                      <a16:colId xmlns:a16="http://schemas.microsoft.com/office/drawing/2014/main" xmlns="" val="1327501546"/>
                    </a:ext>
                  </a:extLst>
                </a:gridCol>
                <a:gridCol w="1008992">
                  <a:extLst>
                    <a:ext uri="{9D8B030D-6E8A-4147-A177-3AD203B41FA5}">
                      <a16:colId xmlns:a16="http://schemas.microsoft.com/office/drawing/2014/main" xmlns="" val="2023024783"/>
                    </a:ext>
                  </a:extLst>
                </a:gridCol>
                <a:gridCol w="453479">
                  <a:extLst>
                    <a:ext uri="{9D8B030D-6E8A-4147-A177-3AD203B41FA5}">
                      <a16:colId xmlns:a16="http://schemas.microsoft.com/office/drawing/2014/main" xmlns="" val="3717287597"/>
                    </a:ext>
                  </a:extLst>
                </a:gridCol>
              </a:tblGrid>
              <a:tr h="3716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Company 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Industry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Linkedin_followers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Ranking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588576521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Amazon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Technology, Information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27530986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45573998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Unilever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Manufacturing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17909484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606137779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Microsoft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Software Development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17768681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572619659"/>
                  </a:ext>
                </a:extLst>
              </a:tr>
              <a:tr h="371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Deloitte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Business Consulting and Services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10638787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81680708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Johnson &amp; Johnson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Hospitals and Health Care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7989574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659651983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Procter &amp; Gamble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Manufacturing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7039109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631771140"/>
                  </a:ext>
                </a:extLst>
              </a:tr>
              <a:tr h="371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The Coca-Cola Company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Food and Beverage Services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6949275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471685925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Accounting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6650151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051946748"/>
                  </a:ext>
                </a:extLst>
              </a:tr>
              <a:tr h="371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Wipro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IT Services and IT Consulting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6068496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232554493"/>
                  </a:ext>
                </a:extLst>
              </a:tr>
              <a:tr h="371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Infosys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IT Services and IT Consulting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6067023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665604875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The Walt Disney Company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Entertainment Providers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5191612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817309844"/>
                  </a:ext>
                </a:extLst>
              </a:tr>
              <a:tr h="371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HP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IT Services and IT Consulting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5100806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266620565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Bayer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Chemical Manufacturing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4508113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280770370"/>
                  </a:ext>
                </a:extLst>
              </a:tr>
              <a:tr h="371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Dell Technologies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IT Services and IT Consulting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4169043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824489756"/>
                  </a:ext>
                </a:extLst>
              </a:tr>
              <a:tr h="1944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Salesforce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Software Development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3917830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552883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1969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A3ACC-0B1A-ADE1-DCBC-4C20A7D7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Industry in terms of no. applicants.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Services and IT Consulting Rank 1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terms of the number of applicants.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shows the market trends and the applicant’s priority.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935B45F-5983-8367-F00E-EDC180BE4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27503109"/>
              </p:ext>
            </p:extLst>
          </p:nvPr>
        </p:nvGraphicFramePr>
        <p:xfrm>
          <a:off x="5598368" y="2052638"/>
          <a:ext cx="5831632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C8A48EE-9572-1BA5-4D15-9DEC65E69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7418014"/>
              </p:ext>
            </p:extLst>
          </p:nvPr>
        </p:nvGraphicFramePr>
        <p:xfrm>
          <a:off x="429209" y="2323322"/>
          <a:ext cx="4991878" cy="28834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3167">
                  <a:extLst>
                    <a:ext uri="{9D8B030D-6E8A-4147-A177-3AD203B41FA5}">
                      <a16:colId xmlns:a16="http://schemas.microsoft.com/office/drawing/2014/main" xmlns="" val="2366227393"/>
                    </a:ext>
                  </a:extLst>
                </a:gridCol>
                <a:gridCol w="1582754">
                  <a:extLst>
                    <a:ext uri="{9D8B030D-6E8A-4147-A177-3AD203B41FA5}">
                      <a16:colId xmlns:a16="http://schemas.microsoft.com/office/drawing/2014/main" xmlns="" val="1842874128"/>
                    </a:ext>
                  </a:extLst>
                </a:gridCol>
                <a:gridCol w="785957">
                  <a:extLst>
                    <a:ext uri="{9D8B030D-6E8A-4147-A177-3AD203B41FA5}">
                      <a16:colId xmlns:a16="http://schemas.microsoft.com/office/drawing/2014/main" xmlns="" val="239487697"/>
                    </a:ext>
                  </a:extLst>
                </a:gridCol>
              </a:tblGrid>
              <a:tr h="252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Industry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Total_applicants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Ranking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310550633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IT Services and IT Consulting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1186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138015061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Manufacturing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609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642752266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Technology, Information and Internet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591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57107884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Financial Services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461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907289575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Human Resources Services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182981772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Airlines and Aviation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316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123910359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Business Consulting and Services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270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003422621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Software Development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616132649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Newspaper Publishing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192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503117092"/>
                  </a:ext>
                </a:extLst>
              </a:tr>
              <a:tr h="2524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Technology, Information and Media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191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60077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712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5857F-7033-4C98-8153-8375DBC6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TOP</a:t>
            </a:r>
            <a:r>
              <a:rPr lang="en-US" b="1" baseline="0" dirty="0"/>
              <a:t> 10 EMPLOYMENT LOCATION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BASED ON NUMBER OF EMPLOYEES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210A71D-E752-48E8-AF9A-AD0492ADE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02976214"/>
              </p:ext>
            </p:extLst>
          </p:nvPr>
        </p:nvGraphicFramePr>
        <p:xfrm>
          <a:off x="5543550" y="2052638"/>
          <a:ext cx="6429375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B625DEB-0A66-4051-3766-EB3A73A98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2544749"/>
              </p:ext>
            </p:extLst>
          </p:nvPr>
        </p:nvGraphicFramePr>
        <p:xfrm>
          <a:off x="472752" y="2052638"/>
          <a:ext cx="4845698" cy="3048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170">
                  <a:extLst>
                    <a:ext uri="{9D8B030D-6E8A-4147-A177-3AD203B41FA5}">
                      <a16:colId xmlns:a16="http://schemas.microsoft.com/office/drawing/2014/main" xmlns="" val="2801864170"/>
                    </a:ext>
                  </a:extLst>
                </a:gridCol>
                <a:gridCol w="3120528">
                  <a:extLst>
                    <a:ext uri="{9D8B030D-6E8A-4147-A177-3AD203B41FA5}">
                      <a16:colId xmlns:a16="http://schemas.microsoft.com/office/drawing/2014/main" xmlns="" val="139683182"/>
                    </a:ext>
                  </a:extLst>
                </a:gridCol>
              </a:tblGrid>
              <a:tr h="290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OCATION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Sum of </a:t>
                      </a:r>
                      <a:r>
                        <a:rPr lang="en-IN" sz="1100" b="1" u="none" strike="noStrike" dirty="0" err="1">
                          <a:effectLst/>
                          <a:highlight>
                            <a:srgbClr val="00FF00"/>
                          </a:highlight>
                        </a:rPr>
                        <a:t>Employees_count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60768880"/>
                  </a:ext>
                </a:extLst>
              </a:tr>
              <a:tr h="275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Bangalore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698462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34404988"/>
                  </a:ext>
                </a:extLst>
              </a:tr>
              <a:tr h="275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Gurgaon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420961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52233799"/>
                  </a:ext>
                </a:extLst>
              </a:tr>
              <a:tr h="275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Mumbai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220437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28136909"/>
                  </a:ext>
                </a:extLst>
              </a:tr>
              <a:tr h="275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Pune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96661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68705867"/>
                  </a:ext>
                </a:extLst>
              </a:tr>
              <a:tr h="275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Hyderabad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90258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7302867"/>
                  </a:ext>
                </a:extLst>
              </a:tr>
              <a:tr h="275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Kalyanpur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75701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55234882"/>
                  </a:ext>
                </a:extLst>
              </a:tr>
              <a:tr h="275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Imamganj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52067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76744822"/>
                  </a:ext>
                </a:extLst>
              </a:tr>
              <a:tr h="275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Delhi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42023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29498167"/>
                  </a:ext>
                </a:extLst>
              </a:tr>
              <a:tr h="275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Mumbai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41005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59948434"/>
                  </a:ext>
                </a:extLst>
              </a:tr>
              <a:tr h="275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Noida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40704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8550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25633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A3D29-1CD6-3FD2-F65D-53A9DA2C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7625"/>
          </a:xfrm>
        </p:spPr>
        <p:txBody>
          <a:bodyPr/>
          <a:lstStyle/>
          <a:p>
            <a:pPr algn="ctr"/>
            <a:r>
              <a:rPr lang="en-IN" sz="44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Industry Employment comparison</a:t>
            </a:r>
            <a:r>
              <a:rPr lang="en-IN" sz="4400" dirty="0">
                <a:effectLst/>
              </a:rPr>
              <a:t/>
            </a:r>
            <a:br>
              <a:rPr lang="en-IN" sz="4400" dirty="0">
                <a:effectLst/>
              </a:rPr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49588188-844B-79B8-E37B-66E54C7F3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98820455"/>
              </p:ext>
            </p:extLst>
          </p:nvPr>
        </p:nvGraphicFramePr>
        <p:xfrm>
          <a:off x="646111" y="1959429"/>
          <a:ext cx="10277475" cy="4445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49348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2E609-578F-DEA4-7B39-9199E09B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9285C193-233A-F0AA-FD68-DE27BA2C2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35923601"/>
              </p:ext>
            </p:extLst>
          </p:nvPr>
        </p:nvGraphicFramePr>
        <p:xfrm>
          <a:off x="398462" y="119062"/>
          <a:ext cx="11622088" cy="550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60FB70-83EC-5D61-12C9-04615B00569C}"/>
              </a:ext>
            </a:extLst>
          </p:cNvPr>
          <p:cNvSpPr txBox="1"/>
          <p:nvPr/>
        </p:nvSpPr>
        <p:spPr>
          <a:xfrm>
            <a:off x="838200" y="5734050"/>
            <a:ext cx="1062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Analysis – Good News for data Analytics students, Date Analyst Requirement is the highest.</a:t>
            </a:r>
          </a:p>
        </p:txBody>
      </p:sp>
    </p:spTree>
    <p:extLst>
      <p:ext uri="{BB962C8B-B14F-4D97-AF65-F5344CB8AC3E}">
        <p14:creationId xmlns:p14="http://schemas.microsoft.com/office/powerpoint/2010/main" xmlns="" val="369699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8ABC19-3BA2-BA24-71CC-2EFEEFDA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TOP 5 DEMANDING DESIGNATION BASED ON OPENINGS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99A2371-2526-26B1-F00E-FEDDC78199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10605990"/>
              </p:ext>
            </p:extLst>
          </p:nvPr>
        </p:nvGraphicFramePr>
        <p:xfrm>
          <a:off x="5449078" y="2052638"/>
          <a:ext cx="6195526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C4C741B-59AC-BA8D-2A8D-197C74C68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9247783"/>
              </p:ext>
            </p:extLst>
          </p:nvPr>
        </p:nvGraphicFramePr>
        <p:xfrm>
          <a:off x="167951" y="2304661"/>
          <a:ext cx="4945225" cy="2173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6083">
                  <a:extLst>
                    <a:ext uri="{9D8B030D-6E8A-4147-A177-3AD203B41FA5}">
                      <a16:colId xmlns:a16="http://schemas.microsoft.com/office/drawing/2014/main" xmlns="" val="2055897080"/>
                    </a:ext>
                  </a:extLst>
                </a:gridCol>
                <a:gridCol w="1029142">
                  <a:extLst>
                    <a:ext uri="{9D8B030D-6E8A-4147-A177-3AD203B41FA5}">
                      <a16:colId xmlns:a16="http://schemas.microsoft.com/office/drawing/2014/main" xmlns="" val="3292034642"/>
                    </a:ext>
                  </a:extLst>
                </a:gridCol>
              </a:tblGrid>
              <a:tr h="362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ESIGNATION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Count of </a:t>
                      </a:r>
                      <a:r>
                        <a:rPr lang="en-IN" sz="1100" b="1" u="none" strike="noStrike" dirty="0" err="1">
                          <a:effectLst/>
                          <a:highlight>
                            <a:srgbClr val="00FF00"/>
                          </a:highlight>
                        </a:rPr>
                        <a:t>Job_id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83920416"/>
                  </a:ext>
                </a:extLst>
              </a:tr>
              <a:tr h="3082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Data Analyst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00279302"/>
                  </a:ext>
                </a:extLst>
              </a:tr>
              <a:tr h="3082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Associate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52498208"/>
                  </a:ext>
                </a:extLst>
              </a:tr>
              <a:tr h="3082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Marketing Manager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04580092"/>
                  </a:ext>
                </a:extLst>
              </a:tr>
              <a:tr h="3082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Frontend Developer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14876768"/>
                  </a:ext>
                </a:extLst>
              </a:tr>
              <a:tr h="577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Product Manager Full Time Opportunity for University Graduates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16651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8309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3B1C11-94BB-85B3-F4A2-0EF90B90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0931"/>
          </a:xfrm>
        </p:spPr>
        <p:txBody>
          <a:bodyPr/>
          <a:lstStyle/>
          <a:p>
            <a:pPr algn="ctr"/>
            <a:r>
              <a:rPr lang="en-IN" sz="2400" b="1" dirty="0"/>
              <a:t>Introduction of project Job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B1062E-536B-47DF-6DE6-51BD9D0D2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8" y="4245429"/>
            <a:ext cx="9172775" cy="200297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133B6C-67AC-DE27-240F-84D138D986DD}"/>
              </a:ext>
            </a:extLst>
          </p:cNvPr>
          <p:cNvSpPr txBox="1"/>
          <p:nvPr/>
        </p:nvSpPr>
        <p:spPr>
          <a:xfrm>
            <a:off x="646111" y="1063690"/>
            <a:ext cx="98344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Scrape data from professional networking platform 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Linkedin</a:t>
            </a:r>
            <a:r>
              <a:rPr lang="en-US" dirty="0"/>
              <a:t> using python library called </a:t>
            </a:r>
            <a:r>
              <a:rPr lang="en-US" dirty="0" err="1"/>
              <a:t>Beautifulsoup</a:t>
            </a:r>
            <a:r>
              <a:rPr lang="en-US" dirty="0"/>
              <a:t> (or similar) and collate information in the given format and make 3 tables using the data. We have to scrap the data from the website after that we have to </a:t>
            </a:r>
            <a:r>
              <a:rPr lang="en-US" dirty="0" err="1"/>
              <a:t>analise</a:t>
            </a:r>
            <a:r>
              <a:rPr lang="en-US" dirty="0"/>
              <a:t> the data what we scrap out of the </a:t>
            </a:r>
            <a:r>
              <a:rPr lang="en-US" dirty="0" err="1"/>
              <a:t>linkedin</a:t>
            </a:r>
            <a:r>
              <a:rPr lang="en-US" dirty="0"/>
              <a:t> webpage and make the insights out of the data in the form of </a:t>
            </a:r>
            <a:r>
              <a:rPr lang="en-US" dirty="0" err="1"/>
              <a:t>visulas</a:t>
            </a:r>
            <a:r>
              <a:rPr lang="en-US" dirty="0"/>
              <a:t> and graphs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9F57562-3269-76EE-0A79-AED9AF3D442A}"/>
              </a:ext>
            </a:extLst>
          </p:cNvPr>
          <p:cNvSpPr txBox="1"/>
          <p:nvPr/>
        </p:nvSpPr>
        <p:spPr>
          <a:xfrm>
            <a:off x="646111" y="2146041"/>
            <a:ext cx="1001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1A95FF9-D7E8-CFF9-E01F-0FA90D89B78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2087" y="2612571"/>
            <a:ext cx="2842756" cy="387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174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3226B-C112-D8F6-8B13-BA297402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253"/>
          </a:xfrm>
        </p:spPr>
        <p:txBody>
          <a:bodyPr/>
          <a:lstStyle/>
          <a:p>
            <a:pPr algn="ctr"/>
            <a:r>
              <a:rPr lang="en-US" b="1" dirty="0"/>
              <a:t>EMPLOYEES INVOLVEMENT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71924AB-F955-E3DE-2DAE-4E77B5CAC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716807"/>
              </p:ext>
            </p:extLst>
          </p:nvPr>
        </p:nvGraphicFramePr>
        <p:xfrm>
          <a:off x="5505061" y="2052638"/>
          <a:ext cx="5654351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041BB8D-799E-3021-E942-1FF12E884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82963172"/>
              </p:ext>
            </p:extLst>
          </p:nvPr>
        </p:nvGraphicFramePr>
        <p:xfrm>
          <a:off x="843287" y="2202024"/>
          <a:ext cx="3635407" cy="2840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4881">
                  <a:extLst>
                    <a:ext uri="{9D8B030D-6E8A-4147-A177-3AD203B41FA5}">
                      <a16:colId xmlns:a16="http://schemas.microsoft.com/office/drawing/2014/main" xmlns="" val="1378035307"/>
                    </a:ext>
                  </a:extLst>
                </a:gridCol>
                <a:gridCol w="1930526">
                  <a:extLst>
                    <a:ext uri="{9D8B030D-6E8A-4147-A177-3AD203B41FA5}">
                      <a16:colId xmlns:a16="http://schemas.microsoft.com/office/drawing/2014/main" xmlns="" val="156735368"/>
                    </a:ext>
                  </a:extLst>
                </a:gridCol>
              </a:tblGrid>
              <a:tr h="600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Count of </a:t>
                      </a:r>
                      <a:r>
                        <a:rPr lang="en-IN" sz="1100" b="1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Job_id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33557246"/>
                  </a:ext>
                </a:extLst>
              </a:tr>
              <a:tr h="320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Business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66011430"/>
                  </a:ext>
                </a:extLst>
              </a:tr>
              <a:tr h="320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Contract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13390083"/>
                  </a:ext>
                </a:extLst>
              </a:tr>
              <a:tr h="320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Full-time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335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87813573"/>
                  </a:ext>
                </a:extLst>
              </a:tr>
              <a:tr h="320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Internship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32178868"/>
                  </a:ext>
                </a:extLst>
              </a:tr>
              <a:tr h="320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Part-time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22367767"/>
                  </a:ext>
                </a:extLst>
              </a:tr>
              <a:tr h="320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Temporary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06991020"/>
                  </a:ext>
                </a:extLst>
              </a:tr>
              <a:tr h="320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362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2985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03888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table">
            <a:extLst>
              <a:ext uri="{FF2B5EF4-FFF2-40B4-BE49-F238E27FC236}">
                <a16:creationId xmlns:a16="http://schemas.microsoft.com/office/drawing/2014/main" xmlns="" id="{19FC5A9F-0DEE-B846-D7AB-A070E8F629A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5423" cy="2052918"/>
          </a:xfrm>
          <a:prstGeom prst="rect">
            <a:avLst/>
          </a:prstGeom>
        </p:spPr>
      </p:pic>
      <p:pic>
        <p:nvPicPr>
          <p:cNvPr id="27" name="table">
            <a:extLst>
              <a:ext uri="{FF2B5EF4-FFF2-40B4-BE49-F238E27FC236}">
                <a16:creationId xmlns:a16="http://schemas.microsoft.com/office/drawing/2014/main" xmlns="" id="{03AB7382-8B09-02B7-006F-F38FEB795D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52919"/>
            <a:ext cx="995423" cy="1384020"/>
          </a:xfrm>
          <a:prstGeom prst="rect">
            <a:avLst/>
          </a:prstGeom>
        </p:spPr>
      </p:pic>
      <p:pic>
        <p:nvPicPr>
          <p:cNvPr id="28" name="table">
            <a:extLst>
              <a:ext uri="{FF2B5EF4-FFF2-40B4-BE49-F238E27FC236}">
                <a16:creationId xmlns:a16="http://schemas.microsoft.com/office/drawing/2014/main" xmlns="" id="{2A7D562C-ADF1-53AD-DA71-24F57AEF68F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436938"/>
            <a:ext cx="995423" cy="3421063"/>
          </a:xfrm>
          <a:prstGeom prst="rect">
            <a:avLst/>
          </a:prstGeom>
        </p:spPr>
      </p:pic>
      <p:pic>
        <p:nvPicPr>
          <p:cNvPr id="29" name="table">
            <a:extLst>
              <a:ext uri="{FF2B5EF4-FFF2-40B4-BE49-F238E27FC236}">
                <a16:creationId xmlns:a16="http://schemas.microsoft.com/office/drawing/2014/main" xmlns="" id="{23931856-9237-8DAD-7E95-AA018DAC03E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54288" y="709613"/>
            <a:ext cx="1800225" cy="2311400"/>
          </a:xfrm>
          <a:prstGeom prst="rect">
            <a:avLst/>
          </a:prstGeom>
        </p:spPr>
      </p:pic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xmlns="" id="{86A9D12B-FF23-4788-9C6F-4C18595C03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95345738"/>
              </p:ext>
            </p:extLst>
          </p:nvPr>
        </p:nvGraphicFramePr>
        <p:xfrm>
          <a:off x="8392263" y="3429000"/>
          <a:ext cx="3799738" cy="1662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>
        <mc:Choice xmlns:cx4="http://schemas.microsoft.com/office/drawing/2016/5/10/chartex" xmlns="" Requires="cx4">
          <p:graphicFrame>
            <p:nvGraphicFramePr>
              <p:cNvPr id="31" name="Chart 30">
                <a:extLst>
                  <a:ext uri="{FF2B5EF4-FFF2-40B4-BE49-F238E27FC236}">
                    <a16:creationId xmlns:a16="http://schemas.microsoft.com/office/drawing/2014/main" id="{47F89889-C87B-4218-BA07-2A50887B82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12569357"/>
                  </p:ext>
                </p:extLst>
              </p:nvPr>
            </p:nvGraphicFramePr>
            <p:xfrm>
              <a:off x="4092190" y="1821325"/>
              <a:ext cx="4322295" cy="327053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31" name="Chart 30">
                <a:extLst>
                  <a:ext uri="{FF2B5EF4-FFF2-40B4-BE49-F238E27FC236}">
                    <a16:creationId xmlns:a16="http://schemas.microsoft.com/office/drawing/2014/main" xmlns="" xmlns:cx4="http://schemas.microsoft.com/office/drawing/2016/5/10/chartex" id="{47F89889-C87B-4218-BA07-2A50887B82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092190" y="1821325"/>
                <a:ext cx="4322295" cy="327053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xmlns="" id="{A83EDD08-245A-43C5-B26E-A8338C357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15867687"/>
              </p:ext>
            </p:extLst>
          </p:nvPr>
        </p:nvGraphicFramePr>
        <p:xfrm>
          <a:off x="995423" y="-9525"/>
          <a:ext cx="3062286" cy="1849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xmlns="" id="{B54306A9-1FD0-4090-B2D6-13C8210DB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94245409"/>
              </p:ext>
            </p:extLst>
          </p:nvPr>
        </p:nvGraphicFramePr>
        <p:xfrm>
          <a:off x="4057710" y="-28574"/>
          <a:ext cx="4356775" cy="1849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xmlns="" id="{997ECF7A-CC50-4355-A4AA-0DC5015829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00067855"/>
              </p:ext>
            </p:extLst>
          </p:nvPr>
        </p:nvGraphicFramePr>
        <p:xfrm>
          <a:off x="8392263" y="-28574"/>
          <a:ext cx="3799738" cy="1849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xmlns="" id="{C77B2F21-5D3A-4B4A-9FC3-F43FE00410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83156582"/>
              </p:ext>
            </p:extLst>
          </p:nvPr>
        </p:nvGraphicFramePr>
        <p:xfrm>
          <a:off x="8392263" y="1821325"/>
          <a:ext cx="3799737" cy="1607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xmlns="" id="{4935B45F-5983-8367-F00E-EDC180BE4D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236857952"/>
              </p:ext>
            </p:extLst>
          </p:nvPr>
        </p:nvGraphicFramePr>
        <p:xfrm>
          <a:off x="1008915" y="3690273"/>
          <a:ext cx="3105497" cy="1460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xmlns="" id="{84DF0452-CAD4-BCC0-DBDA-22D0523036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959518798"/>
              </p:ext>
            </p:extLst>
          </p:nvPr>
        </p:nvGraphicFramePr>
        <p:xfrm>
          <a:off x="4114412" y="5091860"/>
          <a:ext cx="4277851" cy="1766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38" name="table">
            <a:extLst>
              <a:ext uri="{FF2B5EF4-FFF2-40B4-BE49-F238E27FC236}">
                <a16:creationId xmlns:a16="http://schemas.microsoft.com/office/drawing/2014/main" xmlns="" id="{B6A5169E-7F35-155D-1754-B0ACD7D50BC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249525" y="3030538"/>
            <a:ext cx="1801813" cy="4275137"/>
          </a:xfrm>
          <a:prstGeom prst="rect">
            <a:avLst/>
          </a:prstGeom>
        </p:spPr>
      </p:pic>
      <p:pic>
        <p:nvPicPr>
          <p:cNvPr id="39" name="table">
            <a:extLst>
              <a:ext uri="{FF2B5EF4-FFF2-40B4-BE49-F238E27FC236}">
                <a16:creationId xmlns:a16="http://schemas.microsoft.com/office/drawing/2014/main" xmlns="" id="{C65A7B95-3550-260A-20FB-3F046CC338BA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249525" y="7310438"/>
            <a:ext cx="1797050" cy="2449512"/>
          </a:xfrm>
          <a:prstGeom prst="rect">
            <a:avLst/>
          </a:prstGeom>
        </p:spPr>
      </p:pic>
      <p:pic>
        <p:nvPicPr>
          <p:cNvPr id="40" name="table">
            <a:extLst>
              <a:ext uri="{FF2B5EF4-FFF2-40B4-BE49-F238E27FC236}">
                <a16:creationId xmlns:a16="http://schemas.microsoft.com/office/drawing/2014/main" xmlns="" id="{E99966C1-A8DD-131F-1EFC-74A9DFCD9F95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220950" y="9763125"/>
            <a:ext cx="1828800" cy="2420938"/>
          </a:xfrm>
          <a:prstGeom prst="rect">
            <a:avLst/>
          </a:prstGeom>
        </p:spPr>
      </p:pic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xmlns="" id="{844044A2-61D8-4C5E-994C-97FE15AAB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24775544"/>
              </p:ext>
            </p:extLst>
          </p:nvPr>
        </p:nvGraphicFramePr>
        <p:xfrm>
          <a:off x="8448965" y="5091859"/>
          <a:ext cx="3743035" cy="1766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xmlns="" id="{E03C8C61-7EE8-4738-B873-E0F8335BD4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20878526"/>
              </p:ext>
            </p:extLst>
          </p:nvPr>
        </p:nvGraphicFramePr>
        <p:xfrm>
          <a:off x="1008915" y="5150735"/>
          <a:ext cx="3083273" cy="170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xmlns="" id="{D9885D1D-11EC-4878-8F15-FADA8342C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06616500"/>
              </p:ext>
            </p:extLst>
          </p:nvPr>
        </p:nvGraphicFramePr>
        <p:xfrm>
          <a:off x="986691" y="1840374"/>
          <a:ext cx="3105498" cy="1849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</p:spTree>
    <p:extLst>
      <p:ext uri="{BB962C8B-B14F-4D97-AF65-F5344CB8AC3E}">
        <p14:creationId xmlns:p14="http://schemas.microsoft.com/office/powerpoint/2010/main" xmlns="" val="206980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6D980-2CDE-65E9-D85B-93A881C4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02" y="257138"/>
            <a:ext cx="9404723" cy="489674"/>
          </a:xfrm>
        </p:spPr>
        <p:txBody>
          <a:bodyPr/>
          <a:lstStyle/>
          <a:p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City who are leading  in various Industries</a:t>
            </a:r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8A50E7D8-6A81-C7BA-2EA4-2119A9821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3020979"/>
              </p:ext>
            </p:extLst>
          </p:nvPr>
        </p:nvGraphicFramePr>
        <p:xfrm>
          <a:off x="3256385" y="858415"/>
          <a:ext cx="4186958" cy="5497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1940">
                  <a:extLst>
                    <a:ext uri="{9D8B030D-6E8A-4147-A177-3AD203B41FA5}">
                      <a16:colId xmlns:a16="http://schemas.microsoft.com/office/drawing/2014/main" xmlns="" val="1636511999"/>
                    </a:ext>
                  </a:extLst>
                </a:gridCol>
                <a:gridCol w="1795018">
                  <a:extLst>
                    <a:ext uri="{9D8B030D-6E8A-4147-A177-3AD203B41FA5}">
                      <a16:colId xmlns:a16="http://schemas.microsoft.com/office/drawing/2014/main" xmlns="" val="3117800969"/>
                    </a:ext>
                  </a:extLst>
                </a:gridCol>
              </a:tblGrid>
              <a:tr h="145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Industry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City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2295873839"/>
                  </a:ext>
                </a:extLst>
              </a:tr>
              <a:tr h="2533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 Appliances, Electrical, and Electronics Manufacturing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Pune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94161355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 Transportation, Logistics, Supply Chain and Storage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 dirty="0">
                          <a:effectLst/>
                        </a:rPr>
                        <a:t>Bangalore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3997431986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Accounting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Bangalore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3091488182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Airlines and Aviation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Delhi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2677688625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Automation Machinery Manufacturing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Bangalore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2886395352"/>
                  </a:ext>
                </a:extLst>
              </a:tr>
              <a:tr h="163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 dirty="0">
                          <a:effectLst/>
                        </a:rPr>
                        <a:t>Aviation and Aerospace Component Manufacturing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 dirty="0">
                          <a:effectLst/>
                        </a:rPr>
                        <a:t>New Delhi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2340132786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Banking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Chennai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2164431841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Biotechnology Research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Bangalore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2227842775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Chemical Manufacturing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Bangalore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2939628893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Civil Engineering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Gurgaon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3571013101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Computers and Electronics Manufacturing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Gurgaon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3186504986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E-Learning Providers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Bangalore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2993003496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Executive Offices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Hyderabad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648800787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Food and Beverage Manufacturing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Imamganj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2247837269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Food and Beverage Services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Bangalore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3185412128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Hospitality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Gurgaon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2770426119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Hospitals and Health Care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Gurgaon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667478013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Industrial Machinery Manufacturing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Bangalore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547762638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Information Services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Bangalore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955376363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Insurance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Bangalore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3097759268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Machinery Manufacturing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Bangalore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1388056289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Market Research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Bangalore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442653977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Mining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Kolkata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2233552184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Musicians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Mumbai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910639304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Newspaper Publishing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Nagpur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2319980840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Pharmaceutical Manufacturing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Gurgaon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3878530597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Professional Services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Bangalore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295989860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Rail Transportation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Bangalore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1797040106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Retail Luxury Goods and Jewelry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Bangalore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325838345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Semiconductor Manufacturing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Hyderabad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3711364974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Telecommunications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Bangalore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1230339365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Textile Manufacturing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Kalyanpur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998384585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Tobacco Manufacturing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New Delhi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1679284331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Transportation Equipment Manufacturing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Gurgaon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988936391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Truck Transportation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Kalyanpur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2359194907"/>
                  </a:ext>
                </a:extLst>
              </a:tr>
              <a:tr h="145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Wholesale Building Materials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 dirty="0" err="1">
                          <a:effectLst/>
                        </a:rPr>
                        <a:t>Imamganj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57" marR="41657" marT="0" marB="0" anchor="b"/>
                </a:tc>
                <a:extLst>
                  <a:ext uri="{0D108BD9-81ED-4DB2-BD59-A6C34878D82A}">
                    <a16:rowId xmlns:a16="http://schemas.microsoft.com/office/drawing/2014/main" xmlns="" val="34491169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4C61BF0-A4A4-AFC4-8490-E67C5F5CCAFF}"/>
              </a:ext>
            </a:extLst>
          </p:cNvPr>
          <p:cNvSpPr txBox="1"/>
          <p:nvPr/>
        </p:nvSpPr>
        <p:spPr>
          <a:xfrm>
            <a:off x="8258175" y="4457700"/>
            <a:ext cx="3762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By analysis of data.</a:t>
            </a:r>
          </a:p>
          <a:p>
            <a:endParaRPr lang="en-IN" b="1" i="1" dirty="0"/>
          </a:p>
          <a:p>
            <a:r>
              <a:rPr lang="en-IN" b="1" i="1" dirty="0"/>
              <a:t>Bangalore led in IT Industry</a:t>
            </a:r>
          </a:p>
          <a:p>
            <a:endParaRPr lang="en-IN" b="1" i="1" dirty="0"/>
          </a:p>
          <a:p>
            <a:r>
              <a:rPr lang="en-IN" b="1" i="1" dirty="0"/>
              <a:t>Pune led in Electronics Industry</a:t>
            </a:r>
          </a:p>
        </p:txBody>
      </p:sp>
    </p:spTree>
    <p:extLst>
      <p:ext uri="{BB962C8B-B14F-4D97-AF65-F5344CB8AC3E}">
        <p14:creationId xmlns:p14="http://schemas.microsoft.com/office/powerpoint/2010/main" xmlns="" val="273788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FB1EE9-5821-53BF-D3D5-DD5A8EFF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19265"/>
            <a:ext cx="9404723" cy="1576873"/>
          </a:xfrm>
        </p:spPr>
        <p:txBody>
          <a:bodyPr/>
          <a:lstStyle/>
          <a:p>
            <a:pPr algn="ctr"/>
            <a:r>
              <a:rPr lang="en-IN" b="1" dirty="0"/>
              <a:t>Thanks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A636AA-8234-D50E-DC87-16B66A69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663682"/>
            <a:ext cx="8946541" cy="58471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9957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8724F2-8EBB-D758-30D3-53D12C33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5664" cy="728382"/>
          </a:xfrm>
        </p:spPr>
        <p:txBody>
          <a:bodyPr/>
          <a:lstStyle/>
          <a:p>
            <a:r>
              <a:rPr lang="en-IN" b="1" dirty="0"/>
              <a:t>Activities are perform in project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A89B99-A257-1A09-046F-E84FF5450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69563" cy="4195481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Scraping the data from LinkedIn by using Python script</a:t>
            </a:r>
            <a:r>
              <a:rPr lang="en-IN" dirty="0"/>
              <a:t>. </a:t>
            </a:r>
          </a:p>
          <a:p>
            <a:r>
              <a:rPr lang="en-IN" b="1" dirty="0">
                <a:solidFill>
                  <a:schemeClr val="bg1"/>
                </a:solidFill>
              </a:rPr>
              <a:t>Clean the Data and Make the Excel table. </a:t>
            </a:r>
            <a:endParaRPr lang="en-IN" dirty="0"/>
          </a:p>
          <a:p>
            <a:r>
              <a:rPr lang="en-IN" b="1" dirty="0">
                <a:solidFill>
                  <a:schemeClr val="bg1"/>
                </a:solidFill>
              </a:rPr>
              <a:t>Give the primary key and Foreign key to 3 different Tables</a:t>
            </a:r>
            <a:r>
              <a:rPr lang="en-IN" dirty="0">
                <a:solidFill>
                  <a:schemeClr val="bg1"/>
                </a:solidFill>
              </a:rPr>
              <a:t>. </a:t>
            </a:r>
            <a:endParaRPr lang="en-IN" dirty="0"/>
          </a:p>
          <a:p>
            <a:r>
              <a:rPr lang="en-IN" b="1" dirty="0">
                <a:solidFill>
                  <a:schemeClr val="bg1"/>
                </a:solidFill>
              </a:rPr>
              <a:t>Analyse the data and make insight out of it. </a:t>
            </a:r>
            <a:endParaRPr lang="en-IN" dirty="0"/>
          </a:p>
          <a:p>
            <a:r>
              <a:rPr lang="en-IN" b="1" dirty="0">
                <a:solidFill>
                  <a:schemeClr val="bg1"/>
                </a:solidFill>
              </a:rPr>
              <a:t>SQL query form  Generate some insights.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/>
          </a:p>
          <a:p>
            <a:r>
              <a:rPr lang="en-IN" b="1" dirty="0">
                <a:solidFill>
                  <a:schemeClr val="bg1"/>
                </a:solidFill>
              </a:rPr>
              <a:t>Preparation of the dashboard.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2440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0A40D-1564-511D-9583-9D278EE9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6652"/>
            <a:ext cx="9783764" cy="804582"/>
          </a:xfrm>
        </p:spPr>
        <p:txBody>
          <a:bodyPr/>
          <a:lstStyle/>
          <a:p>
            <a:r>
              <a:rPr lang="en-IN" sz="2400" b="1" dirty="0"/>
              <a:t>What are the data we scrap out from the LinkedIn webpage?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1472AE-8582-B06B-117D-BB7BAFD1E1D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11" y="2450682"/>
            <a:ext cx="10774364" cy="4407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305F593-057C-D59C-F43A-DD072E04551B}"/>
              </a:ext>
            </a:extLst>
          </p:cNvPr>
          <p:cNvSpPr txBox="1"/>
          <p:nvPr/>
        </p:nvSpPr>
        <p:spPr>
          <a:xfrm>
            <a:off x="646112" y="1562100"/>
            <a:ext cx="1077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designation, Company, Location, No. of applicants, Involvement, Level, No. of Employees, Industry</a:t>
            </a:r>
          </a:p>
        </p:txBody>
      </p:sp>
    </p:spTree>
    <p:extLst>
      <p:ext uri="{BB962C8B-B14F-4D97-AF65-F5344CB8AC3E}">
        <p14:creationId xmlns:p14="http://schemas.microsoft.com/office/powerpoint/2010/main" xmlns="" val="292581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793E4-B9F6-E037-F911-4397BF30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65000"/>
                  </a:schemeClr>
                </a:solidFill>
              </a:rPr>
              <a:t>Jobs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A913D76-67F0-1F31-1982-9F138550C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27" t="30913" r="48586" b="7931"/>
          <a:stretch/>
        </p:blipFill>
        <p:spPr>
          <a:xfrm>
            <a:off x="1278294" y="1634153"/>
            <a:ext cx="7408506" cy="4969120"/>
          </a:xfrm>
        </p:spPr>
      </p:pic>
    </p:spTree>
    <p:extLst>
      <p:ext uri="{BB962C8B-B14F-4D97-AF65-F5344CB8AC3E}">
        <p14:creationId xmlns:p14="http://schemas.microsoft.com/office/powerpoint/2010/main" xmlns="" val="196640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35DA6F-CABB-6195-FA66-9A5208B4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Company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761A0C0-0D34-F681-C43D-9C6B529F6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753" t="30024" r="46209" b="9811"/>
          <a:stretch/>
        </p:blipFill>
        <p:spPr>
          <a:xfrm>
            <a:off x="1499594" y="1853248"/>
            <a:ext cx="7697755" cy="4911812"/>
          </a:xfrm>
        </p:spPr>
      </p:pic>
    </p:spTree>
    <p:extLst>
      <p:ext uri="{BB962C8B-B14F-4D97-AF65-F5344CB8AC3E}">
        <p14:creationId xmlns:p14="http://schemas.microsoft.com/office/powerpoint/2010/main" xmlns="" val="424072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1514D-790B-3894-B71C-31DDC622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Details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A6A8BB5-CD6B-11CA-6EA4-8963BBC3B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002" t="29803" r="78858" b="7486"/>
          <a:stretch/>
        </p:blipFill>
        <p:spPr>
          <a:xfrm>
            <a:off x="3666930" y="1268962"/>
            <a:ext cx="2939143" cy="5148063"/>
          </a:xfrm>
        </p:spPr>
      </p:pic>
    </p:spTree>
    <p:extLst>
      <p:ext uri="{BB962C8B-B14F-4D97-AF65-F5344CB8AC3E}">
        <p14:creationId xmlns:p14="http://schemas.microsoft.com/office/powerpoint/2010/main" xmlns="" val="413014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706224-F7D0-6513-1ED7-A3D49C13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89535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ysClr val="window" lastClr="FFFFFF">
                    <a:lumMod val="95000"/>
                  </a:sysClr>
                </a:solidFill>
                <a:latin typeface="Calibri" panose="020F0502020204030204"/>
              </a:rPr>
              <a:t>Employees</a:t>
            </a:r>
            <a:r>
              <a:rPr lang="en-US" sz="4400" b="0" i="0" u="none" strike="noStrike" baseline="0" dirty="0">
                <a:solidFill>
                  <a:sysClr val="window" lastClr="FFFFFF">
                    <a:lumMod val="95000"/>
                  </a:sysClr>
                </a:solidFill>
                <a:latin typeface="Calibri" panose="020F0502020204030204"/>
              </a:rPr>
              <a:t> in State</a:t>
            </a:r>
            <a:br>
              <a:rPr lang="en-US" sz="4400" b="0" i="0" u="none" strike="noStrike" baseline="0" dirty="0">
                <a:solidFill>
                  <a:sysClr val="window" lastClr="FFFFFF">
                    <a:lumMod val="95000"/>
                  </a:sysClr>
                </a:solidFill>
                <a:latin typeface="Calibri" panose="020F0502020204030204"/>
              </a:rPr>
            </a:br>
            <a:endParaRPr lang="en-IN" dirty="0"/>
          </a:p>
        </p:txBody>
      </p:sp>
      <mc:AlternateContent xmlns:mc="http://schemas.openxmlformats.org/markup-compatibility/2006">
        <mc:Choice xmlns:cx4="http://schemas.microsoft.com/office/drawing/2016/5/10/chartex" xmlns="" Requires="cx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7F89889-C87B-4218-BA07-2A50887B823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6669335"/>
                  </p:ext>
                </p:extLst>
              </p:nvPr>
            </p:nvGraphicFramePr>
            <p:xfrm>
              <a:off x="152400" y="752475"/>
              <a:ext cx="11915775" cy="59721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xmlns="" xmlns:cx4="http://schemas.microsoft.com/office/drawing/2016/5/10/chartex" id="{47F89889-C87B-4218-BA07-2A50887B82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2400" y="752475"/>
                <a:ext cx="11915775" cy="5972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84557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5F353-274D-C49E-DA4F-7F195F61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TOP 10 INDUSTRY BASED ON JOBS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7D659F4-A391-8A90-36B0-A2CA39B28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62627549"/>
              </p:ext>
            </p:extLst>
          </p:nvPr>
        </p:nvGraphicFramePr>
        <p:xfrm>
          <a:off x="5281126" y="2052638"/>
          <a:ext cx="5728995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B9AA8CF-C8CD-EE9B-A9E5-94C2415BC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079469"/>
              </p:ext>
            </p:extLst>
          </p:nvPr>
        </p:nvGraphicFramePr>
        <p:xfrm>
          <a:off x="261257" y="2295331"/>
          <a:ext cx="4544009" cy="3228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8462">
                  <a:extLst>
                    <a:ext uri="{9D8B030D-6E8A-4147-A177-3AD203B41FA5}">
                      <a16:colId xmlns:a16="http://schemas.microsoft.com/office/drawing/2014/main" xmlns="" val="174303023"/>
                    </a:ext>
                  </a:extLst>
                </a:gridCol>
                <a:gridCol w="1875547">
                  <a:extLst>
                    <a:ext uri="{9D8B030D-6E8A-4147-A177-3AD203B41FA5}">
                      <a16:colId xmlns:a16="http://schemas.microsoft.com/office/drawing/2014/main" xmlns="" val="208245951"/>
                    </a:ext>
                  </a:extLst>
                </a:gridCol>
              </a:tblGrid>
              <a:tr h="444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Sum of </a:t>
                      </a:r>
                      <a:r>
                        <a:rPr lang="en-IN" sz="1100" b="1" u="none" strike="noStrike" dirty="0" err="1">
                          <a:effectLst/>
                          <a:highlight>
                            <a:srgbClr val="00FF00"/>
                          </a:highlight>
                        </a:rPr>
                        <a:t>Employees_count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48572944"/>
                  </a:ext>
                </a:extLst>
              </a:tr>
              <a:tr h="23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IT Services and IT Consulting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443916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81264085"/>
                  </a:ext>
                </a:extLst>
              </a:tr>
              <a:tr h="236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Banking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160016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37400195"/>
                  </a:ext>
                </a:extLst>
              </a:tr>
              <a:tr h="236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Software Development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143849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16548290"/>
                  </a:ext>
                </a:extLst>
              </a:tr>
              <a:tr h="236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Financial Services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127264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34645847"/>
                  </a:ext>
                </a:extLst>
              </a:tr>
              <a:tr h="236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Manufacturing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122532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24050648"/>
                  </a:ext>
                </a:extLst>
              </a:tr>
              <a:tr h="236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Airlines and Aviation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120012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1094106"/>
                  </a:ext>
                </a:extLst>
              </a:tr>
              <a:tr h="444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Food and Beverage Manufacturing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85009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81969357"/>
                  </a:ext>
                </a:extLst>
              </a:tr>
              <a:tr h="444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 Technology, Information and Internet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78178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93323287"/>
                  </a:ext>
                </a:extLst>
              </a:tr>
              <a:tr h="236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Business Consulting and Services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76016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8228568"/>
                  </a:ext>
                </a:extLst>
              </a:tr>
              <a:tr h="236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Motor Vehicle Manufacturing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70407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07218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3299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477</TotalTime>
  <Words>885</Words>
  <Application>Microsoft Office PowerPoint</Application>
  <PresentationFormat>Custom</PresentationFormat>
  <Paragraphs>316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Ion</vt:lpstr>
      <vt:lpstr>Facet</vt:lpstr>
      <vt:lpstr>Slide 1</vt:lpstr>
      <vt:lpstr>Introduction of project Job Analytics</vt:lpstr>
      <vt:lpstr>Activities are perform in project  </vt:lpstr>
      <vt:lpstr>What are the data we scrap out from the LinkedIn webpage?</vt:lpstr>
      <vt:lpstr>Jobs Table</vt:lpstr>
      <vt:lpstr>Company Table</vt:lpstr>
      <vt:lpstr>Details Table</vt:lpstr>
      <vt:lpstr>Employees in State </vt:lpstr>
      <vt:lpstr>TOP 10 INDUSTRY BASED ON JOBS</vt:lpstr>
      <vt:lpstr>Comparison of number of jobs across different cities for different level </vt:lpstr>
      <vt:lpstr>Comparison of number of jobs across different cities for different level </vt:lpstr>
      <vt:lpstr>Number of opening in a company with more than 1000 employees in comparison to number of openings in a company with 100 employees  </vt:lpstr>
      <vt:lpstr>Popular company among LinkedIn Users  The Data show Amazon is one of the favourite company among users. </vt:lpstr>
      <vt:lpstr>Top 10 Industry in terms of no. applicants.  IT Services and IT Consulting Rank 1st in terms of the number of applicants. That shows the market trends and the applicant’s priority. </vt:lpstr>
      <vt:lpstr>TOP 10 EMPLOYMENT LOCATION  BASED ON NUMBER OF EMPLOYEES</vt:lpstr>
      <vt:lpstr>Slide 16</vt:lpstr>
      <vt:lpstr>Industry Employment comparison </vt:lpstr>
      <vt:lpstr>Slide 18</vt:lpstr>
      <vt:lpstr>TOP 5 DEMANDING DESIGNATION BASED ON OPENINGS </vt:lpstr>
      <vt:lpstr>EMPLOYEES INVOLVEMENT </vt:lpstr>
      <vt:lpstr>Slide 21</vt:lpstr>
      <vt:lpstr>List of City who are leading  in various Industries. </vt:lpstr>
      <vt:lpstr>Thanks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MASAI SCHOOL</dc:title>
  <dc:creator>pragya rathi</dc:creator>
  <cp:lastModifiedBy>user</cp:lastModifiedBy>
  <cp:revision>15</cp:revision>
  <dcterms:created xsi:type="dcterms:W3CDTF">2022-09-11T15:59:56Z</dcterms:created>
  <dcterms:modified xsi:type="dcterms:W3CDTF">2022-11-15T19:49:05Z</dcterms:modified>
</cp:coreProperties>
</file>