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24"/>
  </p:notesMasterIdLst>
  <p:sldIdLst>
    <p:sldId id="429" r:id="rId9"/>
    <p:sldId id="337" r:id="rId10"/>
    <p:sldId id="338" r:id="rId11"/>
    <p:sldId id="259" r:id="rId12"/>
    <p:sldId id="430" r:id="rId13"/>
    <p:sldId id="431" r:id="rId14"/>
    <p:sldId id="433" r:id="rId15"/>
    <p:sldId id="438" r:id="rId16"/>
    <p:sldId id="434" r:id="rId17"/>
    <p:sldId id="439" r:id="rId18"/>
    <p:sldId id="441" r:id="rId19"/>
    <p:sldId id="440" r:id="rId20"/>
    <p:sldId id="435" r:id="rId21"/>
    <p:sldId id="437" r:id="rId22"/>
    <p:sldId id="3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F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BD121-AAFC-4C92-8EA5-2E2AC2163243}" type="datetimeFigureOut">
              <a:rPr lang="en-IN" smtClean="0"/>
              <a:t>27-11-2021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98397-8F6F-45B4-8909-AFC6033E4D5E}" type="slidenum">
              <a:rPr lang="en-IN" smtClean="0"/>
              <a:t>‹#›</a:t>
            </a:fld>
            <a:endParaRPr lang="en-IN" dirty="0"/>
          </a:p>
        </p:txBody>
      </p:sp>
    </p:spTree>
    <p:extLst>
      <p:ext uri="{BB962C8B-B14F-4D97-AF65-F5344CB8AC3E}">
        <p14:creationId xmlns:p14="http://schemas.microsoft.com/office/powerpoint/2010/main" val="38236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0506-4240-4F71-9FC4-E0D4418ED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D8FA45-0D9A-4ED9-BB6C-835D18EFB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EAD6C2-AA4D-43D0-A609-722CB4960875}"/>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a:extLst>
              <a:ext uri="{FF2B5EF4-FFF2-40B4-BE49-F238E27FC236}">
                <a16:creationId xmlns:a16="http://schemas.microsoft.com/office/drawing/2014/main" id="{8D28CA0F-44A1-45A7-8AF2-B3F99CE20E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CA0137-3C87-4AAB-827F-424556D5728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42111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637D-CAEA-4B6F-90E2-12D1E8C9E9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0D5722-4DC6-484C-B1AA-F978CC1D41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3342D-859C-4EB5-89EB-2B26456B29BD}"/>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a:extLst>
              <a:ext uri="{FF2B5EF4-FFF2-40B4-BE49-F238E27FC236}">
                <a16:creationId xmlns:a16="http://schemas.microsoft.com/office/drawing/2014/main" id="{0B44C380-2D2B-49D1-8FD7-F2E25146B2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18135E-AEF2-404A-BC09-651AFADD8711}"/>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7261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EEF14-B50A-4507-89FA-F02BD3BAF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12525-F026-46A7-A7FE-C8BC7C0D69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72F82-DBC8-49C8-9ACB-057AC9B00BFE}"/>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a:extLst>
              <a:ext uri="{FF2B5EF4-FFF2-40B4-BE49-F238E27FC236}">
                <a16:creationId xmlns:a16="http://schemas.microsoft.com/office/drawing/2014/main" id="{76C60BF1-0824-4AF0-8822-5EAE5B691D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B8993E-0441-4949-A6D5-F40A2E14F6E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0781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0071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19210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0624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05601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9373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36652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3209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04256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7CDE-ED3C-4D36-B57D-D50BA61E53CA}"/>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1657D2E-5754-4C08-BFB6-7141ACA3DB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66273-6D74-4C7E-87AA-994A8BD5EA09}"/>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a:extLst>
              <a:ext uri="{FF2B5EF4-FFF2-40B4-BE49-F238E27FC236}">
                <a16:creationId xmlns:a16="http://schemas.microsoft.com/office/drawing/2014/main" id="{359AB096-667D-42B0-B63B-F920CC3D68A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FC7F5D-022F-4B98-968A-4E0F8D94EC48}"/>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4165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4837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59750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64234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6102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1468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88558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42970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92118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35070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03359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F14C-9892-4771-AC0F-83CD587AF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6B9DF8-B33A-4FBD-A6E9-AB3ABB8F0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934660-0F07-48D8-96EE-52F2E82088E1}"/>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a:extLst>
              <a:ext uri="{FF2B5EF4-FFF2-40B4-BE49-F238E27FC236}">
                <a16:creationId xmlns:a16="http://schemas.microsoft.com/office/drawing/2014/main" id="{B22B3162-04FB-47B0-A274-FC6309FBAE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7D84DB-C569-43D3-8F65-C1F24D6A6B9E}"/>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2677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25854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40676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34802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9917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32775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17663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80591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6801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056084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38397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4A9E-9511-42AE-BF06-CACE753437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DC96E2-A802-4805-A880-0DD37CFF78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CA715-597C-4301-8736-3171CE8366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4A7F48-A405-47B2-BB9C-5B8BAB4A106A}"/>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a:extLst>
              <a:ext uri="{FF2B5EF4-FFF2-40B4-BE49-F238E27FC236}">
                <a16:creationId xmlns:a16="http://schemas.microsoft.com/office/drawing/2014/main" id="{1951BFE5-205E-4A22-A1AD-50C378760B0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EC0F4A-2375-4721-B68E-6031B5B54E9F}"/>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14866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2002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08662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0795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2737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46666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70067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8779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16287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73859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88840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B285-5827-47D1-BA8A-6326F02326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3C6E4D-3E17-4EAD-BB9D-37B536A8A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D35045-1102-459F-A91A-2E671D0096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CED417-AF0F-4159-8F7D-4910680A8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CE747C-BFC1-424D-9AE8-D773073E6E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7729F4-3E90-4272-AE31-0E4D6E16B92A}"/>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8" name="Footer Placeholder 7">
            <a:extLst>
              <a:ext uri="{FF2B5EF4-FFF2-40B4-BE49-F238E27FC236}">
                <a16:creationId xmlns:a16="http://schemas.microsoft.com/office/drawing/2014/main" id="{AC35B40E-97B4-4EEC-93FA-BB3160DE769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E9F24C7-4CB3-441A-BAB9-AC0C3F7979B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777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60869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63170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62418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7442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3811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24726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6675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5181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68841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60385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F957-EFF8-4502-97EB-4733570E1E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6EBAAB-25D9-4A98-BCAD-C84F2601C672}"/>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4" name="Footer Placeholder 3">
            <a:extLst>
              <a:ext uri="{FF2B5EF4-FFF2-40B4-BE49-F238E27FC236}">
                <a16:creationId xmlns:a16="http://schemas.microsoft.com/office/drawing/2014/main" id="{4433269F-4F39-478E-A7E9-F1569D9CBEA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4508C5F-EF76-4012-8795-C7B3DEA04A87}"/>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2528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2593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9840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92473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045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02381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75795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30204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0154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22352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48846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4080D-8F73-453C-A470-103ACA511F77}"/>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3" name="Footer Placeholder 2">
            <a:extLst>
              <a:ext uri="{FF2B5EF4-FFF2-40B4-BE49-F238E27FC236}">
                <a16:creationId xmlns:a16="http://schemas.microsoft.com/office/drawing/2014/main" id="{89777BB8-FE53-4033-BC12-EC4947E962B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D962D54-875F-41DC-A5E6-53312772EF1D}"/>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2893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59129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28885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50213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844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13192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79113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9114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99271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686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03790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3D9E-B7AA-46F5-A19A-E444BCC02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FA239E-5B8B-4AB5-BC71-DBAE4F36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649518-CC57-486C-B3A5-F7935E197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90DD69-4854-4F5F-93CD-9A2BDBBA04F2}"/>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a:extLst>
              <a:ext uri="{FF2B5EF4-FFF2-40B4-BE49-F238E27FC236}">
                <a16:creationId xmlns:a16="http://schemas.microsoft.com/office/drawing/2014/main" id="{FE3A1447-1EEC-47FD-BBDC-93B9D8BF595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049450-0AD6-4CB6-85DC-412F70B48C5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0159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97717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9452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196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90008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34376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88898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6494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27165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3279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36719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59AC-4023-42D1-B471-D71BE4B2C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4F42F4-D7D9-4EE1-8B5D-DAAE95004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877E2A1-C8F1-4E17-A93F-E9397A8E9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392E40-3FA8-4D26-95A8-045CC4A5810D}"/>
              </a:ext>
            </a:extLst>
          </p:cNvPr>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6" name="Footer Placeholder 5">
            <a:extLst>
              <a:ext uri="{FF2B5EF4-FFF2-40B4-BE49-F238E27FC236}">
                <a16:creationId xmlns:a16="http://schemas.microsoft.com/office/drawing/2014/main" id="{6DE112ED-4CFB-4D2D-A0B8-11BB3F473D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5699D7D-CE56-4FA3-B708-77C1A63C296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80482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12292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03741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28285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61871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29459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theme" Target="../theme/theme8.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19" Type="http://schemas.openxmlformats.org/officeDocument/2006/relationships/image" Target="../media/image1.png"/><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1BB3E-E7EB-4978-BE77-1B8B50932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012AF75-E4F6-4B5A-9044-36F26E59A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7D72B-02B8-4B17-9908-A46D786E7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27-11-2021</a:t>
            </a:fld>
            <a:endParaRPr lang="en-IN" dirty="0"/>
          </a:p>
        </p:txBody>
      </p:sp>
      <p:sp>
        <p:nvSpPr>
          <p:cNvPr id="5" name="Footer Placeholder 4">
            <a:extLst>
              <a:ext uri="{FF2B5EF4-FFF2-40B4-BE49-F238E27FC236}">
                <a16:creationId xmlns:a16="http://schemas.microsoft.com/office/drawing/2014/main" id="{4F20248C-6B04-4FAD-BBC7-9A06E3FB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C9B66EA-3673-419C-8C7D-0A75EBED7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83671B77-BE9D-439C-96EA-06BA171E3D57}"/>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3752014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27-11-2021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AC1D57B4-DF65-4910-A7C9-D1F366C8F7F5}"/>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10900307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27-11-2021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66EE5D41-9806-4FCD-81C7-E6B397710084}"/>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93545177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27-11-2021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B3C96543-C2A1-4BA5-825F-ADEC4C8209CB}"/>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51961274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27-11-2021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EDB9550A-ECDE-494C-88C1-59787661A3CB}"/>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4371211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27-11-2021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E6C379C5-E04F-4B02-AA9B-25B1B2A90489}"/>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66697247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27-11-2021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B5AEFF8B-DBD8-45BD-9338-72B4086F6011}"/>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39385589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418D04-38B7-44AB-8A5C-78F4D13CA9CB}" type="datetimeFigureOut">
              <a:rPr lang="en-IN" smtClean="0"/>
              <a:t>27-11-2021</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B7A5E6-9A9D-4A20-AC62-575BF797326D}" type="slidenum">
              <a:rPr lang="en-IN" smtClean="0"/>
              <a:t>‹#›</a:t>
            </a:fld>
            <a:endParaRPr lang="en-IN" dirty="0"/>
          </a:p>
        </p:txBody>
      </p:sp>
      <p:pic>
        <p:nvPicPr>
          <p:cNvPr id="14" name="Picture 13">
            <a:extLst>
              <a:ext uri="{FF2B5EF4-FFF2-40B4-BE49-F238E27FC236}">
                <a16:creationId xmlns:a16="http://schemas.microsoft.com/office/drawing/2014/main" id="{46BE002C-672B-46B1-B1BE-68D5E205425F}"/>
              </a:ext>
            </a:extLst>
          </p:cNvPr>
          <p:cNvPicPr>
            <a:picLocks noChangeAspect="1"/>
          </p:cNvPicPr>
          <p:nvPr userDrawn="1"/>
        </p:nvPicPr>
        <p:blipFill rotWithShape="1">
          <a:blip r:embed="rId19"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151779054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A9FF2C-D6C6-4394-A2D4-48FB3049F8D8}"/>
              </a:ext>
            </a:extLst>
          </p:cNvPr>
          <p:cNvSpPr txBox="1">
            <a:spLocks/>
          </p:cNvSpPr>
          <p:nvPr/>
        </p:nvSpPr>
        <p:spPr>
          <a:xfrm>
            <a:off x="0" y="0"/>
            <a:ext cx="12192000" cy="1219200"/>
          </a:xfrm>
          <a:prstGeom prst="rect">
            <a:avLst/>
          </a:prstGeom>
          <a:solidFill>
            <a:srgbClr val="092F57"/>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a:lstStyle>
          <a:p>
            <a:pPr algn="ctr"/>
            <a:r>
              <a:rPr lang="en-IN" sz="4000" dirty="0">
                <a:solidFill>
                  <a:schemeClr val="bg2">
                    <a:lumMod val="90000"/>
                  </a:schemeClr>
                </a:solidFill>
                <a:latin typeface="+mn-lt"/>
              </a:rPr>
              <a:t>FIRSTGEAR-ONE STOP PLACE FOR CAR SPARES</a:t>
            </a:r>
          </a:p>
        </p:txBody>
      </p:sp>
      <p:sp>
        <p:nvSpPr>
          <p:cNvPr id="12" name="Rectangle 11">
            <a:extLst>
              <a:ext uri="{FF2B5EF4-FFF2-40B4-BE49-F238E27FC236}">
                <a16:creationId xmlns:a16="http://schemas.microsoft.com/office/drawing/2014/main" id="{041BFD26-EF64-40A4-AB77-BC31726115FD}"/>
              </a:ext>
            </a:extLst>
          </p:cNvPr>
          <p:cNvSpPr/>
          <p:nvPr/>
        </p:nvSpPr>
        <p:spPr>
          <a:xfrm>
            <a:off x="1325218" y="4702241"/>
            <a:ext cx="9917414" cy="1329595"/>
          </a:xfrm>
          <a:prstGeom prst="rect">
            <a:avLst/>
          </a:prstGeom>
        </p:spPr>
        <p:txBody>
          <a:bodyPr wrap="square">
            <a:spAutoFit/>
          </a:bodyPr>
          <a:lstStyle/>
          <a:p>
            <a:pPr algn="ctr">
              <a:lnSpc>
                <a:spcPct val="90000"/>
              </a:lnSpc>
            </a:pPr>
            <a:endParaRPr lang="en-US" b="1" dirty="0">
              <a:cs typeface="Times New Roman" pitchFamily="18" charset="0"/>
            </a:endParaRPr>
          </a:p>
          <a:p>
            <a:pPr marL="0" indent="0" algn="ctr">
              <a:buNone/>
            </a:pPr>
            <a:r>
              <a:rPr lang="en-IN" sz="2400" b="1" dirty="0">
                <a:solidFill>
                  <a:srgbClr val="002060"/>
                </a:solidFill>
              </a:rPr>
              <a:t>DEPARTMENT OF COMPUTER SCIENCE ENGINEERING</a:t>
            </a:r>
          </a:p>
          <a:p>
            <a:pPr marL="0" indent="0" algn="ctr">
              <a:buNone/>
            </a:pPr>
            <a:r>
              <a:rPr lang="en-IN" sz="2400" b="1" dirty="0">
                <a:solidFill>
                  <a:srgbClr val="002060"/>
                </a:solidFill>
              </a:rPr>
              <a:t>BENNETT UNIVERSITY, GREATER NOIDA, 201310, UTTAR PRADESH, INDIA</a:t>
            </a:r>
          </a:p>
          <a:p>
            <a:pPr algn="ctr">
              <a:lnSpc>
                <a:spcPct val="90000"/>
              </a:lnSpc>
            </a:pPr>
            <a:endParaRPr lang="en-US" dirty="0">
              <a:cs typeface="Times New Roman" pitchFamily="18" charset="0"/>
            </a:endParaRPr>
          </a:p>
        </p:txBody>
      </p:sp>
      <p:sp>
        <p:nvSpPr>
          <p:cNvPr id="15" name="Subtitle 2">
            <a:extLst>
              <a:ext uri="{FF2B5EF4-FFF2-40B4-BE49-F238E27FC236}">
                <a16:creationId xmlns:a16="http://schemas.microsoft.com/office/drawing/2014/main" id="{4E03BD6E-87DD-47D4-B555-BA346EC98D62}"/>
              </a:ext>
            </a:extLst>
          </p:cNvPr>
          <p:cNvSpPr txBox="1">
            <a:spLocks/>
          </p:cNvSpPr>
          <p:nvPr/>
        </p:nvSpPr>
        <p:spPr>
          <a:xfrm>
            <a:off x="4008163" y="1475714"/>
            <a:ext cx="3178450" cy="10960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000" b="1" dirty="0">
              <a:latin typeface="Lato" panose="020F0502020204030203" pitchFamily="34" charset="0"/>
            </a:endParaRPr>
          </a:p>
        </p:txBody>
      </p:sp>
      <p:sp>
        <p:nvSpPr>
          <p:cNvPr id="17" name="TextBox 16">
            <a:extLst>
              <a:ext uri="{FF2B5EF4-FFF2-40B4-BE49-F238E27FC236}">
                <a16:creationId xmlns:a16="http://schemas.microsoft.com/office/drawing/2014/main" id="{29AD8356-C220-40ED-82D6-1D7C20F3359C}"/>
              </a:ext>
            </a:extLst>
          </p:cNvPr>
          <p:cNvSpPr txBox="1"/>
          <p:nvPr/>
        </p:nvSpPr>
        <p:spPr>
          <a:xfrm>
            <a:off x="1497497" y="1518852"/>
            <a:ext cx="9339209" cy="4524315"/>
          </a:xfrm>
          <a:prstGeom prst="rect">
            <a:avLst/>
          </a:prstGeom>
          <a:noFill/>
        </p:spPr>
        <p:txBody>
          <a:bodyPr wrap="square">
            <a:spAutoFit/>
          </a:bodyPr>
          <a:lstStyle/>
          <a:p>
            <a:pPr algn="ctr">
              <a:lnSpc>
                <a:spcPct val="90000"/>
              </a:lnSpc>
              <a:tabLst>
                <a:tab pos="112713" algn="l"/>
              </a:tabLst>
            </a:pPr>
            <a:endParaRPr lang="en-US" b="1" dirty="0">
              <a:solidFill>
                <a:schemeClr val="bg2">
                  <a:lumMod val="10000"/>
                </a:schemeClr>
              </a:solidFill>
            </a:endParaRPr>
          </a:p>
          <a:p>
            <a:pPr algn="ctr">
              <a:lnSpc>
                <a:spcPct val="90000"/>
              </a:lnSpc>
              <a:tabLst>
                <a:tab pos="112713" algn="l"/>
              </a:tabLst>
            </a:pPr>
            <a:r>
              <a:rPr lang="en-US" b="1" dirty="0">
                <a:solidFill>
                  <a:schemeClr val="bg2">
                    <a:lumMod val="10000"/>
                  </a:schemeClr>
                </a:solidFill>
              </a:rPr>
              <a:t>Mentor: Dr. </a:t>
            </a:r>
            <a:r>
              <a:rPr lang="en-US" b="1" dirty="0" err="1">
                <a:solidFill>
                  <a:schemeClr val="bg2">
                    <a:lumMod val="10000"/>
                  </a:schemeClr>
                </a:solidFill>
              </a:rPr>
              <a:t>Suneet</a:t>
            </a:r>
            <a:r>
              <a:rPr lang="en-US" b="1" dirty="0">
                <a:solidFill>
                  <a:schemeClr val="bg2">
                    <a:lumMod val="10000"/>
                  </a:schemeClr>
                </a:solidFill>
              </a:rPr>
              <a:t> Kumar Gupta</a:t>
            </a:r>
          </a:p>
          <a:p>
            <a:pPr algn="ctr">
              <a:lnSpc>
                <a:spcPct val="90000"/>
              </a:lnSpc>
              <a:tabLst>
                <a:tab pos="112713" algn="l"/>
              </a:tabLst>
            </a:pPr>
            <a:endParaRPr lang="en-US" b="1" dirty="0">
              <a:solidFill>
                <a:schemeClr val="bg2">
                  <a:lumMod val="10000"/>
                </a:schemeClr>
              </a:solidFill>
            </a:endParaRPr>
          </a:p>
          <a:p>
            <a:pPr algn="ctr">
              <a:lnSpc>
                <a:spcPct val="90000"/>
              </a:lnSpc>
              <a:tabLst>
                <a:tab pos="112713" algn="l"/>
              </a:tabLst>
            </a:pPr>
            <a:endParaRPr lang="en-US" b="1" dirty="0">
              <a:solidFill>
                <a:schemeClr val="bg2">
                  <a:lumMod val="10000"/>
                </a:schemeClr>
              </a:solidFill>
            </a:endParaRPr>
          </a:p>
          <a:p>
            <a:pPr algn="ctr">
              <a:lnSpc>
                <a:spcPct val="90000"/>
              </a:lnSpc>
              <a:tabLst>
                <a:tab pos="112713" algn="l"/>
              </a:tabLst>
            </a:pPr>
            <a:endParaRPr lang="en-US" b="1" dirty="0">
              <a:solidFill>
                <a:srgbClr val="002060"/>
              </a:solidFill>
            </a:endParaRPr>
          </a:p>
          <a:p>
            <a:pPr algn="ctr">
              <a:lnSpc>
                <a:spcPct val="90000"/>
              </a:lnSpc>
              <a:tabLst>
                <a:tab pos="112713" algn="l"/>
              </a:tabLst>
            </a:pPr>
            <a:r>
              <a:rPr lang="en-US" sz="2400" b="1" dirty="0">
                <a:solidFill>
                  <a:srgbClr val="002060"/>
                </a:solidFill>
              </a:rPr>
              <a:t>Presented by</a:t>
            </a:r>
          </a:p>
          <a:p>
            <a:pPr algn="ctr">
              <a:lnSpc>
                <a:spcPct val="90000"/>
              </a:lnSpc>
              <a:tabLst>
                <a:tab pos="112713" algn="l"/>
              </a:tabLst>
            </a:pPr>
            <a:r>
              <a:rPr lang="en-US" sz="2400" b="1" dirty="0">
                <a:solidFill>
                  <a:schemeClr val="bg2">
                    <a:lumMod val="10000"/>
                  </a:schemeClr>
                </a:solidFill>
              </a:rPr>
              <a:t>Daksh Mehta</a:t>
            </a:r>
          </a:p>
          <a:p>
            <a:pPr algn="ctr">
              <a:lnSpc>
                <a:spcPct val="90000"/>
              </a:lnSpc>
              <a:tabLst>
                <a:tab pos="112713" algn="l"/>
              </a:tabLst>
            </a:pPr>
            <a:r>
              <a:rPr lang="en-US" sz="2400" b="1" dirty="0">
                <a:solidFill>
                  <a:schemeClr val="bg2">
                    <a:lumMod val="10000"/>
                  </a:schemeClr>
                </a:solidFill>
                <a:latin typeface="Arial" panose="020B0604020202020204" pitchFamily="34" charset="0"/>
                <a:cs typeface="Arial" panose="020B0604020202020204" pitchFamily="34" charset="0"/>
              </a:rPr>
              <a:t>E18CSE043</a:t>
            </a:r>
          </a:p>
          <a:p>
            <a:pPr algn="ctr">
              <a:lnSpc>
                <a:spcPct val="90000"/>
              </a:lnSpc>
              <a:tabLst>
                <a:tab pos="112713" algn="l"/>
              </a:tabLst>
            </a:pPr>
            <a:endParaRPr lang="en-US" b="1" dirty="0">
              <a:solidFill>
                <a:schemeClr val="bg2">
                  <a:lumMod val="10000"/>
                </a:schemeClr>
              </a:solidFill>
            </a:endParaRPr>
          </a:p>
          <a:p>
            <a:pPr algn="ctr">
              <a:lnSpc>
                <a:spcPct val="90000"/>
              </a:lnSpc>
              <a:tabLst>
                <a:tab pos="112713" algn="l"/>
              </a:tabLst>
            </a:pPr>
            <a:endParaRPr lang="en-US" sz="2000" b="1" dirty="0">
              <a:solidFill>
                <a:schemeClr val="tx2">
                  <a:lumMod val="50000"/>
                </a:schemeClr>
              </a:solidFill>
            </a:endParaRPr>
          </a:p>
          <a:p>
            <a:pPr algn="ctr">
              <a:lnSpc>
                <a:spcPct val="90000"/>
              </a:lnSpc>
              <a:tabLst>
                <a:tab pos="112713" algn="l"/>
              </a:tabLst>
            </a:pPr>
            <a:endParaRPr lang="en-US" sz="2000" b="1" dirty="0">
              <a:solidFill>
                <a:schemeClr val="tx2">
                  <a:lumMod val="50000"/>
                </a:schemeClr>
              </a:solidFill>
            </a:endParaRPr>
          </a:p>
          <a:p>
            <a:pPr algn="ctr">
              <a:lnSpc>
                <a:spcPct val="90000"/>
              </a:lnSpc>
              <a:tabLst>
                <a:tab pos="112713" algn="l"/>
              </a:tabLst>
            </a:pPr>
            <a:endParaRPr lang="en-US" sz="2000" b="1" dirty="0">
              <a:solidFill>
                <a:schemeClr val="tx2">
                  <a:lumMod val="50000"/>
                </a:schemeClr>
              </a:solidFill>
            </a:endParaRPr>
          </a:p>
          <a:p>
            <a:pPr algn="ctr">
              <a:lnSpc>
                <a:spcPct val="90000"/>
              </a:lnSpc>
              <a:tabLst>
                <a:tab pos="112713" algn="l"/>
              </a:tabLst>
            </a:pPr>
            <a:endParaRPr lang="en-US" sz="2000" b="1" dirty="0">
              <a:solidFill>
                <a:schemeClr val="tx2">
                  <a:lumMod val="50000"/>
                </a:schemeClr>
              </a:solidFill>
            </a:endParaRPr>
          </a:p>
          <a:p>
            <a:pPr algn="ctr">
              <a:lnSpc>
                <a:spcPct val="90000"/>
              </a:lnSpc>
              <a:tabLst>
                <a:tab pos="112713" algn="l"/>
              </a:tabLst>
            </a:pPr>
            <a:endParaRPr lang="en-US" sz="2000" b="1" dirty="0">
              <a:solidFill>
                <a:schemeClr val="tx2">
                  <a:lumMod val="50000"/>
                </a:schemeClr>
              </a:solidFill>
            </a:endParaRPr>
          </a:p>
          <a:p>
            <a:pPr algn="ctr">
              <a:lnSpc>
                <a:spcPct val="90000"/>
              </a:lnSpc>
              <a:tabLst>
                <a:tab pos="112713" algn="l"/>
              </a:tabLst>
            </a:pPr>
            <a:endParaRPr lang="en-US" sz="2000" b="1" dirty="0">
              <a:solidFill>
                <a:schemeClr val="tx2">
                  <a:lumMod val="50000"/>
                </a:schemeClr>
              </a:solidFill>
            </a:endParaRPr>
          </a:p>
          <a:p>
            <a:pPr algn="ctr">
              <a:lnSpc>
                <a:spcPct val="90000"/>
              </a:lnSpc>
              <a:tabLst>
                <a:tab pos="112713" algn="l"/>
              </a:tabLst>
            </a:pPr>
            <a:endParaRPr lang="en-US" sz="2000" b="1" dirty="0">
              <a:solidFill>
                <a:schemeClr val="tx2">
                  <a:lumMod val="50000"/>
                </a:schemeClr>
              </a:solidFill>
            </a:endParaRPr>
          </a:p>
        </p:txBody>
      </p:sp>
      <p:sp>
        <p:nvSpPr>
          <p:cNvPr id="21" name="TextBox 20">
            <a:extLst>
              <a:ext uri="{FF2B5EF4-FFF2-40B4-BE49-F238E27FC236}">
                <a16:creationId xmlns:a16="http://schemas.microsoft.com/office/drawing/2014/main" id="{39C16EE0-F5FD-4357-A566-FC3B3BCBEC28}"/>
              </a:ext>
            </a:extLst>
          </p:cNvPr>
          <p:cNvSpPr txBox="1"/>
          <p:nvPr/>
        </p:nvSpPr>
        <p:spPr>
          <a:xfrm>
            <a:off x="3114261" y="4222280"/>
            <a:ext cx="6096000" cy="534121"/>
          </a:xfrm>
          <a:prstGeom prst="rect">
            <a:avLst/>
          </a:prstGeom>
          <a:noFill/>
        </p:spPr>
        <p:txBody>
          <a:bodyPr wrap="square">
            <a:spAutoFit/>
          </a:bodyPr>
          <a:lstStyle/>
          <a:p>
            <a:pPr algn="ctr">
              <a:lnSpc>
                <a:spcPct val="50000"/>
              </a:lnSpc>
              <a:tabLst>
                <a:tab pos="112713" algn="l"/>
              </a:tabLst>
            </a:pPr>
            <a:r>
              <a:rPr lang="en-US" b="1" dirty="0">
                <a:solidFill>
                  <a:srgbClr val="002060"/>
                </a:solidFill>
              </a:rPr>
              <a:t>Submitted </a:t>
            </a:r>
          </a:p>
          <a:p>
            <a:pPr algn="ctr">
              <a:lnSpc>
                <a:spcPct val="50000"/>
              </a:lnSpc>
              <a:tabLst>
                <a:tab pos="112713" algn="l"/>
              </a:tabLst>
            </a:pPr>
            <a:endParaRPr lang="en-US" b="1" dirty="0">
              <a:solidFill>
                <a:srgbClr val="002060"/>
              </a:solidFill>
            </a:endParaRPr>
          </a:p>
          <a:p>
            <a:pPr algn="ctr">
              <a:lnSpc>
                <a:spcPct val="50000"/>
              </a:lnSpc>
              <a:tabLst>
                <a:tab pos="112713" algn="l"/>
              </a:tabLst>
            </a:pPr>
            <a:r>
              <a:rPr lang="en-US" b="1" dirty="0">
                <a:solidFill>
                  <a:srgbClr val="002060"/>
                </a:solidFill>
              </a:rPr>
              <a:t>to</a:t>
            </a:r>
          </a:p>
        </p:txBody>
      </p:sp>
    </p:spTree>
    <p:extLst>
      <p:ext uri="{BB962C8B-B14F-4D97-AF65-F5344CB8AC3E}">
        <p14:creationId xmlns:p14="http://schemas.microsoft.com/office/powerpoint/2010/main" val="348216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7F33-6B6A-41EC-8622-BB17FB8BD2C4}"/>
              </a:ext>
            </a:extLst>
          </p:cNvPr>
          <p:cNvSpPr>
            <a:spLocks noGrp="1"/>
          </p:cNvSpPr>
          <p:nvPr>
            <p:ph type="title"/>
          </p:nvPr>
        </p:nvSpPr>
        <p:spPr>
          <a:xfrm>
            <a:off x="4535140" y="-96996"/>
            <a:ext cx="10515600" cy="1325563"/>
          </a:xfrm>
        </p:spPr>
        <p:txBody>
          <a:bodyPr/>
          <a:lstStyle/>
          <a:p>
            <a:r>
              <a:rPr lang="en-IN" dirty="0"/>
              <a:t>Admin View</a:t>
            </a:r>
          </a:p>
        </p:txBody>
      </p:sp>
      <p:pic>
        <p:nvPicPr>
          <p:cNvPr id="5" name="Picture 4">
            <a:extLst>
              <a:ext uri="{FF2B5EF4-FFF2-40B4-BE49-F238E27FC236}">
                <a16:creationId xmlns:a16="http://schemas.microsoft.com/office/drawing/2014/main" id="{3C0CEE72-8C1B-49A6-8AFE-699439213A81}"/>
              </a:ext>
            </a:extLst>
          </p:cNvPr>
          <p:cNvPicPr>
            <a:picLocks noChangeAspect="1"/>
          </p:cNvPicPr>
          <p:nvPr/>
        </p:nvPicPr>
        <p:blipFill>
          <a:blip r:embed="rId2"/>
          <a:stretch>
            <a:fillRect/>
          </a:stretch>
        </p:blipFill>
        <p:spPr>
          <a:xfrm>
            <a:off x="1229032" y="1044524"/>
            <a:ext cx="9497961" cy="5045791"/>
          </a:xfrm>
          <a:prstGeom prst="rect">
            <a:avLst/>
          </a:prstGeom>
        </p:spPr>
      </p:pic>
    </p:spTree>
    <p:extLst>
      <p:ext uri="{BB962C8B-B14F-4D97-AF65-F5344CB8AC3E}">
        <p14:creationId xmlns:p14="http://schemas.microsoft.com/office/powerpoint/2010/main" val="38126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42C6-27E1-4D2D-BDB3-F39F54B7A913}"/>
              </a:ext>
            </a:extLst>
          </p:cNvPr>
          <p:cNvSpPr>
            <a:spLocks noGrp="1"/>
          </p:cNvSpPr>
          <p:nvPr>
            <p:ph type="title"/>
          </p:nvPr>
        </p:nvSpPr>
        <p:spPr>
          <a:xfrm>
            <a:off x="4269654" y="-244472"/>
            <a:ext cx="10515600" cy="1325563"/>
          </a:xfrm>
        </p:spPr>
        <p:txBody>
          <a:bodyPr/>
          <a:lstStyle/>
          <a:p>
            <a:r>
              <a:rPr lang="en-IN" dirty="0"/>
              <a:t>Checkout Page</a:t>
            </a:r>
          </a:p>
        </p:txBody>
      </p:sp>
      <p:pic>
        <p:nvPicPr>
          <p:cNvPr id="9" name="Picture 8">
            <a:extLst>
              <a:ext uri="{FF2B5EF4-FFF2-40B4-BE49-F238E27FC236}">
                <a16:creationId xmlns:a16="http://schemas.microsoft.com/office/drawing/2014/main" id="{0BB835C7-0386-4966-AE83-F16E34F5A8DF}"/>
              </a:ext>
            </a:extLst>
          </p:cNvPr>
          <p:cNvPicPr>
            <a:picLocks noChangeAspect="1"/>
          </p:cNvPicPr>
          <p:nvPr/>
        </p:nvPicPr>
        <p:blipFill>
          <a:blip r:embed="rId2"/>
          <a:stretch>
            <a:fillRect/>
          </a:stretch>
        </p:blipFill>
        <p:spPr>
          <a:xfrm>
            <a:off x="1140541" y="738340"/>
            <a:ext cx="9910917" cy="5265175"/>
          </a:xfrm>
          <a:prstGeom prst="rect">
            <a:avLst/>
          </a:prstGeom>
        </p:spPr>
      </p:pic>
      <p:sp>
        <p:nvSpPr>
          <p:cNvPr id="10" name="TextBox 9">
            <a:extLst>
              <a:ext uri="{FF2B5EF4-FFF2-40B4-BE49-F238E27FC236}">
                <a16:creationId xmlns:a16="http://schemas.microsoft.com/office/drawing/2014/main" id="{FF237523-F429-415A-B29F-BB707B920038}"/>
              </a:ext>
            </a:extLst>
          </p:cNvPr>
          <p:cNvSpPr txBox="1"/>
          <p:nvPr/>
        </p:nvSpPr>
        <p:spPr>
          <a:xfrm>
            <a:off x="4269654" y="5362575"/>
            <a:ext cx="4245696" cy="640940"/>
          </a:xfrm>
          <a:prstGeom prst="rect">
            <a:avLst/>
          </a:prstGeom>
          <a:noFill/>
        </p:spPr>
        <p:txBody>
          <a:bodyPr wrap="square" rtlCol="0">
            <a:spAutoFit/>
          </a:bodyPr>
          <a:lstStyle/>
          <a:p>
            <a:r>
              <a:rPr lang="en-IN" dirty="0">
                <a:solidFill>
                  <a:schemeClr val="bg1"/>
                </a:solidFill>
              </a:rPr>
              <a:t>After clicking here you will be redirected to the payment gateway</a:t>
            </a:r>
          </a:p>
        </p:txBody>
      </p:sp>
      <p:cxnSp>
        <p:nvCxnSpPr>
          <p:cNvPr id="12" name="Straight Arrow Connector 11">
            <a:extLst>
              <a:ext uri="{FF2B5EF4-FFF2-40B4-BE49-F238E27FC236}">
                <a16:creationId xmlns:a16="http://schemas.microsoft.com/office/drawing/2014/main" id="{F507C80D-2540-4482-AD18-7B4ECCECBF75}"/>
              </a:ext>
            </a:extLst>
          </p:cNvPr>
          <p:cNvCxnSpPr/>
          <p:nvPr/>
        </p:nvCxnSpPr>
        <p:spPr>
          <a:xfrm flipH="1">
            <a:off x="3857625" y="5534025"/>
            <a:ext cx="485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21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DA1D-5BD4-4ABF-AB19-1D9024654D62}"/>
              </a:ext>
            </a:extLst>
          </p:cNvPr>
          <p:cNvSpPr>
            <a:spLocks noGrp="1"/>
          </p:cNvSpPr>
          <p:nvPr>
            <p:ph type="title"/>
          </p:nvPr>
        </p:nvSpPr>
        <p:spPr>
          <a:xfrm>
            <a:off x="2814484" y="-165817"/>
            <a:ext cx="10515600" cy="1325563"/>
          </a:xfrm>
        </p:spPr>
        <p:txBody>
          <a:bodyPr/>
          <a:lstStyle/>
          <a:p>
            <a:r>
              <a:rPr lang="en-IN" dirty="0" err="1"/>
              <a:t>PayTm</a:t>
            </a:r>
            <a:r>
              <a:rPr lang="en-IN" dirty="0"/>
              <a:t> Gateway Integration</a:t>
            </a:r>
          </a:p>
        </p:txBody>
      </p:sp>
      <p:pic>
        <p:nvPicPr>
          <p:cNvPr id="5" name="Picture 4">
            <a:extLst>
              <a:ext uri="{FF2B5EF4-FFF2-40B4-BE49-F238E27FC236}">
                <a16:creationId xmlns:a16="http://schemas.microsoft.com/office/drawing/2014/main" id="{6001788A-5D1E-4A78-98E1-D600C4CFC2D9}"/>
              </a:ext>
            </a:extLst>
          </p:cNvPr>
          <p:cNvPicPr>
            <a:picLocks noChangeAspect="1"/>
          </p:cNvPicPr>
          <p:nvPr/>
        </p:nvPicPr>
        <p:blipFill rotWithShape="1">
          <a:blip r:embed="rId2"/>
          <a:srcRect b="5644"/>
          <a:stretch/>
        </p:blipFill>
        <p:spPr>
          <a:xfrm>
            <a:off x="857864" y="905872"/>
            <a:ext cx="10253061" cy="5144576"/>
          </a:xfrm>
          <a:prstGeom prst="rect">
            <a:avLst/>
          </a:prstGeom>
        </p:spPr>
      </p:pic>
    </p:spTree>
    <p:extLst>
      <p:ext uri="{BB962C8B-B14F-4D97-AF65-F5344CB8AC3E}">
        <p14:creationId xmlns:p14="http://schemas.microsoft.com/office/powerpoint/2010/main" val="254761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94265" y="168000"/>
            <a:ext cx="9378604" cy="1470777"/>
          </a:xfrm>
        </p:spPr>
        <p:txBody>
          <a:bodyPr anchor="ctr">
            <a:normAutofit/>
          </a:bodyPr>
          <a:lstStyle/>
          <a:p>
            <a:pPr algn="just"/>
            <a:r>
              <a:rPr lang="en-US" sz="3600" dirty="0"/>
              <a:t>Conclusion and Future Work</a:t>
            </a:r>
          </a:p>
        </p:txBody>
      </p:sp>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374373" y="1481069"/>
            <a:ext cx="11323361" cy="4359291"/>
          </a:xfrm>
        </p:spPr>
        <p:txBody>
          <a:bodyPr>
            <a:normAutofit lnSpcReduction="10000"/>
          </a:bodyPr>
          <a:lstStyle/>
          <a:p>
            <a:pPr algn="l" fontAlgn="base">
              <a:buFont typeface="+mj-lt"/>
              <a:buAutoNum type="arabicPeriod"/>
            </a:pPr>
            <a:r>
              <a:rPr lang="en-US" sz="2900" b="0" i="0" dirty="0">
                <a:effectLst/>
              </a:rPr>
              <a:t>The objective was achieved, i.e., to create an online marketplace which was done using Django framework.</a:t>
            </a:r>
          </a:p>
          <a:p>
            <a:pPr algn="l" fontAlgn="base">
              <a:buFont typeface="+mj-lt"/>
              <a:buAutoNum type="arabicPeriod"/>
            </a:pPr>
            <a:r>
              <a:rPr lang="en-US" sz="2900" b="0" i="0" dirty="0" err="1">
                <a:effectLst/>
              </a:rPr>
              <a:t>PayTm</a:t>
            </a:r>
            <a:r>
              <a:rPr lang="en-US" sz="2900" b="0" i="0" dirty="0">
                <a:effectLst/>
              </a:rPr>
              <a:t> payment gateway was integrated to make transactions secure and seamless.</a:t>
            </a:r>
          </a:p>
          <a:p>
            <a:pPr fontAlgn="base">
              <a:buFont typeface="+mj-lt"/>
              <a:buAutoNum type="arabicPeriod"/>
            </a:pPr>
            <a:r>
              <a:rPr lang="en-US" sz="2900" b="0" i="0" dirty="0">
                <a:effectLst/>
              </a:rPr>
              <a:t> In future, the user interface can be made more attractive by using ReactJS.  </a:t>
            </a:r>
          </a:p>
          <a:p>
            <a:pPr fontAlgn="base">
              <a:buFont typeface="+mj-lt"/>
              <a:buAutoNum type="arabicPeriod"/>
            </a:pPr>
            <a:r>
              <a:rPr lang="en-US" sz="2900" b="0" i="0" dirty="0">
                <a:effectLst/>
              </a:rPr>
              <a:t>Additional functionality suc</a:t>
            </a:r>
            <a:r>
              <a:rPr lang="en-US" sz="2900" dirty="0"/>
              <a:t>h as sorting the items by their price can be added.</a:t>
            </a:r>
            <a:endParaRPr lang="en-US" sz="2900" b="0" i="0" dirty="0">
              <a:effectLst/>
            </a:endParaRPr>
          </a:p>
          <a:p>
            <a:pPr marL="0" indent="0" algn="l" fontAlgn="base">
              <a:buNone/>
            </a:pPr>
            <a:r>
              <a:rPr lang="en-IN" dirty="0"/>
              <a:t>5. A functionality for users being able to review their purchases can also be added.</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312785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3" y="233720"/>
            <a:ext cx="9378604" cy="1470777"/>
          </a:xfrm>
        </p:spPr>
        <p:txBody>
          <a:bodyPr anchor="ctr">
            <a:normAutofit/>
          </a:bodyPr>
          <a:lstStyle/>
          <a:p>
            <a:pPr algn="just"/>
            <a:r>
              <a:rPr lang="en-US" sz="3600" dirty="0"/>
              <a:t>YouTube Video &amp; GitHub Repo Link</a:t>
            </a:r>
          </a:p>
        </p:txBody>
      </p:sp>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374374" y="1481070"/>
            <a:ext cx="10515600" cy="4351338"/>
          </a:xfrm>
        </p:spPr>
        <p:txBody>
          <a:bodyPr/>
          <a:lstStyle/>
          <a:p>
            <a:r>
              <a:rPr lang="en-IN" dirty="0"/>
              <a:t>YouTube video Web Link : https://youtu.be/5fv1mGzE0ZA</a:t>
            </a:r>
          </a:p>
          <a:p>
            <a:endParaRPr lang="en-IN" dirty="0"/>
          </a:p>
          <a:p>
            <a:r>
              <a:rPr lang="en-IN" dirty="0" err="1"/>
              <a:t>Github</a:t>
            </a:r>
            <a:r>
              <a:rPr lang="en-IN" dirty="0"/>
              <a:t>: https://github.com/dakshmehta23/FirstGear</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428421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F271F-7B56-487E-8F8B-98B2980DC44B}"/>
              </a:ext>
            </a:extLst>
          </p:cNvPr>
          <p:cNvSpPr>
            <a:spLocks noGrp="1"/>
          </p:cNvSpPr>
          <p:nvPr>
            <p:ph type="title"/>
          </p:nvPr>
        </p:nvSpPr>
        <p:spPr>
          <a:xfrm>
            <a:off x="3744264" y="2668555"/>
            <a:ext cx="4391846" cy="1805264"/>
          </a:xfrm>
          <a:ln>
            <a:solidFill>
              <a:srgbClr val="0070C0"/>
            </a:solidFill>
          </a:ln>
        </p:spPr>
        <p:txBody>
          <a:bodyPr vert="horz" lIns="91440" tIns="45720" rIns="91440" bIns="45720" rtlCol="0" anchor="ctr">
            <a:normAutofit/>
          </a:bodyPr>
          <a:lstStyle/>
          <a:p>
            <a:pPr algn="ctr"/>
            <a:r>
              <a:rPr lang="en-US" sz="7200" kern="1200" dirty="0">
                <a:solidFill>
                  <a:schemeClr val="accent4">
                    <a:lumMod val="20000"/>
                    <a:lumOff val="80000"/>
                  </a:schemeClr>
                </a:solidFill>
                <a:latin typeface="Arabic Typesetting" panose="03020402040406030203" pitchFamily="66" charset="-78"/>
                <a:cs typeface="Arabic Typesetting" panose="03020402040406030203" pitchFamily="66" charset="-78"/>
              </a:rPr>
              <a:t>THANK YOU! </a:t>
            </a: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4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1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1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67FF7-0BE0-4B59-B4CB-AD4824392B0E}"/>
              </a:ext>
            </a:extLst>
          </p:cNvPr>
          <p:cNvSpPr>
            <a:spLocks noGrp="1"/>
          </p:cNvSpPr>
          <p:nvPr>
            <p:ph type="title"/>
          </p:nvPr>
        </p:nvSpPr>
        <p:spPr>
          <a:xfrm>
            <a:off x="1102368" y="1877492"/>
            <a:ext cx="4030132" cy="3215373"/>
          </a:xfrm>
        </p:spPr>
        <p:txBody>
          <a:bodyPr vert="horz" lIns="91440" tIns="45720" rIns="91440" bIns="45720" rtlCol="0" anchor="ctr">
            <a:normAutofit/>
          </a:bodyPr>
          <a:lstStyle/>
          <a:p>
            <a:pPr algn="ctr"/>
            <a:r>
              <a:rPr lang="en-US" kern="1200">
                <a:solidFill>
                  <a:schemeClr val="bg1"/>
                </a:solidFill>
                <a:latin typeface="+mj-lt"/>
                <a:ea typeface="+mj-ea"/>
                <a:cs typeface="+mj-cs"/>
              </a:rPr>
              <a:t>OUTLINE</a:t>
            </a:r>
          </a:p>
        </p:txBody>
      </p:sp>
      <p:grpSp>
        <p:nvGrpSpPr>
          <p:cNvPr id="23" name="Group 2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4" name="Freeform: Shape 2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Oval 3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a:extLst>
              <a:ext uri="{FF2B5EF4-FFF2-40B4-BE49-F238E27FC236}">
                <a16:creationId xmlns:a16="http://schemas.microsoft.com/office/drawing/2014/main" id="{6A27AEF3-A032-475C-A499-1F402509E6B0}"/>
              </a:ext>
            </a:extLst>
          </p:cNvPr>
          <p:cNvSpPr txBox="1"/>
          <p:nvPr/>
        </p:nvSpPr>
        <p:spPr>
          <a:xfrm>
            <a:off x="6234867" y="1444447"/>
            <a:ext cx="5217173" cy="4351338"/>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900" dirty="0">
                <a:solidFill>
                  <a:schemeClr val="bg1"/>
                </a:solidFill>
              </a:rPr>
              <a:t>Introduction &amp; Background </a:t>
            </a:r>
          </a:p>
          <a:p>
            <a:pPr marL="571500" indent="-228600">
              <a:lnSpc>
                <a:spcPct val="90000"/>
              </a:lnSpc>
              <a:spcAft>
                <a:spcPts val="600"/>
              </a:spcAft>
              <a:buFont typeface="Arial" panose="020B0604020202020204" pitchFamily="34" charset="0"/>
              <a:buChar char="•"/>
            </a:pPr>
            <a:r>
              <a:rPr lang="en-US" sz="2900" dirty="0">
                <a:solidFill>
                  <a:schemeClr val="bg1"/>
                </a:solidFill>
              </a:rPr>
              <a:t>What Problem does it solve?</a:t>
            </a:r>
          </a:p>
          <a:p>
            <a:pPr marL="571500" indent="-228600">
              <a:lnSpc>
                <a:spcPct val="90000"/>
              </a:lnSpc>
              <a:spcAft>
                <a:spcPts val="600"/>
              </a:spcAft>
              <a:buFont typeface="Arial" panose="020B0604020202020204" pitchFamily="34" charset="0"/>
              <a:buChar char="•"/>
            </a:pPr>
            <a:r>
              <a:rPr lang="en-US" sz="2900" dirty="0">
                <a:solidFill>
                  <a:schemeClr val="bg1"/>
                </a:solidFill>
              </a:rPr>
              <a:t>Relevance of the problem</a:t>
            </a:r>
          </a:p>
          <a:p>
            <a:pPr marL="571500" indent="-228600">
              <a:lnSpc>
                <a:spcPct val="90000"/>
              </a:lnSpc>
              <a:spcAft>
                <a:spcPts val="600"/>
              </a:spcAft>
              <a:buFont typeface="Arial" panose="020B0604020202020204" pitchFamily="34" charset="0"/>
              <a:buChar char="•"/>
            </a:pPr>
            <a:r>
              <a:rPr lang="en-US" sz="2900" dirty="0">
                <a:solidFill>
                  <a:schemeClr val="bg1"/>
                </a:solidFill>
              </a:rPr>
              <a:t>Methodology</a:t>
            </a:r>
          </a:p>
          <a:p>
            <a:pPr marL="571500" indent="-228600">
              <a:lnSpc>
                <a:spcPct val="90000"/>
              </a:lnSpc>
              <a:spcAft>
                <a:spcPts val="600"/>
              </a:spcAft>
              <a:buFont typeface="Arial" panose="020B0604020202020204" pitchFamily="34" charset="0"/>
              <a:buChar char="•"/>
            </a:pPr>
            <a:r>
              <a:rPr lang="en-US" sz="2900" dirty="0">
                <a:solidFill>
                  <a:schemeClr val="bg1"/>
                </a:solidFill>
              </a:rPr>
              <a:t>Technologies Used</a:t>
            </a:r>
          </a:p>
          <a:p>
            <a:pPr marL="571500" indent="-228600">
              <a:lnSpc>
                <a:spcPct val="90000"/>
              </a:lnSpc>
              <a:spcAft>
                <a:spcPts val="600"/>
              </a:spcAft>
              <a:buFont typeface="Arial" panose="020B0604020202020204" pitchFamily="34" charset="0"/>
              <a:buChar char="•"/>
            </a:pPr>
            <a:r>
              <a:rPr lang="en-US" sz="2900" dirty="0">
                <a:solidFill>
                  <a:schemeClr val="bg1"/>
                </a:solidFill>
              </a:rPr>
              <a:t>Results </a:t>
            </a:r>
          </a:p>
          <a:p>
            <a:pPr marL="571500" indent="-228600">
              <a:lnSpc>
                <a:spcPct val="90000"/>
              </a:lnSpc>
              <a:spcAft>
                <a:spcPts val="600"/>
              </a:spcAft>
              <a:buFont typeface="Arial" panose="020B0604020202020204" pitchFamily="34" charset="0"/>
              <a:buChar char="•"/>
            </a:pPr>
            <a:r>
              <a:rPr lang="en-US" sz="2900" dirty="0">
                <a:solidFill>
                  <a:schemeClr val="bg1"/>
                </a:solidFill>
              </a:rPr>
              <a:t>Conclusion and Future Work</a:t>
            </a:r>
          </a:p>
          <a:p>
            <a:pPr marL="571500" indent="-228600">
              <a:lnSpc>
                <a:spcPct val="90000"/>
              </a:lnSpc>
              <a:spcAft>
                <a:spcPts val="600"/>
              </a:spcAft>
              <a:buFont typeface="Arial" panose="020B0604020202020204" pitchFamily="34" charset="0"/>
              <a:buChar char="•"/>
            </a:pPr>
            <a:r>
              <a:rPr lang="en-US" sz="2900" dirty="0">
                <a:solidFill>
                  <a:schemeClr val="bg1"/>
                </a:solidFill>
              </a:rPr>
              <a:t>YouTube Video and GitHub Link</a:t>
            </a:r>
          </a:p>
        </p:txBody>
      </p:sp>
      <p:grpSp>
        <p:nvGrpSpPr>
          <p:cNvPr id="3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6" name="Freeform: Shape 3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9759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BF2D610-E6CB-4265-86B7-F7D7774A9504}"/>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Introduction</a:t>
            </a:r>
          </a:p>
        </p:txBody>
      </p:sp>
      <p:cxnSp>
        <p:nvCxnSpPr>
          <p:cNvPr id="18" name="Straight Connector 1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DB0A4A-2C94-4F73-AD40-DA43DE528A4E}"/>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indent="-228600">
              <a:buFont typeface="Arial" panose="020B0604020202020204" pitchFamily="34" charset="0"/>
              <a:buChar char="•"/>
            </a:pPr>
            <a:r>
              <a:rPr lang="en-US" sz="2000">
                <a:solidFill>
                  <a:schemeClr val="bg1"/>
                </a:solidFill>
              </a:rPr>
              <a:t>FirstGear is an online marketplace for car spare parts. </a:t>
            </a:r>
          </a:p>
          <a:p>
            <a:pPr marL="0" indent="-228600">
              <a:buFont typeface="Arial" panose="020B0604020202020204" pitchFamily="34" charset="0"/>
              <a:buChar char="•"/>
            </a:pPr>
            <a:endParaRPr lang="en-US" sz="2000">
              <a:solidFill>
                <a:schemeClr val="bg1"/>
              </a:solidFill>
            </a:endParaRPr>
          </a:p>
          <a:p>
            <a:pPr indent="-228600">
              <a:buFont typeface="Arial" panose="020B0604020202020204" pitchFamily="34" charset="0"/>
              <a:buChar char="•"/>
            </a:pPr>
            <a:r>
              <a:rPr lang="en-US" sz="2000">
                <a:solidFill>
                  <a:schemeClr val="bg1"/>
                </a:solidFill>
              </a:rPr>
              <a:t>It is a one stop destination for all kinds of car spare parts such as brakes, tyres, engine oil, etc.</a:t>
            </a:r>
          </a:p>
          <a:p>
            <a:pPr marL="0" indent="-228600">
              <a:buFont typeface="Arial" panose="020B0604020202020204" pitchFamily="34" charset="0"/>
              <a:buChar char="•"/>
            </a:pPr>
            <a:endParaRPr lang="en-US" sz="2000">
              <a:solidFill>
                <a:schemeClr val="bg1"/>
              </a:solidFill>
            </a:endParaRPr>
          </a:p>
          <a:p>
            <a:pPr indent="-228600">
              <a:buFont typeface="Arial" panose="020B0604020202020204" pitchFamily="34" charset="0"/>
              <a:buChar char="•"/>
            </a:pPr>
            <a:r>
              <a:rPr lang="en-US" sz="2000">
                <a:solidFill>
                  <a:schemeClr val="bg1"/>
                </a:solidFill>
              </a:rPr>
              <a:t>Our service is available via a web app which the user can access and place their order online through it by browsing through the parts listed on the website.</a:t>
            </a:r>
          </a:p>
          <a:p>
            <a:pPr marL="0" indent="-228600">
              <a:buFont typeface="Arial" panose="020B0604020202020204" pitchFamily="34" charset="0"/>
              <a:buChar char="•"/>
            </a:pPr>
            <a:endParaRPr lang="en-US" sz="2000">
              <a:solidFill>
                <a:schemeClr val="bg1"/>
              </a:solidFill>
            </a:endParaRPr>
          </a:p>
          <a:p>
            <a:pPr marL="0" indent="-228600">
              <a:buFont typeface="Arial" panose="020B0604020202020204" pitchFamily="34" charset="0"/>
              <a:buChar char="•"/>
            </a:pPr>
            <a:endParaRPr lang="en-US" sz="2000">
              <a:solidFill>
                <a:schemeClr val="bg1"/>
              </a:solidFill>
            </a:endParaRPr>
          </a:p>
          <a:p>
            <a:pPr marL="0" indent="-228600">
              <a:buFont typeface="Arial" panose="020B0604020202020204" pitchFamily="34" charset="0"/>
              <a:buChar char="•"/>
            </a:pPr>
            <a:endParaRPr lang="en-US" sz="2000">
              <a:solidFill>
                <a:schemeClr val="bg1"/>
              </a:solidFill>
            </a:endParaRPr>
          </a:p>
          <a:p>
            <a:pPr indent="-228600">
              <a:buFont typeface="Arial" panose="020B0604020202020204" pitchFamily="34" charset="0"/>
              <a:buChar char="•"/>
            </a:pPr>
            <a:endParaRPr lang="en-US" sz="2000">
              <a:solidFill>
                <a:schemeClr val="bg1"/>
              </a:solidFill>
            </a:endParaRPr>
          </a:p>
        </p:txBody>
      </p:sp>
      <p:cxnSp>
        <p:nvCxnSpPr>
          <p:cNvPr id="20" name="Straight Connector 1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descr="Logo&#10;&#10;Description automatically generated">
            <a:extLst>
              <a:ext uri="{FF2B5EF4-FFF2-40B4-BE49-F238E27FC236}">
                <a16:creationId xmlns:a16="http://schemas.microsoft.com/office/drawing/2014/main" id="{6030E632-E777-4431-AE5A-B9633D3C8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1247380"/>
            <a:ext cx="5666547" cy="4363240"/>
          </a:xfrm>
          <a:prstGeom prst="rect">
            <a:avLst/>
          </a:prstGeom>
        </p:spPr>
      </p:pic>
    </p:spTree>
    <p:extLst>
      <p:ext uri="{BB962C8B-B14F-4D97-AF65-F5344CB8AC3E}">
        <p14:creationId xmlns:p14="http://schemas.microsoft.com/office/powerpoint/2010/main" val="194475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922635" y="1250575"/>
            <a:ext cx="4604274" cy="4163210"/>
          </a:xfrm>
        </p:spPr>
        <p:txBody>
          <a:bodyPr anchor="ctr">
            <a:normAutofit/>
          </a:bodyPr>
          <a:lstStyle/>
          <a:p>
            <a:r>
              <a:rPr lang="en-US" sz="7400">
                <a:solidFill>
                  <a:schemeClr val="bg1"/>
                </a:solidFill>
              </a:rPr>
              <a:t>What Problem Does It Solve?</a:t>
            </a:r>
          </a:p>
        </p:txBody>
      </p:sp>
      <p:sp>
        <p:nvSpPr>
          <p:cNvPr id="26" name="Rectangle 25">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C6215E5-C2D0-4B7D-81AC-3C8FBFB63667}"/>
              </a:ext>
            </a:extLst>
          </p:cNvPr>
          <p:cNvSpPr>
            <a:spLocks noGrp="1"/>
          </p:cNvSpPr>
          <p:nvPr>
            <p:ph idx="1"/>
          </p:nvPr>
        </p:nvSpPr>
        <p:spPr>
          <a:xfrm>
            <a:off x="6293224" y="860612"/>
            <a:ext cx="4797909" cy="5023821"/>
          </a:xfrm>
        </p:spPr>
        <p:txBody>
          <a:bodyPr anchor="ctr">
            <a:normAutofit/>
          </a:bodyPr>
          <a:lstStyle/>
          <a:p>
            <a:pPr>
              <a:buFont typeface="Wingdings" panose="05000000000000000000" pitchFamily="2" charset="2"/>
              <a:buChar char="§"/>
            </a:pPr>
            <a:r>
              <a:rPr lang="en-IN" sz="2000">
                <a:solidFill>
                  <a:schemeClr val="bg1"/>
                </a:solidFill>
              </a:rPr>
              <a:t>Traditionally, general vehicle service has been done at dealerships. This process costs a lot since labour charges pile up.</a:t>
            </a:r>
          </a:p>
          <a:p>
            <a:pPr>
              <a:buFont typeface="Wingdings" panose="05000000000000000000" pitchFamily="2" charset="2"/>
              <a:buChar char="§"/>
            </a:pPr>
            <a:r>
              <a:rPr lang="en-IN" sz="2000">
                <a:solidFill>
                  <a:schemeClr val="bg1"/>
                </a:solidFill>
              </a:rPr>
              <a:t>FirstGear sells these parts to the consumers and ships them directly to their home. They can then install them themselves by simply looking at YouTube videos or via a local mechanic.</a:t>
            </a:r>
          </a:p>
          <a:p>
            <a:pPr>
              <a:buFont typeface="Wingdings" panose="05000000000000000000" pitchFamily="2" charset="2"/>
              <a:buChar char="§"/>
            </a:pPr>
            <a:r>
              <a:rPr lang="en-IN" sz="2000">
                <a:solidFill>
                  <a:schemeClr val="bg1"/>
                </a:solidFill>
              </a:rPr>
              <a:t>This process would lead to considerable savings.</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05869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en working on a car&#10;&#10;Description automatically generated with medium confidence">
            <a:extLst>
              <a:ext uri="{FF2B5EF4-FFF2-40B4-BE49-F238E27FC236}">
                <a16:creationId xmlns:a16="http://schemas.microsoft.com/office/drawing/2014/main" id="{26422FB8-6B07-4413-AC49-850554DEE1F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3992" b="1422"/>
          <a:stretch/>
        </p:blipFill>
        <p:spPr>
          <a:xfrm>
            <a:off x="20" y="1"/>
            <a:ext cx="12191980" cy="6857999"/>
          </a:xfrm>
          <a:prstGeom prst="rect">
            <a:avLst/>
          </a:prstGeom>
        </p:spPr>
      </p:pic>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latin typeface="+mj-lt"/>
              </a:rPr>
              <a:t>Relevance of the Problem</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9F636B-AC79-4E14-A0A2-4AEE314CE101}"/>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a:solidFill>
                  <a:srgbClr val="FFFFFF"/>
                </a:solidFill>
              </a:rPr>
              <a:t>Our service targets car enthusiasts, people who love to pamper their vehicles and like to perform some of the regular maintenance tasks on their own such as changing the oil, air filter etc.</a:t>
            </a:r>
          </a:p>
          <a:p>
            <a:pPr marL="342900" indent="-228600">
              <a:lnSpc>
                <a:spcPct val="90000"/>
              </a:lnSpc>
              <a:spcAft>
                <a:spcPts val="600"/>
              </a:spcAft>
              <a:buFont typeface="Arial" panose="020B0604020202020204" pitchFamily="34" charset="0"/>
              <a:buChar char="•"/>
            </a:pPr>
            <a:r>
              <a:rPr lang="en-US" sz="1900">
                <a:solidFill>
                  <a:srgbClr val="FFFFFF"/>
                </a:solidFill>
              </a:rPr>
              <a:t>In case of a minor accident, it may turn out to be costly to send the car to the showroom. In such cases, procuring the part from FirstGear and getting it fit via a local mechanic would be cheaper.</a:t>
            </a:r>
          </a:p>
          <a:p>
            <a:pPr marL="342900" indent="-228600">
              <a:lnSpc>
                <a:spcPct val="90000"/>
              </a:lnSpc>
              <a:spcAft>
                <a:spcPts val="600"/>
              </a:spcAft>
              <a:buFont typeface="Arial" panose="020B0604020202020204" pitchFamily="34" charset="0"/>
              <a:buChar char="•"/>
            </a:pPr>
            <a:r>
              <a:rPr lang="en-US" sz="1900">
                <a:solidFill>
                  <a:srgbClr val="FFFFFF"/>
                </a:solidFill>
              </a:rPr>
              <a:t>Currently Not many such services exist in the Indian market.</a:t>
            </a:r>
          </a:p>
          <a:p>
            <a:pPr marL="342900" indent="-228600">
              <a:lnSpc>
                <a:spcPct val="90000"/>
              </a:lnSpc>
              <a:spcAft>
                <a:spcPts val="600"/>
              </a:spcAft>
              <a:buFont typeface="Arial" panose="020B0604020202020204" pitchFamily="34" charset="0"/>
              <a:buChar char="•"/>
            </a:pPr>
            <a:r>
              <a:rPr lang="en-US" sz="1900">
                <a:solidFill>
                  <a:srgbClr val="FFFFFF"/>
                </a:solidFill>
              </a:rPr>
              <a:t>A few companies such as boodmo and GoMechanic are the only main players in this field. FirstGear aims to compete with them.</a:t>
            </a:r>
          </a:p>
          <a:p>
            <a:pPr marL="342900" indent="-228600">
              <a:lnSpc>
                <a:spcPct val="90000"/>
              </a:lnSpc>
              <a:spcAft>
                <a:spcPts val="600"/>
              </a:spcAft>
              <a:buFont typeface="Arial" panose="020B0604020202020204" pitchFamily="34" charset="0"/>
              <a:buChar char="•"/>
            </a:pPr>
            <a:r>
              <a:rPr lang="en-US" sz="1900">
                <a:solidFill>
                  <a:srgbClr val="FFFFFF"/>
                </a:solidFill>
              </a:rPr>
              <a:t>Compared to others, FirstGear offers a simple and intuitive UI design so that it is extremely easy to use it.</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281807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1014141" y="1450655"/>
            <a:ext cx="3932030" cy="3956690"/>
          </a:xfrm>
        </p:spPr>
        <p:txBody>
          <a:bodyPr vert="horz" lIns="91440" tIns="45720" rIns="91440" bIns="45720" rtlCol="0" anchor="ctr">
            <a:normAutofit/>
          </a:bodyPr>
          <a:lstStyle/>
          <a:p>
            <a:r>
              <a:rPr lang="en-US" sz="5000" kern="1200">
                <a:solidFill>
                  <a:schemeClr val="bg1"/>
                </a:solidFill>
                <a:latin typeface="+mj-lt"/>
                <a:ea typeface="+mj-ea"/>
                <a:cs typeface="+mj-cs"/>
              </a:rPr>
              <a:t>Methodology</a:t>
            </a:r>
          </a:p>
        </p:txBody>
      </p:sp>
      <p:cxnSp>
        <p:nvCxnSpPr>
          <p:cNvPr id="17" name="Straight Connector 16">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828D8F-ADD3-4499-8FCF-9431F23C8579}"/>
              </a:ext>
            </a:extLst>
          </p:cNvPr>
          <p:cNvSpPr txBox="1"/>
          <p:nvPr/>
        </p:nvSpPr>
        <p:spPr>
          <a:xfrm>
            <a:off x="6096000" y="1108061"/>
            <a:ext cx="5008901" cy="4571972"/>
          </a:xfrm>
          <a:prstGeom prst="rect">
            <a:avLst/>
          </a:prstGeom>
        </p:spPr>
        <p:txBody>
          <a:bodyPr vert="horz" lIns="91440" tIns="45720" rIns="91440" bIns="45720" rtlCol="0" anchor="ctr">
            <a:normAutofit/>
          </a:bodyPr>
          <a:lstStyle/>
          <a:p>
            <a:pPr marL="342900" indent="-228600" fontAlgn="base">
              <a:lnSpc>
                <a:spcPct val="90000"/>
              </a:lnSpc>
              <a:spcAft>
                <a:spcPts val="600"/>
              </a:spcAft>
              <a:buFont typeface="Arial" panose="020B0604020202020204" pitchFamily="34" charset="0"/>
              <a:buChar char="•"/>
            </a:pPr>
            <a:r>
              <a:rPr lang="en-US" sz="1600" b="0" i="0">
                <a:solidFill>
                  <a:schemeClr val="bg1"/>
                </a:solidFill>
                <a:effectLst/>
              </a:rPr>
              <a:t>Firstly, created a rough design of the frontend and made a note of the features tha</a:t>
            </a:r>
            <a:r>
              <a:rPr lang="en-US" sz="1600">
                <a:solidFill>
                  <a:schemeClr val="bg1"/>
                </a:solidFill>
              </a:rPr>
              <a:t>t should be included in the website. (Such as search, contact us, checkout page, payment gateway)</a:t>
            </a:r>
          </a:p>
          <a:p>
            <a:pPr marL="342900" indent="-228600" fontAlgn="base">
              <a:lnSpc>
                <a:spcPct val="90000"/>
              </a:lnSpc>
              <a:spcAft>
                <a:spcPts val="600"/>
              </a:spcAft>
              <a:buFont typeface="Arial" panose="020B0604020202020204" pitchFamily="34" charset="0"/>
              <a:buChar char="•"/>
            </a:pPr>
            <a:r>
              <a:rPr lang="en-US" sz="1600" b="0" i="0">
                <a:solidFill>
                  <a:schemeClr val="bg1"/>
                </a:solidFill>
                <a:effectLst/>
              </a:rPr>
              <a:t>Researched which programming language would suit this use-case and set up the environment accordingly by installing the relevant dependencies.</a:t>
            </a:r>
          </a:p>
          <a:p>
            <a:pPr marL="342900" indent="-228600" fontAlgn="base">
              <a:lnSpc>
                <a:spcPct val="90000"/>
              </a:lnSpc>
              <a:spcAft>
                <a:spcPts val="600"/>
              </a:spcAft>
              <a:buFont typeface="Arial" panose="020B0604020202020204" pitchFamily="34" charset="0"/>
              <a:buChar char="•"/>
            </a:pPr>
            <a:r>
              <a:rPr lang="en-US" sz="1600">
                <a:solidFill>
                  <a:schemeClr val="bg1"/>
                </a:solidFill>
              </a:rPr>
              <a:t>Created the front-end of the application.</a:t>
            </a:r>
          </a:p>
          <a:p>
            <a:pPr marL="342900" indent="-228600" fontAlgn="base">
              <a:lnSpc>
                <a:spcPct val="90000"/>
              </a:lnSpc>
              <a:spcAft>
                <a:spcPts val="600"/>
              </a:spcAft>
              <a:buFont typeface="Arial" panose="020B0604020202020204" pitchFamily="34" charset="0"/>
              <a:buChar char="•"/>
            </a:pPr>
            <a:r>
              <a:rPr lang="en-US" sz="1600">
                <a:solidFill>
                  <a:schemeClr val="bg1"/>
                </a:solidFill>
              </a:rPr>
              <a:t>Created a database and linked the backend with the frontend.</a:t>
            </a:r>
          </a:p>
          <a:p>
            <a:pPr marL="342900" indent="-228600" fontAlgn="base">
              <a:lnSpc>
                <a:spcPct val="90000"/>
              </a:lnSpc>
              <a:spcAft>
                <a:spcPts val="600"/>
              </a:spcAft>
              <a:buFont typeface="Arial" panose="020B0604020202020204" pitchFamily="34" charset="0"/>
              <a:buChar char="•"/>
            </a:pPr>
            <a:r>
              <a:rPr lang="en-US" sz="1600">
                <a:solidFill>
                  <a:schemeClr val="bg1"/>
                </a:solidFill>
              </a:rPr>
              <a:t>Created a super-user to list more items and add them to the database.</a:t>
            </a:r>
          </a:p>
          <a:p>
            <a:pPr marL="342900" indent="-228600" fontAlgn="base">
              <a:lnSpc>
                <a:spcPct val="90000"/>
              </a:lnSpc>
              <a:spcAft>
                <a:spcPts val="600"/>
              </a:spcAft>
              <a:buFont typeface="Arial" panose="020B0604020202020204" pitchFamily="34" charset="0"/>
              <a:buChar char="•"/>
            </a:pPr>
            <a:r>
              <a:rPr lang="en-US" sz="1600">
                <a:solidFill>
                  <a:schemeClr val="bg1"/>
                </a:solidFill>
              </a:rPr>
              <a:t>Added search functionality to list the items the user is looking for.</a:t>
            </a:r>
          </a:p>
          <a:p>
            <a:pPr marL="342900" indent="-228600" fontAlgn="base">
              <a:lnSpc>
                <a:spcPct val="90000"/>
              </a:lnSpc>
              <a:spcAft>
                <a:spcPts val="600"/>
              </a:spcAft>
              <a:buFont typeface="Arial" panose="020B0604020202020204" pitchFamily="34" charset="0"/>
              <a:buChar char="•"/>
            </a:pPr>
            <a:r>
              <a:rPr lang="en-US" sz="1600">
                <a:solidFill>
                  <a:schemeClr val="bg1"/>
                </a:solidFill>
              </a:rPr>
              <a:t>Integrated payment gateway to make the process easier.</a:t>
            </a:r>
          </a:p>
          <a:p>
            <a:pPr marL="342900" indent="-228600" fontAlgn="base">
              <a:lnSpc>
                <a:spcPct val="90000"/>
              </a:lnSpc>
              <a:spcAft>
                <a:spcPts val="600"/>
              </a:spcAft>
              <a:buFont typeface="Arial" panose="020B0604020202020204" pitchFamily="34" charset="0"/>
              <a:buChar char="•"/>
            </a:pPr>
            <a:r>
              <a:rPr lang="en-US" sz="1600">
                <a:solidFill>
                  <a:schemeClr val="bg1"/>
                </a:solidFill>
              </a:rPr>
              <a:t>Hosted the complete application online.</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93083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6979314" y="1396289"/>
            <a:ext cx="4375586" cy="1325563"/>
          </a:xfrm>
        </p:spPr>
        <p:txBody>
          <a:bodyPr>
            <a:normAutofit/>
          </a:bodyPr>
          <a:lstStyle/>
          <a:p>
            <a:r>
              <a:rPr lang="en-US"/>
              <a:t>Technologies used</a:t>
            </a:r>
          </a:p>
        </p:txBody>
      </p:sp>
      <p:sp>
        <p:nvSpPr>
          <p:cNvPr id="84" name="Freeform: Shape 83">
            <a:extLst>
              <a:ext uri="{FF2B5EF4-FFF2-40B4-BE49-F238E27FC236}">
                <a16:creationId xmlns:a16="http://schemas.microsoft.com/office/drawing/2014/main" id="{0ED52484-C939-4951-85D6-79046BBC6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Oval 85">
            <a:extLst>
              <a:ext uri="{FF2B5EF4-FFF2-40B4-BE49-F238E27FC236}">
                <a16:creationId xmlns:a16="http://schemas.microsoft.com/office/drawing/2014/main" id="{123AC743-1CAC-4594-8F81-8E5C1E45B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Graphical user interface, application&#10;&#10;Description automatically generated">
            <a:extLst>
              <a:ext uri="{FF2B5EF4-FFF2-40B4-BE49-F238E27FC236}">
                <a16:creationId xmlns:a16="http://schemas.microsoft.com/office/drawing/2014/main" id="{7449335F-758B-4211-93BA-5A43C08E6014}"/>
              </a:ext>
            </a:extLst>
          </p:cNvPr>
          <p:cNvPicPr>
            <a:picLocks noChangeAspect="1"/>
          </p:cNvPicPr>
          <p:nvPr/>
        </p:nvPicPr>
        <p:blipFill rotWithShape="1">
          <a:blip r:embed="rId2">
            <a:extLst>
              <a:ext uri="{28A0092B-C50C-407E-A947-70E740481C1C}">
                <a14:useLocalDpi xmlns:a14="http://schemas.microsoft.com/office/drawing/2010/main" val="0"/>
              </a:ext>
            </a:extLst>
          </a:blip>
          <a:srcRect l="24340" r="23157" b="-5"/>
          <a:stretch/>
        </p:blipFill>
        <p:spPr>
          <a:xfrm>
            <a:off x="4700396" y="617591"/>
            <a:ext cx="1691640" cy="1691640"/>
          </a:xfrm>
          <a:custGeom>
            <a:avLst/>
            <a:gdLst/>
            <a:ahLst/>
            <a:cxnLst/>
            <a:rect l="l" t="t" r="r" b="b"/>
            <a:pathLst>
              <a:path w="1645920" h="1645920">
                <a:moveTo>
                  <a:pt x="822960" y="0"/>
                </a:moveTo>
                <a:cubicBezTo>
                  <a:pt x="1277468" y="0"/>
                  <a:pt x="1645920" y="368452"/>
                  <a:pt x="1645920" y="822960"/>
                </a:cubicBezTo>
                <a:cubicBezTo>
                  <a:pt x="1645920" y="1277468"/>
                  <a:pt x="1277468" y="1645920"/>
                  <a:pt x="822960" y="1645920"/>
                </a:cubicBezTo>
                <a:cubicBezTo>
                  <a:pt x="368452" y="1645920"/>
                  <a:pt x="0" y="1277468"/>
                  <a:pt x="0" y="822960"/>
                </a:cubicBezTo>
                <a:cubicBezTo>
                  <a:pt x="0" y="368452"/>
                  <a:pt x="368452" y="0"/>
                  <a:pt x="822960" y="0"/>
                </a:cubicBezTo>
                <a:close/>
              </a:path>
            </a:pathLst>
          </a:custGeom>
        </p:spPr>
      </p:pic>
      <p:sp>
        <p:nvSpPr>
          <p:cNvPr id="88" name="Freeform: Shape 87">
            <a:extLst>
              <a:ext uri="{FF2B5EF4-FFF2-40B4-BE49-F238E27FC236}">
                <a16:creationId xmlns:a16="http://schemas.microsoft.com/office/drawing/2014/main" id="{3DF8EA8C-4EAB-49EE-BBAB-78BE910D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9973AF05-1CBD-4B57-BB0F-EAEF9F8F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Icon&#10;&#10;Description automatically generated with medium confidence">
            <a:extLst>
              <a:ext uri="{FF2B5EF4-FFF2-40B4-BE49-F238E27FC236}">
                <a16:creationId xmlns:a16="http://schemas.microsoft.com/office/drawing/2014/main" id="{0A3A6E2E-4B57-4CBD-9F4C-CF279E02A89E}"/>
              </a:ext>
            </a:extLst>
          </p:cNvPr>
          <p:cNvPicPr>
            <a:picLocks noChangeAspect="1"/>
          </p:cNvPicPr>
          <p:nvPr/>
        </p:nvPicPr>
        <p:blipFill rotWithShape="1">
          <a:blip r:embed="rId3">
            <a:extLst>
              <a:ext uri="{28A0092B-C50C-407E-A947-70E740481C1C}">
                <a14:useLocalDpi xmlns:a14="http://schemas.microsoft.com/office/drawing/2010/main" val="0"/>
              </a:ext>
            </a:extLst>
          </a:blip>
          <a:srcRect l="23459" r="20289" b="-3"/>
          <a:stretch/>
        </p:blipFill>
        <p:spPr>
          <a:xfrm>
            <a:off x="3545527" y="3036574"/>
            <a:ext cx="2505456" cy="2505456"/>
          </a:xfrm>
          <a:custGeom>
            <a:avLst/>
            <a:gdLst/>
            <a:ahLst/>
            <a:cxnLst/>
            <a:rect l="l" t="t" r="r" b="b"/>
            <a:pathLst>
              <a:path w="2505456" h="2505456">
                <a:moveTo>
                  <a:pt x="1252728" y="0"/>
                </a:moveTo>
                <a:cubicBezTo>
                  <a:pt x="1944591" y="0"/>
                  <a:pt x="2505456" y="560865"/>
                  <a:pt x="2505456" y="1252728"/>
                </a:cubicBezTo>
                <a:cubicBezTo>
                  <a:pt x="2505456" y="1944591"/>
                  <a:pt x="1944591" y="2505456"/>
                  <a:pt x="1252728" y="2505456"/>
                </a:cubicBezTo>
                <a:cubicBezTo>
                  <a:pt x="560865" y="2505456"/>
                  <a:pt x="0" y="1944591"/>
                  <a:pt x="0" y="1252728"/>
                </a:cubicBezTo>
                <a:cubicBezTo>
                  <a:pt x="0" y="560865"/>
                  <a:pt x="560865" y="0"/>
                  <a:pt x="1252728" y="0"/>
                </a:cubicBezTo>
                <a:close/>
              </a:path>
            </a:pathLst>
          </a:custGeom>
        </p:spPr>
      </p:pic>
      <p:pic>
        <p:nvPicPr>
          <p:cNvPr id="16" name="Picture 15" descr="Icon&#10;&#10;Description automatically generated">
            <a:extLst>
              <a:ext uri="{FF2B5EF4-FFF2-40B4-BE49-F238E27FC236}">
                <a16:creationId xmlns:a16="http://schemas.microsoft.com/office/drawing/2014/main" id="{89A5A984-9BF6-41E7-8013-F4EF223E4FC6}"/>
              </a:ext>
            </a:extLst>
          </p:cNvPr>
          <p:cNvPicPr>
            <a:picLocks noChangeAspect="1"/>
          </p:cNvPicPr>
          <p:nvPr/>
        </p:nvPicPr>
        <p:blipFill rotWithShape="1">
          <a:blip r:embed="rId4">
            <a:extLst>
              <a:ext uri="{28A0092B-C50C-407E-A947-70E740481C1C}">
                <a14:useLocalDpi xmlns:a14="http://schemas.microsoft.com/office/drawing/2010/main" val="0"/>
              </a:ext>
            </a:extLst>
          </a:blip>
          <a:srcRect t="10533" r="-2" b="4465"/>
          <a:stretch/>
        </p:blipFill>
        <p:spPr>
          <a:xfrm>
            <a:off x="0" y="110164"/>
            <a:ext cx="3904480" cy="3318836"/>
          </a:xfrm>
          <a:custGeom>
            <a:avLst/>
            <a:gdLst/>
            <a:ahLst/>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p:spPr>
      </p:pic>
      <p:pic>
        <p:nvPicPr>
          <p:cNvPr id="7" name="Picture 6" descr="A black and white sign&#10;&#10;Description automatically generated with low confidence">
            <a:extLst>
              <a:ext uri="{FF2B5EF4-FFF2-40B4-BE49-F238E27FC236}">
                <a16:creationId xmlns:a16="http://schemas.microsoft.com/office/drawing/2014/main" id="{9E5B774C-7262-4C34-A493-B921EADF5913}"/>
              </a:ext>
            </a:extLst>
          </p:cNvPr>
          <p:cNvPicPr>
            <a:picLocks noChangeAspect="1"/>
          </p:cNvPicPr>
          <p:nvPr/>
        </p:nvPicPr>
        <p:blipFill rotWithShape="1">
          <a:blip r:embed="rId5">
            <a:extLst>
              <a:ext uri="{28A0092B-C50C-407E-A947-70E740481C1C}">
                <a14:useLocalDpi xmlns:a14="http://schemas.microsoft.com/office/drawing/2010/main" val="0"/>
              </a:ext>
            </a:extLst>
          </a:blip>
          <a:srcRect l="14288" r="13898" b="3"/>
          <a:stretch/>
        </p:blipFill>
        <p:spPr>
          <a:xfrm>
            <a:off x="0" y="3883219"/>
            <a:ext cx="3050387" cy="2654675"/>
          </a:xfrm>
          <a:custGeom>
            <a:avLst/>
            <a:gdLst/>
            <a:ahLst/>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p:spPr>
      </p:pic>
      <p:sp>
        <p:nvSpPr>
          <p:cNvPr id="5" name="Content Placeholder 2">
            <a:extLst>
              <a:ext uri="{FF2B5EF4-FFF2-40B4-BE49-F238E27FC236}">
                <a16:creationId xmlns:a16="http://schemas.microsoft.com/office/drawing/2014/main" id="{7E6FA24D-7F51-46DB-A6A6-4C1A62476EEB}"/>
              </a:ext>
            </a:extLst>
          </p:cNvPr>
          <p:cNvSpPr>
            <a:spLocks noGrp="1"/>
          </p:cNvSpPr>
          <p:nvPr>
            <p:ph idx="1"/>
          </p:nvPr>
        </p:nvSpPr>
        <p:spPr>
          <a:xfrm>
            <a:off x="6979313" y="2871982"/>
            <a:ext cx="4375579" cy="3100193"/>
          </a:xfrm>
        </p:spPr>
        <p:txBody>
          <a:bodyPr anchor="t">
            <a:normAutofit/>
          </a:bodyPr>
          <a:lstStyle/>
          <a:p>
            <a:pPr>
              <a:buFont typeface="Courier New" panose="02070309020205020404" pitchFamily="49" charset="0"/>
              <a:buChar char="o"/>
            </a:pPr>
            <a:endParaRPr lang="en-IN" sz="1800"/>
          </a:p>
          <a:p>
            <a:pPr>
              <a:buFont typeface="Courier New" panose="02070309020205020404" pitchFamily="49" charset="0"/>
              <a:buChar char="o"/>
            </a:pPr>
            <a:r>
              <a:rPr lang="en-IN" sz="1800"/>
              <a:t>Python</a:t>
            </a:r>
          </a:p>
          <a:p>
            <a:pPr>
              <a:buFont typeface="Courier New" panose="02070309020205020404" pitchFamily="49" charset="0"/>
              <a:buChar char="o"/>
            </a:pPr>
            <a:r>
              <a:rPr lang="en-IN" sz="1800"/>
              <a:t>Django</a:t>
            </a:r>
          </a:p>
          <a:p>
            <a:pPr>
              <a:buFont typeface="Courier New" panose="02070309020205020404" pitchFamily="49" charset="0"/>
              <a:buChar char="o"/>
            </a:pPr>
            <a:r>
              <a:rPr lang="en-IN" sz="1800"/>
              <a:t>HTML</a:t>
            </a:r>
          </a:p>
          <a:p>
            <a:pPr>
              <a:buFont typeface="Courier New" panose="02070309020205020404" pitchFamily="49" charset="0"/>
              <a:buChar char="o"/>
            </a:pPr>
            <a:r>
              <a:rPr lang="en-IN" sz="1800"/>
              <a:t>CSS</a:t>
            </a:r>
          </a:p>
          <a:p>
            <a:pPr>
              <a:buFont typeface="Courier New" panose="02070309020205020404" pitchFamily="49" charset="0"/>
              <a:buChar char="o"/>
            </a:pPr>
            <a:r>
              <a:rPr lang="en-IN" sz="1800"/>
              <a:t>JavaScript</a:t>
            </a:r>
          </a:p>
          <a:p>
            <a:pPr>
              <a:buFont typeface="Courier New" panose="02070309020205020404" pitchFamily="49" charset="0"/>
              <a:buChar char="o"/>
            </a:pPr>
            <a:r>
              <a:rPr lang="en-IN" sz="1800"/>
              <a:t>Heroku</a:t>
            </a:r>
          </a:p>
          <a:p>
            <a:pPr>
              <a:buFont typeface="Courier New" panose="02070309020205020404" pitchFamily="49" charset="0"/>
              <a:buChar char="o"/>
            </a:pPr>
            <a:endParaRPr lang="en-IN" sz="1800"/>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413094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D610-E6CB-4265-86B7-F7D7774A9504}"/>
              </a:ext>
            </a:extLst>
          </p:cNvPr>
          <p:cNvSpPr>
            <a:spLocks noGrp="1"/>
          </p:cNvSpPr>
          <p:nvPr>
            <p:ph type="title"/>
          </p:nvPr>
        </p:nvSpPr>
        <p:spPr>
          <a:xfrm>
            <a:off x="877956" y="-50395"/>
            <a:ext cx="10515600" cy="1325563"/>
          </a:xfrm>
        </p:spPr>
        <p:txBody>
          <a:bodyPr/>
          <a:lstStyle/>
          <a:p>
            <a:r>
              <a:rPr lang="en-IN" dirty="0"/>
              <a:t>Results</a:t>
            </a:r>
          </a:p>
        </p:txBody>
      </p:sp>
      <p:pic>
        <p:nvPicPr>
          <p:cNvPr id="4" name="Picture 3">
            <a:extLst>
              <a:ext uri="{FF2B5EF4-FFF2-40B4-BE49-F238E27FC236}">
                <a16:creationId xmlns:a16="http://schemas.microsoft.com/office/drawing/2014/main" id="{29D65ED7-56D5-40D6-BEA8-66D95E0FBB9D}"/>
              </a:ext>
            </a:extLst>
          </p:cNvPr>
          <p:cNvPicPr>
            <a:picLocks noChangeAspect="1"/>
          </p:cNvPicPr>
          <p:nvPr/>
        </p:nvPicPr>
        <p:blipFill>
          <a:blip r:embed="rId2"/>
          <a:stretch>
            <a:fillRect/>
          </a:stretch>
        </p:blipFill>
        <p:spPr>
          <a:xfrm>
            <a:off x="1407882" y="919779"/>
            <a:ext cx="9455747" cy="5018441"/>
          </a:xfrm>
          <a:prstGeom prst="rect">
            <a:avLst/>
          </a:prstGeom>
        </p:spPr>
      </p:pic>
    </p:spTree>
    <p:extLst>
      <p:ext uri="{BB962C8B-B14F-4D97-AF65-F5344CB8AC3E}">
        <p14:creationId xmlns:p14="http://schemas.microsoft.com/office/powerpoint/2010/main" val="69732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3784652" y="-196642"/>
            <a:ext cx="9378604" cy="1470777"/>
          </a:xfrm>
        </p:spPr>
        <p:txBody>
          <a:bodyPr anchor="ctr">
            <a:normAutofit/>
          </a:bodyPr>
          <a:lstStyle/>
          <a:p>
            <a:pPr algn="just"/>
            <a:r>
              <a:rPr lang="en-US" sz="3600" dirty="0"/>
              <a:t>Scrolling Down…</a:t>
            </a:r>
          </a:p>
        </p:txBody>
      </p:sp>
      <p:pic>
        <p:nvPicPr>
          <p:cNvPr id="4" name="Content Placeholder 3">
            <a:extLst>
              <a:ext uri="{FF2B5EF4-FFF2-40B4-BE49-F238E27FC236}">
                <a16:creationId xmlns:a16="http://schemas.microsoft.com/office/drawing/2014/main" id="{1F67C263-754A-412F-AFBB-F0847B9B9036}"/>
              </a:ext>
            </a:extLst>
          </p:cNvPr>
          <p:cNvPicPr>
            <a:picLocks noGrp="1" noChangeAspect="1"/>
          </p:cNvPicPr>
          <p:nvPr>
            <p:ph idx="1"/>
          </p:nvPr>
        </p:nvPicPr>
        <p:blipFill>
          <a:blip r:embed="rId2"/>
          <a:stretch>
            <a:fillRect/>
          </a:stretch>
        </p:blipFill>
        <p:spPr>
          <a:xfrm>
            <a:off x="789821" y="817470"/>
            <a:ext cx="9848682" cy="5232113"/>
          </a:xfrm>
        </p:spPr>
      </p:pic>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74259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8.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4.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5.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6.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7.xml><?xml version="1.0" encoding="utf-8"?>
<a:theme xmlns:a="http://schemas.openxmlformats.org/drawingml/2006/main" name="6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8.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1079</TotalTime>
  <Words>603</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15</vt:i4>
      </vt:variant>
    </vt:vector>
  </HeadingPairs>
  <TitlesOfParts>
    <vt:vector size="32" baseType="lpstr">
      <vt:lpstr>Arabic Typesetting</vt:lpstr>
      <vt:lpstr>Arial</vt:lpstr>
      <vt:lpstr>Arial Narrow</vt:lpstr>
      <vt:lpstr>Calibri</vt:lpstr>
      <vt:lpstr>Calibri Light</vt:lpstr>
      <vt:lpstr>Corbel</vt:lpstr>
      <vt:lpstr>Courier New</vt:lpstr>
      <vt:lpstr>Lato</vt:lpstr>
      <vt:lpstr>Wingdings</vt:lpstr>
      <vt:lpstr>Office Theme</vt:lpstr>
      <vt:lpstr>1_Office Theme</vt:lpstr>
      <vt:lpstr>2_Office Theme</vt:lpstr>
      <vt:lpstr>3_Office Theme</vt:lpstr>
      <vt:lpstr>4_Office Theme</vt:lpstr>
      <vt:lpstr>5_Office Theme</vt:lpstr>
      <vt:lpstr>6_Office Theme</vt:lpstr>
      <vt:lpstr>Parallax</vt:lpstr>
      <vt:lpstr>PowerPoint Presentation</vt:lpstr>
      <vt:lpstr>OUTLINE</vt:lpstr>
      <vt:lpstr>Introduction</vt:lpstr>
      <vt:lpstr>What Problem Does It Solve?</vt:lpstr>
      <vt:lpstr>Relevance of the Problem</vt:lpstr>
      <vt:lpstr>Methodology</vt:lpstr>
      <vt:lpstr>Technologies used</vt:lpstr>
      <vt:lpstr>Results</vt:lpstr>
      <vt:lpstr>Scrolling Down…</vt:lpstr>
      <vt:lpstr>Admin View</vt:lpstr>
      <vt:lpstr>Checkout Page</vt:lpstr>
      <vt:lpstr>PayTm Gateway Integration</vt:lpstr>
      <vt:lpstr>Conclusion and Future Work</vt:lpstr>
      <vt:lpstr>YouTube Video &amp; GitHub Repo Link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BENNETT UNIVERSITY</dc:title>
  <dc:creator>Indrajeet Gupta</dc:creator>
  <cp:lastModifiedBy>DAKSH MEHTA</cp:lastModifiedBy>
  <cp:revision>49</cp:revision>
  <dcterms:created xsi:type="dcterms:W3CDTF">2019-12-13T05:17:27Z</dcterms:created>
  <dcterms:modified xsi:type="dcterms:W3CDTF">2021-11-27T18:47:53Z</dcterms:modified>
</cp:coreProperties>
</file>