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71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Kamarouthu" initials="AK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A0AF5-5D08-49DA-8E82-D2A545CA1A49}" v="1" dt="2023-11-03T09:39:51.5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daksh31@gmail.com" userId="acc91ce8bcd947c9" providerId="LiveId" clId="{E62A0AF5-5D08-49DA-8E82-D2A545CA1A49}"/>
    <pc:docChg chg="custSel delSld modSld">
      <pc:chgData name="ozadaksh31@gmail.com" userId="acc91ce8bcd947c9" providerId="LiveId" clId="{E62A0AF5-5D08-49DA-8E82-D2A545CA1A49}" dt="2023-11-03T09:43:19.982" v="142" actId="47"/>
      <pc:docMkLst>
        <pc:docMk/>
      </pc:docMkLst>
      <pc:sldChg chg="del">
        <pc:chgData name="ozadaksh31@gmail.com" userId="acc91ce8bcd947c9" providerId="LiveId" clId="{E62A0AF5-5D08-49DA-8E82-D2A545CA1A49}" dt="2023-11-03T09:43:17.005" v="139" actId="47"/>
        <pc:sldMkLst>
          <pc:docMk/>
          <pc:sldMk cId="0" sldId="265"/>
        </pc:sldMkLst>
      </pc:sldChg>
      <pc:sldChg chg="del">
        <pc:chgData name="ozadaksh31@gmail.com" userId="acc91ce8bcd947c9" providerId="LiveId" clId="{E62A0AF5-5D08-49DA-8E82-D2A545CA1A49}" dt="2023-11-03T09:43:18.779" v="140" actId="47"/>
        <pc:sldMkLst>
          <pc:docMk/>
          <pc:sldMk cId="0" sldId="266"/>
        </pc:sldMkLst>
      </pc:sldChg>
      <pc:sldChg chg="del">
        <pc:chgData name="ozadaksh31@gmail.com" userId="acc91ce8bcd947c9" providerId="LiveId" clId="{E62A0AF5-5D08-49DA-8E82-D2A545CA1A49}" dt="2023-11-03T09:43:19.459" v="141" actId="47"/>
        <pc:sldMkLst>
          <pc:docMk/>
          <pc:sldMk cId="0" sldId="267"/>
        </pc:sldMkLst>
      </pc:sldChg>
      <pc:sldChg chg="del">
        <pc:chgData name="ozadaksh31@gmail.com" userId="acc91ce8bcd947c9" providerId="LiveId" clId="{E62A0AF5-5D08-49DA-8E82-D2A545CA1A49}" dt="2023-11-03T09:43:19.982" v="142" actId="47"/>
        <pc:sldMkLst>
          <pc:docMk/>
          <pc:sldMk cId="0" sldId="268"/>
        </pc:sldMkLst>
      </pc:sldChg>
      <pc:sldChg chg="addSp modSp mod">
        <pc:chgData name="ozadaksh31@gmail.com" userId="acc91ce8bcd947c9" providerId="LiveId" clId="{E62A0AF5-5D08-49DA-8E82-D2A545CA1A49}" dt="2023-11-03T09:41:43.605" v="138" actId="20577"/>
        <pc:sldMkLst>
          <pc:docMk/>
          <pc:sldMk cId="3765809864" sldId="272"/>
        </pc:sldMkLst>
        <pc:spChg chg="mod">
          <ac:chgData name="ozadaksh31@gmail.com" userId="acc91ce8bcd947c9" providerId="LiveId" clId="{E62A0AF5-5D08-49DA-8E82-D2A545CA1A49}" dt="2023-11-03T09:41:43.605" v="138" actId="20577"/>
          <ac:spMkLst>
            <pc:docMk/>
            <pc:sldMk cId="3765809864" sldId="272"/>
            <ac:spMk id="4" creationId="{3247DF77-4755-977A-22AF-3EBA466B104C}"/>
          </ac:spMkLst>
        </pc:spChg>
        <pc:spChg chg="add mod">
          <ac:chgData name="ozadaksh31@gmail.com" userId="acc91ce8bcd947c9" providerId="LiveId" clId="{E62A0AF5-5D08-49DA-8E82-D2A545CA1A49}" dt="2023-11-03T09:40:05.022" v="118" actId="14100"/>
          <ac:spMkLst>
            <pc:docMk/>
            <pc:sldMk cId="3765809864" sldId="272"/>
            <ac:spMk id="5" creationId="{799753B4-9C74-3127-77DA-0DF6CAE5C39B}"/>
          </ac:spMkLst>
        </pc:spChg>
        <pc:spChg chg="mod">
          <ac:chgData name="ozadaksh31@gmail.com" userId="acc91ce8bcd947c9" providerId="LiveId" clId="{E62A0AF5-5D08-49DA-8E82-D2A545CA1A49}" dt="2023-11-03T09:36:51.336" v="36" actId="1076"/>
          <ac:spMkLst>
            <pc:docMk/>
            <pc:sldMk cId="3765809864" sldId="272"/>
            <ac:spMk id="213" creationId="{00000000-0000-0000-0000-000000000000}"/>
          </ac:spMkLst>
        </pc:spChg>
        <pc:graphicFrameChg chg="mod modGraphic">
          <ac:chgData name="ozadaksh31@gmail.com" userId="acc91ce8bcd947c9" providerId="LiveId" clId="{E62A0AF5-5D08-49DA-8E82-D2A545CA1A49}" dt="2023-11-03T09:40:19.107" v="124" actId="20577"/>
          <ac:graphicFrameMkLst>
            <pc:docMk/>
            <pc:sldMk cId="3765809864" sldId="272"/>
            <ac:graphicFrameMk id="2" creationId="{FC57B42E-F7A7-3132-4C0B-2201A14AD77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999700000000001"/>
          <c:y val="8.1512399999999999E-2"/>
          <c:w val="0.83719600000000005"/>
          <c:h val="0.7460649999999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</c:strRef>
          </c:tx>
          <c:spPr>
            <a:ln w="76200" cap="flat">
              <a:solidFill>
                <a:srgbClr val="54585F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54585F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1-4BD8-933A-E448D70B18C4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76200" cap="flat">
              <a:solidFill>
                <a:srgbClr val="79808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798089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Sheet1!$B$1:$F$1</c:f>
              <c:strCache>
                <c:ptCount val="5"/>
              </c:strCache>
            </c:strRef>
          </c:cat>
          <c:val>
            <c:numRef>
              <c:f>Sheet1!$B$3:$F$3</c:f>
            </c:numRef>
          </c:val>
          <c:smooth val="0"/>
          <c:extLst>
            <c:ext xmlns:c16="http://schemas.microsoft.com/office/drawing/2014/chart" uri="{C3380CC4-5D6E-409C-BE32-E72D297353CC}">
              <c16:uniqueId val="{00000001-43C1-4BD8-933A-E448D70B18C4}"/>
            </c:ext>
          </c:extLst>
        </c:ser>
        <c:ser>
          <c:idx val="2"/>
          <c:order val="2"/>
          <c:tx>
            <c:strRef>
              <c:f>Sheet1!$A$4</c:f>
            </c:strRef>
          </c:tx>
          <c:spPr>
            <a:ln w="76200" cap="flat">
              <a:solidFill>
                <a:srgbClr val="96A0AB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</c:strCache>
            </c:strRef>
          </c:cat>
          <c:val>
            <c:numRef>
              <c:f>Sheet1!$B$4:$F$4</c:f>
            </c:numRef>
          </c:val>
          <c:smooth val="0"/>
          <c:extLst>
            <c:ext xmlns:c16="http://schemas.microsoft.com/office/drawing/2014/chart" uri="{C3380CC4-5D6E-409C-BE32-E72D297353CC}">
              <c16:uniqueId val="{00000002-43C1-4BD8-933A-E448D70B1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32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lang="en-IN" sz="3200" b="0" i="0" u="none" strike="noStrike">
                    <a:solidFill>
                      <a:srgbClr val="000000"/>
                    </a:solidFill>
                    <a:latin typeface="Helvetica Neue"/>
                  </a:rPr>
                  <a:t>X Axis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32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lang="en-IN" sz="3200" b="0" i="0" u="none" strike="noStrike">
                    <a:solidFill>
                      <a:srgbClr val="000000"/>
                    </a:solidFill>
                    <a:latin typeface="Helvetica Neue"/>
                  </a:rPr>
                  <a:t>Y Axis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midCat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43264"/>
          <c:y val="8.8691699999999998E-2"/>
          <c:w val="0.85173600000000005"/>
          <c:h val="0.8585110000000000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</c:strRef>
          </c:tx>
          <c:spPr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1"/>
            <c:spPr>
              <a:solidFill>
                <a:srgbClr val="FFFFFF"/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Sheet1!$B$2:$F$2</c:f>
              <c:numCache>
                <c:formatCode>General</c:formatCode>
                <c:ptCount val="5"/>
                <c:pt idx="0">
                  <c:v>2</c:v>
                </c:pt>
                <c:pt idx="1">
                  <c:v>2.2999999999999998</c:v>
                </c:pt>
                <c:pt idx="2">
                  <c:v>6.7</c:v>
                </c:pt>
                <c:pt idx="3">
                  <c:v>9.4</c:v>
                </c:pt>
                <c:pt idx="4">
                  <c:v>1.3</c:v>
                </c:pt>
              </c:numCache>
            </c:numRef>
          </c:xVal>
          <c:yVal>
            <c:numRef>
              <c:f>Sheet1!$B$3:$F$3</c:f>
              <c:numCache>
                <c:formatCode>General</c:formatCode>
                <c:ptCount val="5"/>
                <c:pt idx="0">
                  <c:v>2</c:v>
                </c:pt>
                <c:pt idx="1">
                  <c:v>2.2999999999999998</c:v>
                </c:pt>
                <c:pt idx="2">
                  <c:v>2.2999999999999998</c:v>
                </c:pt>
                <c:pt idx="3">
                  <c:v>9.4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66-40C2-AFBB-642567152A52}"/>
            </c:ext>
          </c:extLst>
        </c:ser>
        <c:ser>
          <c:idx val="1"/>
          <c:order val="1"/>
          <c:tx>
            <c:strRef>
              <c:f>Sheet1!$A$3</c:f>
            </c:strRef>
          </c:tx>
          <c:spPr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1"/>
            <c:spPr>
              <a:solidFill>
                <a:srgbClr val="FFFFFF"/>
              </a:solidFill>
              <a:ln w="381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Sheet1!$B$2:$F$2</c:f>
              <c:numCache>
                <c:formatCode>General</c:formatCode>
                <c:ptCount val="5"/>
                <c:pt idx="0">
                  <c:v>2</c:v>
                </c:pt>
                <c:pt idx="1">
                  <c:v>2.2999999999999998</c:v>
                </c:pt>
                <c:pt idx="2">
                  <c:v>6.7</c:v>
                </c:pt>
                <c:pt idx="3">
                  <c:v>9.4</c:v>
                </c:pt>
                <c:pt idx="4">
                  <c:v>1.3</c:v>
                </c:pt>
              </c:numCache>
            </c:numRef>
          </c:xVal>
          <c:yVal>
            <c:numRef>
              <c:f>Sheet1!$B$4:$F$4</c:f>
            </c:numRef>
          </c:yVal>
          <c:smooth val="0"/>
          <c:extLst>
            <c:ext xmlns:c16="http://schemas.microsoft.com/office/drawing/2014/chart" uri="{C3380CC4-5D6E-409C-BE32-E72D297353CC}">
              <c16:uniqueId val="{00000001-A266-40C2-AFBB-642567152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0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crossBetween val="between"/>
        <c:majorUnit val="2.5"/>
        <c:minorUnit val="1.25"/>
      </c:valAx>
      <c:valAx>
        <c:axId val="2094734553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sz="32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lang="en-IN" sz="3200" b="0" i="0" u="none" strike="noStrike">
                    <a:solidFill>
                      <a:srgbClr val="000000"/>
                    </a:solidFill>
                    <a:latin typeface="Helvetica Neue"/>
                  </a:rPr>
                  <a:t>Y Axis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between"/>
        <c:majorUnit val="2.5"/>
        <c:minorUnit val="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31T12:57:15.804" idx="1">
    <p:pos x="13118" y="-1003"/>
    <p:text>schedule and contents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31T12:57:15.804" idx="2">
    <p:pos x="13601" y="-799"/>
    <p:text>schedule and contents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31T12:57:15.804" idx="3">
    <p:pos x="13601" y="-799"/>
    <p:text>schedule and contents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31T12:57:15.804" idx="4">
    <p:pos x="13601" y="-799"/>
    <p:text>example for sp nd usp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31T12:57:15.804" idx="5">
    <p:pos x="13601" y="-799"/>
    <p:text>schedule and contents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31T12:57:15.804" idx="6">
    <p:pos x="13601" y="-799"/>
    <p:text>schedule and contents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2089" y="42455"/>
            <a:ext cx="13392655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Google Developer Student Clubs"/>
          <p:cNvSpPr txBox="1">
            <a:spLocks noGrp="1"/>
          </p:cNvSpPr>
          <p:nvPr>
            <p:ph type="ctrTitle"/>
          </p:nvPr>
        </p:nvSpPr>
        <p:spPr>
          <a:xfrm>
            <a:off x="1282700" y="889000"/>
            <a:ext cx="10064121" cy="4648200"/>
          </a:xfrm>
          <a:prstGeom prst="rect">
            <a:avLst/>
          </a:prstGeom>
        </p:spPr>
        <p:txBody>
          <a:bodyPr anchor="ctr"/>
          <a:lstStyle>
            <a:lvl1pPr algn="l" defTabSz="784225">
              <a:defRPr sz="9880"/>
            </a:lvl1pPr>
          </a:lstStyle>
          <a:p>
            <a:r>
              <a:rPr dirty="0"/>
              <a:t>Google Developer Student Clubs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320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November 3 - November 8…"/>
          <p:cNvSpPr txBox="1"/>
          <p:nvPr/>
        </p:nvSpPr>
        <p:spPr>
          <a:xfrm>
            <a:off x="14830510" y="5602197"/>
            <a:ext cx="9115764" cy="255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spcBef>
                <a:spcPts val="0"/>
              </a:spcBef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November 3 - November 8</a:t>
            </a:r>
          </a:p>
          <a:p>
            <a:pPr algn="ctr">
              <a:spcBef>
                <a:spcPts val="0"/>
              </a:spcBef>
              <a:defRPr sz="4600" i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/>
              <a:t>6:45</a:t>
            </a:r>
            <a:r>
              <a:rPr dirty="0"/>
              <a:t> - 8 PM</a:t>
            </a:r>
          </a:p>
        </p:txBody>
      </p:sp>
      <p:sp>
        <p:nvSpPr>
          <p:cNvPr id="141" name="Workshop hosted by - Daksh Oza"/>
          <p:cNvSpPr txBox="1"/>
          <p:nvPr/>
        </p:nvSpPr>
        <p:spPr>
          <a:xfrm>
            <a:off x="1245632" y="10121453"/>
            <a:ext cx="8849006" cy="255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spcBef>
                <a:spcPts val="0"/>
              </a:spcBef>
              <a:defRPr sz="52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Workshop hosted by - Daksh Oza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43" name="Artificial Intelligence and Machine Learning"/>
          <p:cNvSpPr txBox="1"/>
          <p:nvPr/>
        </p:nvSpPr>
        <p:spPr>
          <a:xfrm>
            <a:off x="1219200" y="6121400"/>
            <a:ext cx="8849005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spcBef>
                <a:spcPts val="0"/>
              </a:spcBef>
              <a:defRPr sz="5600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Artificial Intelligence and Machine Learning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rPr b="1" dirty="0"/>
              <a:t>Artificial Intelligence And Machine Learning  </a:t>
            </a:r>
          </a:p>
        </p:txBody>
      </p:sp>
      <p:sp>
        <p:nvSpPr>
          <p:cNvPr id="249" name="Representing mathematical function f…"/>
          <p:cNvSpPr txBox="1"/>
          <p:nvPr/>
        </p:nvSpPr>
        <p:spPr>
          <a:xfrm>
            <a:off x="5938232" y="4357578"/>
            <a:ext cx="16578858" cy="768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dirty="0"/>
          </a:p>
        </p:txBody>
      </p:sp>
      <p:sp>
        <p:nvSpPr>
          <p:cNvPr id="250" name="Rectangle"/>
          <p:cNvSpPr/>
          <p:nvPr/>
        </p:nvSpPr>
        <p:spPr>
          <a:xfrm>
            <a:off x="5065708" y="2638202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LINEAR REGRESSION MODEL"/>
          <p:cNvSpPr txBox="1"/>
          <p:nvPr/>
        </p:nvSpPr>
        <p:spPr>
          <a:xfrm>
            <a:off x="5940783" y="2710185"/>
            <a:ext cx="1187023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LETS UNDERSTAND THE FUNCTION OF A LINE</a:t>
            </a:r>
            <a:endParaRPr dirty="0"/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2050" name="Picture 2" descr="How to plot a linear equation graph - BBC Bitesize">
            <a:extLst>
              <a:ext uri="{FF2B5EF4-FFF2-40B4-BE49-F238E27FC236}">
                <a16:creationId xmlns:a16="http://schemas.microsoft.com/office/drawing/2014/main" id="{34A9E932-92D9-2278-029F-26579EADF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3" t="1845" r="9955"/>
          <a:stretch/>
        </p:blipFill>
        <p:spPr bwMode="auto">
          <a:xfrm>
            <a:off x="14720123" y="4836451"/>
            <a:ext cx="8672398" cy="67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260D7-129C-1DF9-CB9F-1C8FD24BAE52}"/>
              </a:ext>
            </a:extLst>
          </p:cNvPr>
          <p:cNvSpPr txBox="1"/>
          <p:nvPr/>
        </p:nvSpPr>
        <p:spPr>
          <a:xfrm>
            <a:off x="5938232" y="4357578"/>
            <a:ext cx="8672398" cy="86946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The equation of a line is: y=mx + c</a:t>
            </a:r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The example on the right has a line with the equation y = x</a:t>
            </a:r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So, </a:t>
            </a:r>
          </a:p>
          <a:p>
            <a:pPr lvl="1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	if x = 4, y = 4</a:t>
            </a:r>
          </a:p>
          <a:p>
            <a:pPr lvl="1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	if x = 6, y = 6</a:t>
            </a:r>
          </a:p>
          <a:p>
            <a:pPr lvl="1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	if x = -4, y = -4</a:t>
            </a:r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Lets compare:</a:t>
            </a:r>
          </a:p>
          <a:p>
            <a:pPr lvl="2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	y = mx + c   		- (1)</a:t>
            </a:r>
          </a:p>
          <a:p>
            <a:pPr lvl="2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	y = x				- (2)</a:t>
            </a:r>
          </a:p>
          <a:p>
            <a:pPr lvl="2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	From these, we can conclude that </a:t>
            </a:r>
          </a:p>
          <a:p>
            <a:pPr lvl="2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	in eq (2), m = 1 and c = 0</a:t>
            </a:r>
          </a:p>
          <a:p>
            <a:pPr lvl="2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6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rPr b="1" dirty="0"/>
              <a:t>Artificial Intelligence And Machine Learning  </a:t>
            </a:r>
          </a:p>
        </p:txBody>
      </p:sp>
      <p:sp>
        <p:nvSpPr>
          <p:cNvPr id="249" name="Representing mathematical function f…"/>
          <p:cNvSpPr txBox="1"/>
          <p:nvPr/>
        </p:nvSpPr>
        <p:spPr>
          <a:xfrm>
            <a:off x="5938232" y="4357578"/>
            <a:ext cx="16578858" cy="768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FontTx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m and c are called parameters that directly affect the output y</a:t>
            </a:r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FontTx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In AI/ML, we use the terms weights (w) and bias (b) instead of m and c</a:t>
            </a:r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Linear regression is essentially finding optimal values for w and b so that the function f(x) = </a:t>
            </a:r>
            <a:r>
              <a:rPr lang="en-US" dirty="0" err="1"/>
              <a:t>wx</a:t>
            </a:r>
            <a:r>
              <a:rPr lang="en-US" dirty="0"/>
              <a:t> + b returns an accurate value.</a:t>
            </a:r>
          </a:p>
        </p:txBody>
      </p:sp>
      <p:sp>
        <p:nvSpPr>
          <p:cNvPr id="250" name="Rectangle"/>
          <p:cNvSpPr/>
          <p:nvPr/>
        </p:nvSpPr>
        <p:spPr>
          <a:xfrm>
            <a:off x="5065708" y="2638202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LINEAR REGRESSION MODEL"/>
          <p:cNvSpPr txBox="1"/>
          <p:nvPr/>
        </p:nvSpPr>
        <p:spPr>
          <a:xfrm>
            <a:off x="5940783" y="2710185"/>
            <a:ext cx="54373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LINEAR REGRESSIO</a:t>
            </a:r>
            <a:r>
              <a:rPr lang="en-US" dirty="0"/>
              <a:t>N</a:t>
            </a:r>
            <a:endParaRPr dirty="0"/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graphicFrame>
        <p:nvGraphicFramePr>
          <p:cNvPr id="253" name="2D Line Chart"/>
          <p:cNvGraphicFramePr/>
          <p:nvPr>
            <p:extLst>
              <p:ext uri="{D42A27DB-BD31-4B8C-83A1-F6EECF244321}">
                <p14:modId xmlns:p14="http://schemas.microsoft.com/office/powerpoint/2010/main" val="403270149"/>
              </p:ext>
            </p:extLst>
          </p:nvPr>
        </p:nvGraphicFramePr>
        <p:xfrm>
          <a:off x="9726074" y="7216904"/>
          <a:ext cx="7238808" cy="578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4" name="Scatter Chart"/>
          <p:cNvGraphicFramePr/>
          <p:nvPr>
            <p:extLst>
              <p:ext uri="{D42A27DB-BD31-4B8C-83A1-F6EECF244321}">
                <p14:modId xmlns:p14="http://schemas.microsoft.com/office/powerpoint/2010/main" val="3049659433"/>
              </p:ext>
            </p:extLst>
          </p:nvPr>
        </p:nvGraphicFramePr>
        <p:xfrm>
          <a:off x="9726074" y="7256977"/>
          <a:ext cx="7073708" cy="503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829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"/>
          <p:cNvSpPr/>
          <p:nvPr/>
        </p:nvSpPr>
        <p:spPr>
          <a:xfrm>
            <a:off x="2089" y="6597"/>
            <a:ext cx="13392655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Google…"/>
          <p:cNvSpPr txBox="1">
            <a:spLocks noGrp="1"/>
          </p:cNvSpPr>
          <p:nvPr>
            <p:ph type="ctrTitle"/>
          </p:nvPr>
        </p:nvSpPr>
        <p:spPr>
          <a:xfrm>
            <a:off x="1285356" y="882963"/>
            <a:ext cx="10064122" cy="4648201"/>
          </a:xfrm>
          <a:prstGeom prst="rect">
            <a:avLst/>
          </a:prstGeom>
        </p:spPr>
        <p:txBody>
          <a:bodyPr anchor="ctr"/>
          <a:lstStyle/>
          <a:p>
            <a:pPr algn="l" defTabSz="784225">
              <a:defRPr sz="9880"/>
            </a:pPr>
            <a:r>
              <a:t>Google</a:t>
            </a:r>
          </a:p>
          <a:p>
            <a:pPr algn="l" defTabSz="784225">
              <a:defRPr sz="9880"/>
            </a:pPr>
            <a:r>
              <a:t>Developer Student Clubs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ctangle"/>
          <p:cNvSpPr/>
          <p:nvPr/>
        </p:nvSpPr>
        <p:spPr>
          <a:xfrm>
            <a:off x="13208886" y="736600"/>
            <a:ext cx="11218536" cy="10160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ontents"/>
          <p:cNvSpPr txBox="1"/>
          <p:nvPr/>
        </p:nvSpPr>
        <p:spPr>
          <a:xfrm>
            <a:off x="17415121" y="812799"/>
            <a:ext cx="28657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Contents</a:t>
            </a:r>
          </a:p>
        </p:txBody>
      </p:sp>
      <p:sp>
        <p:nvSpPr>
          <p:cNvPr id="150" name="Introduction to AI/ML…"/>
          <p:cNvSpPr txBox="1"/>
          <p:nvPr/>
        </p:nvSpPr>
        <p:spPr>
          <a:xfrm>
            <a:off x="13669829" y="3319005"/>
            <a:ext cx="10296650" cy="745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82083" indent="-582083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4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Introduction to AI/ML</a:t>
            </a:r>
          </a:p>
          <a:p>
            <a:pPr marL="582083" indent="-582083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4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Showing end project </a:t>
            </a:r>
          </a:p>
          <a:p>
            <a:pPr marL="582083" indent="-582083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4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Explanation on supervised learning and unsupervised learning </a:t>
            </a:r>
          </a:p>
          <a:p>
            <a:pPr marL="582083" indent="-582083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4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Single </a:t>
            </a:r>
            <a:r>
              <a:rPr lang="en-US" dirty="0"/>
              <a:t>Linear </a:t>
            </a:r>
            <a:r>
              <a:rPr dirty="0"/>
              <a:t>Regression</a:t>
            </a:r>
          </a:p>
          <a:p>
            <a:pPr marL="582083" indent="-582083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4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Multiple </a:t>
            </a:r>
            <a:r>
              <a:rPr lang="en-US" dirty="0"/>
              <a:t>Linear </a:t>
            </a:r>
            <a:r>
              <a:rPr dirty="0"/>
              <a:t>Regression </a:t>
            </a:r>
          </a:p>
          <a:p>
            <a:pPr marL="582083" indent="-582083">
              <a:lnSpc>
                <a:spcPct val="75000"/>
              </a:lnSpc>
              <a:buClr>
                <a:schemeClr val="accent1"/>
              </a:buClr>
              <a:buSzPct val="125000"/>
              <a:buChar char="•"/>
              <a:defRPr sz="44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Model Performances and improvement 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52" name="Artificial Intelligence and Machine Learning"/>
          <p:cNvSpPr txBox="1"/>
          <p:nvPr/>
        </p:nvSpPr>
        <p:spPr>
          <a:xfrm>
            <a:off x="1219200" y="6121400"/>
            <a:ext cx="8849005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spcBef>
                <a:spcPts val="0"/>
              </a:spcBef>
              <a:defRPr sz="5600" i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Artificial Intelligence and Machine Learning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BASICS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/>
          <a:p>
            <a:r>
              <a:t>BASICS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Field of study that gives computers the ability to learn without being explicitly programmed…"/>
          <p:cNvSpPr txBox="1"/>
          <p:nvPr/>
        </p:nvSpPr>
        <p:spPr>
          <a:xfrm>
            <a:off x="6642755" y="3854825"/>
            <a:ext cx="16578859" cy="8420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Field of study that gives computers the ability to learn without being explicitly programmed</a:t>
            </a:r>
            <a:endParaRPr lang="en-US"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n-US"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AI/ML is applicable to any field and allows for enhancement of efficiency and accuracy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More a model trains, better it gets </a:t>
            </a:r>
            <a:endParaRPr lang="en-US"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n-IN"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IN" dirty="0"/>
              <a:t>The boom in this field is a direct result of the increase of availability of all sorts of data</a:t>
            </a:r>
            <a:endParaRPr lang="en-US"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n-IN"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</p:txBody>
      </p:sp>
      <p:sp>
        <p:nvSpPr>
          <p:cNvPr id="158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 b="1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Artificial Intelligence </a:t>
            </a:r>
            <a:r>
              <a:rPr lang="en-US" dirty="0"/>
              <a:t>a</a:t>
            </a:r>
            <a:r>
              <a:rPr dirty="0"/>
              <a:t>nd Machine Learning  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11765478" y="7515710"/>
            <a:ext cx="5565728" cy="1437186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BASICS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/>
          <a:p>
            <a:r>
              <a:t>BASICS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 b="1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66" name="ML"/>
          <p:cNvSpPr txBox="1"/>
          <p:nvPr/>
        </p:nvSpPr>
        <p:spPr>
          <a:xfrm>
            <a:off x="12512398" y="7844542"/>
            <a:ext cx="423834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Learning methods</a:t>
            </a:r>
            <a:endParaRPr dirty="0"/>
          </a:p>
        </p:txBody>
      </p:sp>
      <p:sp>
        <p:nvSpPr>
          <p:cNvPr id="168" name="Supervised"/>
          <p:cNvSpPr txBox="1"/>
          <p:nvPr/>
        </p:nvSpPr>
        <p:spPr>
          <a:xfrm>
            <a:off x="7535159" y="10361156"/>
            <a:ext cx="464390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dirty="0"/>
              <a:t>Supervised</a:t>
            </a:r>
            <a:r>
              <a:rPr lang="en-US" dirty="0"/>
              <a:t> Learning</a:t>
            </a:r>
            <a:endParaRPr dirty="0"/>
          </a:p>
        </p:txBody>
      </p:sp>
      <p:sp>
        <p:nvSpPr>
          <p:cNvPr id="170" name="Unsupervised"/>
          <p:cNvSpPr txBox="1"/>
          <p:nvPr/>
        </p:nvSpPr>
        <p:spPr>
          <a:xfrm>
            <a:off x="17187819" y="10328650"/>
            <a:ext cx="513762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dirty="0"/>
              <a:t>Unsupervised</a:t>
            </a:r>
            <a:r>
              <a:rPr lang="en-US" dirty="0"/>
              <a:t> Learning</a:t>
            </a:r>
            <a:endParaRPr dirty="0"/>
          </a:p>
        </p:txBody>
      </p:sp>
      <p:sp>
        <p:nvSpPr>
          <p:cNvPr id="171" name="Rectangle"/>
          <p:cNvSpPr/>
          <p:nvPr/>
        </p:nvSpPr>
        <p:spPr>
          <a:xfrm>
            <a:off x="5065708" y="2638202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MACHINE LEARNING"/>
          <p:cNvSpPr txBox="1"/>
          <p:nvPr/>
        </p:nvSpPr>
        <p:spPr>
          <a:xfrm>
            <a:off x="5940783" y="2710185"/>
            <a:ext cx="53684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TYPES OF LEARNING</a:t>
            </a:r>
            <a:endParaRPr dirty="0"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74" name="Rectangle"/>
          <p:cNvSpPr/>
          <p:nvPr/>
        </p:nvSpPr>
        <p:spPr>
          <a:xfrm>
            <a:off x="16618072" y="4934802"/>
            <a:ext cx="6277121" cy="143718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Recommended systems"/>
          <p:cNvSpPr txBox="1"/>
          <p:nvPr/>
        </p:nvSpPr>
        <p:spPr>
          <a:xfrm>
            <a:off x="17167445" y="5716667"/>
            <a:ext cx="5134419" cy="29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"/>
              </a:lnSpc>
              <a:defRPr sz="44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Recommender Systems</a:t>
            </a:r>
            <a:endParaRPr dirty="0"/>
          </a:p>
        </p:txBody>
      </p:sp>
      <p:sp>
        <p:nvSpPr>
          <p:cNvPr id="177" name="Reinforcement"/>
          <p:cNvSpPr txBox="1"/>
          <p:nvPr/>
        </p:nvSpPr>
        <p:spPr>
          <a:xfrm>
            <a:off x="7308335" y="5374205"/>
            <a:ext cx="5097549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dirty="0"/>
              <a:t>Reinforcement</a:t>
            </a:r>
            <a:r>
              <a:rPr lang="en-US" dirty="0"/>
              <a:t> Learning</a:t>
            </a:r>
            <a:endParaRPr dirty="0"/>
          </a:p>
        </p:txBody>
      </p:sp>
      <p:sp>
        <p:nvSpPr>
          <p:cNvPr id="178" name="Line"/>
          <p:cNvSpPr/>
          <p:nvPr/>
        </p:nvSpPr>
        <p:spPr>
          <a:xfrm flipV="1">
            <a:off x="15677223" y="6389038"/>
            <a:ext cx="2123561" cy="110962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Line"/>
          <p:cNvSpPr/>
          <p:nvPr/>
        </p:nvSpPr>
        <p:spPr>
          <a:xfrm flipH="1" flipV="1">
            <a:off x="11024396" y="6430017"/>
            <a:ext cx="2123561" cy="106864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Line"/>
          <p:cNvSpPr/>
          <p:nvPr/>
        </p:nvSpPr>
        <p:spPr>
          <a:xfrm>
            <a:off x="15556292" y="8928752"/>
            <a:ext cx="2123560" cy="106864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Line"/>
          <p:cNvSpPr/>
          <p:nvPr/>
        </p:nvSpPr>
        <p:spPr>
          <a:xfrm flipH="1">
            <a:off x="11117277" y="8969948"/>
            <a:ext cx="2123562" cy="1062467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D7B1C755-4197-A1D9-4EEC-95FC7BB2ECDC}"/>
              </a:ext>
            </a:extLst>
          </p:cNvPr>
          <p:cNvSpPr/>
          <p:nvPr/>
        </p:nvSpPr>
        <p:spPr>
          <a:xfrm>
            <a:off x="6674615" y="5003340"/>
            <a:ext cx="6277121" cy="143718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C472BBA0-DCD7-3CB7-BB67-2AD0C69FBFE6}"/>
              </a:ext>
            </a:extLst>
          </p:cNvPr>
          <p:cNvSpPr/>
          <p:nvPr/>
        </p:nvSpPr>
        <p:spPr>
          <a:xfrm>
            <a:off x="6674614" y="9999909"/>
            <a:ext cx="6277121" cy="143718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179A8657-3FB5-2863-73C4-0CE2DF7BC72A}"/>
              </a:ext>
            </a:extLst>
          </p:cNvPr>
          <p:cNvSpPr/>
          <p:nvPr/>
        </p:nvSpPr>
        <p:spPr>
          <a:xfrm>
            <a:off x="16618072" y="10032415"/>
            <a:ext cx="6277121" cy="143718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"/>
          <p:cNvSpPr/>
          <p:nvPr/>
        </p:nvSpPr>
        <p:spPr>
          <a:xfrm flipV="1">
            <a:off x="11363683" y="5699919"/>
            <a:ext cx="1487706" cy="70629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4" name="Line"/>
          <p:cNvSpPr/>
          <p:nvPr/>
        </p:nvSpPr>
        <p:spPr>
          <a:xfrm flipH="1" flipV="1">
            <a:off x="16369475" y="5676334"/>
            <a:ext cx="1340479" cy="70555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BASICS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/>
          <a:p>
            <a:r>
              <a:t>BASICS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 b="1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90" name="Supervised"/>
          <p:cNvSpPr txBox="1"/>
          <p:nvPr/>
        </p:nvSpPr>
        <p:spPr>
          <a:xfrm>
            <a:off x="12249443" y="4528020"/>
            <a:ext cx="464390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dirty="0"/>
              <a:t>Supervised</a:t>
            </a:r>
            <a:r>
              <a:rPr lang="en-US" dirty="0"/>
              <a:t> Learning</a:t>
            </a:r>
            <a:endParaRPr dirty="0"/>
          </a:p>
        </p:txBody>
      </p:sp>
      <p:sp>
        <p:nvSpPr>
          <p:cNvPr id="191" name="Rectangle"/>
          <p:cNvSpPr/>
          <p:nvPr/>
        </p:nvSpPr>
        <p:spPr>
          <a:xfrm>
            <a:off x="9674203" y="6433759"/>
            <a:ext cx="3517260" cy="143718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Prediction"/>
          <p:cNvSpPr txBox="1"/>
          <p:nvPr/>
        </p:nvSpPr>
        <p:spPr>
          <a:xfrm>
            <a:off x="10126164" y="6753578"/>
            <a:ext cx="247503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Regression</a:t>
            </a:r>
            <a:endParaRPr dirty="0"/>
          </a:p>
        </p:txBody>
      </p:sp>
      <p:sp>
        <p:nvSpPr>
          <p:cNvPr id="194" name="Classification"/>
          <p:cNvSpPr txBox="1"/>
          <p:nvPr/>
        </p:nvSpPr>
        <p:spPr>
          <a:xfrm>
            <a:off x="16369475" y="6615703"/>
            <a:ext cx="336260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dirty="0"/>
              <a:t>Classification</a:t>
            </a:r>
          </a:p>
        </p:txBody>
      </p:sp>
      <p:sp>
        <p:nvSpPr>
          <p:cNvPr id="195" name="Supervised…"/>
          <p:cNvSpPr txBox="1"/>
          <p:nvPr/>
        </p:nvSpPr>
        <p:spPr>
          <a:xfrm>
            <a:off x="5938232" y="8294578"/>
            <a:ext cx="16578858" cy="429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1203854" lvl="1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learns from</a:t>
            </a:r>
            <a:r>
              <a:rPr lang="en-US" dirty="0"/>
              <a:t> given</a:t>
            </a:r>
            <a:r>
              <a:rPr dirty="0"/>
              <a:t> “right answers”</a:t>
            </a:r>
            <a:endParaRPr lang="en-US" dirty="0"/>
          </a:p>
          <a:p>
            <a:pPr marL="1203854" lvl="1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IN" dirty="0"/>
              <a:t>X 		Y</a:t>
            </a:r>
            <a:endParaRPr dirty="0"/>
          </a:p>
        </p:txBody>
      </p:sp>
      <p:sp>
        <p:nvSpPr>
          <p:cNvPr id="196" name="Rectangle"/>
          <p:cNvSpPr/>
          <p:nvPr/>
        </p:nvSpPr>
        <p:spPr>
          <a:xfrm>
            <a:off x="5065708" y="2638202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SUPERVISED"/>
          <p:cNvSpPr txBox="1"/>
          <p:nvPr/>
        </p:nvSpPr>
        <p:spPr>
          <a:xfrm>
            <a:off x="5940783" y="2710185"/>
            <a:ext cx="616675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SUPERVISED</a:t>
            </a:r>
            <a:r>
              <a:rPr lang="en-US" dirty="0"/>
              <a:t> LEARNING</a:t>
            </a:r>
            <a:endParaRPr dirty="0"/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6C147543-E198-B9C2-6235-BE951C7411FB}"/>
              </a:ext>
            </a:extLst>
          </p:cNvPr>
          <p:cNvSpPr/>
          <p:nvPr/>
        </p:nvSpPr>
        <p:spPr>
          <a:xfrm>
            <a:off x="11432833" y="4243426"/>
            <a:ext cx="6277121" cy="143718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D3ECE3F7-A2F4-57B9-4099-2A40DDF482B6}"/>
              </a:ext>
            </a:extLst>
          </p:cNvPr>
          <p:cNvSpPr/>
          <p:nvPr/>
        </p:nvSpPr>
        <p:spPr>
          <a:xfrm>
            <a:off x="16110321" y="6394926"/>
            <a:ext cx="3517260" cy="143718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4E6DD1-B424-919C-F459-CFA28F040F8C}"/>
              </a:ext>
            </a:extLst>
          </p:cNvPr>
          <p:cNvSpPr/>
          <p:nvPr/>
        </p:nvSpPr>
        <p:spPr>
          <a:xfrm>
            <a:off x="7825155" y="9185769"/>
            <a:ext cx="1195754" cy="38026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15B45-44DD-B3FF-5D1B-959768760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69506"/>
              </p:ext>
            </p:extLst>
          </p:nvPr>
        </p:nvGraphicFramePr>
        <p:xfrm>
          <a:off x="6947555" y="9948096"/>
          <a:ext cx="16256000" cy="24079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5146448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845700491"/>
                    </a:ext>
                  </a:extLst>
                </a:gridCol>
              </a:tblGrid>
              <a:tr h="601983">
                <a:tc>
                  <a:txBody>
                    <a:bodyPr/>
                    <a:lstStyle/>
                    <a:p>
                      <a:r>
                        <a:rPr lang="en-US" sz="3200">
                          <a:latin typeface="Avenir Black"/>
                        </a:rPr>
                        <a:t>X (input)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Avenir Black"/>
                        </a:rPr>
                        <a:t>Y (target/output)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99266"/>
                  </a:ext>
                </a:extLst>
              </a:tr>
              <a:tr h="601983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venir Black"/>
                        </a:rPr>
                        <a:t>House Data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venir Black"/>
                        </a:rPr>
                        <a:t>Cost of House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9928"/>
                  </a:ext>
                </a:extLst>
              </a:tr>
              <a:tr h="6019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venir Black"/>
                        </a:rPr>
                        <a:t>Email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venir Black"/>
                        </a:rPr>
                        <a:t>Spam or Not?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64932"/>
                  </a:ext>
                </a:extLst>
              </a:tr>
              <a:tr h="601983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venir Black"/>
                        </a:rPr>
                        <a:t>Image 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venir Black"/>
                        </a:rPr>
                        <a:t>Cat or Dog?</a:t>
                      </a:r>
                      <a:endParaRPr lang="en-IN" sz="3200" dirty="0">
                        <a:latin typeface="Avenir Blac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266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ASICS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/>
          <a:p>
            <a:r>
              <a:t>BASICS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 b="1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204" name="Used to find a pattern or structure not an output…"/>
          <p:cNvSpPr txBox="1"/>
          <p:nvPr/>
        </p:nvSpPr>
        <p:spPr>
          <a:xfrm>
            <a:off x="5938232" y="4357578"/>
            <a:ext cx="16578858" cy="768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IN" dirty="0"/>
              <a:t>There is no given target or output value, which means we only have </a:t>
            </a:r>
            <a:r>
              <a:rPr dirty="0"/>
              <a:t>inputs</a:t>
            </a:r>
            <a:r>
              <a:rPr lang="en-US" dirty="0"/>
              <a:t>.</a:t>
            </a:r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It is used to find a pattern or structure in the data.</a:t>
            </a:r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The model doesn’t actually know what the data represents, but focuses on finding similarities amongst the data.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568854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Algorithms: </a:t>
            </a:r>
          </a:p>
          <a:p>
            <a:pPr marL="1203854" lvl="1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C</a:t>
            </a:r>
            <a:r>
              <a:rPr dirty="0"/>
              <a:t>lustering: groups similar data together</a:t>
            </a:r>
          </a:p>
          <a:p>
            <a:pPr marL="1203854" lvl="1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A</a:t>
            </a:r>
            <a:r>
              <a:rPr dirty="0"/>
              <a:t>nomaly : finds unusual data points</a:t>
            </a:r>
          </a:p>
          <a:p>
            <a:pPr marL="1203854" lvl="1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D</a:t>
            </a:r>
            <a:r>
              <a:rPr dirty="0"/>
              <a:t>imensionality </a:t>
            </a:r>
            <a:r>
              <a:rPr lang="en-US" dirty="0"/>
              <a:t>R</a:t>
            </a:r>
            <a:r>
              <a:rPr dirty="0"/>
              <a:t>eduction: compress data using fewer numbers</a:t>
            </a:r>
          </a:p>
        </p:txBody>
      </p:sp>
      <p:sp>
        <p:nvSpPr>
          <p:cNvPr id="205" name="Rectangle"/>
          <p:cNvSpPr/>
          <p:nvPr/>
        </p:nvSpPr>
        <p:spPr>
          <a:xfrm>
            <a:off x="5065708" y="2653442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UNSUPERVISED"/>
          <p:cNvSpPr txBox="1"/>
          <p:nvPr/>
        </p:nvSpPr>
        <p:spPr>
          <a:xfrm>
            <a:off x="5940783" y="2710185"/>
            <a:ext cx="699229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UNSUPERVISED</a:t>
            </a:r>
            <a:r>
              <a:rPr lang="en-US" dirty="0"/>
              <a:t> LEARNING</a:t>
            </a:r>
            <a:endParaRPr dirty="0"/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rPr b="1" dirty="0"/>
              <a:t>Artificial Intelligence And Machine Learning  </a:t>
            </a:r>
          </a:p>
        </p:txBody>
      </p:sp>
      <p:sp>
        <p:nvSpPr>
          <p:cNvPr id="213" name="Terminology…"/>
          <p:cNvSpPr txBox="1"/>
          <p:nvPr/>
        </p:nvSpPr>
        <p:spPr>
          <a:xfrm>
            <a:off x="5938232" y="4357578"/>
            <a:ext cx="16578858" cy="768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1203854" lvl="1" indent="-568854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dirty="0"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214" name="Rectangle"/>
          <p:cNvSpPr/>
          <p:nvPr/>
        </p:nvSpPr>
        <p:spPr>
          <a:xfrm>
            <a:off x="5065708" y="2655787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LINEAR REGRESSION MODEL"/>
          <p:cNvSpPr txBox="1"/>
          <p:nvPr/>
        </p:nvSpPr>
        <p:spPr>
          <a:xfrm>
            <a:off x="5940783" y="2710185"/>
            <a:ext cx="40347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IN" dirty="0"/>
              <a:t>TERMINOLOGY</a:t>
            </a:r>
            <a:endParaRPr dirty="0"/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57B42E-F7A7-3132-4C0B-2201A14A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9640"/>
              </p:ext>
            </p:extLst>
          </p:nvPr>
        </p:nvGraphicFramePr>
        <p:xfrm>
          <a:off x="6806786" y="4688377"/>
          <a:ext cx="16273210" cy="7407645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755287">
                  <a:extLst>
                    <a:ext uri="{9D8B030D-6E8A-4147-A177-3AD203B41FA5}">
                      <a16:colId xmlns:a16="http://schemas.microsoft.com/office/drawing/2014/main" val="3014867811"/>
                    </a:ext>
                  </a:extLst>
                </a:gridCol>
                <a:gridCol w="11517923">
                  <a:extLst>
                    <a:ext uri="{9D8B030D-6E8A-4147-A177-3AD203B41FA5}">
                      <a16:colId xmlns:a16="http://schemas.microsoft.com/office/drawing/2014/main" val="791517415"/>
                    </a:ext>
                  </a:extLst>
                </a:gridCol>
              </a:tblGrid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Variable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What they represent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37380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olidFill>
                            <a:schemeClr val="tx1"/>
                          </a:solidFill>
                        </a:rPr>
                        <a:t>Training set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Data set used to train models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1515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x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Standard notation for “input variable” or feature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632878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y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Standard notation for “output variable” or “target variable”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651837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m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Number of training 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16957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(x, y)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Single training 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58576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(x(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Avenir Black"/>
                        </a:rPr>
                        <a:t>i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), y(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Avenir Black"/>
                        </a:rPr>
                        <a:t>i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))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3600" dirty="0" err="1">
                          <a:solidFill>
                            <a:schemeClr val="tx1"/>
                          </a:solidFill>
                          <a:latin typeface="Avenir Black"/>
                        </a:rPr>
                        <a:t>ith</a:t>
                      </a:r>
                      <a:r>
                        <a:rPr lang="en-IN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 training 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2455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rPr b="1" dirty="0"/>
              <a:t>Artificial Intelligence And Machine Learning  </a:t>
            </a:r>
          </a:p>
        </p:txBody>
      </p:sp>
      <p:sp>
        <p:nvSpPr>
          <p:cNvPr id="213" name="Terminology…"/>
          <p:cNvSpPr txBox="1"/>
          <p:nvPr/>
        </p:nvSpPr>
        <p:spPr>
          <a:xfrm>
            <a:off x="5322288" y="6364879"/>
            <a:ext cx="3052785" cy="150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35000" lvl="1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latin typeface="Avenir Book"/>
                <a:ea typeface="Avenir Book"/>
                <a:cs typeface="Avenir Book"/>
                <a:sym typeface="Avenir Book"/>
              </a:rPr>
              <a:t>Training</a:t>
            </a:r>
          </a:p>
          <a:p>
            <a:pPr marL="635000" lvl="1" indent="0"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latin typeface="Avenir Book"/>
                <a:ea typeface="Avenir Book"/>
                <a:cs typeface="Avenir Book"/>
                <a:sym typeface="Avenir Book"/>
              </a:rPr>
              <a:t>	   set </a:t>
            </a:r>
            <a:endParaRPr dirty="0"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214" name="Rectangle"/>
          <p:cNvSpPr/>
          <p:nvPr/>
        </p:nvSpPr>
        <p:spPr>
          <a:xfrm>
            <a:off x="5065708" y="2655787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LINEAR REGRESSION MODEL"/>
          <p:cNvSpPr txBox="1"/>
          <p:nvPr/>
        </p:nvSpPr>
        <p:spPr>
          <a:xfrm>
            <a:off x="5940783" y="2710185"/>
            <a:ext cx="102415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IN" dirty="0"/>
              <a:t>LETS UNDERSTAND WITH AN EXAMPLE</a:t>
            </a:r>
            <a:endParaRPr dirty="0"/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57B42E-F7A7-3132-4C0B-2201A14A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94598"/>
              </p:ext>
            </p:extLst>
          </p:nvPr>
        </p:nvGraphicFramePr>
        <p:xfrm>
          <a:off x="9185564" y="4457655"/>
          <a:ext cx="13735945" cy="4827039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1475509">
                  <a:extLst>
                    <a:ext uri="{9D8B030D-6E8A-4147-A177-3AD203B41FA5}">
                      <a16:colId xmlns:a16="http://schemas.microsoft.com/office/drawing/2014/main" val="1987828785"/>
                    </a:ext>
                  </a:extLst>
                </a:gridCol>
                <a:gridCol w="5818909">
                  <a:extLst>
                    <a:ext uri="{9D8B030D-6E8A-4147-A177-3AD203B41FA5}">
                      <a16:colId xmlns:a16="http://schemas.microsoft.com/office/drawing/2014/main" val="3014867811"/>
                    </a:ext>
                  </a:extLst>
                </a:gridCol>
                <a:gridCol w="6441527">
                  <a:extLst>
                    <a:ext uri="{9D8B030D-6E8A-4147-A177-3AD203B41FA5}">
                      <a16:colId xmlns:a16="http://schemas.microsoft.com/office/drawing/2014/main" val="791517415"/>
                    </a:ext>
                  </a:extLst>
                </a:gridCol>
              </a:tblGrid>
              <a:tr h="1058235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Student Performance 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Student Performance 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853266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Index (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Avenir Black"/>
                        </a:rPr>
                        <a:t>i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Previous score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x (input)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Predicted Score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y (output)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37380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1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99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91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1515"/>
                  </a:ext>
                </a:extLst>
              </a:tr>
              <a:tr h="1058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2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51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Avenir Black"/>
                        </a:rPr>
                        <a:t>45</a:t>
                      </a:r>
                      <a:endParaRPr lang="en-IN" sz="3600" dirty="0">
                        <a:solidFill>
                          <a:schemeClr val="tx1"/>
                        </a:solidFill>
                        <a:latin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2455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47DF77-4755-977A-22AF-3EBA466B104C}"/>
              </a:ext>
            </a:extLst>
          </p:cNvPr>
          <p:cNvSpPr txBox="1"/>
          <p:nvPr/>
        </p:nvSpPr>
        <p:spPr>
          <a:xfrm>
            <a:off x="5940783" y="9673957"/>
            <a:ext cx="16273210" cy="34317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Here,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m = 2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(</a:t>
            </a:r>
            <a:r>
              <a:rPr lang="en-US" sz="4400" dirty="0">
                <a:solidFill>
                  <a:schemeClr val="tx1"/>
                </a:solidFill>
                <a:latin typeface="Avenir Black"/>
              </a:rPr>
              <a:t>(x(1), y(1)</a:t>
            </a:r>
            <a:r>
              <a:rPr lang="en-US" dirty="0"/>
              <a:t>) = (99, 91)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/>
              <a:t>(</a:t>
            </a:r>
            <a:r>
              <a:rPr lang="en-US" sz="4400" dirty="0">
                <a:solidFill>
                  <a:schemeClr val="tx1"/>
                </a:solidFill>
                <a:latin typeface="Avenir Black"/>
              </a:rPr>
              <a:t>(x(2), y(2)</a:t>
            </a:r>
            <a:r>
              <a:rPr lang="en-US" dirty="0"/>
              <a:t>) = (51, 45)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ct val="125000"/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99753B4-9C74-3127-77DA-0DF6CAE5C39B}"/>
              </a:ext>
            </a:extLst>
          </p:cNvPr>
          <p:cNvSpPr/>
          <p:nvPr/>
        </p:nvSpPr>
        <p:spPr>
          <a:xfrm>
            <a:off x="7938655" y="5548744"/>
            <a:ext cx="872836" cy="373594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58098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"/>
          <p:cNvSpPr/>
          <p:nvPr/>
        </p:nvSpPr>
        <p:spPr>
          <a:xfrm>
            <a:off x="2089" y="6597"/>
            <a:ext cx="5193180" cy="1370280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1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1" cy="57523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Artificial Intelligence And Machine Learning"/>
          <p:cNvSpPr txBox="1"/>
          <p:nvPr/>
        </p:nvSpPr>
        <p:spPr>
          <a:xfrm>
            <a:off x="6947555" y="16560"/>
            <a:ext cx="13644154" cy="2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222" name="Rectangle"/>
          <p:cNvSpPr/>
          <p:nvPr/>
        </p:nvSpPr>
        <p:spPr>
          <a:xfrm>
            <a:off x="5065708" y="2638202"/>
            <a:ext cx="19308830" cy="10160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LINEAR REGRESSION MODEL"/>
          <p:cNvSpPr txBox="1"/>
          <p:nvPr/>
        </p:nvSpPr>
        <p:spPr>
          <a:xfrm>
            <a:off x="5940783" y="2710185"/>
            <a:ext cx="1101904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UNDERSTANDING A LEARNING FUNCTION</a:t>
            </a:r>
            <a:endParaRPr dirty="0"/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25" name="Oval"/>
          <p:cNvSpPr/>
          <p:nvPr/>
        </p:nvSpPr>
        <p:spPr>
          <a:xfrm>
            <a:off x="12791732" y="9768588"/>
            <a:ext cx="2540001" cy="1905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26" name="f"/>
          <p:cNvSpPr txBox="1"/>
          <p:nvPr/>
        </p:nvSpPr>
        <p:spPr>
          <a:xfrm>
            <a:off x="13603703" y="10284048"/>
            <a:ext cx="9922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f</a:t>
            </a:r>
            <a:r>
              <a:rPr lang="en-US" dirty="0"/>
              <a:t>(x)</a:t>
            </a:r>
            <a:endParaRPr dirty="0"/>
          </a:p>
        </p:txBody>
      </p:sp>
      <p:sp>
        <p:nvSpPr>
          <p:cNvPr id="227" name="model (function)"/>
          <p:cNvSpPr txBox="1"/>
          <p:nvPr/>
        </p:nvSpPr>
        <p:spPr>
          <a:xfrm>
            <a:off x="12422610" y="11678429"/>
            <a:ext cx="3621184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M</a:t>
            </a:r>
            <a:r>
              <a:rPr dirty="0"/>
              <a:t>odel (function)</a:t>
            </a:r>
          </a:p>
        </p:txBody>
      </p:sp>
      <p:sp>
        <p:nvSpPr>
          <p:cNvPr id="228" name="x"/>
          <p:cNvSpPr txBox="1"/>
          <p:nvPr/>
        </p:nvSpPr>
        <p:spPr>
          <a:xfrm>
            <a:off x="11109249" y="10329572"/>
            <a:ext cx="43007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29" name="y"/>
          <p:cNvSpPr txBox="1"/>
          <p:nvPr/>
        </p:nvSpPr>
        <p:spPr>
          <a:xfrm>
            <a:off x="16507942" y="10316872"/>
            <a:ext cx="41910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30" name="Line"/>
          <p:cNvSpPr/>
          <p:nvPr/>
        </p:nvSpPr>
        <p:spPr>
          <a:xfrm>
            <a:off x="11653469" y="10759140"/>
            <a:ext cx="10200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2" name="Oval"/>
          <p:cNvSpPr/>
          <p:nvPr/>
        </p:nvSpPr>
        <p:spPr>
          <a:xfrm>
            <a:off x="12182132" y="6868555"/>
            <a:ext cx="3810001" cy="1905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learning algorithm"/>
          <p:cNvSpPr txBox="1"/>
          <p:nvPr/>
        </p:nvSpPr>
        <p:spPr>
          <a:xfrm>
            <a:off x="12916723" y="7154207"/>
            <a:ext cx="24170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</a:t>
            </a:r>
            <a:r>
              <a:rPr dirty="0"/>
              <a:t>earning </a:t>
            </a:r>
            <a:r>
              <a:rPr lang="en-US" dirty="0"/>
              <a:t>A</a:t>
            </a:r>
            <a:r>
              <a:rPr dirty="0"/>
              <a:t>lgorithm</a:t>
            </a:r>
          </a:p>
        </p:txBody>
      </p:sp>
      <p:sp>
        <p:nvSpPr>
          <p:cNvPr id="234" name="Oval"/>
          <p:cNvSpPr/>
          <p:nvPr/>
        </p:nvSpPr>
        <p:spPr>
          <a:xfrm>
            <a:off x="12156732" y="3956532"/>
            <a:ext cx="3810001" cy="1905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5" name="learning algorithm"/>
          <p:cNvSpPr txBox="1"/>
          <p:nvPr/>
        </p:nvSpPr>
        <p:spPr>
          <a:xfrm>
            <a:off x="12891323" y="4242184"/>
            <a:ext cx="24170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Training set</a:t>
            </a:r>
            <a:endParaRPr dirty="0"/>
          </a:p>
        </p:txBody>
      </p:sp>
      <p:sp>
        <p:nvSpPr>
          <p:cNvPr id="236" name="Line"/>
          <p:cNvSpPr/>
          <p:nvPr/>
        </p:nvSpPr>
        <p:spPr>
          <a:xfrm flipV="1">
            <a:off x="14087132" y="8868648"/>
            <a:ext cx="1" cy="81258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7" name="Line"/>
          <p:cNvSpPr/>
          <p:nvPr/>
        </p:nvSpPr>
        <p:spPr>
          <a:xfrm flipV="1">
            <a:off x="14061732" y="5960883"/>
            <a:ext cx="1" cy="81258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Connection Line"/>
          <p:cNvSpPr/>
          <p:nvPr/>
        </p:nvSpPr>
        <p:spPr>
          <a:xfrm>
            <a:off x="16721912" y="8475416"/>
            <a:ext cx="1920876" cy="1920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9" h="20419" extrusionOk="0">
                <a:moveTo>
                  <a:pt x="169" y="20419"/>
                </a:moveTo>
                <a:cubicBezTo>
                  <a:pt x="-1181" y="5569"/>
                  <a:pt x="5569" y="-1181"/>
                  <a:pt x="20419" y="169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43" name="Connection Line"/>
          <p:cNvSpPr/>
          <p:nvPr/>
        </p:nvSpPr>
        <p:spPr>
          <a:xfrm>
            <a:off x="9480677" y="8475416"/>
            <a:ext cx="1920876" cy="1920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9" h="20419" extrusionOk="0">
                <a:moveTo>
                  <a:pt x="20250" y="20419"/>
                </a:moveTo>
                <a:cubicBezTo>
                  <a:pt x="21600" y="5569"/>
                  <a:pt x="14850" y="-1181"/>
                  <a:pt x="0" y="169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40" name="prediction or estimated y"/>
          <p:cNvSpPr txBox="1"/>
          <p:nvPr/>
        </p:nvSpPr>
        <p:spPr>
          <a:xfrm>
            <a:off x="18772544" y="7687778"/>
            <a:ext cx="3669077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prediction or estimated y</a:t>
            </a:r>
          </a:p>
        </p:txBody>
      </p:sp>
      <p:sp>
        <p:nvSpPr>
          <p:cNvPr id="241" name="features"/>
          <p:cNvSpPr txBox="1"/>
          <p:nvPr/>
        </p:nvSpPr>
        <p:spPr>
          <a:xfrm>
            <a:off x="5698245" y="7774863"/>
            <a:ext cx="3669078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0"/>
              </a:spcBef>
              <a:defRPr sz="430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input  </a:t>
            </a:r>
          </a:p>
          <a:p>
            <a:r>
              <a:rPr dirty="0"/>
              <a:t>feature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ABECE303-4804-313D-42B3-EB3F12560B29}"/>
              </a:ext>
            </a:extLst>
          </p:cNvPr>
          <p:cNvSpPr/>
          <p:nvPr/>
        </p:nvSpPr>
        <p:spPr>
          <a:xfrm>
            <a:off x="15482123" y="10759140"/>
            <a:ext cx="102002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658</Words>
  <Application>Microsoft Office PowerPoint</Application>
  <PresentationFormat>Custom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Avenir Black</vt:lpstr>
      <vt:lpstr>Avenir Book</vt:lpstr>
      <vt:lpstr>Avenir Heavy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Google Developer Student Clubs</vt:lpstr>
      <vt:lpstr>Google Developer Student Clubs</vt:lpstr>
      <vt:lpstr>BASICS</vt:lpstr>
      <vt:lpstr>BASICS</vt:lpstr>
      <vt:lpstr>BASICS</vt:lpstr>
      <vt:lpstr>BASICS</vt:lpstr>
      <vt:lpstr>LINEAR REGRESSION</vt:lpstr>
      <vt:lpstr>LINEAR REGRESSION</vt:lpstr>
      <vt:lpstr>LINEAR REGRESSION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Developer Student Clubs</dc:title>
  <dc:creator>ozada</dc:creator>
  <cp:lastModifiedBy>ozadaksh31@gmail.com</cp:lastModifiedBy>
  <cp:revision>2</cp:revision>
  <dcterms:modified xsi:type="dcterms:W3CDTF">2023-11-03T09:43:21Z</dcterms:modified>
</cp:coreProperties>
</file>