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8F101-6B36-4020-BC33-DD3AE7D31E7E}" v="31" dt="2023-11-04T16:09:21.0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daksh31@gmail.com" userId="acc91ce8bcd947c9" providerId="LiveId" clId="{C748F101-6B36-4020-BC33-DD3AE7D31E7E}"/>
    <pc:docChg chg="undo custSel addSld modSld">
      <pc:chgData name="ozadaksh31@gmail.com" userId="acc91ce8bcd947c9" providerId="LiveId" clId="{C748F101-6B36-4020-BC33-DD3AE7D31E7E}" dt="2023-11-04T16:17:05.001" v="118" actId="14100"/>
      <pc:docMkLst>
        <pc:docMk/>
      </pc:docMkLst>
      <pc:sldChg chg="addSp modSp mod">
        <pc:chgData name="ozadaksh31@gmail.com" userId="acc91ce8bcd947c9" providerId="LiveId" clId="{C748F101-6B36-4020-BC33-DD3AE7D31E7E}" dt="2023-11-04T12:57:22.553" v="38" actId="1076"/>
        <pc:sldMkLst>
          <pc:docMk/>
          <pc:sldMk cId="0" sldId="257"/>
        </pc:sldMkLst>
        <pc:spChg chg="add mod">
          <ac:chgData name="ozadaksh31@gmail.com" userId="acc91ce8bcd947c9" providerId="LiveId" clId="{C748F101-6B36-4020-BC33-DD3AE7D31E7E}" dt="2023-11-04T12:57:18.607" v="37" actId="20577"/>
          <ac:spMkLst>
            <pc:docMk/>
            <pc:sldMk cId="0" sldId="257"/>
            <ac:spMk id="2" creationId="{55C02B1E-6EF6-AFFA-FC42-9C04DF71612C}"/>
          </ac:spMkLst>
        </pc:spChg>
        <pc:spChg chg="add mod">
          <ac:chgData name="ozadaksh31@gmail.com" userId="acc91ce8bcd947c9" providerId="LiveId" clId="{C748F101-6B36-4020-BC33-DD3AE7D31E7E}" dt="2023-11-04T12:57:22.553" v="38" actId="1076"/>
          <ac:spMkLst>
            <pc:docMk/>
            <pc:sldMk cId="0" sldId="257"/>
            <ac:spMk id="3" creationId="{E99E6B9C-E3DA-D2DB-F5D8-E709BF283714}"/>
          </ac:spMkLst>
        </pc:spChg>
        <pc:spChg chg="add mod">
          <ac:chgData name="ozadaksh31@gmail.com" userId="acc91ce8bcd947c9" providerId="LiveId" clId="{C748F101-6B36-4020-BC33-DD3AE7D31E7E}" dt="2023-11-04T12:57:10.522" v="33" actId="20577"/>
          <ac:spMkLst>
            <pc:docMk/>
            <pc:sldMk cId="0" sldId="257"/>
            <ac:spMk id="4" creationId="{64A34575-6A49-B9A5-8816-0D4988B8F3F1}"/>
          </ac:spMkLst>
        </pc:spChg>
        <pc:spChg chg="mod">
          <ac:chgData name="ozadaksh31@gmail.com" userId="acc91ce8bcd947c9" providerId="LiveId" clId="{C748F101-6B36-4020-BC33-DD3AE7D31E7E}" dt="2023-11-04T12:56:44.059" v="18" actId="1076"/>
          <ac:spMkLst>
            <pc:docMk/>
            <pc:sldMk cId="0" sldId="257"/>
            <ac:spMk id="149" creationId="{00000000-0000-0000-0000-000000000000}"/>
          </ac:spMkLst>
        </pc:spChg>
      </pc:sldChg>
      <pc:sldChg chg="modSp">
        <pc:chgData name="ozadaksh31@gmail.com" userId="acc91ce8bcd947c9" providerId="LiveId" clId="{C748F101-6B36-4020-BC33-DD3AE7D31E7E}" dt="2023-11-04T16:09:21.059" v="113" actId="20577"/>
        <pc:sldMkLst>
          <pc:docMk/>
          <pc:sldMk cId="0" sldId="260"/>
        </pc:sldMkLst>
        <pc:spChg chg="mod">
          <ac:chgData name="ozadaksh31@gmail.com" userId="acc91ce8bcd947c9" providerId="LiveId" clId="{C748F101-6B36-4020-BC33-DD3AE7D31E7E}" dt="2023-11-04T16:09:17.552" v="112" actId="20577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ozadaksh31@gmail.com" userId="acc91ce8bcd947c9" providerId="LiveId" clId="{C748F101-6B36-4020-BC33-DD3AE7D31E7E}" dt="2023-11-04T16:09:21.059" v="113" actId="20577"/>
          <ac:spMkLst>
            <pc:docMk/>
            <pc:sldMk cId="0" sldId="260"/>
            <ac:spMk id="218" creationId="{00000000-0000-0000-0000-000000000000}"/>
          </ac:spMkLst>
        </pc:spChg>
      </pc:sldChg>
      <pc:sldChg chg="addSp delSp modSp new mod">
        <pc:chgData name="ozadaksh31@gmail.com" userId="acc91ce8bcd947c9" providerId="LiveId" clId="{C748F101-6B36-4020-BC33-DD3AE7D31E7E}" dt="2023-11-04T15:48:52.727" v="43" actId="14100"/>
        <pc:sldMkLst>
          <pc:docMk/>
          <pc:sldMk cId="1763803648" sldId="262"/>
        </pc:sldMkLst>
        <pc:spChg chg="del">
          <ac:chgData name="ozadaksh31@gmail.com" userId="acc91ce8bcd947c9" providerId="LiveId" clId="{C748F101-6B36-4020-BC33-DD3AE7D31E7E}" dt="2023-11-04T15:48:48.342" v="40" actId="478"/>
          <ac:spMkLst>
            <pc:docMk/>
            <pc:sldMk cId="1763803648" sldId="262"/>
            <ac:spMk id="2" creationId="{74E76497-1750-37EA-447F-31C685594995}"/>
          </ac:spMkLst>
        </pc:spChg>
        <pc:picChg chg="add mod">
          <ac:chgData name="ozadaksh31@gmail.com" userId="acc91ce8bcd947c9" providerId="LiveId" clId="{C748F101-6B36-4020-BC33-DD3AE7D31E7E}" dt="2023-11-04T15:48:52.727" v="43" actId="14100"/>
          <ac:picMkLst>
            <pc:docMk/>
            <pc:sldMk cId="1763803648" sldId="262"/>
            <ac:picMk id="4" creationId="{2BEC0CAC-DB9A-8E36-2E39-A29235F6D030}"/>
          </ac:picMkLst>
        </pc:picChg>
      </pc:sldChg>
      <pc:sldChg chg="addSp delSp modSp new mod">
        <pc:chgData name="ozadaksh31@gmail.com" userId="acc91ce8bcd947c9" providerId="LiveId" clId="{C748F101-6B36-4020-BC33-DD3AE7D31E7E}" dt="2023-11-04T16:08:55.839" v="85" actId="403"/>
        <pc:sldMkLst>
          <pc:docMk/>
          <pc:sldMk cId="710721525" sldId="263"/>
        </pc:sldMkLst>
        <pc:spChg chg="del">
          <ac:chgData name="ozadaksh31@gmail.com" userId="acc91ce8bcd947c9" providerId="LiveId" clId="{C748F101-6B36-4020-BC33-DD3AE7D31E7E}" dt="2023-11-04T15:49:05.704" v="45" actId="478"/>
          <ac:spMkLst>
            <pc:docMk/>
            <pc:sldMk cId="710721525" sldId="263"/>
            <ac:spMk id="2" creationId="{F5DCD9BA-8082-FB11-35F7-6729DC6D207E}"/>
          </ac:spMkLst>
        </pc:spChg>
        <pc:spChg chg="add del mod">
          <ac:chgData name="ozadaksh31@gmail.com" userId="acc91ce8bcd947c9" providerId="LiveId" clId="{C748F101-6B36-4020-BC33-DD3AE7D31E7E}" dt="2023-11-04T16:08:20.099" v="67" actId="478"/>
          <ac:spMkLst>
            <pc:docMk/>
            <pc:sldMk cId="710721525" sldId="263"/>
            <ac:spMk id="5" creationId="{5B1C85EE-DE17-6C9B-80B3-72091E4AF908}"/>
          </ac:spMkLst>
        </pc:spChg>
        <pc:spChg chg="add mod">
          <ac:chgData name="ozadaksh31@gmail.com" userId="acc91ce8bcd947c9" providerId="LiveId" clId="{C748F101-6B36-4020-BC33-DD3AE7D31E7E}" dt="2023-11-04T16:08:55.839" v="85" actId="403"/>
          <ac:spMkLst>
            <pc:docMk/>
            <pc:sldMk cId="710721525" sldId="263"/>
            <ac:spMk id="6" creationId="{E8C57559-F780-96A0-D481-CD8FB7073952}"/>
          </ac:spMkLst>
        </pc:spChg>
        <pc:picChg chg="add mod">
          <ac:chgData name="ozadaksh31@gmail.com" userId="acc91ce8bcd947c9" providerId="LiveId" clId="{C748F101-6B36-4020-BC33-DD3AE7D31E7E}" dt="2023-11-04T16:08:16.600" v="65" actId="1076"/>
          <ac:picMkLst>
            <pc:docMk/>
            <pc:sldMk cId="710721525" sldId="263"/>
            <ac:picMk id="4" creationId="{E9AF680A-9042-3A4E-023F-4932DBC83C4D}"/>
          </ac:picMkLst>
        </pc:picChg>
      </pc:sldChg>
      <pc:sldChg chg="addSp delSp modSp new mod">
        <pc:chgData name="ozadaksh31@gmail.com" userId="acc91ce8bcd947c9" providerId="LiveId" clId="{C748F101-6B36-4020-BC33-DD3AE7D31E7E}" dt="2023-11-04T16:09:05.494" v="88" actId="20577"/>
        <pc:sldMkLst>
          <pc:docMk/>
          <pc:sldMk cId="636508499" sldId="264"/>
        </pc:sldMkLst>
        <pc:spChg chg="del">
          <ac:chgData name="ozadaksh31@gmail.com" userId="acc91ce8bcd947c9" providerId="LiveId" clId="{C748F101-6B36-4020-BC33-DD3AE7D31E7E}" dt="2023-11-04T16:02:28.366" v="50" actId="478"/>
          <ac:spMkLst>
            <pc:docMk/>
            <pc:sldMk cId="636508499" sldId="264"/>
            <ac:spMk id="2" creationId="{8E3577C6-3321-AD32-43CA-1F3627707728}"/>
          </ac:spMkLst>
        </pc:spChg>
        <pc:spChg chg="add mod">
          <ac:chgData name="ozadaksh31@gmail.com" userId="acc91ce8bcd947c9" providerId="LiveId" clId="{C748F101-6B36-4020-BC33-DD3AE7D31E7E}" dt="2023-11-04T16:09:05.494" v="88" actId="20577"/>
          <ac:spMkLst>
            <pc:docMk/>
            <pc:sldMk cId="636508499" sldId="264"/>
            <ac:spMk id="5" creationId="{DDFAF455-0DFE-6BCF-42FA-30DDB44DC8F5}"/>
          </ac:spMkLst>
        </pc:spChg>
        <pc:picChg chg="add mod">
          <ac:chgData name="ozadaksh31@gmail.com" userId="acc91ce8bcd947c9" providerId="LiveId" clId="{C748F101-6B36-4020-BC33-DD3AE7D31E7E}" dt="2023-11-04T16:07:41.214" v="56" actId="14100"/>
          <ac:picMkLst>
            <pc:docMk/>
            <pc:sldMk cId="636508499" sldId="264"/>
            <ac:picMk id="4" creationId="{62052E98-4B34-D0FC-6647-771DBD7BC87C}"/>
          </ac:picMkLst>
        </pc:picChg>
      </pc:sldChg>
      <pc:sldChg chg="addSp delSp modSp new mod">
        <pc:chgData name="ozadaksh31@gmail.com" userId="acc91ce8bcd947c9" providerId="LiveId" clId="{C748F101-6B36-4020-BC33-DD3AE7D31E7E}" dt="2023-11-04T16:17:05.001" v="118" actId="14100"/>
        <pc:sldMkLst>
          <pc:docMk/>
          <pc:sldMk cId="2362403789" sldId="265"/>
        </pc:sldMkLst>
        <pc:spChg chg="del">
          <ac:chgData name="ozadaksh31@gmail.com" userId="acc91ce8bcd947c9" providerId="LiveId" clId="{C748F101-6B36-4020-BC33-DD3AE7D31E7E}" dt="2023-11-04T16:09:33.384" v="115" actId="478"/>
          <ac:spMkLst>
            <pc:docMk/>
            <pc:sldMk cId="2362403789" sldId="265"/>
            <ac:spMk id="2" creationId="{5CE79B59-FF38-46C2-8743-C9B19EDB7053}"/>
          </ac:spMkLst>
        </pc:spChg>
        <pc:picChg chg="add mod">
          <ac:chgData name="ozadaksh31@gmail.com" userId="acc91ce8bcd947c9" providerId="LiveId" clId="{C748F101-6B36-4020-BC33-DD3AE7D31E7E}" dt="2023-11-04T16:17:05.001" v="118" actId="14100"/>
          <ac:picMkLst>
            <pc:docMk/>
            <pc:sldMk cId="2362403789" sldId="265"/>
            <ac:picMk id="4" creationId="{98D2348A-155C-B2BF-5179-216B891FEF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1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31" name="Allow us to find error in predictions to train model to find values for parameter that are more accurate"/>
          <p:cNvSpPr txBox="1"/>
          <p:nvPr/>
        </p:nvSpPr>
        <p:spPr>
          <a:xfrm>
            <a:off x="5938232" y="4357577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Gives us a measure of the error in the prediction</a:t>
            </a:r>
          </a:p>
          <a:p>
            <a:pPr defTabSz="701675">
              <a:lnSpc>
                <a:spcPct val="90000"/>
              </a:lnSpc>
              <a:spcBef>
                <a:spcPts val="0"/>
              </a:spcBef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This error allows us to interpret how good the model is performing</a:t>
            </a:r>
          </a:p>
          <a:p>
            <a:pPr defTabSz="701675">
              <a:lnSpc>
                <a:spcPct val="90000"/>
              </a:lnSpc>
              <a:spcBef>
                <a:spcPts val="0"/>
              </a:spcBef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use this to find optimal values for our parameters that reduce the cost i.e., give less error</a:t>
            </a:r>
          </a:p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Cost function is generally represented by ‘J’</a:t>
            </a:r>
          </a:p>
          <a:p>
            <a:pPr defTabSz="701675">
              <a:lnSpc>
                <a:spcPct val="90000"/>
              </a:lnSpc>
              <a:spcBef>
                <a:spcPts val="0"/>
              </a:spcBef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83525" indent="-483525" defTabSz="7016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Some examples of cost functions are:</a:t>
            </a:r>
          </a:p>
          <a:p>
            <a:pPr defTabSz="701675">
              <a:lnSpc>
                <a:spcPct val="90000"/>
              </a:lnSpc>
              <a:spcBef>
                <a:spcPts val="0"/>
              </a:spcBef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1. Mean Squared Error (MSE)</a:t>
            </a:r>
          </a:p>
          <a:p>
            <a:pPr defTabSz="701675">
              <a:lnSpc>
                <a:spcPct val="90000"/>
              </a:lnSpc>
              <a:spcBef>
                <a:spcPts val="0"/>
              </a:spcBef>
              <a:defRPr sz="3655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	2. Mean Absolute Error (MAE)</a:t>
            </a:r>
          </a:p>
        </p:txBody>
      </p:sp>
      <p:sp>
        <p:nvSpPr>
          <p:cNvPr id="132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COST FUNCTION"/>
          <p:cNvSpPr txBox="1"/>
          <p:nvPr/>
        </p:nvSpPr>
        <p:spPr>
          <a:xfrm>
            <a:off x="5940783" y="2663602"/>
            <a:ext cx="53340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COST FUNCTION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D2348A-155C-B2BF-5179-216B891F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8" y="1642534"/>
            <a:ext cx="22241422" cy="103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37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J(w,b) =  (ŷ(i) - y(i))2"/>
              <p:cNvSpPr txBox="1"/>
              <p:nvPr/>
            </p:nvSpPr>
            <p:spPr>
              <a:xfrm>
                <a:off x="5938232" y="4357577"/>
                <a:ext cx="16578858" cy="76892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marL="568854" indent="-568854">
                  <a:spcBef>
                    <a:spcPts val="0"/>
                  </a:spcBef>
                  <a:buClr>
                    <a:schemeClr val="accent1"/>
                  </a:buClr>
                  <a:buSzPct val="125000"/>
                  <a:buChar char="•"/>
                  <a:defRPr sz="43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The function for mean squared error is:</a:t>
                </a:r>
              </a:p>
              <a:p>
                <a:pPr>
                  <a:spcBef>
                    <a:spcPts val="0"/>
                  </a:spcBef>
                  <a:defRPr sz="43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	J</a:t>
                </a:r>
                <a:r>
                  <a:rPr baseline="-5998"/>
                  <a:t>(w,b)</a:t>
                </a:r>
                <a: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47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47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47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47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sz="47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t>(ŷ(i) - y(i))</a:t>
                </a:r>
                <a:r>
                  <a:rPr baseline="31999"/>
                  <a:t>2</a:t>
                </a:r>
              </a:p>
              <a:p>
                <a:pPr>
                  <a:spcBef>
                    <a:spcPts val="0"/>
                  </a:spcBef>
                  <a:defRPr sz="4300" baseline="31999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baseline="31999"/>
              </a:p>
            </p:txBody>
          </p:sp>
        </mc:Choice>
        <mc:Fallback>
          <p:sp>
            <p:nvSpPr>
              <p:cNvPr id="140" name="J(w,b) =  (ŷ(i) - y(i))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32" y="4357577"/>
                <a:ext cx="16578858" cy="7689248"/>
              </a:xfrm>
              <a:prstGeom prst="rect">
                <a:avLst/>
              </a:prstGeom>
              <a:blipFill>
                <a:blip r:embed="rId3"/>
                <a:stretch>
                  <a:fillRect l="-1949" t="-26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MEAN SQUARED ERROR (MSE)"/>
          <p:cNvSpPr txBox="1"/>
          <p:nvPr/>
        </p:nvSpPr>
        <p:spPr>
          <a:xfrm>
            <a:off x="5940783" y="2663602"/>
            <a:ext cx="954405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MEAN SQUARED ERROR (MSE)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439" y="4839198"/>
            <a:ext cx="9456677" cy="709250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/>
        </p:nvSpPr>
        <p:spPr>
          <a:xfrm>
            <a:off x="18473016" y="4267213"/>
            <a:ext cx="341267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Graph of y = x</a:t>
            </a:r>
            <a:r>
              <a:rPr baseline="31999"/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3"/>
              <p:cNvSpPr txBox="1"/>
              <p:nvPr/>
            </p:nvSpPr>
            <p:spPr>
              <a:xfrm>
                <a:off x="6571780" y="5876902"/>
                <a:ext cx="7484976" cy="100526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dirty="0"/>
              </a:p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rPr dirty="0"/>
                  <a:t>Lets break the formula down:</a:t>
                </a:r>
              </a:p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rPr dirty="0"/>
                  <a:t>J</a:t>
                </a:r>
                <a:r>
                  <a:rPr baseline="-5998" dirty="0"/>
                  <a:t>(</a:t>
                </a:r>
                <a:r>
                  <a:rPr baseline="-5998" dirty="0" err="1"/>
                  <a:t>w,b</a:t>
                </a:r>
                <a:r>
                  <a:rPr baseline="-5998" dirty="0"/>
                  <a:t>) – cost function J with w and b as its parameters</a:t>
                </a:r>
              </a:p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rPr dirty="0"/>
                  <a:t>(ŷ(</a:t>
                </a:r>
                <a:r>
                  <a:rPr dirty="0" err="1"/>
                  <a:t>i</a:t>
                </a:r>
                <a:r>
                  <a:rPr dirty="0"/>
                  <a:t>) - y(</a:t>
                </a:r>
                <a:r>
                  <a:rPr dirty="0" err="1"/>
                  <a:t>i</a:t>
                </a:r>
                <a:r>
                  <a:rPr dirty="0"/>
                  <a:t>))</a:t>
                </a:r>
                <a:r>
                  <a:rPr baseline="31998" dirty="0"/>
                  <a:t>2 </a:t>
                </a:r>
                <a:r>
                  <a:rPr dirty="0"/>
                  <a:t>- </a:t>
                </a:r>
                <a:r>
                  <a:rPr baseline="-5998" dirty="0"/>
                  <a:t>represents the squared difference between output we calculated and true output</a:t>
                </a:r>
              </a:p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41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dirty="0">
                    <a:latin typeface="Avenir Book"/>
                    <a:ea typeface="Avenir Book"/>
                    <a:cs typeface="Avenir Book"/>
                    <a:sym typeface="Avenir Book"/>
                  </a:rPr>
                  <a:t>(ŷ(</a:t>
                </a:r>
                <a:r>
                  <a:rPr dirty="0" err="1">
                    <a:latin typeface="Avenir Book"/>
                    <a:ea typeface="Avenir Book"/>
                    <a:cs typeface="Avenir Book"/>
                    <a:sym typeface="Avenir Book"/>
                  </a:rPr>
                  <a:t>i</a:t>
                </a:r>
                <a:r>
                  <a:rPr dirty="0">
                    <a:latin typeface="Avenir Book"/>
                    <a:ea typeface="Avenir Book"/>
                    <a:cs typeface="Avenir Book"/>
                    <a:sym typeface="Avenir Book"/>
                  </a:rPr>
                  <a:t>) - y(</a:t>
                </a:r>
                <a:r>
                  <a:rPr dirty="0" err="1">
                    <a:latin typeface="Avenir Book"/>
                    <a:ea typeface="Avenir Book"/>
                    <a:cs typeface="Avenir Book"/>
                    <a:sym typeface="Avenir Book"/>
                  </a:rPr>
                  <a:t>i</a:t>
                </a:r>
                <a:r>
                  <a:rPr dirty="0">
                    <a:latin typeface="Avenir Book"/>
                    <a:ea typeface="Avenir Book"/>
                    <a:cs typeface="Avenir Book"/>
                    <a:sym typeface="Avenir Book"/>
                  </a:rPr>
                  <a:t>))</a:t>
                </a:r>
                <a:r>
                  <a:rPr baseline="31998" dirty="0">
                    <a:latin typeface="Avenir Book"/>
                    <a:ea typeface="Avenir Book"/>
                    <a:cs typeface="Avenir Book"/>
                    <a:sym typeface="Avenir Book"/>
                  </a:rPr>
                  <a:t>2</a:t>
                </a:r>
                <a:r>
                  <a:rPr dirty="0">
                    <a:latin typeface="Avenir Book"/>
                    <a:ea typeface="Avenir Book"/>
                    <a:cs typeface="Avenir Book"/>
                    <a:sym typeface="Avenir Book"/>
                  </a:rPr>
                  <a:t> - </a:t>
                </a:r>
                <a:r>
                  <a:rPr baseline="-5998" dirty="0">
                    <a:latin typeface="Avenir Book"/>
                    <a:ea typeface="Avenir Book"/>
                    <a:cs typeface="Avenir Book"/>
                    <a:sym typeface="Avenir Book"/>
                  </a:rPr>
                  <a:t>represents the sum of all the squared differences in the training set</a:t>
                </a:r>
                <a:endParaRPr dirty="0">
                  <a:latin typeface="Avenir Book"/>
                  <a:ea typeface="Avenir Book"/>
                  <a:cs typeface="Avenir Book"/>
                  <a:sym typeface="Avenir Book"/>
                </a:endParaRPr>
              </a:p>
              <a:p>
                <a:pPr>
                  <a:spcBef>
                    <a:spcPts val="0"/>
                  </a:spcBef>
                  <a:defRPr sz="3900">
                    <a:solidFill>
                      <a:srgbClr val="5E5E5E"/>
                    </a:solidFill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f>
                      <m:fPr>
                        <m:ctrlPr>
                          <a:rPr sz="41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41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41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41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baseline="-5998" dirty="0">
                    <a:latin typeface="Avenir Book"/>
                    <a:ea typeface="Avenir Book"/>
                    <a:cs typeface="Avenir Book"/>
                    <a:sym typeface="Avenir Book"/>
                  </a:rPr>
                  <a:t> - dividing by training set</a:t>
                </a:r>
                <a:r>
                  <a:rPr dirty="0">
                    <a:latin typeface="Avenir Book"/>
                    <a:ea typeface="Avenir Book"/>
                    <a:cs typeface="Avenir Book"/>
                    <a:sym typeface="Avenir Book"/>
                  </a:rPr>
                  <a:t> </a:t>
                </a:r>
                <a:r>
                  <a:rPr baseline="-5998" dirty="0">
                    <a:latin typeface="Avenir Book"/>
                    <a:ea typeface="Avenir Book"/>
                    <a:cs typeface="Avenir Book"/>
                    <a:sym typeface="Avenir Book"/>
                  </a:rPr>
                  <a:t>size multiplied by 2</a:t>
                </a:r>
                <a:endParaRPr dirty="0">
                  <a:latin typeface="Avenir Book"/>
                  <a:ea typeface="Avenir Book"/>
                  <a:cs typeface="Avenir Book"/>
                  <a:sym typeface="Avenir Book"/>
                </a:endParaRPr>
              </a:p>
              <a:p>
                <a:pPr>
                  <a:spcBef>
                    <a:spcPts val="0"/>
                  </a:spcBef>
                  <a:defRPr sz="3900" baseline="-5998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dirty="0">
                  <a:latin typeface="Avenir Book"/>
                  <a:ea typeface="Avenir Book"/>
                  <a:cs typeface="Avenir Book"/>
                  <a:sym typeface="Avenir Book"/>
                </a:endParaRPr>
              </a:p>
              <a:p>
                <a:pPr>
                  <a:spcBef>
                    <a:spcPts val="0"/>
                  </a:spcBef>
                  <a:defRPr sz="3900" baseline="-5998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rPr dirty="0"/>
                  <a:t> </a:t>
                </a:r>
              </a:p>
              <a:p>
                <a:pPr>
                  <a:spcBef>
                    <a:spcPts val="0"/>
                  </a:spcBef>
                  <a:defRPr sz="3900" baseline="31998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dirty="0"/>
              </a:p>
            </p:txBody>
          </p:sp>
        </mc:Choice>
        <mc:Fallback>
          <p:sp>
            <p:nvSpPr>
              <p:cNvPr id="14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80" y="5876902"/>
                <a:ext cx="7484976" cy="10052653"/>
              </a:xfrm>
              <a:prstGeom prst="rect">
                <a:avLst/>
              </a:prstGeom>
              <a:blipFill>
                <a:blip r:embed="rId5"/>
                <a:stretch>
                  <a:fillRect l="-33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4"/>
          <p:cNvSpPr/>
          <p:nvPr/>
        </p:nvSpPr>
        <p:spPr>
          <a:xfrm>
            <a:off x="19515833" y="10727867"/>
            <a:ext cx="342901" cy="3429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Oval 5"/>
          <p:cNvSpPr/>
          <p:nvPr/>
        </p:nvSpPr>
        <p:spPr>
          <a:xfrm>
            <a:off x="21204023" y="9471145"/>
            <a:ext cx="342901" cy="3429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Oval 6"/>
          <p:cNvSpPr/>
          <p:nvPr/>
        </p:nvSpPr>
        <p:spPr>
          <a:xfrm>
            <a:off x="17054715" y="7888703"/>
            <a:ext cx="342901" cy="3429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extBox 8"/>
          <p:cNvSpPr txBox="1"/>
          <p:nvPr/>
        </p:nvSpPr>
        <p:spPr>
          <a:xfrm>
            <a:off x="14209346" y="7391937"/>
            <a:ext cx="1626022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Cost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J</a:t>
            </a:r>
            <a:r>
              <a:rPr baseline="-5998">
                <a:latin typeface="+mn-lt"/>
                <a:ea typeface="+mn-ea"/>
                <a:cs typeface="+mn-cs"/>
                <a:sym typeface="Helvetica Neue"/>
              </a:rPr>
              <a:t>(w,b)  where       b = 0</a:t>
            </a:r>
            <a:r>
              <a:t> </a:t>
            </a:r>
          </a:p>
        </p:txBody>
      </p:sp>
      <p:sp>
        <p:nvSpPr>
          <p:cNvPr id="151" name="TextBox 9"/>
          <p:cNvSpPr txBox="1"/>
          <p:nvPr/>
        </p:nvSpPr>
        <p:spPr>
          <a:xfrm>
            <a:off x="19437742" y="10988563"/>
            <a:ext cx="53205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02B1E-6EF6-AFFA-FC42-9C04DF71612C}"/>
              </a:ext>
            </a:extLst>
          </p:cNvPr>
          <p:cNvSpPr txBox="1"/>
          <p:nvPr/>
        </p:nvSpPr>
        <p:spPr>
          <a:xfrm>
            <a:off x="17249850" y="6659232"/>
            <a:ext cx="1567718" cy="129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Black"/>
                <a:sym typeface="Helvetica Neue Medium"/>
              </a:rPr>
              <a:t>(-15,225)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lack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E6B9C-E3DA-D2DB-F5D8-E709BF283714}"/>
              </a:ext>
            </a:extLst>
          </p:cNvPr>
          <p:cNvSpPr txBox="1"/>
          <p:nvPr/>
        </p:nvSpPr>
        <p:spPr>
          <a:xfrm>
            <a:off x="19266851" y="9307422"/>
            <a:ext cx="1567718" cy="129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Black"/>
                <a:sym typeface="Helvetica Neue Medium"/>
              </a:rPr>
              <a:t>(0,0)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lack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4575-6A49-B9A5-8816-0D4988B8F3F1}"/>
              </a:ext>
            </a:extLst>
          </p:cNvPr>
          <p:cNvSpPr txBox="1"/>
          <p:nvPr/>
        </p:nvSpPr>
        <p:spPr>
          <a:xfrm>
            <a:off x="21656613" y="8352498"/>
            <a:ext cx="1567718" cy="129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Black"/>
                <a:sym typeface="Helvetica Neue Medium"/>
              </a:rPr>
              <a:t>(10,100)</a:t>
            </a:r>
            <a:endParaRPr kumimoji="0" lang="en-I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Black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C0CAC-DB9A-8E36-2E39-A29235F6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7" y="1693392"/>
            <a:ext cx="15019866" cy="101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36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57" name="w = w -   J(w,b)…"/>
          <p:cNvSpPr txBox="1"/>
          <p:nvPr/>
        </p:nvSpPr>
        <p:spPr>
          <a:xfrm>
            <a:off x="5938232" y="4357577"/>
            <a:ext cx="16578858" cy="768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23345" indent="-523345" defTabSz="759459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Gradient descent is a learning algorithm that updates the values for our parameters over iterations to arrive at optimal values for accurate predictions.</a:t>
            </a:r>
          </a:p>
          <a:p>
            <a:pPr defTabSz="759459">
              <a:spcBef>
                <a:spcPts val="0"/>
              </a:spcBef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23345" indent="-523345" defTabSz="759459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algorithm does this by reducing the cost </a:t>
            </a:r>
          </a:p>
          <a:p>
            <a:pPr defTabSz="759459">
              <a:spcBef>
                <a:spcPts val="0"/>
              </a:spcBef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or error every iteration</a:t>
            </a:r>
          </a:p>
          <a:p>
            <a:pPr marL="523345" indent="-523345" defTabSz="759459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23345" indent="-523345" defTabSz="759459">
              <a:spcBef>
                <a:spcPts val="0"/>
              </a:spcBef>
              <a:buClr>
                <a:schemeClr val="accent1"/>
              </a:buClr>
              <a:buSzPct val="125000"/>
              <a:buChar char="•"/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This is done by finding the partial derivative</a:t>
            </a:r>
          </a:p>
          <a:p>
            <a:pPr defTabSz="759459">
              <a:spcBef>
                <a:spcPts val="0"/>
              </a:spcBef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of the cost function with respect to our </a:t>
            </a:r>
          </a:p>
          <a:p>
            <a:pPr defTabSz="759459">
              <a:spcBef>
                <a:spcPts val="0"/>
              </a:spcBef>
              <a:defRPr sz="3956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parameters, being weight and bias</a:t>
            </a:r>
          </a:p>
        </p:txBody>
      </p:sp>
      <p:sp>
        <p:nvSpPr>
          <p:cNvPr id="158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Gradient Descent Algorithm"/>
          <p:cNvSpPr txBox="1"/>
          <p:nvPr/>
        </p:nvSpPr>
        <p:spPr>
          <a:xfrm>
            <a:off x="5940783" y="2663601"/>
            <a:ext cx="10845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GRADIENT DESCENT ALGORITHM	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3"/>
          <a:srcRect l="11702" b="7809"/>
          <a:stretch>
            <a:fillRect/>
          </a:stretch>
        </p:blipFill>
        <p:spPr>
          <a:xfrm>
            <a:off x="17308285" y="6361993"/>
            <a:ext cx="6525108" cy="488839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j(w)"/>
          <p:cNvSpPr txBox="1"/>
          <p:nvPr/>
        </p:nvSpPr>
        <p:spPr>
          <a:xfrm>
            <a:off x="16633217" y="8577122"/>
            <a:ext cx="1350139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J(w)</a:t>
            </a:r>
          </a:p>
        </p:txBody>
      </p:sp>
      <p:sp>
        <p:nvSpPr>
          <p:cNvPr id="163" name="TextBox 51"/>
          <p:cNvSpPr txBox="1"/>
          <p:nvPr/>
        </p:nvSpPr>
        <p:spPr>
          <a:xfrm>
            <a:off x="20616558" y="11077798"/>
            <a:ext cx="12097839" cy="56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w = w -   J(w,b)…"/>
              <p:cNvSpPr txBox="1"/>
              <p:nvPr/>
            </p:nvSpPr>
            <p:spPr>
              <a:xfrm>
                <a:off x="5938232" y="4357577"/>
                <a:ext cx="16578858" cy="83926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marL="455083" indent="-455083" defTabSz="660400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SzPct val="125000"/>
                  <a:buChar char="•"/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We take partial derivative to update parameters independently to each other</a:t>
                </a:r>
              </a:p>
              <a:p>
                <a:pPr marL="455083" indent="-455083" defTabSz="660400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SzPct val="125000"/>
                  <a:buChar char="•"/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For our parameters w and b, we update them as:</a:t>
                </a:r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	w = w - </a:t>
                </a:r>
                <a14:m>
                  <m:oMath xmlns:m="http://schemas.openxmlformats.org/officeDocument/2006/math"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t> J(w,b)</a:t>
                </a:r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/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	b = b - </a:t>
                </a:r>
                <a14:m>
                  <m:oMath xmlns:m="http://schemas.openxmlformats.org/officeDocument/2006/math"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</m:oMath>
                </a14:m>
                <a:r>
                  <a:t> J(w,b)</a:t>
                </a:r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	</a:t>
                </a:r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where,</a:t>
                </a:r>
              </a:p>
              <a:p>
                <a:pPr lvl="1"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𝑑𝐽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t>(f</a:t>
                </a:r>
                <a:r>
                  <a:rPr baseline="-5999"/>
                  <a:t>w,b </a:t>
                </a:r>
                <a:r>
                  <a:t>(x</a:t>
                </a:r>
                <a:r>
                  <a:rPr baseline="31999"/>
                  <a:t>(i)</a:t>
                </a:r>
                <a:r>
                  <a:t>)-y</a:t>
                </a:r>
                <a:r>
                  <a:rPr baseline="31999"/>
                  <a:t>(i)</a:t>
                </a:r>
                <a:r>
                  <a:t>)x</a:t>
                </a:r>
                <a:r>
                  <a:rPr baseline="31999"/>
                  <a:t>(i)</a:t>
                </a:r>
              </a:p>
              <a:p>
                <a:pPr lvl="1"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baseline="31999"/>
              </a:p>
              <a:p>
                <a:pPr lvl="2"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 baseline="31999"/>
              </a:p>
              <a:p>
                <a:pPr lvl="2"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rPr baseline="31999"/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𝑑𝐽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340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sz="340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t>(f</a:t>
                </a:r>
                <a:r>
                  <a:rPr baseline="-5999"/>
                  <a:t>w,b </a:t>
                </a:r>
                <a:r>
                  <a:t>(x</a:t>
                </a:r>
                <a:r>
                  <a:rPr baseline="31999"/>
                  <a:t>(i)</a:t>
                </a:r>
                <a:r>
                  <a:t>)-y</a:t>
                </a:r>
                <a:r>
                  <a:rPr baseline="31999"/>
                  <a:t>(i)</a:t>
                </a:r>
                <a:r>
                  <a:t>)</a:t>
                </a:r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44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endParaRPr/>
              </a:p>
              <a:p>
                <a:pPr defTabSz="660400">
                  <a:lnSpc>
                    <a:spcPct val="90000"/>
                  </a:lnSpc>
                  <a:spcBef>
                    <a:spcPts val="0"/>
                  </a:spcBef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	</a:t>
                </a:r>
                <a:r>
                  <a:rPr sz="3200"/>
                  <a:t> </a:t>
                </a:r>
                <a14:m>
                  <m:oMath xmlns:m="http://schemas.openxmlformats.org/officeDocument/2006/math">
                    <m:r>
                      <a:rPr sz="31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– learning rate (determines the size of the step)</a:t>
                </a:r>
              </a:p>
              <a:p>
                <a:pPr marL="457200" indent="-457200" defTabSz="660400">
                  <a:lnSpc>
                    <a:spcPct val="90000"/>
                  </a:lnSpc>
                  <a:spcBef>
                    <a:spcPts val="0"/>
                  </a:spcBef>
                  <a:buClr>
                    <a:schemeClr val="accent1"/>
                  </a:buClr>
                  <a:buSzPct val="125000"/>
                  <a:buFont typeface="Arial"/>
                  <a:buChar char="•"/>
                  <a:defRPr sz="3120">
                    <a:solidFill>
                      <a:srgbClr val="5E5E5E"/>
                    </a:solidFill>
                    <a:latin typeface="Avenir Book"/>
                    <a:ea typeface="Avenir Book"/>
                    <a:cs typeface="Avenir Book"/>
                    <a:sym typeface="Avenir Book"/>
                  </a:defRPr>
                </a:pPr>
                <a:r>
                  <a:t>These are simultaneously updated and repeated till we converge to ideal values</a:t>
                </a:r>
              </a:p>
            </p:txBody>
          </p:sp>
        </mc:Choice>
        <mc:Fallback>
          <p:sp>
            <p:nvSpPr>
              <p:cNvPr id="169" name="w = w -   J(w,b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32" y="4357577"/>
                <a:ext cx="16578858" cy="8392624"/>
              </a:xfrm>
              <a:prstGeom prst="rect">
                <a:avLst/>
              </a:prstGeom>
              <a:blipFill>
                <a:blip r:embed="rId3"/>
                <a:stretch>
                  <a:fillRect l="-1360" t="-21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Gradient Descent Algorithm"/>
          <p:cNvSpPr txBox="1"/>
          <p:nvPr/>
        </p:nvSpPr>
        <p:spPr>
          <a:xfrm>
            <a:off x="5940783" y="2663601"/>
            <a:ext cx="10845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GRADIENT DESCENT ALGORITHM	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73" name="m-1"/>
          <p:cNvSpPr txBox="1"/>
          <p:nvPr/>
        </p:nvSpPr>
        <p:spPr>
          <a:xfrm>
            <a:off x="10385380" y="8401488"/>
            <a:ext cx="4079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m-1</a:t>
            </a:r>
          </a:p>
        </p:txBody>
      </p:sp>
      <p:sp>
        <p:nvSpPr>
          <p:cNvPr id="174" name="i = 0"/>
          <p:cNvSpPr txBox="1"/>
          <p:nvPr/>
        </p:nvSpPr>
        <p:spPr>
          <a:xfrm>
            <a:off x="10356557" y="9255499"/>
            <a:ext cx="44014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 = 0</a:t>
            </a:r>
          </a:p>
        </p:txBody>
      </p:sp>
      <p:sp>
        <p:nvSpPr>
          <p:cNvPr id="175" name="m-1"/>
          <p:cNvSpPr txBox="1"/>
          <p:nvPr/>
        </p:nvSpPr>
        <p:spPr>
          <a:xfrm>
            <a:off x="10378573" y="10098854"/>
            <a:ext cx="4079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m-1</a:t>
            </a:r>
          </a:p>
        </p:txBody>
      </p:sp>
      <p:sp>
        <p:nvSpPr>
          <p:cNvPr id="176" name="i = 0"/>
          <p:cNvSpPr txBox="1"/>
          <p:nvPr/>
        </p:nvSpPr>
        <p:spPr>
          <a:xfrm>
            <a:off x="10347340" y="10962437"/>
            <a:ext cx="44014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 = 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F680A-9042-3A4E-023F-4932DBC8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3" y="1371600"/>
            <a:ext cx="21473170" cy="1125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57559-F780-96A0-D481-CD8FB7073952}"/>
              </a:ext>
            </a:extLst>
          </p:cNvPr>
          <p:cNvSpPr txBox="1"/>
          <p:nvPr/>
        </p:nvSpPr>
        <p:spPr>
          <a:xfrm flipH="1">
            <a:off x="1541990" y="-10829"/>
            <a:ext cx="1980143" cy="1474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For w: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0721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052E98-4B34-D0FC-6647-771DBD7B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5" y="1539038"/>
            <a:ext cx="21923945" cy="11033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AF455-0DFE-6BCF-42FA-30DDB44DC8F5}"/>
              </a:ext>
            </a:extLst>
          </p:cNvPr>
          <p:cNvSpPr txBox="1"/>
          <p:nvPr/>
        </p:nvSpPr>
        <p:spPr>
          <a:xfrm flipH="1">
            <a:off x="1541990" y="-10829"/>
            <a:ext cx="1980143" cy="1474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For b: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65084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182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Gradient Descent Algorithm"/>
          <p:cNvSpPr txBox="1"/>
          <p:nvPr/>
        </p:nvSpPr>
        <p:spPr>
          <a:xfrm>
            <a:off x="5940783" y="2663601"/>
            <a:ext cx="57130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WHY DERIVATIVE?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pSp>
        <p:nvGrpSpPr>
          <p:cNvPr id="187" name="Group"/>
          <p:cNvGrpSpPr/>
          <p:nvPr/>
        </p:nvGrpSpPr>
        <p:grpSpPr>
          <a:xfrm>
            <a:off x="7001709" y="4230075"/>
            <a:ext cx="5427574" cy="4004648"/>
            <a:chOff x="0" y="0"/>
            <a:chExt cx="5427572" cy="4004647"/>
          </a:xfrm>
        </p:grpSpPr>
        <p:sp>
          <p:nvSpPr>
            <p:cNvPr id="185" name="Line"/>
            <p:cNvSpPr/>
            <p:nvPr/>
          </p:nvSpPr>
          <p:spPr>
            <a:xfrm flipV="1">
              <a:off x="672667" y="0"/>
              <a:ext cx="1" cy="40046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0" y="3484075"/>
              <a:ext cx="54275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8" name="Connection Line"/>
          <p:cNvSpPr/>
          <p:nvPr/>
        </p:nvSpPr>
        <p:spPr>
          <a:xfrm>
            <a:off x="8592156" y="5612527"/>
            <a:ext cx="3618863" cy="200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40"/>
                </a:moveTo>
                <a:cubicBezTo>
                  <a:pt x="6984" y="21600"/>
                  <a:pt x="14184" y="21587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191" name="Group"/>
          <p:cNvGrpSpPr/>
          <p:nvPr/>
        </p:nvGrpSpPr>
        <p:grpSpPr>
          <a:xfrm>
            <a:off x="11401549" y="6628456"/>
            <a:ext cx="325725" cy="266833"/>
            <a:chOff x="0" y="0"/>
            <a:chExt cx="325723" cy="266831"/>
          </a:xfrm>
        </p:grpSpPr>
        <p:sp>
          <p:nvSpPr>
            <p:cNvPr id="189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2" name="Connection Line"/>
          <p:cNvSpPr/>
          <p:nvPr/>
        </p:nvSpPr>
        <p:spPr>
          <a:xfrm>
            <a:off x="10935530" y="6803001"/>
            <a:ext cx="295452" cy="30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50" y="16299"/>
                  <a:pt x="20750" y="9099"/>
                  <a:pt x="21600" y="0"/>
                </a:cubicBezTo>
              </a:path>
            </a:pathLst>
          </a:custGeom>
          <a:ln w="25400">
            <a:solidFill>
              <a:srgbClr val="56C1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195" name="Group"/>
          <p:cNvGrpSpPr/>
          <p:nvPr/>
        </p:nvGrpSpPr>
        <p:grpSpPr>
          <a:xfrm>
            <a:off x="10757534" y="7236500"/>
            <a:ext cx="325725" cy="266833"/>
            <a:chOff x="0" y="0"/>
            <a:chExt cx="325724" cy="266831"/>
          </a:xfrm>
        </p:grpSpPr>
        <p:sp>
          <p:nvSpPr>
            <p:cNvPr id="193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6" name="w"/>
          <p:cNvSpPr txBox="1"/>
          <p:nvPr/>
        </p:nvSpPr>
        <p:spPr>
          <a:xfrm>
            <a:off x="9946485" y="7683782"/>
            <a:ext cx="4927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  <p:sp>
        <p:nvSpPr>
          <p:cNvPr id="197" name="j(w)"/>
          <p:cNvSpPr txBox="1"/>
          <p:nvPr/>
        </p:nvSpPr>
        <p:spPr>
          <a:xfrm>
            <a:off x="6162373" y="5534658"/>
            <a:ext cx="135013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J(w)</a:t>
            </a:r>
          </a:p>
        </p:txBody>
      </p:sp>
      <p:sp>
        <p:nvSpPr>
          <p:cNvPr id="198" name="p"/>
          <p:cNvSpPr txBox="1"/>
          <p:nvPr/>
        </p:nvSpPr>
        <p:spPr>
          <a:xfrm>
            <a:off x="11661819" y="6412933"/>
            <a:ext cx="3436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10439240" y="5128571"/>
            <a:ext cx="2335393" cy="3332979"/>
          </a:xfrm>
          <a:prstGeom prst="line">
            <a:avLst/>
          </a:prstGeom>
          <a:ln w="38100">
            <a:solidFill>
              <a:srgbClr val="B51A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Straight Arrow Connector 2"/>
          <p:cNvSpPr/>
          <p:nvPr/>
        </p:nvSpPr>
        <p:spPr>
          <a:xfrm flipV="1">
            <a:off x="12833159" y="5111877"/>
            <a:ext cx="1083281" cy="16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5"/>
              <p:cNvSpPr txBox="1"/>
              <p:nvPr/>
            </p:nvSpPr>
            <p:spPr>
              <a:xfrm>
                <a:off x="13974965" y="6604087"/>
                <a:ext cx="6449785" cy="18387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>
                  <a:defRPr sz="2800">
                    <a:latin typeface="Avenir Black"/>
                    <a:ea typeface="Avenir Black"/>
                    <a:cs typeface="Avenir Black"/>
                    <a:sym typeface="Avenir Black"/>
                  </a:defRPr>
                </a:pPr>
                <a:r>
                  <a:rPr dirty="0"/>
                  <a:t>If the slope is positive as is in this case with an upward slope, w = w -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(+</a:t>
                </a:r>
                <a:r>
                  <a:rPr dirty="0" err="1"/>
                  <a:t>ve</a:t>
                </a:r>
                <a:r>
                  <a:rPr dirty="0"/>
                  <a:t> number) results in decrease of value of w, reducing cost J(w)</a:t>
                </a:r>
              </a:p>
            </p:txBody>
          </p:sp>
        </mc:Choice>
        <mc:Fallback>
          <p:sp>
            <p:nvSpPr>
              <p:cNvPr id="201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4965" y="6604087"/>
                <a:ext cx="6449785" cy="1838773"/>
              </a:xfrm>
              <a:prstGeom prst="rect">
                <a:avLst/>
              </a:prstGeom>
              <a:blipFill>
                <a:blip r:embed="rId3"/>
                <a:stretch>
                  <a:fillRect l="-2550" t="-2318" r="-1700" b="-894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8"/>
          <p:cNvSpPr txBox="1"/>
          <p:nvPr/>
        </p:nvSpPr>
        <p:spPr>
          <a:xfrm>
            <a:off x="14033490" y="4733806"/>
            <a:ext cx="644978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At a point p, the slope of the line is the derivative of J(w) function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6984696" y="8788574"/>
            <a:ext cx="5427574" cy="4004648"/>
            <a:chOff x="0" y="0"/>
            <a:chExt cx="5427572" cy="4004647"/>
          </a:xfrm>
        </p:grpSpPr>
        <p:sp>
          <p:nvSpPr>
            <p:cNvPr id="203" name="Line"/>
            <p:cNvSpPr/>
            <p:nvPr/>
          </p:nvSpPr>
          <p:spPr>
            <a:xfrm flipV="1">
              <a:off x="672667" y="0"/>
              <a:ext cx="1" cy="40046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0" y="3484075"/>
              <a:ext cx="54275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6" name="Connection Line"/>
          <p:cNvSpPr/>
          <p:nvPr/>
        </p:nvSpPr>
        <p:spPr>
          <a:xfrm>
            <a:off x="8575143" y="10171025"/>
            <a:ext cx="3618863" cy="200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40"/>
                </a:moveTo>
                <a:cubicBezTo>
                  <a:pt x="6984" y="21600"/>
                  <a:pt x="14184" y="21587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09" name="Group"/>
          <p:cNvGrpSpPr/>
          <p:nvPr/>
        </p:nvGrpSpPr>
        <p:grpSpPr>
          <a:xfrm>
            <a:off x="8962842" y="11198225"/>
            <a:ext cx="325725" cy="266833"/>
            <a:chOff x="0" y="0"/>
            <a:chExt cx="325723" cy="266831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8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0" name="Connection Line"/>
          <p:cNvSpPr/>
          <p:nvPr/>
        </p:nvSpPr>
        <p:spPr>
          <a:xfrm rot="16615833">
            <a:off x="9399298" y="11360188"/>
            <a:ext cx="295452" cy="30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50" y="16299"/>
                  <a:pt x="20750" y="9099"/>
                  <a:pt x="21600" y="0"/>
                </a:cubicBezTo>
              </a:path>
            </a:pathLst>
          </a:custGeom>
          <a:ln w="25400">
            <a:solidFill>
              <a:srgbClr val="56C1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13" name="Group"/>
          <p:cNvGrpSpPr/>
          <p:nvPr/>
        </p:nvGrpSpPr>
        <p:grpSpPr>
          <a:xfrm>
            <a:off x="9580744" y="11756645"/>
            <a:ext cx="325725" cy="266833"/>
            <a:chOff x="0" y="0"/>
            <a:chExt cx="325724" cy="266831"/>
          </a:xfrm>
        </p:grpSpPr>
        <p:sp>
          <p:nvSpPr>
            <p:cNvPr id="211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4" name="w"/>
          <p:cNvSpPr txBox="1"/>
          <p:nvPr/>
        </p:nvSpPr>
        <p:spPr>
          <a:xfrm>
            <a:off x="9929472" y="12242281"/>
            <a:ext cx="4927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  <p:sp>
        <p:nvSpPr>
          <p:cNvPr id="215" name="j(w)"/>
          <p:cNvSpPr txBox="1"/>
          <p:nvPr/>
        </p:nvSpPr>
        <p:spPr>
          <a:xfrm>
            <a:off x="6145360" y="10093156"/>
            <a:ext cx="135013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J(w)</a:t>
            </a:r>
          </a:p>
        </p:txBody>
      </p:sp>
      <p:sp>
        <p:nvSpPr>
          <p:cNvPr id="216" name="p"/>
          <p:cNvSpPr txBox="1"/>
          <p:nvPr/>
        </p:nvSpPr>
        <p:spPr>
          <a:xfrm>
            <a:off x="8559092" y="11045198"/>
            <a:ext cx="3436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</a:t>
            </a:r>
          </a:p>
        </p:txBody>
      </p:sp>
      <p:sp>
        <p:nvSpPr>
          <p:cNvPr id="217" name="Line"/>
          <p:cNvSpPr/>
          <p:nvPr/>
        </p:nvSpPr>
        <p:spPr>
          <a:xfrm>
            <a:off x="7935715" y="9687069"/>
            <a:ext cx="2599240" cy="3393926"/>
          </a:xfrm>
          <a:prstGeom prst="line">
            <a:avLst/>
          </a:prstGeom>
          <a:ln w="38100">
            <a:solidFill>
              <a:srgbClr val="B51A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33"/>
              <p:cNvSpPr txBox="1"/>
              <p:nvPr/>
            </p:nvSpPr>
            <p:spPr>
              <a:xfrm>
                <a:off x="13916438" y="9990642"/>
                <a:ext cx="6449786" cy="18387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>
                  <a:defRPr sz="2800">
                    <a:latin typeface="Avenir Black"/>
                    <a:ea typeface="Avenir Black"/>
                    <a:cs typeface="Avenir Black"/>
                    <a:sym typeface="Avenir Black"/>
                  </a:defRPr>
                </a:pPr>
                <a:r>
                  <a:rPr dirty="0"/>
                  <a:t>If the slope is negative however with a downward slope, w = w -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dirty="0"/>
                  <a:t>(-</a:t>
                </a:r>
                <a:r>
                  <a:rPr dirty="0" err="1"/>
                  <a:t>ve</a:t>
                </a:r>
                <a:r>
                  <a:rPr dirty="0"/>
                  <a:t> number) results in increase of value of w, reducing cost J(w)</a:t>
                </a:r>
              </a:p>
            </p:txBody>
          </p:sp>
        </mc:Choice>
        <mc:Fallback>
          <p:sp>
            <p:nvSpPr>
              <p:cNvPr id="218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438" y="9990642"/>
                <a:ext cx="6449786" cy="1838773"/>
              </a:xfrm>
              <a:prstGeom prst="rect">
                <a:avLst/>
              </a:prstGeom>
              <a:blipFill>
                <a:blip r:embed="rId4"/>
                <a:stretch>
                  <a:fillRect l="-2552" t="-2318" b="-86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"/>
          <p:cNvSpPr/>
          <p:nvPr/>
        </p:nvSpPr>
        <p:spPr>
          <a:xfrm>
            <a:off x="2089" y="6596"/>
            <a:ext cx="5193180" cy="13702807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LINEAR REGRESSION"/>
          <p:cNvSpPr txBox="1">
            <a:spLocks noGrp="1"/>
          </p:cNvSpPr>
          <p:nvPr>
            <p:ph type="ctrTitle"/>
          </p:nvPr>
        </p:nvSpPr>
        <p:spPr>
          <a:xfrm rot="16200000">
            <a:off x="-2433381" y="4533900"/>
            <a:ext cx="10064122" cy="4648200"/>
          </a:xfrm>
          <a:prstGeom prst="rect">
            <a:avLst/>
          </a:prstGeom>
        </p:spPr>
        <p:txBody>
          <a:bodyPr anchor="ctr"/>
          <a:lstStyle>
            <a:lvl1pPr defTabSz="478790">
              <a:defRPr sz="11600"/>
            </a:lvl1pPr>
          </a:lstStyle>
          <a:p>
            <a:r>
              <a:t>LINEAR REGRESSION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391" y="12750200"/>
            <a:ext cx="8890002" cy="57523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rtificial Intelligence And Machine Learning"/>
          <p:cNvSpPr txBox="1"/>
          <p:nvPr/>
        </p:nvSpPr>
        <p:spPr>
          <a:xfrm>
            <a:off x="6947554" y="16559"/>
            <a:ext cx="13644156" cy="2551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spcBef>
                <a:spcPts val="0"/>
              </a:spcBef>
              <a:defRPr sz="5000">
                <a:solidFill>
                  <a:srgbClr val="5E5E5E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Artificial Intelligence And Machine Learning  </a:t>
            </a:r>
          </a:p>
        </p:txBody>
      </p:sp>
      <p:sp>
        <p:nvSpPr>
          <p:cNvPr id="224" name="Rectangle"/>
          <p:cNvSpPr/>
          <p:nvPr/>
        </p:nvSpPr>
        <p:spPr>
          <a:xfrm>
            <a:off x="5065707" y="2638201"/>
            <a:ext cx="19308832" cy="1016002"/>
          </a:xfrm>
          <a:prstGeom prst="rect">
            <a:avLst/>
          </a:prstGeom>
          <a:solidFill>
            <a:srgbClr val="56C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Gradient Descent Algorithm"/>
              <p:cNvSpPr txBox="1"/>
              <p:nvPr/>
            </p:nvSpPr>
            <p:spPr>
              <a:xfrm>
                <a:off x="5940783" y="2663602"/>
                <a:ext cx="6020537" cy="9652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5000">
                    <a:solidFill>
                      <a:srgbClr val="FFFFFF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pPr>
                <a:r>
                  <a:t>LEARNING RATE (</a:t>
                </a:r>
                <a14:m>
                  <m:oMath xmlns:m="http://schemas.openxmlformats.org/officeDocument/2006/math">
                    <m:r>
                      <a:rPr sz="5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)</a:t>
                </a:r>
                <a:endParaRPr sz="5095"/>
              </a:p>
            </p:txBody>
          </p:sp>
        </mc:Choice>
        <mc:Fallback>
          <p:sp>
            <p:nvSpPr>
              <p:cNvPr id="225" name="Gradient Descent Algorith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83" y="2663602"/>
                <a:ext cx="6020537" cy="965201"/>
              </a:xfrm>
              <a:prstGeom prst="rect">
                <a:avLst/>
              </a:prstGeom>
              <a:blipFill>
                <a:blip r:embed="rId3"/>
                <a:stretch>
                  <a:fillRect l="-5572" t="-6962" b="-322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pSp>
        <p:nvGrpSpPr>
          <p:cNvPr id="229" name="Group"/>
          <p:cNvGrpSpPr/>
          <p:nvPr/>
        </p:nvGrpSpPr>
        <p:grpSpPr>
          <a:xfrm>
            <a:off x="7001709" y="4230075"/>
            <a:ext cx="5427574" cy="4004648"/>
            <a:chOff x="0" y="0"/>
            <a:chExt cx="5427572" cy="4004647"/>
          </a:xfrm>
        </p:grpSpPr>
        <p:sp>
          <p:nvSpPr>
            <p:cNvPr id="227" name="Line"/>
            <p:cNvSpPr/>
            <p:nvPr/>
          </p:nvSpPr>
          <p:spPr>
            <a:xfrm flipV="1">
              <a:off x="672667" y="0"/>
              <a:ext cx="1" cy="40046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0" y="3484075"/>
              <a:ext cx="54275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Connection Line"/>
          <p:cNvSpPr/>
          <p:nvPr/>
        </p:nvSpPr>
        <p:spPr>
          <a:xfrm>
            <a:off x="8592156" y="5612527"/>
            <a:ext cx="3618863" cy="200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40"/>
                </a:moveTo>
                <a:cubicBezTo>
                  <a:pt x="6984" y="21600"/>
                  <a:pt x="14184" y="21587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33" name="Group"/>
          <p:cNvGrpSpPr/>
          <p:nvPr/>
        </p:nvGrpSpPr>
        <p:grpSpPr>
          <a:xfrm>
            <a:off x="11401549" y="6628456"/>
            <a:ext cx="325725" cy="266833"/>
            <a:chOff x="0" y="0"/>
            <a:chExt cx="325723" cy="266831"/>
          </a:xfrm>
        </p:grpSpPr>
        <p:sp>
          <p:nvSpPr>
            <p:cNvPr id="231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4" name="Connection Line"/>
          <p:cNvSpPr/>
          <p:nvPr/>
        </p:nvSpPr>
        <p:spPr>
          <a:xfrm>
            <a:off x="10243195" y="6479499"/>
            <a:ext cx="1027191" cy="91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50" y="16299"/>
                  <a:pt x="20750" y="9099"/>
                  <a:pt x="21600" y="0"/>
                </a:cubicBezTo>
              </a:path>
            </a:pathLst>
          </a:custGeom>
          <a:ln w="25400">
            <a:solidFill>
              <a:srgbClr val="56C1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37" name="Group"/>
          <p:cNvGrpSpPr/>
          <p:nvPr/>
        </p:nvGrpSpPr>
        <p:grpSpPr>
          <a:xfrm>
            <a:off x="10757534" y="7236500"/>
            <a:ext cx="325725" cy="266833"/>
            <a:chOff x="0" y="0"/>
            <a:chExt cx="325724" cy="266831"/>
          </a:xfrm>
        </p:grpSpPr>
        <p:sp>
          <p:nvSpPr>
            <p:cNvPr id="235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8" name="w"/>
          <p:cNvSpPr txBox="1"/>
          <p:nvPr/>
        </p:nvSpPr>
        <p:spPr>
          <a:xfrm>
            <a:off x="9946485" y="7683782"/>
            <a:ext cx="4927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  <p:sp>
        <p:nvSpPr>
          <p:cNvPr id="239" name="j(w)"/>
          <p:cNvSpPr txBox="1"/>
          <p:nvPr/>
        </p:nvSpPr>
        <p:spPr>
          <a:xfrm>
            <a:off x="6162373" y="5534658"/>
            <a:ext cx="135013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J(w)</a:t>
            </a:r>
          </a:p>
        </p:txBody>
      </p:sp>
      <p:sp>
        <p:nvSpPr>
          <p:cNvPr id="240" name="p"/>
          <p:cNvSpPr txBox="1"/>
          <p:nvPr/>
        </p:nvSpPr>
        <p:spPr>
          <a:xfrm>
            <a:off x="11661819" y="6412933"/>
            <a:ext cx="3436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15782055" y="4230076"/>
            <a:ext cx="5427574" cy="4004648"/>
            <a:chOff x="0" y="0"/>
            <a:chExt cx="5427572" cy="4004647"/>
          </a:xfrm>
        </p:grpSpPr>
        <p:sp>
          <p:nvSpPr>
            <p:cNvPr id="241" name="Line"/>
            <p:cNvSpPr/>
            <p:nvPr/>
          </p:nvSpPr>
          <p:spPr>
            <a:xfrm flipV="1">
              <a:off x="672667" y="0"/>
              <a:ext cx="1" cy="40046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0" y="3484075"/>
              <a:ext cx="54275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4" name="Connection Line"/>
          <p:cNvSpPr/>
          <p:nvPr/>
        </p:nvSpPr>
        <p:spPr>
          <a:xfrm>
            <a:off x="17372502" y="5612527"/>
            <a:ext cx="3618863" cy="2007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40"/>
                </a:moveTo>
                <a:cubicBezTo>
                  <a:pt x="6984" y="21600"/>
                  <a:pt x="14184" y="21587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47" name="Group"/>
          <p:cNvGrpSpPr/>
          <p:nvPr/>
        </p:nvGrpSpPr>
        <p:grpSpPr>
          <a:xfrm>
            <a:off x="17608047" y="6361624"/>
            <a:ext cx="325725" cy="266833"/>
            <a:chOff x="0" y="0"/>
            <a:chExt cx="325723" cy="266831"/>
          </a:xfrm>
        </p:grpSpPr>
        <p:sp>
          <p:nvSpPr>
            <p:cNvPr id="245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8" name="Connection Line"/>
          <p:cNvSpPr/>
          <p:nvPr/>
        </p:nvSpPr>
        <p:spPr>
          <a:xfrm rot="12895489">
            <a:off x="18746014" y="6716745"/>
            <a:ext cx="871838" cy="75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50" y="16299"/>
                  <a:pt x="20750" y="9099"/>
                  <a:pt x="21600" y="0"/>
                </a:cubicBezTo>
              </a:path>
            </a:pathLst>
          </a:custGeom>
          <a:ln w="25400">
            <a:solidFill>
              <a:srgbClr val="56C1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grpSp>
        <p:nvGrpSpPr>
          <p:cNvPr id="251" name="Group"/>
          <p:cNvGrpSpPr/>
          <p:nvPr/>
        </p:nvGrpSpPr>
        <p:grpSpPr>
          <a:xfrm>
            <a:off x="18226499" y="7130612"/>
            <a:ext cx="325725" cy="266833"/>
            <a:chOff x="0" y="0"/>
            <a:chExt cx="325724" cy="266831"/>
          </a:xfrm>
        </p:grpSpPr>
        <p:sp>
          <p:nvSpPr>
            <p:cNvPr id="249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2" name="w"/>
          <p:cNvSpPr txBox="1"/>
          <p:nvPr/>
        </p:nvSpPr>
        <p:spPr>
          <a:xfrm>
            <a:off x="18726832" y="7683782"/>
            <a:ext cx="492754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</a:t>
            </a:r>
          </a:p>
        </p:txBody>
      </p:sp>
      <p:sp>
        <p:nvSpPr>
          <p:cNvPr id="253" name="j(w)"/>
          <p:cNvSpPr txBox="1"/>
          <p:nvPr/>
        </p:nvSpPr>
        <p:spPr>
          <a:xfrm>
            <a:off x="14942720" y="5534659"/>
            <a:ext cx="135013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J(w)</a:t>
            </a:r>
          </a:p>
        </p:txBody>
      </p:sp>
      <p:sp>
        <p:nvSpPr>
          <p:cNvPr id="254" name="p"/>
          <p:cNvSpPr txBox="1"/>
          <p:nvPr/>
        </p:nvSpPr>
        <p:spPr>
          <a:xfrm>
            <a:off x="17805027" y="6729931"/>
            <a:ext cx="34363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</a:t>
            </a:r>
          </a:p>
        </p:txBody>
      </p:sp>
      <p:sp>
        <p:nvSpPr>
          <p:cNvPr id="255" name="TextBox 33"/>
          <p:cNvSpPr txBox="1"/>
          <p:nvPr/>
        </p:nvSpPr>
        <p:spPr>
          <a:xfrm>
            <a:off x="6162373" y="8597455"/>
            <a:ext cx="6449786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If the learning rate is too small, gradient descent will always converge to the optimal value, however, it will take a lot more steps than required to reach these values. This is inoptimal as it uses a lot more resources and time</a:t>
            </a:r>
          </a:p>
        </p:txBody>
      </p:sp>
      <p:sp>
        <p:nvSpPr>
          <p:cNvPr id="256" name="TextBox 1"/>
          <p:cNvSpPr txBox="1"/>
          <p:nvPr/>
        </p:nvSpPr>
        <p:spPr>
          <a:xfrm>
            <a:off x="14942720" y="8585555"/>
            <a:ext cx="6449785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If the learning rate is too large, it can lead to overshooting the minimum, making it possible to never reach optimal values. Instead of converging, we might diverge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11238686" y="6829897"/>
            <a:ext cx="325725" cy="266833"/>
            <a:chOff x="0" y="0"/>
            <a:chExt cx="325724" cy="266831"/>
          </a:xfrm>
        </p:grpSpPr>
        <p:sp>
          <p:nvSpPr>
            <p:cNvPr id="257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11090636" y="6996879"/>
            <a:ext cx="325725" cy="266833"/>
            <a:chOff x="0" y="0"/>
            <a:chExt cx="325724" cy="266831"/>
          </a:xfrm>
        </p:grpSpPr>
        <p:sp>
          <p:nvSpPr>
            <p:cNvPr id="260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10944662" y="7093302"/>
            <a:ext cx="325725" cy="266833"/>
            <a:chOff x="0" y="0"/>
            <a:chExt cx="325724" cy="266831"/>
          </a:xfrm>
        </p:grpSpPr>
        <p:sp>
          <p:nvSpPr>
            <p:cNvPr id="263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0597929" y="7358608"/>
            <a:ext cx="325725" cy="266833"/>
            <a:chOff x="0" y="0"/>
            <a:chExt cx="325724" cy="266831"/>
          </a:xfrm>
        </p:grpSpPr>
        <p:sp>
          <p:nvSpPr>
            <p:cNvPr id="266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0436697" y="7436243"/>
            <a:ext cx="325725" cy="266833"/>
            <a:chOff x="0" y="0"/>
            <a:chExt cx="325724" cy="266831"/>
          </a:xfrm>
        </p:grpSpPr>
        <p:sp>
          <p:nvSpPr>
            <p:cNvPr id="269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10224006" y="7486581"/>
            <a:ext cx="325725" cy="266833"/>
            <a:chOff x="0" y="0"/>
            <a:chExt cx="325724" cy="266831"/>
          </a:xfrm>
        </p:grpSpPr>
        <p:sp>
          <p:nvSpPr>
            <p:cNvPr id="272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19887868" y="6990739"/>
            <a:ext cx="325725" cy="266833"/>
            <a:chOff x="0" y="0"/>
            <a:chExt cx="325724" cy="266831"/>
          </a:xfrm>
        </p:grpSpPr>
        <p:sp>
          <p:nvSpPr>
            <p:cNvPr id="275" name="Circle"/>
            <p:cNvSpPr/>
            <p:nvPr/>
          </p:nvSpPr>
          <p:spPr>
            <a:xfrm>
              <a:off x="-1" y="0"/>
              <a:ext cx="325726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Circle"/>
            <p:cNvSpPr/>
            <p:nvPr/>
          </p:nvSpPr>
          <p:spPr>
            <a:xfrm>
              <a:off x="54287" y="44471"/>
              <a:ext cx="217149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20480162" y="6129778"/>
            <a:ext cx="325725" cy="266833"/>
            <a:chOff x="0" y="0"/>
            <a:chExt cx="325723" cy="266831"/>
          </a:xfrm>
        </p:grpSpPr>
        <p:sp>
          <p:nvSpPr>
            <p:cNvPr id="278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17265053" y="5589604"/>
            <a:ext cx="325725" cy="266833"/>
            <a:chOff x="0" y="0"/>
            <a:chExt cx="325723" cy="266831"/>
          </a:xfrm>
        </p:grpSpPr>
        <p:sp>
          <p:nvSpPr>
            <p:cNvPr id="281" name="Circle"/>
            <p:cNvSpPr/>
            <p:nvPr/>
          </p:nvSpPr>
          <p:spPr>
            <a:xfrm>
              <a:off x="0" y="0"/>
              <a:ext cx="325724" cy="266832"/>
            </a:xfrm>
            <a:prstGeom prst="ellipse">
              <a:avLst/>
            </a:prstGeom>
            <a:noFill/>
            <a:ln w="25400" cap="flat">
              <a:solidFill>
                <a:srgbClr val="56C1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Circle"/>
            <p:cNvSpPr/>
            <p:nvPr/>
          </p:nvSpPr>
          <p:spPr>
            <a:xfrm>
              <a:off x="54287" y="44471"/>
              <a:ext cx="217151" cy="177890"/>
            </a:xfrm>
            <a:prstGeom prst="ellipse">
              <a:avLst/>
            </a:prstGeom>
            <a:solidFill>
              <a:srgbClr val="56C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4" name="Connection Line"/>
          <p:cNvSpPr/>
          <p:nvPr/>
        </p:nvSpPr>
        <p:spPr>
          <a:xfrm rot="12896624">
            <a:off x="18216035" y="5504217"/>
            <a:ext cx="1874660" cy="147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550" y="16299"/>
                  <a:pt x="20750" y="9099"/>
                  <a:pt x="21600" y="0"/>
                </a:cubicBezTo>
              </a:path>
            </a:pathLst>
          </a:custGeom>
          <a:ln w="25400">
            <a:solidFill>
              <a:srgbClr val="56C1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285" name="Connector: Curved 50"/>
          <p:cNvSpPr/>
          <p:nvPr/>
        </p:nvSpPr>
        <p:spPr>
          <a:xfrm rot="16200000" flipV="1">
            <a:off x="18954382" y="4595374"/>
            <a:ext cx="498585" cy="2648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5400">
            <a:solidFill>
              <a:srgbClr val="66C7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6" name="Connector: Curved 61"/>
          <p:cNvSpPr/>
          <p:nvPr/>
        </p:nvSpPr>
        <p:spPr>
          <a:xfrm rot="16200000" flipV="1">
            <a:off x="18758402" y="5852648"/>
            <a:ext cx="534777" cy="1819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5400">
            <a:solidFill>
              <a:srgbClr val="66C7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Black</vt:lpstr>
      <vt:lpstr>Avenir Book</vt:lpstr>
      <vt:lpstr>Avenir Heavy</vt:lpstr>
      <vt:lpstr>Cambria Math</vt:lpstr>
      <vt:lpstr>Helvetica</vt:lpstr>
      <vt:lpstr>Helvetica Neue</vt:lpstr>
      <vt:lpstr>Helvetica Neue Light</vt:lpstr>
      <vt:lpstr>Helvetica Neue Medium</vt:lpstr>
      <vt:lpstr>White</vt:lpstr>
      <vt:lpstr>LINEAR REGRESSION</vt:lpstr>
      <vt:lpstr>LINEAR REGRESSION</vt:lpstr>
      <vt:lpstr>PowerPoint Presentation</vt:lpstr>
      <vt:lpstr>LINEAR REGRESSION</vt:lpstr>
      <vt:lpstr>LINEAR REGRESSION</vt:lpstr>
      <vt:lpstr>PowerPoint Presentation</vt:lpstr>
      <vt:lpstr>PowerPoint Presentation</vt:lpstr>
      <vt:lpstr>LINEAR REGRESSION</vt:lpstr>
      <vt:lpstr>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ozadaksh31@gmail.com</cp:lastModifiedBy>
  <cp:revision>1</cp:revision>
  <dcterms:modified xsi:type="dcterms:W3CDTF">2023-11-04T16:17:06Z</dcterms:modified>
</cp:coreProperties>
</file>