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733" r:id="rId2"/>
    <p:sldId id="729" r:id="rId3"/>
    <p:sldId id="730" r:id="rId4"/>
    <p:sldId id="734" r:id="rId5"/>
    <p:sldId id="732" r:id="rId6"/>
    <p:sldId id="29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94" autoAdjust="0"/>
    <p:restoredTop sz="84415"/>
  </p:normalViewPr>
  <p:slideViewPr>
    <p:cSldViewPr snapToGrid="0">
      <p:cViewPr varScale="1">
        <p:scale>
          <a:sx n="127" d="100"/>
          <a:sy n="127" d="100"/>
        </p:scale>
        <p:origin x="1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79049-187E-814A-9472-D57F586E648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113FE-3E78-D640-ACE0-8B90D63F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40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113FE-3E78-D640-ACE0-8B90D63F61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0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113FE-3E78-D640-ACE0-8B90D63F61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45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113FE-3E78-D640-ACE0-8B90D63F61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6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4F0-7F50-45F3-B95C-A258E295A9D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4F0-7F50-45F3-B95C-A258E295A9D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9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4F0-7F50-45F3-B95C-A258E295A9D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56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3" y="1797051"/>
            <a:ext cx="11137900" cy="3744383"/>
          </a:xfrm>
        </p:spPr>
        <p:txBody>
          <a:bodyPr/>
          <a:lstStyle>
            <a:lvl1pPr marL="237061" indent="-237061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721766" indent="-245527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1195887" indent="-237061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672125" indent="-23917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2154713" indent="-237061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err="1"/>
              <a:t>Textmasterformate</a:t>
            </a:r>
            <a:r>
              <a:rPr lang="en-US" noProof="0"/>
              <a:t>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  <a:p>
            <a:pPr lvl="1"/>
            <a:r>
              <a:rPr lang="en-US" noProof="0" err="1"/>
              <a:t>Zweite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2"/>
            <a:r>
              <a:rPr lang="en-US" noProof="0" err="1"/>
              <a:t>Dritte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3"/>
            <a:r>
              <a:rPr lang="en-US" noProof="0" err="1"/>
              <a:t>Vierte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4"/>
            <a:r>
              <a:rPr lang="en-US" noProof="0" err="1"/>
              <a:t>Fünfte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3" y="404285"/>
            <a:ext cx="11137900" cy="96096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err="1"/>
              <a:t>Titelmasterformat</a:t>
            </a:r>
            <a:r>
              <a:rPr lang="en-US" noProof="0"/>
              <a:t>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24A1C16-43C4-B24F-8098-10B662EDDF87}" type="datetime3">
              <a:rPr lang="en-IN" noProof="0" smtClean="0"/>
              <a:t>14 June 2024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Daksh Patel, © UC Riverside</a:t>
            </a:r>
          </a:p>
        </p:txBody>
      </p:sp>
    </p:spTree>
    <p:extLst>
      <p:ext uri="{BB962C8B-B14F-4D97-AF65-F5344CB8AC3E}">
        <p14:creationId xmlns:p14="http://schemas.microsoft.com/office/powerpoint/2010/main" val="134259204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4F0-7F50-45F3-B95C-A258E295A9D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8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4F0-7F50-45F3-B95C-A258E295A9D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9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4F0-7F50-45F3-B95C-A258E295A9D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1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4F0-7F50-45F3-B95C-A258E295A9D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4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4F0-7F50-45F3-B95C-A258E295A9D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6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4F0-7F50-45F3-B95C-A258E295A9D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8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4F0-7F50-45F3-B95C-A258E295A9D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4F0-7F50-45F3-B95C-A258E295A9D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864F0-7F50-45F3-B95C-A258E295A9D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2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CR Careers (@UCRCareers) / X">
            <a:extLst>
              <a:ext uri="{FF2B5EF4-FFF2-40B4-BE49-F238E27FC236}">
                <a16:creationId xmlns:a16="http://schemas.microsoft.com/office/drawing/2014/main" id="{DB889EF8-B6DD-61D7-4221-364337F85B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4" y="1246782"/>
            <a:ext cx="4364436" cy="436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D0EFC58-15B6-7196-9696-4EE96194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590" y="960860"/>
            <a:ext cx="7249551" cy="4936280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effectLst/>
                <a:latin typeface="+mn-lt"/>
              </a:rPr>
              <a:t>Project: Determining Lane Curvature and Its Angle Using Computer Vision </a:t>
            </a:r>
            <a:br>
              <a:rPr lang="en-IN" sz="3600" dirty="0">
                <a:latin typeface="+mn-lt"/>
              </a:rPr>
            </a:br>
            <a:br>
              <a:rPr lang="en-US" sz="3600" b="1" dirty="0">
                <a:solidFill>
                  <a:schemeClr val="tx1"/>
                </a:solidFill>
                <a:latin typeface="+mn-lt"/>
              </a:rPr>
            </a:br>
            <a:r>
              <a:rPr lang="en-US" sz="2400" b="1" dirty="0">
                <a:solidFill>
                  <a:schemeClr val="tx1"/>
                </a:solidFill>
                <a:latin typeface="+mn-lt"/>
              </a:rPr>
              <a:t>Research Paper Title: 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IN" sz="2400" b="0" dirty="0">
                <a:solidFill>
                  <a:schemeClr val="tx1"/>
                </a:solidFill>
                <a:effectLst/>
                <a:latin typeface="+mn-lt"/>
              </a:rPr>
              <a:t>Rethinking Efficient Lane Detection via Curve Modeling</a:t>
            </a:r>
            <a:br>
              <a:rPr lang="en-IN" sz="2400" b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IN" sz="1800" b="0" dirty="0">
                <a:solidFill>
                  <a:schemeClr val="tx1"/>
                </a:solidFill>
                <a:effectLst/>
                <a:latin typeface="+mn-lt"/>
              </a:rPr>
              <a:t>Author: </a:t>
            </a:r>
            <a:r>
              <a:rPr lang="en-IN" sz="1800" dirty="0">
                <a:solidFill>
                  <a:schemeClr val="tx1"/>
                </a:solidFill>
                <a:effectLst/>
                <a:latin typeface="+mn-lt"/>
              </a:rPr>
              <a:t>Zhengyang Feng, Shaohua Guo</a:t>
            </a:r>
            <a:br>
              <a:rPr lang="en-IN" sz="1050" dirty="0">
                <a:latin typeface="+mn-lt"/>
              </a:rPr>
            </a:br>
            <a:br>
              <a:rPr lang="en-IN" sz="2400" b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IN" sz="1800" b="1" dirty="0">
                <a:solidFill>
                  <a:schemeClr val="tx1"/>
                </a:solidFill>
                <a:effectLst/>
                <a:latin typeface="+mn-lt"/>
              </a:rPr>
              <a:t>Group: </a:t>
            </a:r>
            <a:br>
              <a:rPr lang="en-IN" sz="1800" b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IN" sz="1800" b="0" dirty="0">
                <a:solidFill>
                  <a:schemeClr val="tx1"/>
                </a:solidFill>
                <a:effectLst/>
                <a:latin typeface="+mn-lt"/>
              </a:rPr>
              <a:t>Daksh Patel (dpate004@ucr.edu)</a:t>
            </a:r>
            <a:br>
              <a:rPr lang="en-IN" sz="1800" b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IN" sz="1800" dirty="0">
                <a:solidFill>
                  <a:schemeClr val="tx1"/>
                </a:solidFill>
                <a:latin typeface="+mn-lt"/>
              </a:rPr>
              <a:t>Akhil Joshi (akhil.joshi@email.ucr.edu)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27045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720D49-3887-C5DE-B99F-C2FBFC77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3" y="1916221"/>
            <a:ext cx="5996401" cy="3797632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IN" sz="1400" dirty="0"/>
              <a:t>The paper addresses the limitations and comparisons of existing lane detection methods, which predominantly rely on either segmentation-based or point detection-based techniques. 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dirty="0">
                <a:effectLst/>
              </a:rPr>
              <a:t>Previous lane detection methods typically rely on expensive sensors such as LIDAR. </a:t>
            </a:r>
            <a:endParaRPr lang="en-IN" sz="1400" dirty="0"/>
          </a:p>
          <a:p>
            <a:pPr algn="just">
              <a:buFont typeface="Wingdings" pitchFamily="2" charset="2"/>
              <a:buChar char="§"/>
            </a:pPr>
            <a:r>
              <a:rPr lang="en-IN" sz="1400" dirty="0"/>
              <a:t>These methods often require complex post-processing, such as Non-Maximum Suppression (NMS) or heuristic anchors, and struggle with real-time performance. 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dirty="0"/>
              <a:t>This work aims to develop a lane detection method that leverages parametric Bézier curves, which are easier to optimize, computationally efficient, and provide a natural representation of lane lines. 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dirty="0"/>
              <a:t>This approach aims to improve accuracy and speed while reducing the complexity and post-processing requirements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70B95E-574B-C923-BEC9-4BBC2C5E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3" y="355599"/>
            <a:ext cx="11137900" cy="960967"/>
          </a:xfrm>
        </p:spPr>
        <p:txBody>
          <a:bodyPr/>
          <a:lstStyle/>
          <a:p>
            <a:r>
              <a:rPr lang="en-IN" b="1" dirty="0">
                <a:solidFill>
                  <a:schemeClr val="accent6"/>
                </a:solidFill>
                <a:effectLst/>
                <a:latin typeface="+mn-lt"/>
              </a:rPr>
              <a:t>Problem Statement and Motivation</a:t>
            </a:r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1CF1E9-4DAF-C903-DC4D-6E92A35F9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454" y="1916221"/>
            <a:ext cx="54737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7613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720D49-3887-C5DE-B99F-C2FBFC77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3" y="1895023"/>
            <a:ext cx="5921873" cy="37443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400" dirty="0"/>
              <a:t>The framework overview of BézierLaneNet is depicted in Figure 2 of the paper. The architecture consists of the following components: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dirty="0"/>
              <a:t>Feature Extraction: A ResNet backbone (e.g., ResNet-34) extracts features from the input image.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dirty="0"/>
              <a:t>Feature Flip Fusion Module: This module strengthens the feature representation by leveraging the symmetry properties of lane lines observed from a front-mounted camera.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dirty="0"/>
              <a:t>1D Convolutions and Pooling: The enriched feature map is pooled to 1D and processed with two 1D convolution layers.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dirty="0"/>
              <a:t>Classification and Regression Branches: The final lane line predictions are made through classification and regression branches, predicting the control points for Bézier curves.</a:t>
            </a:r>
          </a:p>
          <a:p>
            <a:pPr marL="0" indent="0" algn="just">
              <a:buNone/>
            </a:pPr>
            <a:r>
              <a:rPr lang="en-IN" sz="1400" dirty="0"/>
              <a:t>The pipeline efficiently models lane lines as parametric Bézier curves, allowing end-to-end training and inference without requiring NMS or heuristic anchors.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70B95E-574B-C923-BEC9-4BBC2C5E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3" y="355599"/>
            <a:ext cx="11137900" cy="960967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6"/>
                </a:solidFill>
                <a:effectLst/>
                <a:latin typeface="+mn-lt"/>
              </a:rPr>
              <a:t>Framework Overview Figure</a:t>
            </a:r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5B3B9-F94C-458F-37E0-6ED0E4D3D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023" y="1797051"/>
            <a:ext cx="5051924" cy="2293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8E9C9D-0CCD-94D0-534D-3EA98F08CD7A}"/>
              </a:ext>
            </a:extLst>
          </p:cNvPr>
          <p:cNvSpPr txBox="1"/>
          <p:nvPr/>
        </p:nvSpPr>
        <p:spPr>
          <a:xfrm>
            <a:off x="7398249" y="4248772"/>
            <a:ext cx="34814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dirty="0">
                <a:effectLst/>
                <a:latin typeface="NimbusRomNo9L"/>
              </a:rPr>
              <a:t>Figure 2. Pipeline. Feature from a typical encoder (</a:t>
            </a:r>
            <a:r>
              <a:rPr lang="en-IN" sz="1200" i="1" dirty="0">
                <a:effectLst/>
                <a:latin typeface="NimbusRomNo9L"/>
              </a:rPr>
              <a:t>e.g</a:t>
            </a:r>
            <a:r>
              <a:rPr lang="en-IN" sz="1200" dirty="0">
                <a:effectLst/>
                <a:latin typeface="NimbusRomNo9L"/>
              </a:rPr>
              <a:t>., ResNet) is strengthened by feature flip fusion,  then pooled to 1D and two 1D convolution layers are applied. At last, the network predicts Be ́</a:t>
            </a:r>
            <a:r>
              <a:rPr lang="en-IN" sz="1200" dirty="0" err="1">
                <a:effectLst/>
                <a:latin typeface="NimbusRomNo9L"/>
              </a:rPr>
              <a:t>zier</a:t>
            </a:r>
            <a:r>
              <a:rPr lang="en-IN" sz="1200" dirty="0">
                <a:effectLst/>
                <a:latin typeface="NimbusRomNo9L"/>
              </a:rPr>
              <a:t> curves through classification and regression branches. </a:t>
            </a:r>
            <a:endParaRPr lang="en-IN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754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720D49-3887-C5DE-B99F-C2FBFC77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80" y="1321690"/>
            <a:ext cx="5885779" cy="53512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400" b="1" dirty="0"/>
              <a:t>1. BézierLaneNet</a:t>
            </a:r>
            <a:r>
              <a:rPr lang="en-IN" sz="1400" dirty="0"/>
              <a:t>:</a:t>
            </a:r>
            <a:endParaRPr lang="en-IN" sz="1400" b="1" dirty="0"/>
          </a:p>
          <a:p>
            <a:pPr algn="just">
              <a:buFont typeface="Wingdings" pitchFamily="2" charset="2"/>
              <a:buChar char="§"/>
            </a:pPr>
            <a:r>
              <a:rPr lang="en-IN" sz="1400" b="1" dirty="0"/>
              <a:t>Bézier Curve Representation</a:t>
            </a:r>
            <a:r>
              <a:rPr lang="en-IN" sz="1400" dirty="0"/>
              <a:t>: Lane lines are modelled with cubic Bézier curves using four control points.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b="1" dirty="0"/>
              <a:t>Feature Flip Fusion</a:t>
            </a:r>
            <a:r>
              <a:rPr lang="en-IN" sz="1400" dirty="0"/>
              <a:t>: Combines original and horizontally flipped feature maps using deformable convolutions to improve alignment.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b="1" dirty="0"/>
              <a:t>End-to-End Training</a:t>
            </a:r>
            <a:r>
              <a:rPr lang="en-IN" sz="1400" dirty="0"/>
              <a:t>: Utilizes bipartite matching loss for matching predicted and ground truth curves and sampling loss for stability.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b="1" dirty="0"/>
              <a:t>Auxiliary Segmentation Branch</a:t>
            </a:r>
            <a:r>
              <a:rPr lang="en-IN" sz="1400" dirty="0"/>
              <a:t>: Enhances spatial feature learning and complements feature flip fusion.</a:t>
            </a:r>
          </a:p>
          <a:p>
            <a:pPr marL="0" indent="0" algn="just">
              <a:buNone/>
            </a:pPr>
            <a:r>
              <a:rPr lang="en-IN" sz="1400" b="1" dirty="0"/>
              <a:t>2. Enet: </a:t>
            </a:r>
            <a:r>
              <a:rPr lang="en-IN" sz="1400" dirty="0"/>
              <a:t>General semantic segmentation.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dirty="0"/>
              <a:t>Employs an encoder-decoder architecture.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b="1" dirty="0"/>
              <a:t>Encoder</a:t>
            </a:r>
            <a:r>
              <a:rPr lang="en-IN" sz="1400" dirty="0"/>
              <a:t>: Downsamples input images to extract features, reducing spatial resolution.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b="1" dirty="0"/>
              <a:t>Decoder</a:t>
            </a:r>
            <a:r>
              <a:rPr lang="en-IN" sz="1400" dirty="0"/>
              <a:t>: Upsamples feature maps to the original resolution for dense pixel-wise predictions.</a:t>
            </a:r>
          </a:p>
          <a:p>
            <a:pPr marL="0" indent="0" algn="just">
              <a:buNone/>
            </a:pPr>
            <a:r>
              <a:rPr lang="en-US" sz="1400" b="1" dirty="0"/>
              <a:t>3. SCNN (</a:t>
            </a:r>
            <a:r>
              <a:rPr lang="en-IN" sz="1400" b="1" dirty="0"/>
              <a:t>Spatial Convolutions</a:t>
            </a:r>
            <a:r>
              <a:rPr lang="en-US" sz="1400" b="1" dirty="0"/>
              <a:t>)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dirty="0"/>
              <a:t>Introduces spatial convolutions to capture long-range dependencies along vertical and horizontal directions.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dirty="0"/>
              <a:t>Propagates information across rows and columns, capturing lane markings' continuous and elongated nature.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70B95E-574B-C923-BEC9-4BBC2C5E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3" y="355599"/>
            <a:ext cx="11137900" cy="960967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6"/>
                </a:solidFill>
                <a:effectLst/>
                <a:latin typeface="+mn-lt"/>
              </a:rPr>
              <a:t>Methodology</a:t>
            </a:r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92E37A-2545-99F4-7ECB-2C8C0635F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643" y="1316566"/>
            <a:ext cx="3139050" cy="11901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CEDDB13-8A80-6587-DCC1-524EBD7B6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042" y="1251906"/>
            <a:ext cx="3159958" cy="131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984F28-8047-15F8-134D-4976D8BB8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662"/>
              </p:ext>
            </p:extLst>
          </p:nvPr>
        </p:nvGraphicFramePr>
        <p:xfrm>
          <a:off x="6161843" y="3256703"/>
          <a:ext cx="5740398" cy="3245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328">
                  <a:extLst>
                    <a:ext uri="{9D8B030D-6E8A-4147-A177-3AD203B41FA5}">
                      <a16:colId xmlns:a16="http://schemas.microsoft.com/office/drawing/2014/main" val="85899855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80984004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399058387"/>
                    </a:ext>
                  </a:extLst>
                </a:gridCol>
                <a:gridCol w="794658">
                  <a:extLst>
                    <a:ext uri="{9D8B030D-6E8A-4147-A177-3AD203B41FA5}">
                      <a16:colId xmlns:a16="http://schemas.microsoft.com/office/drawing/2014/main" val="2376146515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3555281465"/>
                    </a:ext>
                  </a:extLst>
                </a:gridCol>
                <a:gridCol w="1114498">
                  <a:extLst>
                    <a:ext uri="{9D8B030D-6E8A-4147-A177-3AD203B41FA5}">
                      <a16:colId xmlns:a16="http://schemas.microsoft.com/office/drawing/2014/main" val="3022695853"/>
                    </a:ext>
                  </a:extLst>
                </a:gridCol>
              </a:tblGrid>
              <a:tr h="5648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Dataset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358682"/>
                  </a:ext>
                </a:extLst>
              </a:tr>
              <a:tr h="821569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/>
                        <a:t>BézierLaneNet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Lane detection via curve </a:t>
                      </a:r>
                      <a:r>
                        <a:rPr lang="en-IN" sz="1100" dirty="0" err="1"/>
                        <a:t>modeling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Uses Bézier curves for lane representation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High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Efficient, robust to occlusions and lighting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Competitive on </a:t>
                      </a:r>
                      <a:r>
                        <a:rPr lang="en-IN" sz="1100" dirty="0" err="1"/>
                        <a:t>TuSimple</a:t>
                      </a:r>
                      <a:r>
                        <a:rPr lang="en-IN" sz="1100" dirty="0"/>
                        <a:t> with low computation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290037"/>
                  </a:ext>
                </a:extLst>
              </a:tr>
              <a:tr h="82156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err="1"/>
                        <a:t>ENet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General semantic segmentation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Encoder-decoder architecture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Very high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Fast inference, suitable for real-time use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Good for segmentation, may miss fine details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614370"/>
                  </a:ext>
                </a:extLst>
              </a:tr>
              <a:tr h="821569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/>
                        <a:t>SCNN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Lane detection with spatial awareness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Spatial convolutions for dependency capture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Moderate to high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Captures lane geometry accurately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High accuracy on </a:t>
                      </a:r>
                      <a:r>
                        <a:rPr lang="en-IN" sz="1100" dirty="0" err="1"/>
                        <a:t>TuSimple</a:t>
                      </a:r>
                      <a:r>
                        <a:rPr lang="en-IN" sz="1100" dirty="0"/>
                        <a:t>, computationally intensive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347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6227A0-773A-45E4-3208-819CA5F437AF}"/>
              </a:ext>
            </a:extLst>
          </p:cNvPr>
          <p:cNvSpPr txBox="1"/>
          <p:nvPr/>
        </p:nvSpPr>
        <p:spPr>
          <a:xfrm>
            <a:off x="6252406" y="2666265"/>
            <a:ext cx="564983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100" dirty="0"/>
              <a:t>D</a:t>
            </a:r>
            <a:r>
              <a:rPr lang="en-IN" sz="1100" dirty="0">
                <a:effectLst/>
              </a:rPr>
              <a:t>ifferentiable least squares fitting module to fit a polynomial curve (</a:t>
            </a:r>
            <a:r>
              <a:rPr lang="en-IN" sz="1100" i="1" dirty="0">
                <a:effectLst/>
              </a:rPr>
              <a:t>e.g</a:t>
            </a:r>
            <a:r>
              <a:rPr lang="en-IN" sz="1100" dirty="0">
                <a:effectLst/>
              </a:rPr>
              <a:t>., x = ay3 + by2 + cy + d) to points predicted by a deep neural network. 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70345793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70B95E-574B-C923-BEC9-4BBC2C5E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36" y="355599"/>
            <a:ext cx="11137900" cy="960967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6"/>
                </a:solidFill>
                <a:effectLst/>
                <a:latin typeface="+mn-lt"/>
              </a:rPr>
              <a:t>Experiments &amp; Results</a:t>
            </a:r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D64D32-9817-6169-F7AA-F03019275AF2}"/>
              </a:ext>
            </a:extLst>
          </p:cNvPr>
          <p:cNvSpPr txBox="1"/>
          <p:nvPr/>
        </p:nvSpPr>
        <p:spPr>
          <a:xfrm>
            <a:off x="2352928" y="1223182"/>
            <a:ext cx="1630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BezierLaneNet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3BF868-E569-0D3C-3229-112C7B8EE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186" y="1592514"/>
            <a:ext cx="6341188" cy="1553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8FBD8C-5216-C2E1-CCE1-01C45677B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186" y="3224462"/>
            <a:ext cx="6412624" cy="15534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8ED73F-C911-970F-D135-62319900A648}"/>
              </a:ext>
            </a:extLst>
          </p:cNvPr>
          <p:cNvSpPr txBox="1"/>
          <p:nvPr/>
        </p:nvSpPr>
        <p:spPr>
          <a:xfrm>
            <a:off x="8515430" y="1216398"/>
            <a:ext cx="1630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ENet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7EE55-B583-CBF3-ADAC-EFFF944EF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0" y="1485718"/>
            <a:ext cx="5464629" cy="1738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4BECE1-9D9D-391A-0128-1D691BC4BD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17" y="3224462"/>
            <a:ext cx="5464629" cy="1656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8F7C49-7585-3746-766F-3775BC8D5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236" y="5372282"/>
            <a:ext cx="4539572" cy="10530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7DD347-95DF-1357-67A2-47117A3FC735}"/>
              </a:ext>
            </a:extLst>
          </p:cNvPr>
          <p:cNvSpPr txBox="1"/>
          <p:nvPr/>
        </p:nvSpPr>
        <p:spPr>
          <a:xfrm>
            <a:off x="1382487" y="6425292"/>
            <a:ext cx="1579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Table: </a:t>
            </a:r>
            <a:r>
              <a:rPr lang="en-US" sz="1100" dirty="0"/>
              <a:t>Dataset Overview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321AC40-BBE0-2E10-B784-233CCB31FA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2962" y="4836634"/>
            <a:ext cx="4022320" cy="185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560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C46B4F-560B-0713-18CC-4842E99370F6}"/>
              </a:ext>
            </a:extLst>
          </p:cNvPr>
          <p:cNvSpPr txBox="1"/>
          <p:nvPr/>
        </p:nvSpPr>
        <p:spPr>
          <a:xfrm>
            <a:off x="1321561" y="4739268"/>
            <a:ext cx="3601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4259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8939</TotalTime>
  <Words>644</Words>
  <Application>Microsoft Macintosh PowerPoint</Application>
  <PresentationFormat>Widescreen</PresentationFormat>
  <Paragraphs>61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NimbusRomNo9L</vt:lpstr>
      <vt:lpstr>Wingdings</vt:lpstr>
      <vt:lpstr>Office Theme</vt:lpstr>
      <vt:lpstr>Project: Determining Lane Curvature and Its Angle Using Computer Vision   Research Paper Title:  Rethinking Efficient Lane Detection via Curve Modeling Author: Zhengyang Feng, Shaohua Guo  Group:  Daksh Patel (dpate004@ucr.edu) Akhil Joshi (akhil.joshi@email.ucr.edu)</vt:lpstr>
      <vt:lpstr>Problem Statement and Motivation</vt:lpstr>
      <vt:lpstr>Framework Overview Figure</vt:lpstr>
      <vt:lpstr>Methodology</vt:lpstr>
      <vt:lpstr>Experiments &amp;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 SENSING TECHNOLOGIES IN WEARABLE ROBOTS</dc:title>
  <dc:creator>Patidar, Neelam</dc:creator>
  <cp:lastModifiedBy>daksh patel</cp:lastModifiedBy>
  <cp:revision>67</cp:revision>
  <cp:lastPrinted>2024-06-03T12:11:31Z</cp:lastPrinted>
  <dcterms:created xsi:type="dcterms:W3CDTF">2024-05-22T05:14:35Z</dcterms:created>
  <dcterms:modified xsi:type="dcterms:W3CDTF">2024-06-14T18:11:41Z</dcterms:modified>
</cp:coreProperties>
</file>