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3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661E-C47A-D9AA-0712-1F8F4BF2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5DF03-C0CA-82C9-A676-45E43921E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E5DB7-28B7-B135-624C-E75A4A26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0F6B-AB04-C01D-A346-82193BEB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DC243-2367-C772-6F83-D3B78190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7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42D8-5BBE-ED34-F536-5AFD3268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5BA64-ECCF-B4AE-3117-645330594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9A3CD-FE35-5396-B619-07A31816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D0360-F5FF-8D33-EB79-B01C5B71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73AB2-6B07-2978-AEBD-C626EF93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3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D5317-EDA9-EA50-0060-DF9934B11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1068D-539A-81F5-CF67-7A17C627D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C9EE-85E7-20FE-9823-99E3B399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1D10-55F9-9C45-2482-BB992DEE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ADA8-B152-4217-6D2F-5EC4A5F4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1908-EAA0-2725-4798-7C57DBAF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9599-6297-3B1E-659F-A2D24219C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4F64F-406F-8E69-D832-17BD665E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F1DC0-8FD5-E5FF-7A0E-44F2F506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CC077-DDEC-C04D-E501-BFB44FB4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F637-D278-B0D6-634F-336DD875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C2076-EED4-AF61-007F-979DBCFCF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AF69E-BCEE-FBFF-9753-2EF3DC43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89C5B-5BDE-8533-C1E6-FDE663D1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9782E-BF49-C825-0934-2EAD2572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2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7A11-5D85-D633-2A5D-C9FBDE82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FC8F-5A8A-1C9F-D412-76589E45F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E685C-C673-0AA5-9967-95B9F30AB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F3CBA-1344-F361-ED17-D89EF466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F2217-DC7C-E8D9-8DEB-AC880D20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3CB0E-F3A6-5DE8-B6CB-45DBEB5D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9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EE49-1037-1342-9A16-3F50E160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AC4EB-DF20-205F-BB85-7511432E3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D3BE7-BB6C-ACFC-D122-C4DA8089D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0463A-927A-14BC-156B-C6BF3EE29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14DAA-6F51-DC39-1C60-44F80EB79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3B660-A878-AE2D-1907-AD09654F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A7DE2-9770-D890-8047-F4BF83BE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A02E2-116C-2FE2-0B4F-6008F27E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1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1BC5-3520-3290-9A79-21A013D0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6187A-EECD-72B3-1594-50DD7ED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56D19-F4A3-1D48-5028-7FB69633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4F03D-035B-49E1-5E73-7F72B021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8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2A69D-A1D8-F3B6-23AB-A47145D5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F5849-E673-2452-9E41-9B3DB5C9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A0108-44CB-9AA7-DE28-60878D39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7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9976-3BA2-1F24-8C20-F86512AD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38E5-BDEA-83D5-5D78-CC1AC828F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2577A-5A7E-8902-B14C-7FB392C1C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2CF3B-C576-9DA8-4F88-98F91EE7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CF2A5-6DD7-E532-A3C5-86FBA7F7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CF6C2-3BD1-C3DE-3DC6-099586C9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4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C895-C740-500D-FFF5-29F196D8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D59A7-9CA7-FC24-BF3C-B400AE2FD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60E02-01D5-3013-2F1D-21C4C72CD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88865-4939-E77C-8AB9-E2750998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D36-1112-4253-A8F1-1DDFA845AFD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70EF7-64F7-E300-6FAC-AAE98209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B6640-0853-52AE-8CA1-BBC6524D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7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71332-16F2-C7FE-20DE-2FEEC68B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95BAD-FC68-FEBC-337C-9F2D528E7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9F60A-7AC7-7A18-49EC-70E036A6B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99D36-1112-4253-A8F1-1DDFA845AFD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B59A8-CA09-B10D-F8CB-4816F5EC4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684C-49D6-3B18-7074-C673F9515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3062F-13EE-4055-A5B8-287649D2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0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2D2CD2-5FFE-8890-2CB5-9AEE6E3B0008}"/>
              </a:ext>
            </a:extLst>
          </p:cNvPr>
          <p:cNvSpPr/>
          <p:nvPr/>
        </p:nvSpPr>
        <p:spPr>
          <a:xfrm>
            <a:off x="4476000" y="1809000"/>
            <a:ext cx="3240000" cy="3240000"/>
          </a:xfrm>
          <a:prstGeom prst="roundRect">
            <a:avLst/>
          </a:prstGeom>
          <a:solidFill>
            <a:schemeClr val="bg1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8DD2B-4CD2-726E-9DCE-6CFC4551E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8FC6A8-49CB-2191-3111-A9C3A5C81E53}"/>
              </a:ext>
            </a:extLst>
          </p:cNvPr>
          <p:cNvSpPr txBox="1"/>
          <p:nvPr/>
        </p:nvSpPr>
        <p:spPr>
          <a:xfrm>
            <a:off x="684246" y="5422454"/>
            <a:ext cx="1082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Messager</a:t>
            </a:r>
          </a:p>
        </p:txBody>
      </p:sp>
    </p:spTree>
    <p:extLst>
      <p:ext uri="{BB962C8B-B14F-4D97-AF65-F5344CB8AC3E}">
        <p14:creationId xmlns:p14="http://schemas.microsoft.com/office/powerpoint/2010/main" val="24465158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BD96D-F1BC-9DC0-A537-CAB9CEE8CFF0}"/>
              </a:ext>
            </a:extLst>
          </p:cNvPr>
          <p:cNvSpPr txBox="1"/>
          <p:nvPr/>
        </p:nvSpPr>
        <p:spPr>
          <a:xfrm>
            <a:off x="684246" y="0"/>
            <a:ext cx="1082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Objective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54FFAB-7AF8-733E-1943-8E9B41A162A4}"/>
              </a:ext>
            </a:extLst>
          </p:cNvPr>
          <p:cNvSpPr/>
          <p:nvPr/>
        </p:nvSpPr>
        <p:spPr>
          <a:xfrm>
            <a:off x="162128" y="1015663"/>
            <a:ext cx="11867744" cy="1153605"/>
          </a:xfrm>
          <a:prstGeom prst="roundRect">
            <a:avLst/>
          </a:prstGeom>
          <a:ln w="57150">
            <a:solidFill>
              <a:srgbClr val="00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just"/>
            <a:endParaRPr lang="en-US" b="1" dirty="0">
              <a:solidFill>
                <a:srgbClr val="0066FF"/>
              </a:solidFill>
            </a:endParaRPr>
          </a:p>
          <a:p>
            <a:pPr algn="just"/>
            <a:r>
              <a:rPr lang="en-US" b="1" dirty="0">
                <a:solidFill>
                  <a:srgbClr val="0066FF"/>
                </a:solidFill>
              </a:rPr>
              <a:t>The objective of a messaging application developed using Flutter and Firebase can be multifaceted, and it largely depends on the specific goals and requirements of the application</a:t>
            </a:r>
          </a:p>
          <a:p>
            <a:pPr algn="just"/>
            <a:endParaRPr lang="en-US" b="1" dirty="0">
              <a:solidFill>
                <a:srgbClr val="0066FF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914BA7-8672-13A6-02F9-CFA23EFF3381}"/>
              </a:ext>
            </a:extLst>
          </p:cNvPr>
          <p:cNvSpPr/>
          <p:nvPr/>
        </p:nvSpPr>
        <p:spPr>
          <a:xfrm>
            <a:off x="162128" y="2461098"/>
            <a:ext cx="11867744" cy="4250991"/>
          </a:xfrm>
          <a:prstGeom prst="roundRect">
            <a:avLst/>
          </a:prstGeom>
          <a:ln w="57150">
            <a:solidFill>
              <a:srgbClr val="00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273050"/>
            <a:r>
              <a:rPr lang="en-US" sz="1600" b="1" dirty="0">
                <a:solidFill>
                  <a:srgbClr val="0066FF"/>
                </a:solidFill>
              </a:rPr>
              <a:t>Communication:</a:t>
            </a:r>
            <a:r>
              <a:rPr lang="en-US" sz="1600" dirty="0">
                <a:solidFill>
                  <a:srgbClr val="0066FF"/>
                </a:solidFill>
              </a:rPr>
              <a:t> The primary goal of a messaging app is to facilitate real-time communication between users. It allows users to send text messages &amp; images.</a:t>
            </a:r>
          </a:p>
          <a:p>
            <a:pPr marL="273050"/>
            <a:endParaRPr lang="en-US" sz="1600" dirty="0">
              <a:solidFill>
                <a:srgbClr val="0066FF"/>
              </a:solidFill>
            </a:endParaRPr>
          </a:p>
          <a:p>
            <a:pPr marL="273050">
              <a:tabLst>
                <a:tab pos="5291138" algn="l"/>
              </a:tabLst>
            </a:pPr>
            <a:r>
              <a:rPr lang="en-US" sz="1600" b="1" dirty="0">
                <a:solidFill>
                  <a:srgbClr val="0066FF"/>
                </a:solidFill>
              </a:rPr>
              <a:t>User Engagement:</a:t>
            </a:r>
            <a:r>
              <a:rPr lang="en-US" sz="1600" dirty="0">
                <a:solidFill>
                  <a:srgbClr val="0066FF"/>
                </a:solidFill>
              </a:rPr>
              <a:t> The application seeks to engage users by providing features such as push notifications for new messages, which encourage frequent usage and return visits.</a:t>
            </a:r>
          </a:p>
          <a:p>
            <a:pPr marL="273050"/>
            <a:endParaRPr lang="en-US" sz="1600" b="1" dirty="0">
              <a:solidFill>
                <a:srgbClr val="0066FF"/>
              </a:solidFill>
            </a:endParaRPr>
          </a:p>
          <a:p>
            <a:pPr marL="273050"/>
            <a:r>
              <a:rPr lang="en-US" sz="1600" b="1" dirty="0">
                <a:solidFill>
                  <a:srgbClr val="0066FF"/>
                </a:solidFill>
              </a:rPr>
              <a:t>User Experience:</a:t>
            </a:r>
            <a:r>
              <a:rPr lang="en-US" sz="1600" dirty="0">
                <a:solidFill>
                  <a:srgbClr val="0066FF"/>
                </a:solidFill>
              </a:rPr>
              <a:t> A well-designed messaging app offers a user-friendly and enjoyable experience with features like emoji support, message reactions, and customizable profiles.</a:t>
            </a:r>
          </a:p>
          <a:p>
            <a:pPr marL="273050"/>
            <a:endParaRPr lang="en-US" sz="1600" b="1" dirty="0">
              <a:solidFill>
                <a:srgbClr val="0066FF"/>
              </a:solidFill>
            </a:endParaRPr>
          </a:p>
          <a:p>
            <a:pPr marL="273050"/>
            <a:r>
              <a:rPr lang="en-US" sz="1600" b="1" dirty="0">
                <a:solidFill>
                  <a:srgbClr val="0066FF"/>
                </a:solidFill>
              </a:rPr>
              <a:t>Privacy and Security:</a:t>
            </a:r>
            <a:r>
              <a:rPr lang="en-US" sz="1600" dirty="0">
                <a:solidFill>
                  <a:srgbClr val="0066FF"/>
                </a:solidFill>
              </a:rPr>
              <a:t> Ensuring the privacy and security of user data is crucial. Features like end-to-end encryption and user authentication contribute to this objective.</a:t>
            </a:r>
          </a:p>
          <a:p>
            <a:pPr marL="273050"/>
            <a:endParaRPr lang="en-US" sz="1600" b="1" dirty="0">
              <a:solidFill>
                <a:srgbClr val="0066FF"/>
              </a:solidFill>
            </a:endParaRPr>
          </a:p>
          <a:p>
            <a:pPr marL="273050"/>
            <a:r>
              <a:rPr lang="en-US" sz="1600" b="1" dirty="0">
                <a:solidFill>
                  <a:srgbClr val="0066FF"/>
                </a:solidFill>
              </a:rPr>
              <a:t>Scalability:</a:t>
            </a:r>
            <a:r>
              <a:rPr lang="en-US" sz="1600" dirty="0">
                <a:solidFill>
                  <a:srgbClr val="0066FF"/>
                </a:solidFill>
              </a:rPr>
              <a:t> The app should be scalable to handle a growing user base and increasing message volumes.</a:t>
            </a:r>
          </a:p>
          <a:p>
            <a:pPr marL="273050"/>
            <a:endParaRPr lang="en-US" sz="1600" b="1" dirty="0">
              <a:solidFill>
                <a:srgbClr val="0066FF"/>
              </a:solidFill>
            </a:endParaRPr>
          </a:p>
          <a:p>
            <a:pPr marL="273050"/>
            <a:r>
              <a:rPr lang="en-US" sz="1600" b="1" dirty="0">
                <a:solidFill>
                  <a:srgbClr val="0066FF"/>
                </a:solidFill>
              </a:rPr>
              <a:t>Cross-Platform Compatibility:</a:t>
            </a:r>
            <a:r>
              <a:rPr lang="en-US" sz="1600" dirty="0">
                <a:solidFill>
                  <a:srgbClr val="0066FF"/>
                </a:solidFill>
              </a:rPr>
              <a:t> If the app targets a wide audience, ensuring compatibility across multiple platforms (iOS, Android, web) may be an objective.</a:t>
            </a:r>
          </a:p>
          <a:p>
            <a:pPr marL="273050"/>
            <a:endParaRPr lang="en-US" sz="1600" b="1" dirty="0">
              <a:solidFill>
                <a:srgbClr val="0066FF"/>
              </a:solidFill>
            </a:endParaRPr>
          </a:p>
          <a:p>
            <a:pPr marL="273050"/>
            <a:r>
              <a:rPr lang="en-US" sz="1600" b="1" dirty="0">
                <a:solidFill>
                  <a:srgbClr val="0066FF"/>
                </a:solidFill>
              </a:rPr>
              <a:t>Brand Awareness:</a:t>
            </a:r>
            <a:r>
              <a:rPr lang="en-US" sz="1600" dirty="0">
                <a:solidFill>
                  <a:srgbClr val="0066FF"/>
                </a:solidFill>
              </a:rPr>
              <a:t> For businesses, the app may serve as a means to enhance brand visibility and engage with customers or clients.</a:t>
            </a:r>
          </a:p>
          <a:p>
            <a:pPr marL="273050"/>
            <a:endParaRPr lang="en-US" sz="1200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36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BD96D-F1BC-9DC0-A537-CAB9CEE8CFF0}"/>
              </a:ext>
            </a:extLst>
          </p:cNvPr>
          <p:cNvSpPr txBox="1"/>
          <p:nvPr/>
        </p:nvSpPr>
        <p:spPr>
          <a:xfrm>
            <a:off x="684246" y="0"/>
            <a:ext cx="1082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Features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54FFAB-7AF8-733E-1943-8E9B41A162A4}"/>
              </a:ext>
            </a:extLst>
          </p:cNvPr>
          <p:cNvSpPr/>
          <p:nvPr/>
        </p:nvSpPr>
        <p:spPr>
          <a:xfrm>
            <a:off x="162128" y="1021408"/>
            <a:ext cx="11867744" cy="5690681"/>
          </a:xfrm>
          <a:prstGeom prst="roundRect">
            <a:avLst/>
          </a:prstGeom>
          <a:ln w="57150">
            <a:solidFill>
              <a:srgbClr val="00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2" rtlCol="0" anchor="ctr"/>
          <a:lstStyle/>
          <a:p>
            <a:r>
              <a:rPr lang="en-US" sz="1400" b="1" u="sng" dirty="0">
                <a:solidFill>
                  <a:srgbClr val="0066FF"/>
                </a:solidFill>
              </a:rPr>
              <a:t>User Authentication</a:t>
            </a:r>
            <a:r>
              <a:rPr lang="en-US" sz="1400" b="1" dirty="0">
                <a:solidFill>
                  <a:srgbClr val="0066FF"/>
                </a:solidFill>
              </a:rPr>
              <a:t>: Implement user registration and login using </a:t>
            </a:r>
          </a:p>
          <a:p>
            <a:r>
              <a:rPr lang="en-US" sz="1400" b="1" dirty="0">
                <a:solidFill>
                  <a:srgbClr val="0066FF"/>
                </a:solidFill>
              </a:rPr>
              <a:t>Google Sign-in using Firebase or another authentication service.</a:t>
            </a:r>
          </a:p>
          <a:p>
            <a:endParaRPr lang="en-US" sz="1400" b="1" dirty="0">
              <a:solidFill>
                <a:srgbClr val="0066FF"/>
              </a:solidFill>
            </a:endParaRPr>
          </a:p>
          <a:p>
            <a:r>
              <a:rPr lang="en-US" sz="1400" b="1" u="sng" dirty="0">
                <a:solidFill>
                  <a:srgbClr val="0066FF"/>
                </a:solidFill>
              </a:rPr>
              <a:t>Chat Screens</a:t>
            </a:r>
            <a:r>
              <a:rPr lang="en-US" sz="1400" b="1" dirty="0">
                <a:solidFill>
                  <a:srgbClr val="0066FF"/>
                </a:solidFill>
              </a:rPr>
              <a:t>: Create chat screens for individual conversations with </a:t>
            </a:r>
          </a:p>
          <a:p>
            <a:r>
              <a:rPr lang="en-US" sz="1400" b="1" dirty="0">
                <a:solidFill>
                  <a:srgbClr val="0066FF"/>
                </a:solidFill>
              </a:rPr>
              <a:t>other users. Use a AppBar for the top bar. Display messages in a chat </a:t>
            </a:r>
          </a:p>
          <a:p>
            <a:r>
              <a:rPr lang="en-US" sz="1400" b="1" dirty="0">
                <a:solidFill>
                  <a:srgbClr val="0066FF"/>
                </a:solidFill>
              </a:rPr>
              <a:t>bubble style using Cupertino Bubble. Allow users to send text, images, </a:t>
            </a:r>
          </a:p>
          <a:p>
            <a:r>
              <a:rPr lang="en-US" sz="1400" b="1" dirty="0">
                <a:solidFill>
                  <a:srgbClr val="0066FF"/>
                </a:solidFill>
              </a:rPr>
              <a:t>and emojis. Implement typing indicators and message read receipts (seen status).</a:t>
            </a:r>
          </a:p>
          <a:p>
            <a:endParaRPr lang="en-US" sz="1400" b="1" dirty="0">
              <a:solidFill>
                <a:srgbClr val="0066FF"/>
              </a:solidFill>
            </a:endParaRPr>
          </a:p>
          <a:p>
            <a:r>
              <a:rPr lang="en-US" sz="1400" b="1" u="sng" dirty="0">
                <a:solidFill>
                  <a:srgbClr val="0066FF"/>
                </a:solidFill>
              </a:rPr>
              <a:t>Notifications</a:t>
            </a:r>
            <a:r>
              <a:rPr lang="en-US" sz="1400" b="1" dirty="0">
                <a:solidFill>
                  <a:srgbClr val="0066FF"/>
                </a:solidFill>
              </a:rPr>
              <a:t>: Implement push notifications for new messages using </a:t>
            </a:r>
          </a:p>
          <a:p>
            <a:r>
              <a:rPr lang="en-US" sz="1400" b="1" dirty="0">
                <a:solidFill>
                  <a:srgbClr val="0066FF"/>
                </a:solidFill>
              </a:rPr>
              <a:t>Firebase Cloud Messaging (FCM) or a similar service.</a:t>
            </a:r>
          </a:p>
          <a:p>
            <a:endParaRPr lang="en-US" sz="1400" b="1" dirty="0">
              <a:solidFill>
                <a:srgbClr val="0066FF"/>
              </a:solidFill>
            </a:endParaRPr>
          </a:p>
          <a:p>
            <a:r>
              <a:rPr lang="en-US" sz="1400" b="1" u="sng" dirty="0">
                <a:solidFill>
                  <a:srgbClr val="0066FF"/>
                </a:solidFill>
              </a:rPr>
              <a:t>Search Functionality</a:t>
            </a:r>
            <a:r>
              <a:rPr lang="en-US" sz="1400" b="1" dirty="0">
                <a:solidFill>
                  <a:srgbClr val="0066FF"/>
                </a:solidFill>
              </a:rPr>
              <a:t>: Add a search bar to find specific chats or messages.</a:t>
            </a:r>
          </a:p>
          <a:p>
            <a:r>
              <a:rPr lang="en-US" sz="1400" b="1" dirty="0">
                <a:solidFill>
                  <a:srgbClr val="0066FF"/>
                </a:solidFill>
              </a:rPr>
              <a:t>Use the CupertinoSearchTextField for the search bar.</a:t>
            </a:r>
          </a:p>
          <a:p>
            <a:endParaRPr lang="en-US" sz="1400" b="1" dirty="0">
              <a:solidFill>
                <a:srgbClr val="0066FF"/>
              </a:solidFill>
            </a:endParaRPr>
          </a:p>
          <a:p>
            <a:r>
              <a:rPr lang="en-US" sz="1400" b="1" u="sng" dirty="0">
                <a:solidFill>
                  <a:srgbClr val="0066FF"/>
                </a:solidFill>
              </a:rPr>
              <a:t>User Profiles</a:t>
            </a:r>
            <a:r>
              <a:rPr lang="en-US" sz="1400" b="1" dirty="0">
                <a:solidFill>
                  <a:srgbClr val="0066FF"/>
                </a:solidFill>
              </a:rPr>
              <a:t>: Create user profiles that display profile pictures, status, and other information. Use CupertinoActionSheet for editing profile details.</a:t>
            </a:r>
          </a:p>
          <a:p>
            <a:endParaRPr lang="en-US" sz="1400" b="1" dirty="0">
              <a:solidFill>
                <a:srgbClr val="0066FF"/>
              </a:solidFill>
            </a:endParaRPr>
          </a:p>
          <a:p>
            <a:r>
              <a:rPr lang="en-US" sz="1400" b="1" u="sng" dirty="0">
                <a:solidFill>
                  <a:srgbClr val="0066FF"/>
                </a:solidFill>
              </a:rPr>
              <a:t>Online Status</a:t>
            </a:r>
            <a:r>
              <a:rPr lang="en-US" sz="1400" b="1" dirty="0">
                <a:solidFill>
                  <a:srgbClr val="0066FF"/>
                </a:solidFill>
              </a:rPr>
              <a:t>: Show online/offline status for users.</a:t>
            </a:r>
          </a:p>
          <a:p>
            <a:r>
              <a:rPr lang="en-US" sz="1400" b="1" dirty="0">
                <a:solidFill>
                  <a:srgbClr val="0066FF"/>
                </a:solidFill>
              </a:rPr>
              <a:t>Use presence indicators like a green dot next to online users' avatars.</a:t>
            </a:r>
          </a:p>
          <a:p>
            <a:endParaRPr lang="en-US" sz="1400" b="1" dirty="0">
              <a:solidFill>
                <a:srgbClr val="0066FF"/>
              </a:solidFill>
            </a:endParaRPr>
          </a:p>
          <a:p>
            <a:r>
              <a:rPr lang="en-US" sz="1400" b="1" u="sng" dirty="0">
                <a:solidFill>
                  <a:srgbClr val="0066FF"/>
                </a:solidFill>
              </a:rPr>
              <a:t>Dark Mode</a:t>
            </a:r>
            <a:r>
              <a:rPr lang="en-US" sz="1400" b="1" dirty="0">
                <a:solidFill>
                  <a:srgbClr val="0066FF"/>
                </a:solidFill>
              </a:rPr>
              <a:t>: Implement a dark mode toggle in the settings.</a:t>
            </a:r>
          </a:p>
          <a:p>
            <a:r>
              <a:rPr lang="en-US" sz="1400" b="1" dirty="0">
                <a:solidFill>
                  <a:srgbClr val="0066FF"/>
                </a:solidFill>
              </a:rPr>
              <a:t>Ensure the app's UI adapts to light and dark modes.</a:t>
            </a:r>
          </a:p>
          <a:p>
            <a:endParaRPr lang="en-US" sz="1400" b="1" dirty="0">
              <a:solidFill>
                <a:srgbClr val="0066FF"/>
              </a:solidFill>
            </a:endParaRPr>
          </a:p>
          <a:p>
            <a:r>
              <a:rPr lang="en-US" sz="1400" b="1" u="sng" dirty="0">
                <a:solidFill>
                  <a:srgbClr val="0066FF"/>
                </a:solidFill>
              </a:rPr>
              <a:t>Message Encryption</a:t>
            </a:r>
            <a:r>
              <a:rPr lang="en-US" sz="1400" b="1" dirty="0">
                <a:solidFill>
                  <a:srgbClr val="0066FF"/>
                </a:solidFill>
              </a:rPr>
              <a:t>: Implement end-to-end encryption for secure messaging.</a:t>
            </a:r>
          </a:p>
          <a:p>
            <a:endParaRPr lang="en-US" sz="1400" b="1" dirty="0">
              <a:solidFill>
                <a:srgbClr val="0066FF"/>
              </a:solidFill>
            </a:endParaRPr>
          </a:p>
          <a:p>
            <a:r>
              <a:rPr lang="en-US" sz="1400" b="1" u="sng" dirty="0">
                <a:solidFill>
                  <a:srgbClr val="0066FF"/>
                </a:solidFill>
              </a:rPr>
              <a:t>Attachments</a:t>
            </a:r>
            <a:r>
              <a:rPr lang="en-US" sz="1400" b="1" dirty="0">
                <a:solidFill>
                  <a:srgbClr val="0066FF"/>
                </a:solidFill>
              </a:rPr>
              <a:t>: Allow users to send and receive images.</a:t>
            </a:r>
          </a:p>
          <a:p>
            <a:endParaRPr lang="en-US" sz="1400" b="1" dirty="0">
              <a:solidFill>
                <a:srgbClr val="0066FF"/>
              </a:solidFill>
            </a:endParaRPr>
          </a:p>
          <a:p>
            <a:r>
              <a:rPr lang="en-US" sz="1400" b="1" u="sng" dirty="0">
                <a:solidFill>
                  <a:srgbClr val="0066FF"/>
                </a:solidFill>
              </a:rPr>
              <a:t>Message Deletion and Editing</a:t>
            </a:r>
            <a:r>
              <a:rPr lang="en-US" sz="1400" b="1" dirty="0">
                <a:solidFill>
                  <a:srgbClr val="0066FF"/>
                </a:solidFill>
              </a:rPr>
              <a:t>: Enable users to delete or edit sent messages if needed.</a:t>
            </a:r>
          </a:p>
          <a:p>
            <a:endParaRPr lang="en-US" sz="1400" b="1" dirty="0">
              <a:solidFill>
                <a:srgbClr val="0066FF"/>
              </a:solidFill>
            </a:endParaRPr>
          </a:p>
          <a:p>
            <a:r>
              <a:rPr lang="en-US" sz="1400" b="1" u="sng" dirty="0">
                <a:solidFill>
                  <a:srgbClr val="0066FF"/>
                </a:solidFill>
              </a:rPr>
              <a:t>Emojis and Reactions</a:t>
            </a:r>
            <a:r>
              <a:rPr lang="en-US" sz="1400" b="1" dirty="0">
                <a:solidFill>
                  <a:srgbClr val="0066FF"/>
                </a:solidFill>
              </a:rPr>
              <a:t>: Add support for emojis and message reactions.</a:t>
            </a:r>
          </a:p>
          <a:p>
            <a:endParaRPr lang="en-US" sz="1400" b="1" dirty="0">
              <a:solidFill>
                <a:srgbClr val="0066FF"/>
              </a:solidFill>
            </a:endParaRPr>
          </a:p>
          <a:p>
            <a:r>
              <a:rPr lang="en-US" sz="1400" b="1" u="sng" dirty="0">
                <a:solidFill>
                  <a:srgbClr val="0066FF"/>
                </a:solidFill>
              </a:rPr>
              <a:t>Profile Customization</a:t>
            </a:r>
            <a:r>
              <a:rPr lang="en-US" sz="1400" b="1" dirty="0">
                <a:solidFill>
                  <a:srgbClr val="0066FF"/>
                </a:solidFill>
              </a:rPr>
              <a:t>: Let users customize their profiles with bios, status messages, and display names.</a:t>
            </a:r>
          </a:p>
        </p:txBody>
      </p:sp>
    </p:spTree>
    <p:extLst>
      <p:ext uri="{BB962C8B-B14F-4D97-AF65-F5344CB8AC3E}">
        <p14:creationId xmlns:p14="http://schemas.microsoft.com/office/powerpoint/2010/main" val="1124401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E56507-955E-DF60-A558-1E72E6647A76}"/>
              </a:ext>
            </a:extLst>
          </p:cNvPr>
          <p:cNvSpPr txBox="1"/>
          <p:nvPr/>
        </p:nvSpPr>
        <p:spPr>
          <a:xfrm>
            <a:off x="684245" y="0"/>
            <a:ext cx="1082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Data Flow Diagram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6C1C712-CA22-7284-5637-8F690EF307F9}"/>
              </a:ext>
            </a:extLst>
          </p:cNvPr>
          <p:cNvGrpSpPr/>
          <p:nvPr/>
        </p:nvGrpSpPr>
        <p:grpSpPr>
          <a:xfrm>
            <a:off x="1085742" y="1263043"/>
            <a:ext cx="4359018" cy="4920697"/>
            <a:chOff x="1085742" y="1263043"/>
            <a:chExt cx="4359018" cy="492069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B4EAF9F-2C6F-5214-C6B5-CE3B160D3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5742" y="1763757"/>
              <a:ext cx="4359018" cy="441998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1AFEAD-9DFB-09F0-DC99-1C0F308AFBBE}"/>
                </a:ext>
              </a:extLst>
            </p:cNvPr>
            <p:cNvSpPr txBox="1"/>
            <p:nvPr/>
          </p:nvSpPr>
          <p:spPr>
            <a:xfrm>
              <a:off x="2033081" y="1263043"/>
              <a:ext cx="22728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Level-0</a:t>
              </a:r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85CEF77-2DAD-2C22-0BA2-BE533E844CB9}"/>
              </a:ext>
            </a:extLst>
          </p:cNvPr>
          <p:cNvSpPr/>
          <p:nvPr/>
        </p:nvSpPr>
        <p:spPr>
          <a:xfrm>
            <a:off x="6275366" y="1763757"/>
            <a:ext cx="5637773" cy="3900794"/>
          </a:xfrm>
          <a:prstGeom prst="roundRect">
            <a:avLst/>
          </a:prstGeom>
          <a:ln w="57150">
            <a:solidFill>
              <a:srgbClr val="00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r>
              <a:rPr lang="en-US" sz="1600" dirty="0">
                <a:solidFill>
                  <a:srgbClr val="0066FF"/>
                </a:solidFill>
              </a:rPr>
              <a:t>In this simplified DFD:</a:t>
            </a:r>
          </a:p>
          <a:p>
            <a:endParaRPr lang="en-US" sz="1600" dirty="0">
              <a:solidFill>
                <a:srgbClr val="0066FF"/>
              </a:solidFill>
            </a:endParaRPr>
          </a:p>
          <a:p>
            <a:r>
              <a:rPr lang="en-US" sz="1600" dirty="0">
                <a:solidFill>
                  <a:srgbClr val="0066FF"/>
                </a:solidFill>
              </a:rPr>
              <a:t>"User" represents the end-user of the Flutter application.</a:t>
            </a:r>
          </a:p>
          <a:p>
            <a:endParaRPr lang="en-US" sz="1600" dirty="0">
              <a:solidFill>
                <a:srgbClr val="0066FF"/>
              </a:solidFill>
            </a:endParaRPr>
          </a:p>
          <a:p>
            <a:r>
              <a:rPr lang="en-US" sz="1600" dirty="0">
                <a:solidFill>
                  <a:srgbClr val="0066FF"/>
                </a:solidFill>
              </a:rPr>
              <a:t>"Flutter App" is the main component of the application.</a:t>
            </a:r>
          </a:p>
          <a:p>
            <a:endParaRPr lang="en-US" sz="1600" dirty="0">
              <a:solidFill>
                <a:srgbClr val="0066FF"/>
              </a:solidFill>
            </a:endParaRPr>
          </a:p>
          <a:p>
            <a:r>
              <a:rPr lang="en-US" sz="1600" dirty="0">
                <a:solidFill>
                  <a:srgbClr val="0066FF"/>
                </a:solidFill>
              </a:rPr>
              <a:t>Data flows between the user and the Flutter app.</a:t>
            </a:r>
          </a:p>
          <a:p>
            <a:endParaRPr lang="en-US" sz="1600" dirty="0">
              <a:solidFill>
                <a:srgbClr val="0066FF"/>
              </a:solidFill>
            </a:endParaRPr>
          </a:p>
          <a:p>
            <a:r>
              <a:rPr lang="en-US" sz="1600" dirty="0">
                <a:solidFill>
                  <a:srgbClr val="0066FF"/>
                </a:solidFill>
              </a:rPr>
              <a:t>The Flutter app interacts with various Firebase services, such as Firestore for the database and Firebase Authentication for user management.</a:t>
            </a:r>
          </a:p>
          <a:p>
            <a:endParaRPr lang="en-US" sz="1200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413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E56507-955E-DF60-A558-1E72E6647A76}"/>
              </a:ext>
            </a:extLst>
          </p:cNvPr>
          <p:cNvSpPr txBox="1"/>
          <p:nvPr/>
        </p:nvSpPr>
        <p:spPr>
          <a:xfrm>
            <a:off x="684245" y="0"/>
            <a:ext cx="1082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Data Flow Diagram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FCCBDC-F6AB-4F8D-B2DE-35F0053C7503}"/>
              </a:ext>
            </a:extLst>
          </p:cNvPr>
          <p:cNvGrpSpPr/>
          <p:nvPr/>
        </p:nvGrpSpPr>
        <p:grpSpPr>
          <a:xfrm>
            <a:off x="684245" y="1015663"/>
            <a:ext cx="5079941" cy="4920697"/>
            <a:chOff x="684245" y="1015663"/>
            <a:chExt cx="5079941" cy="492069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DBDFD2F-6FD1-7650-F0E3-8B2ADDC80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245" y="1516377"/>
              <a:ext cx="5079941" cy="441998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DFB4C5-BE41-8137-4891-851E76C39D0A}"/>
                </a:ext>
              </a:extLst>
            </p:cNvPr>
            <p:cNvSpPr txBox="1"/>
            <p:nvPr/>
          </p:nvSpPr>
          <p:spPr>
            <a:xfrm>
              <a:off x="2087767" y="1015663"/>
              <a:ext cx="22728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Level-1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1F963C-BFA7-0909-162A-929261E34B77}"/>
              </a:ext>
            </a:extLst>
          </p:cNvPr>
          <p:cNvSpPr/>
          <p:nvPr/>
        </p:nvSpPr>
        <p:spPr>
          <a:xfrm>
            <a:off x="6275366" y="1763757"/>
            <a:ext cx="5637773" cy="3900794"/>
          </a:xfrm>
          <a:prstGeom prst="roundRect">
            <a:avLst/>
          </a:prstGeom>
          <a:ln w="57150">
            <a:solidFill>
              <a:srgbClr val="00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r>
              <a:rPr lang="en-US" sz="1600" dirty="0">
                <a:solidFill>
                  <a:srgbClr val="0066FF"/>
                </a:solidFill>
              </a:rPr>
              <a:t>In this level 1 DFD:</a:t>
            </a:r>
          </a:p>
          <a:p>
            <a:endParaRPr lang="en-US" sz="1600" dirty="0">
              <a:solidFill>
                <a:srgbClr val="0066FF"/>
              </a:solidFill>
            </a:endParaRPr>
          </a:p>
          <a:p>
            <a:r>
              <a:rPr lang="en-US" sz="1600" dirty="0">
                <a:solidFill>
                  <a:srgbClr val="0066FF"/>
                </a:solidFill>
              </a:rPr>
              <a:t>"User Interface" handles user input and displays data.</a:t>
            </a:r>
          </a:p>
          <a:p>
            <a:r>
              <a:rPr lang="en-US" sz="1600" dirty="0">
                <a:solidFill>
                  <a:srgbClr val="0066FF"/>
                </a:solidFill>
              </a:rPr>
              <a:t>"App Logic" represents the Flutter code responsible for managing data flow, business logic, and interactions with Firebase services.</a:t>
            </a:r>
          </a:p>
          <a:p>
            <a:endParaRPr lang="en-US" sz="1600" dirty="0">
              <a:solidFill>
                <a:srgbClr val="0066FF"/>
              </a:solidFill>
            </a:endParaRPr>
          </a:p>
          <a:p>
            <a:r>
              <a:rPr lang="en-US" sz="1600" dirty="0">
                <a:solidFill>
                  <a:srgbClr val="0066FF"/>
                </a:solidFill>
              </a:rPr>
              <a:t>"Firebase SDKs Integration" illustrates how Firebase SDKs are integrated into the Flutter app to interact with Firebase services.</a:t>
            </a:r>
          </a:p>
        </p:txBody>
      </p:sp>
    </p:spTree>
    <p:extLst>
      <p:ext uri="{BB962C8B-B14F-4D97-AF65-F5344CB8AC3E}">
        <p14:creationId xmlns:p14="http://schemas.microsoft.com/office/powerpoint/2010/main" val="483380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26FCC8-46FF-5477-D36D-2A5D4ACEF051}"/>
              </a:ext>
            </a:extLst>
          </p:cNvPr>
          <p:cNvSpPr txBox="1"/>
          <p:nvPr/>
        </p:nvSpPr>
        <p:spPr>
          <a:xfrm>
            <a:off x="684246" y="0"/>
            <a:ext cx="1082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9D6E2-5DAD-B856-4C50-C8B7343BE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173" y="1629000"/>
            <a:ext cx="1687500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4E2587-D11F-F641-0EBF-AA8B181C0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380" y="1629000"/>
            <a:ext cx="1741935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11BFDC-123B-C7B8-530C-97220D26F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022" y="1629000"/>
            <a:ext cx="1724933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6076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9A0AD-9681-540B-BDFD-A6F7441112E8}"/>
              </a:ext>
            </a:extLst>
          </p:cNvPr>
          <p:cNvSpPr txBox="1"/>
          <p:nvPr/>
        </p:nvSpPr>
        <p:spPr>
          <a:xfrm>
            <a:off x="684246" y="2105561"/>
            <a:ext cx="1082350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Bahnschrift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7065868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593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Bahnschrift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 Daksh</dc:creator>
  <cp:lastModifiedBy>Raman Daksh</cp:lastModifiedBy>
  <cp:revision>46</cp:revision>
  <dcterms:created xsi:type="dcterms:W3CDTF">2023-09-07T17:32:25Z</dcterms:created>
  <dcterms:modified xsi:type="dcterms:W3CDTF">2023-09-09T18:40:04Z</dcterms:modified>
</cp:coreProperties>
</file>